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tiff" ContentType="image/tiff"/>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70"/>
  </p:notesMasterIdLst>
  <p:handoutMasterIdLst>
    <p:handoutMasterId r:id="rId71"/>
  </p:handoutMasterIdLst>
  <p:sldIdLst>
    <p:sldId id="2528" r:id="rId2"/>
    <p:sldId id="2748" r:id="rId3"/>
    <p:sldId id="2749" r:id="rId4"/>
    <p:sldId id="2733" r:id="rId5"/>
    <p:sldId id="2734" r:id="rId6"/>
    <p:sldId id="2670" r:id="rId7"/>
    <p:sldId id="2561" r:id="rId8"/>
    <p:sldId id="2813" r:id="rId9"/>
    <p:sldId id="2532" r:id="rId10"/>
    <p:sldId id="2565" r:id="rId11"/>
    <p:sldId id="2548" r:id="rId12"/>
    <p:sldId id="2536" r:id="rId13"/>
    <p:sldId id="2671" r:id="rId14"/>
    <p:sldId id="2672" r:id="rId15"/>
    <p:sldId id="2559" r:id="rId16"/>
    <p:sldId id="2735" r:id="rId17"/>
    <p:sldId id="2805" r:id="rId18"/>
    <p:sldId id="2801" r:id="rId19"/>
    <p:sldId id="2802" r:id="rId20"/>
    <p:sldId id="2570" r:id="rId21"/>
    <p:sldId id="2701" r:id="rId22"/>
    <p:sldId id="2648" r:id="rId23"/>
    <p:sldId id="2807" r:id="rId24"/>
    <p:sldId id="2729" r:id="rId25"/>
    <p:sldId id="2646" r:id="rId26"/>
    <p:sldId id="2728" r:id="rId27"/>
    <p:sldId id="2726" r:id="rId28"/>
    <p:sldId id="2727" r:id="rId29"/>
    <p:sldId id="2780" r:id="rId30"/>
    <p:sldId id="2650" r:id="rId31"/>
    <p:sldId id="2649" r:id="rId32"/>
    <p:sldId id="2730" r:id="rId33"/>
    <p:sldId id="2736" r:id="rId34"/>
    <p:sldId id="2738" r:id="rId35"/>
    <p:sldId id="2818" r:id="rId36"/>
    <p:sldId id="2558" r:id="rId37"/>
    <p:sldId id="2674" r:id="rId38"/>
    <p:sldId id="2703" r:id="rId39"/>
    <p:sldId id="2675" r:id="rId40"/>
    <p:sldId id="2704" r:id="rId41"/>
    <p:sldId id="2595" r:id="rId42"/>
    <p:sldId id="2766" r:id="rId43"/>
    <p:sldId id="2767" r:id="rId44"/>
    <p:sldId id="2768" r:id="rId45"/>
    <p:sldId id="2760" r:id="rId46"/>
    <p:sldId id="2769" r:id="rId47"/>
    <p:sldId id="2763" r:id="rId48"/>
    <p:sldId id="2770" r:id="rId49"/>
    <p:sldId id="2764" r:id="rId50"/>
    <p:sldId id="2792" r:id="rId51"/>
    <p:sldId id="2705" r:id="rId52"/>
    <p:sldId id="2754" r:id="rId53"/>
    <p:sldId id="2753" r:id="rId54"/>
    <p:sldId id="2756" r:id="rId55"/>
    <p:sldId id="2755" r:id="rId56"/>
    <p:sldId id="2814" r:id="rId57"/>
    <p:sldId id="2618" r:id="rId58"/>
    <p:sldId id="2666" r:id="rId59"/>
    <p:sldId id="2690" r:id="rId60"/>
    <p:sldId id="2691" r:id="rId61"/>
    <p:sldId id="2692" r:id="rId62"/>
    <p:sldId id="2693" r:id="rId63"/>
    <p:sldId id="2694" r:id="rId64"/>
    <p:sldId id="2695" r:id="rId65"/>
    <p:sldId id="2715" r:id="rId66"/>
    <p:sldId id="2784" r:id="rId67"/>
    <p:sldId id="2789" r:id="rId68"/>
    <p:sldId id="2812" r:id="rId69"/>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p15:clr>
            <a:srgbClr val="A4A3A4"/>
          </p15:clr>
        </p15:guide>
        <p15:guide id="2" pos="4050">
          <p15:clr>
            <a:srgbClr val="A4A3A4"/>
          </p15:clr>
        </p15:guide>
        <p15:guide id="3" pos="557">
          <p15:clr>
            <a:srgbClr val="A4A3A4"/>
          </p15:clr>
        </p15:guide>
        <p15:guide id="4" orient="horz" pos="4183">
          <p15:clr>
            <a:srgbClr val="A4A3A4"/>
          </p15:clr>
        </p15:guide>
        <p15:guide id="5" pos="7497">
          <p15:clr>
            <a:srgbClr val="A4A3A4"/>
          </p15:clr>
        </p15:guide>
        <p15:guide id="6" pos="6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a:srgbClr val="FFFFFF"/>
    <a:srgbClr val="2DDE45"/>
    <a:srgbClr val="000000"/>
    <a:srgbClr val="125B26"/>
    <a:srgbClr val="27B23C"/>
    <a:srgbClr val="134B28"/>
    <a:srgbClr val="63BC6F"/>
    <a:srgbClr val="C00000"/>
    <a:srgbClr val="A03D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39" autoAdjust="0"/>
    <p:restoredTop sz="86275" autoAdjust="0"/>
  </p:normalViewPr>
  <p:slideViewPr>
    <p:cSldViewPr>
      <p:cViewPr varScale="1">
        <p:scale>
          <a:sx n="70" d="100"/>
          <a:sy n="70" d="100"/>
        </p:scale>
        <p:origin x="917" y="62"/>
      </p:cViewPr>
      <p:guideLst>
        <p:guide orient="horz" pos="328"/>
        <p:guide pos="4050"/>
        <p:guide pos="557"/>
        <p:guide orient="horz" pos="4183"/>
        <p:guide pos="7497"/>
        <p:guide pos="6908"/>
      </p:guideLst>
    </p:cSldViewPr>
  </p:slideViewPr>
  <p:outlineViewPr>
    <p:cViewPr>
      <p:scale>
        <a:sx n="100" d="100"/>
        <a:sy n="100" d="100"/>
      </p:scale>
      <p:origin x="0" y="-576"/>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198" d="100"/>
          <a:sy n="198" d="100"/>
        </p:scale>
        <p:origin x="719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2019/7/11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2019/7/11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微软雅黑" panose="020B0503020204020204" pitchFamily="34" charset="-122"/>
                <a:ea typeface="微软雅黑" panose="020B0503020204020204" pitchFamily="34" charset="-122"/>
              </a:rPr>
              <a:t>美国权威的</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美国新闻与世界报道</a:t>
            </a:r>
            <a:r>
              <a:rPr lang="en-US" altLang="zh-CN" b="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U.S.News</a:t>
            </a:r>
            <a:r>
              <a:rPr lang="en-US" altLang="zh-CN" dirty="0">
                <a:latin typeface="微软雅黑" panose="020B0503020204020204" pitchFamily="34" charset="-122"/>
                <a:ea typeface="微软雅黑" panose="020B0503020204020204" pitchFamily="34" charset="-122"/>
              </a:rPr>
              <a:t> &amp; World Report </a:t>
            </a:r>
            <a:r>
              <a:rPr lang="zh-CN" altLang="en-US" dirty="0">
                <a:latin typeface="微软雅黑" panose="020B0503020204020204" pitchFamily="34" charset="-122"/>
                <a:ea typeface="微软雅黑" panose="020B0503020204020204" pitchFamily="34" charset="-122"/>
              </a:rPr>
              <a:t>）于</a:t>
            </a:r>
            <a:r>
              <a:rPr lang="en-US" altLang="zh-CN" dirty="0">
                <a:latin typeface="微软雅黑" panose="020B0503020204020204" pitchFamily="34" charset="-122"/>
                <a:ea typeface="微软雅黑" panose="020B0503020204020204" pitchFamily="34" charset="-122"/>
              </a:rPr>
              <a:t>2014</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28</a:t>
            </a:r>
            <a:r>
              <a:rPr lang="zh-CN" altLang="en-US" dirty="0">
                <a:latin typeface="微软雅黑" panose="020B0503020204020204" pitchFamily="34" charset="-122"/>
                <a:ea typeface="微软雅黑" panose="020B0503020204020204" pitchFamily="34" charset="-122"/>
              </a:rPr>
              <a:t>日首次发布“</a:t>
            </a:r>
            <a:r>
              <a:rPr lang="en-US" altLang="zh-CN" dirty="0">
                <a:latin typeface="微软雅黑" panose="020B0503020204020204" pitchFamily="34" charset="-122"/>
                <a:ea typeface="微软雅黑" panose="020B0503020204020204" pitchFamily="34" charset="-122"/>
              </a:rPr>
              <a:t>US News </a:t>
            </a:r>
            <a:r>
              <a:rPr lang="zh-CN" altLang="en-US" dirty="0">
                <a:latin typeface="微软雅黑" panose="020B0503020204020204" pitchFamily="34" charset="-122"/>
                <a:ea typeface="微软雅黑" panose="020B0503020204020204" pitchFamily="34" charset="-122"/>
              </a:rPr>
              <a:t>世界大学排名（</a:t>
            </a:r>
            <a:r>
              <a:rPr lang="en-US" altLang="zh-CN" dirty="0">
                <a:latin typeface="微软雅黑" panose="020B0503020204020204" pitchFamily="34" charset="-122"/>
                <a:ea typeface="微软雅黑" panose="020B0503020204020204" pitchFamily="34" charset="-122"/>
              </a:rPr>
              <a:t>US News Best Global Universities</a:t>
            </a:r>
            <a:r>
              <a:rPr lang="zh-CN" altLang="en-US" dirty="0">
                <a:latin typeface="微软雅黑" panose="020B0503020204020204" pitchFamily="34" charset="-122"/>
                <a:ea typeface="微软雅黑" panose="020B0503020204020204" pitchFamily="34" charset="-122"/>
              </a:rPr>
              <a:t>）”，根据大学的学术水平、国际声誉等十项指标得出全球最佳大学排名，以便为全世界的学生在全球范围选择理想的大学提供科学的参考依据。</a:t>
            </a:r>
          </a:p>
          <a:p>
            <a:r>
              <a:rPr lang="zh-CN" altLang="en-US" b="1" dirty="0">
                <a:latin typeface="微软雅黑" panose="020B0503020204020204" pitchFamily="34" charset="-122"/>
                <a:ea typeface="微软雅黑" panose="020B0503020204020204" pitchFamily="34" charset="-122"/>
              </a:rPr>
              <a:t>“世界大学学术排名”</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Academic Ranking of World Universities</a:t>
            </a:r>
            <a:r>
              <a:rPr lang="zh-CN" altLang="en-US" dirty="0">
                <a:latin typeface="微软雅黑" panose="020B0503020204020204" pitchFamily="34" charset="-122"/>
                <a:ea typeface="微软雅黑" panose="020B0503020204020204" pitchFamily="34" charset="-122"/>
              </a:rPr>
              <a:t>）， 英文简称</a:t>
            </a:r>
            <a:r>
              <a:rPr lang="en-US" altLang="zh-CN" dirty="0">
                <a:latin typeface="微软雅黑" panose="020B0503020204020204" pitchFamily="34" charset="-122"/>
                <a:ea typeface="微软雅黑" panose="020B0503020204020204" pitchFamily="34" charset="-122"/>
              </a:rPr>
              <a:t>ARWU[1]  </a:t>
            </a:r>
            <a:r>
              <a:rPr lang="zh-CN" altLang="en-US" dirty="0">
                <a:latin typeface="微软雅黑" panose="020B0503020204020204" pitchFamily="34" charset="-122"/>
                <a:ea typeface="微软雅黑" panose="020B0503020204020204" pitchFamily="34" charset="-122"/>
              </a:rPr>
              <a:t>， 是中国国家级研究项目，由中国政府授权上海交通大学世界一流大学研究中心研究发布，</a:t>
            </a:r>
            <a:r>
              <a:rPr lang="en-US" altLang="zh-CN" dirty="0">
                <a:latin typeface="微软雅黑" panose="020B0503020204020204" pitchFamily="34" charset="-122"/>
                <a:ea typeface="微软雅黑" panose="020B0503020204020204" pitchFamily="34" charset="-122"/>
              </a:rPr>
              <a:t>2003</a:t>
            </a:r>
            <a:r>
              <a:rPr lang="zh-CN" altLang="en-US" dirty="0">
                <a:latin typeface="微软雅黑" panose="020B0503020204020204" pitchFamily="34" charset="-122"/>
                <a:ea typeface="微软雅黑" panose="020B0503020204020204" pitchFamily="34" charset="-122"/>
              </a:rPr>
              <a:t>年首次发布，根据研究结果，每年公布两次。</a:t>
            </a:r>
          </a:p>
          <a:p>
            <a:r>
              <a:rPr lang="en-US" altLang="zh-CN" b="1" dirty="0">
                <a:latin typeface="微软雅黑" panose="020B0503020204020204" pitchFamily="34" charset="-122"/>
                <a:ea typeface="微软雅黑" panose="020B0503020204020204" pitchFamily="34" charset="-122"/>
              </a:rPr>
              <a:t>QS</a:t>
            </a:r>
            <a:r>
              <a:rPr lang="zh-CN" altLang="en-US" b="1" dirty="0">
                <a:latin typeface="微软雅黑" panose="020B0503020204020204" pitchFamily="34" charset="-122"/>
                <a:ea typeface="微软雅黑" panose="020B0503020204020204" pitchFamily="34" charset="-122"/>
              </a:rPr>
              <a:t>世界大学排名</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QS World University Rankings</a:t>
            </a:r>
            <a:r>
              <a:rPr lang="zh-CN" altLang="en-US" dirty="0">
                <a:latin typeface="微软雅黑" panose="020B0503020204020204" pitchFamily="34" charset="-122"/>
                <a:ea typeface="微软雅黑" panose="020B0503020204020204" pitchFamily="34" charset="-122"/>
              </a:rPr>
              <a:t>）是由英国教育组织</a:t>
            </a:r>
            <a:r>
              <a:rPr lang="en-US" altLang="zh-CN" dirty="0" err="1">
                <a:latin typeface="微软雅黑" panose="020B0503020204020204" pitchFamily="34" charset="-122"/>
                <a:ea typeface="微软雅黑" panose="020B0503020204020204" pitchFamily="34" charset="-122"/>
              </a:rPr>
              <a:t>Quacquarelli</a:t>
            </a:r>
            <a:r>
              <a:rPr lang="en-US" altLang="zh-CN" dirty="0">
                <a:latin typeface="微软雅黑" panose="020B0503020204020204" pitchFamily="34" charset="-122"/>
                <a:ea typeface="微软雅黑" panose="020B0503020204020204" pitchFamily="34" charset="-122"/>
              </a:rPr>
              <a:t> Symonds</a:t>
            </a:r>
            <a:r>
              <a:rPr lang="zh-CN" altLang="en-US" dirty="0">
                <a:latin typeface="微软雅黑" panose="020B0503020204020204" pitchFamily="34" charset="-122"/>
                <a:ea typeface="微软雅黑" panose="020B0503020204020204" pitchFamily="34" charset="-122"/>
              </a:rPr>
              <a:t>所发表的年度世界大学排名，是历史第二悠久的全球大学排名，第一次发布于</a:t>
            </a:r>
            <a:r>
              <a:rPr lang="en-US" altLang="zh-CN" dirty="0">
                <a:latin typeface="微软雅黑" panose="020B0503020204020204" pitchFamily="34" charset="-122"/>
                <a:ea typeface="微软雅黑" panose="020B0503020204020204" pitchFamily="34" charset="-122"/>
              </a:rPr>
              <a:t>2004</a:t>
            </a:r>
            <a:r>
              <a:rPr lang="zh-CN" altLang="en-US" dirty="0">
                <a:latin typeface="微软雅黑" panose="020B0503020204020204" pitchFamily="34" charset="-122"/>
                <a:ea typeface="微软雅黑" panose="020B0503020204020204" pitchFamily="34" charset="-122"/>
              </a:rPr>
              <a:t>年，仅次于</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世界大学学术排名（</a:t>
            </a:r>
            <a:r>
              <a:rPr lang="en-US" altLang="zh-CN" dirty="0">
                <a:latin typeface="微软雅黑" panose="020B0503020204020204" pitchFamily="34" charset="-122"/>
                <a:ea typeface="微软雅黑" panose="020B0503020204020204" pitchFamily="34" charset="-122"/>
              </a:rPr>
              <a:t>ARWU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（首发于</a:t>
            </a:r>
            <a:r>
              <a:rPr lang="en-US" altLang="zh-CN" dirty="0">
                <a:latin typeface="微软雅黑" panose="020B0503020204020204" pitchFamily="34" charset="-122"/>
                <a:ea typeface="微软雅黑" panose="020B0503020204020204" pitchFamily="34" charset="-122"/>
              </a:rPr>
              <a:t>2003</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QS</a:t>
            </a:r>
            <a:r>
              <a:rPr lang="zh-CN" altLang="en-US" dirty="0">
                <a:latin typeface="微软雅黑" panose="020B0503020204020204" pitchFamily="34" charset="-122"/>
                <a:ea typeface="微软雅黑" panose="020B0503020204020204" pitchFamily="34" charset="-122"/>
              </a:rPr>
              <a:t>每年</a:t>
            </a:r>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月会进行排名更新。</a:t>
            </a:r>
          </a:p>
          <a:p>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泰晤士高等教育</a:t>
            </a:r>
            <a:r>
              <a:rPr lang="en-US"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（英文全称：</a:t>
            </a:r>
            <a:r>
              <a:rPr lang="en-US" altLang="zh-CN" dirty="0">
                <a:latin typeface="微软雅黑" panose="020B0503020204020204" pitchFamily="34" charset="-122"/>
                <a:ea typeface="微软雅黑" panose="020B0503020204020204" pitchFamily="34" charset="-122"/>
              </a:rPr>
              <a:t>Times Higher Education</a:t>
            </a:r>
            <a:r>
              <a:rPr lang="zh-CN" altLang="en-US" dirty="0">
                <a:latin typeface="微软雅黑" panose="020B0503020204020204" pitchFamily="34" charset="-122"/>
                <a:ea typeface="微软雅黑" panose="020B0503020204020204" pitchFamily="34" charset="-122"/>
              </a:rPr>
              <a:t>，英文简称：</a:t>
            </a:r>
            <a:r>
              <a:rPr lang="en-US" altLang="zh-CN" dirty="0">
                <a:latin typeface="微软雅黑" panose="020B0503020204020204" pitchFamily="34" charset="-122"/>
                <a:ea typeface="微软雅黑" panose="020B0503020204020204" pitchFamily="34" charset="-122"/>
              </a:rPr>
              <a:t>Times Higher</a:t>
            </a:r>
            <a:r>
              <a:rPr lang="zh-CN" altLang="en-US" dirty="0">
                <a:latin typeface="微软雅黑" panose="020B0503020204020204" pitchFamily="34" charset="-122"/>
                <a:ea typeface="微软雅黑" panose="020B0503020204020204" pitchFamily="34" charset="-122"/>
              </a:rPr>
              <a:t>或</a:t>
            </a:r>
            <a:r>
              <a:rPr lang="en-US" altLang="zh-CN" dirty="0">
                <a:latin typeface="微软雅黑" panose="020B0503020204020204" pitchFamily="34" charset="-122"/>
                <a:ea typeface="微软雅黑" panose="020B0503020204020204" pitchFamily="34" charset="-122"/>
              </a:rPr>
              <a:t>THE</a:t>
            </a:r>
            <a:r>
              <a:rPr lang="zh-CN" altLang="en-US" dirty="0">
                <a:latin typeface="微软雅黑" panose="020B0503020204020204" pitchFamily="34" charset="-122"/>
                <a:ea typeface="微软雅黑" panose="020B0503020204020204" pitchFamily="34" charset="-122"/>
              </a:rPr>
              <a:t>），原名</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泰晤士高等教育增刊</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（英文全称：</a:t>
            </a:r>
            <a:r>
              <a:rPr lang="en-US" altLang="zh-CN" dirty="0">
                <a:latin typeface="微软雅黑" panose="020B0503020204020204" pitchFamily="34" charset="-122"/>
                <a:ea typeface="微软雅黑" panose="020B0503020204020204" pitchFamily="34" charset="-122"/>
              </a:rPr>
              <a:t>The Times Higher Education Supplement</a:t>
            </a:r>
            <a:r>
              <a:rPr lang="zh-CN" altLang="en-US" dirty="0">
                <a:latin typeface="微软雅黑" panose="020B0503020204020204" pitchFamily="34" charset="-122"/>
                <a:ea typeface="微软雅黑" panose="020B0503020204020204" pitchFamily="34" charset="-122"/>
              </a:rPr>
              <a:t>，英文简称：</a:t>
            </a:r>
            <a:r>
              <a:rPr lang="en-US" altLang="zh-CN" dirty="0">
                <a:latin typeface="微软雅黑" panose="020B0503020204020204" pitchFamily="34" charset="-122"/>
                <a:ea typeface="微软雅黑" panose="020B0503020204020204" pitchFamily="34" charset="-122"/>
              </a:rPr>
              <a:t>The Times Higher</a:t>
            </a:r>
            <a:r>
              <a:rPr lang="zh-CN" altLang="en-US" dirty="0">
                <a:latin typeface="微软雅黑" panose="020B0503020204020204" pitchFamily="34" charset="-122"/>
                <a:ea typeface="微软雅黑" panose="020B0503020204020204" pitchFamily="34" charset="-122"/>
              </a:rPr>
              <a:t>或</a:t>
            </a:r>
            <a:r>
              <a:rPr lang="en-US" altLang="zh-CN" dirty="0">
                <a:latin typeface="微软雅黑" panose="020B0503020204020204" pitchFamily="34" charset="-122"/>
                <a:ea typeface="微软雅黑" panose="020B0503020204020204" pitchFamily="34" charset="-122"/>
              </a:rPr>
              <a:t>The THES</a:t>
            </a:r>
            <a:r>
              <a:rPr lang="zh-CN" altLang="en-US" dirty="0">
                <a:latin typeface="微软雅黑" panose="020B0503020204020204" pitchFamily="34" charset="-122"/>
                <a:ea typeface="微软雅黑" panose="020B0503020204020204" pitchFamily="34" charset="-122"/>
              </a:rPr>
              <a:t>），是一份英国出版的高等教育报刊。</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xfrm>
            <a:off x="684213" y="1141413"/>
            <a:ext cx="5486400" cy="3086100"/>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noChangeArrowheads="1"/>
          </p:cNvSpPr>
          <p:nvPr>
            <p:ph type="body" idx="1"/>
          </p:nvPr>
        </p:nvSpPr>
        <p:spPr>
          <a:xfrm>
            <a:off x="684213" y="4398963"/>
            <a:ext cx="5486400" cy="3600450"/>
          </a:xfrm>
          <a:noFill/>
          <a:extLst>
            <a:ext uri="{909E8E84-426E-40DD-AFC4-6F175D3DCCD1}">
              <a14:hiddenFill xmlns:a14="http://schemas.microsoft.com/office/drawing/2010/main">
                <a:solidFill>
                  <a:srgbClr val="FFFFFF"/>
                </a:solidFill>
              </a14:hiddenFill>
            </a:ext>
          </a:extLst>
        </p:spPr>
        <p:txBody>
          <a:bodyPr/>
          <a:lstStyle/>
          <a:p>
            <a:pPr eaLnBrk="1" hangingPunct="1">
              <a:spcBef>
                <a:spcPct val="0"/>
              </a:spcBef>
            </a:pPr>
            <a:endParaRPr lang="zh-CN" altLang="en-US"/>
          </a:p>
        </p:txBody>
      </p:sp>
      <p:sp>
        <p:nvSpPr>
          <p:cNvPr id="37892" name="灯片编号占位符 3"/>
          <p:cNvSpPr txBox="1">
            <a:spLocks noGrp="1" noChangeArrowheads="1"/>
          </p:cNvSpPr>
          <p:nvPr/>
        </p:nvSpPr>
        <p:spPr bwMode="auto">
          <a:xfrm>
            <a:off x="3883025"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latinLnBrk="1" hangingPunct="1">
              <a:spcBef>
                <a:spcPct val="0"/>
              </a:spcBef>
            </a:pPr>
            <a:fld id="{F072CDB6-E1FA-46ED-B4B9-DDF96359B0CB}" type="slidenum">
              <a:rPr lang="zh-CN" altLang="en-US">
                <a:latin typeface="Arial" panose="020B0604020202020204" pitchFamily="34" charset="0"/>
                <a:ea typeface="微软雅黑" panose="020B0503020204020204" pitchFamily="34" charset="-122"/>
              </a:rPr>
              <a:t>13</a:t>
            </a:fld>
            <a:endParaRPr lang="zh-CN" altLang="en-US" dirty="0">
              <a:latin typeface="Arial" panose="020B060402020202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我国首颗由高校学子自主设计、研制、管控的纳卫星</a:t>
            </a:r>
            <a:r>
              <a:rPr lang="zh-CN" altLang="en-US" sz="1400" b="1" dirty="0">
                <a:solidFill>
                  <a:srgbClr val="FFC000"/>
                </a:solidFill>
                <a:latin typeface="微软雅黑" panose="020B0503020204020204" pitchFamily="34" charset="-122"/>
                <a:ea typeface="微软雅黑" panose="020B0503020204020204" pitchFamily="34" charset="-122"/>
              </a:rPr>
              <a:t>“紫丁香二号”</a:t>
            </a:r>
            <a:r>
              <a:rPr lang="zh-CN" altLang="en-US" sz="1400" dirty="0">
                <a:solidFill>
                  <a:schemeClr val="bg1"/>
                </a:solidFill>
                <a:latin typeface="微软雅黑" panose="020B0503020204020204" pitchFamily="34" charset="-122"/>
                <a:ea typeface="微软雅黑" panose="020B0503020204020204" pitchFamily="34" charset="-122"/>
              </a:rPr>
              <a:t>于</a:t>
            </a:r>
            <a:r>
              <a:rPr lang="en-US" altLang="zh-CN" sz="1400" dirty="0">
                <a:solidFill>
                  <a:schemeClr val="bg1"/>
                </a:solidFill>
                <a:latin typeface="微软雅黑" panose="020B0503020204020204" pitchFamily="34" charset="-122"/>
                <a:ea typeface="微软雅黑" panose="020B0503020204020204" pitchFamily="34" charset="-122"/>
              </a:rPr>
              <a:t>2015</a:t>
            </a:r>
            <a:r>
              <a:rPr lang="zh-CN" altLang="en-US" sz="1400" dirty="0">
                <a:solidFill>
                  <a:schemeClr val="bg1"/>
                </a:solidFill>
                <a:latin typeface="微软雅黑" panose="020B0503020204020204" pitchFamily="34" charset="-122"/>
                <a:ea typeface="微软雅黑" panose="020B0503020204020204" pitchFamily="34" charset="-122"/>
              </a:rPr>
              <a:t>年</a:t>
            </a:r>
            <a:r>
              <a:rPr lang="en-US" altLang="zh-CN" sz="1400" dirty="0">
                <a:solidFill>
                  <a:schemeClr val="bg1"/>
                </a:solidFill>
                <a:latin typeface="微软雅黑" panose="020B0503020204020204" pitchFamily="34" charset="-122"/>
                <a:ea typeface="微软雅黑" panose="020B0503020204020204" pitchFamily="34" charset="-122"/>
              </a:rPr>
              <a:t>9</a:t>
            </a:r>
            <a:r>
              <a:rPr lang="zh-CN" altLang="en-US" sz="1400" dirty="0">
                <a:solidFill>
                  <a:schemeClr val="bg1"/>
                </a:solidFill>
                <a:latin typeface="微软雅黑" panose="020B0503020204020204" pitchFamily="34" charset="-122"/>
                <a:ea typeface="微软雅黑" panose="020B0503020204020204" pitchFamily="34" charset="-122"/>
              </a:rPr>
              <a:t>月</a:t>
            </a:r>
            <a:r>
              <a:rPr lang="en-US" altLang="zh-CN" sz="1400" dirty="0">
                <a:solidFill>
                  <a:schemeClr val="bg1"/>
                </a:solidFill>
                <a:latin typeface="微软雅黑" panose="020B0503020204020204" pitchFamily="34" charset="-122"/>
                <a:ea typeface="微软雅黑" panose="020B0503020204020204" pitchFamily="34" charset="-122"/>
              </a:rPr>
              <a:t>20</a:t>
            </a:r>
            <a:r>
              <a:rPr lang="zh-CN" altLang="en-US" sz="1400" dirty="0">
                <a:solidFill>
                  <a:schemeClr val="bg1"/>
                </a:solidFill>
                <a:latin typeface="微软雅黑" panose="020B0503020204020204" pitchFamily="34" charset="-122"/>
                <a:ea typeface="微软雅黑" panose="020B0503020204020204" pitchFamily="34" charset="-122"/>
              </a:rPr>
              <a:t>在太原卫星发射中心发射成功。</a:t>
            </a:r>
            <a:endParaRPr lang="en-US" altLang="zh-CN" sz="1400" dirty="0">
              <a:solidFill>
                <a:schemeClr val="bg1"/>
              </a:solidFill>
              <a:latin typeface="微软雅黑" panose="020B0503020204020204" pitchFamily="34" charset="-122"/>
              <a:ea typeface="微软雅黑" panose="020B0503020204020204" pitchFamily="34" charset="-122"/>
            </a:endParaRPr>
          </a:p>
          <a:p>
            <a:pPr algn="just">
              <a:lnSpc>
                <a:spcPct val="150000"/>
              </a:lnSpc>
            </a:pPr>
            <a:endParaRPr lang="en-US" altLang="zh-CN" sz="1400" dirty="0">
              <a:solidFill>
                <a:schemeClr val="bg1"/>
              </a:solidFill>
              <a:latin typeface="微软雅黑" panose="020B0503020204020204" pitchFamily="34" charset="-122"/>
              <a:ea typeface="微软雅黑" panose="020B0503020204020204" pitchFamily="34" charset="-122"/>
            </a:endParaRPr>
          </a:p>
          <a:p>
            <a:pPr algn="just">
              <a:lnSpc>
                <a:spcPct val="150000"/>
              </a:lnSpc>
            </a:pPr>
            <a:r>
              <a:rPr lang="zh-CN" altLang="en-US" sz="1400" b="1" dirty="0">
                <a:solidFill>
                  <a:srgbClr val="FFC000"/>
                </a:solidFill>
                <a:latin typeface="微软雅黑" panose="020B0503020204020204" pitchFamily="34" charset="-122"/>
                <a:ea typeface="微软雅黑" panose="020B0503020204020204" pitchFamily="34" charset="-122"/>
              </a:rPr>
              <a:t>平均年龄不到</a:t>
            </a:r>
            <a:r>
              <a:rPr lang="en-US" altLang="zh-CN" sz="1400" b="1" dirty="0">
                <a:solidFill>
                  <a:srgbClr val="FFC000"/>
                </a:solidFill>
                <a:latin typeface="微软雅黑" panose="020B0503020204020204" pitchFamily="34" charset="-122"/>
                <a:ea typeface="微软雅黑" panose="020B0503020204020204" pitchFamily="34" charset="-122"/>
              </a:rPr>
              <a:t>24</a:t>
            </a:r>
            <a:r>
              <a:rPr lang="zh-CN" altLang="en-US" sz="1400" b="1" dirty="0">
                <a:solidFill>
                  <a:srgbClr val="FFC000"/>
                </a:solidFill>
                <a:latin typeface="微软雅黑" panose="020B0503020204020204" pitchFamily="34" charset="-122"/>
                <a:ea typeface="微软雅黑" panose="020B0503020204020204" pitchFamily="34" charset="-122"/>
              </a:rPr>
              <a:t>周岁的哈工大学生</a:t>
            </a:r>
            <a:r>
              <a:rPr lang="zh-CN" altLang="en-US" sz="1400" dirty="0">
                <a:solidFill>
                  <a:schemeClr val="bg1"/>
                </a:solidFill>
                <a:latin typeface="微软雅黑" panose="020B0503020204020204" pitchFamily="34" charset="-122"/>
                <a:ea typeface="微软雅黑" panose="020B0503020204020204" pitchFamily="34" charset="-122"/>
              </a:rPr>
              <a:t>微纳卫星研发团队，以卫星技术研究所为技术依托，凝聚了哈工大航空宇航与科学技术、力学、计算机科学与技术、控制工程、机械工程、通信工程、电气工程、热能工程</a:t>
            </a:r>
            <a:r>
              <a:rPr lang="en-US" altLang="zh-CN" sz="1400" dirty="0">
                <a:solidFill>
                  <a:schemeClr val="bg1"/>
                </a:solidFill>
                <a:latin typeface="微软雅黑" panose="020B0503020204020204" pitchFamily="34" charset="-122"/>
                <a:ea typeface="微软雅黑" panose="020B0503020204020204" pitchFamily="34" charset="-122"/>
              </a:rPr>
              <a:t>8</a:t>
            </a:r>
            <a:r>
              <a:rPr lang="zh-CN" altLang="en-US" sz="1400" dirty="0">
                <a:solidFill>
                  <a:schemeClr val="bg1"/>
                </a:solidFill>
                <a:latin typeface="微软雅黑" panose="020B0503020204020204" pitchFamily="34" charset="-122"/>
                <a:ea typeface="微软雅黑" panose="020B0503020204020204" pitchFamily="34" charset="-122"/>
              </a:rPr>
              <a:t>个学科的本科、硕士和博士研究生，是一支学科交叉研制学生队伍。</a:t>
            </a:r>
          </a:p>
          <a:p>
            <a:pPr marL="0" marR="0" indent="0" algn="l" defTabSz="914400" rtl="0" eaLnBrk="0" fontAlgn="base" latinLnBrk="0" hangingPunct="0">
              <a:lnSpc>
                <a:spcPct val="100000"/>
              </a:lnSpc>
              <a:spcBef>
                <a:spcPct val="30000"/>
              </a:spcBef>
              <a:spcAft>
                <a:spcPct val="0"/>
              </a:spcAft>
              <a:buClrTx/>
              <a:buSzTx/>
              <a:buFontTx/>
              <a:buNone/>
              <a:defRPr/>
            </a:pPr>
            <a:r>
              <a:rPr lang="en-US" altLang="zh-CN" sz="1400" dirty="0">
                <a:solidFill>
                  <a:schemeClr val="bg1"/>
                </a:solidFill>
              </a:rPr>
              <a:t>2017</a:t>
            </a:r>
            <a:r>
              <a:rPr lang="zh-CN" altLang="en-US" sz="1400" dirty="0">
                <a:solidFill>
                  <a:schemeClr val="bg1"/>
                </a:solidFill>
              </a:rPr>
              <a:t>年</a:t>
            </a:r>
            <a:r>
              <a:rPr lang="en-US" altLang="zh-CN" sz="1400" dirty="0">
                <a:solidFill>
                  <a:schemeClr val="bg1"/>
                </a:solidFill>
              </a:rPr>
              <a:t>4</a:t>
            </a:r>
            <a:r>
              <a:rPr lang="zh-CN" altLang="en-US" sz="1400" dirty="0">
                <a:solidFill>
                  <a:schemeClr val="bg1"/>
                </a:solidFill>
              </a:rPr>
              <a:t>月</a:t>
            </a:r>
            <a:r>
              <a:rPr lang="en-US" altLang="zh-CN" sz="1400" dirty="0">
                <a:solidFill>
                  <a:schemeClr val="bg1"/>
                </a:solidFill>
              </a:rPr>
              <a:t>18</a:t>
            </a:r>
            <a:r>
              <a:rPr lang="zh-CN" altLang="en-US" sz="1400" dirty="0">
                <a:solidFill>
                  <a:schemeClr val="bg1"/>
                </a:solidFill>
              </a:rPr>
              <a:t>日</a:t>
            </a:r>
            <a:r>
              <a:rPr lang="en-US" altLang="zh-CN" sz="1400" dirty="0">
                <a:solidFill>
                  <a:schemeClr val="bg1"/>
                </a:solidFill>
              </a:rPr>
              <a:t>23</a:t>
            </a:r>
            <a:r>
              <a:rPr lang="zh-CN" altLang="en-US" sz="1400" dirty="0">
                <a:solidFill>
                  <a:schemeClr val="bg1"/>
                </a:solidFill>
              </a:rPr>
              <a:t>时</a:t>
            </a:r>
            <a:r>
              <a:rPr lang="en-US" altLang="zh-CN" sz="1400" dirty="0">
                <a:solidFill>
                  <a:schemeClr val="bg1"/>
                </a:solidFill>
              </a:rPr>
              <a:t>11</a:t>
            </a:r>
            <a:r>
              <a:rPr lang="zh-CN" altLang="en-US" sz="1400" dirty="0">
                <a:solidFill>
                  <a:schemeClr val="bg1"/>
                </a:solidFill>
              </a:rPr>
              <a:t>分，由学生微纳卫星团队自主研发的第二颗卫星</a:t>
            </a:r>
            <a:r>
              <a:rPr lang="zh-CN" altLang="en-US" sz="1400" b="1" dirty="0">
                <a:solidFill>
                  <a:srgbClr val="FFC000"/>
                </a:solidFill>
              </a:rPr>
              <a:t>“紫丁香一号”</a:t>
            </a:r>
            <a:r>
              <a:rPr lang="zh-CN" altLang="en-US" sz="1400" dirty="0">
                <a:solidFill>
                  <a:schemeClr val="bg1"/>
                </a:solidFill>
              </a:rPr>
              <a:t>和参与国际</a:t>
            </a:r>
            <a:r>
              <a:rPr lang="en-US" altLang="zh-CN" sz="1400" dirty="0">
                <a:solidFill>
                  <a:schemeClr val="bg1"/>
                </a:solidFill>
              </a:rPr>
              <a:t>QB50</a:t>
            </a:r>
            <a:r>
              <a:rPr lang="zh-CN" altLang="en-US" sz="1400" dirty="0">
                <a:solidFill>
                  <a:schemeClr val="bg1"/>
                </a:solidFill>
              </a:rPr>
              <a:t>工程的其他</a:t>
            </a:r>
            <a:r>
              <a:rPr lang="en-US" altLang="zh-CN" sz="1400" dirty="0">
                <a:solidFill>
                  <a:schemeClr val="bg1"/>
                </a:solidFill>
              </a:rPr>
              <a:t>27</a:t>
            </a:r>
            <a:r>
              <a:rPr lang="zh-CN" altLang="en-US" sz="1400" dirty="0">
                <a:solidFill>
                  <a:schemeClr val="bg1"/>
                </a:solidFill>
              </a:rPr>
              <a:t>颗立方体卫星一起，作为定期运往国际空间站的货物，装载在“天鹅座”货运飞船“约翰</a:t>
            </a:r>
            <a:r>
              <a:rPr lang="en-US" altLang="zh-CN" sz="1400" dirty="0">
                <a:solidFill>
                  <a:schemeClr val="bg1"/>
                </a:solidFill>
              </a:rPr>
              <a:t>·</a:t>
            </a:r>
            <a:r>
              <a:rPr lang="zh-CN" altLang="en-US" sz="1400" dirty="0">
                <a:solidFill>
                  <a:schemeClr val="bg1"/>
                </a:solidFill>
              </a:rPr>
              <a:t>格伦”号中，发射进入太空。</a:t>
            </a:r>
          </a:p>
          <a:p>
            <a:pPr marL="0" marR="0" indent="0" algn="l" defTabSz="914400" rtl="0" eaLnBrk="0" fontAlgn="base" latinLnBrk="0" hangingPunct="0">
              <a:lnSpc>
                <a:spcPct val="100000"/>
              </a:lnSpc>
              <a:spcBef>
                <a:spcPct val="30000"/>
              </a:spcBef>
              <a:spcAft>
                <a:spcPct val="0"/>
              </a:spcAft>
              <a:buClrTx/>
              <a:buSzTx/>
              <a:buFontTx/>
              <a:buNone/>
              <a:defRPr/>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defRPr/>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defRPr/>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深入分析可以发现，这与当下我国高校的人才培养模式有关。不少高校</a:t>
            </a:r>
            <a:r>
              <a:rPr lang="zh-CN" altLang="zh-CN"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过分重视知识的讲授，存在教师讲教材、学生学教材、实验验证教材、考试考教材</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的状况，严重地制约了人才培养质量的提高，更成为创新型人才培养的主要障碍。在笔者看来，创新型人才一定是在创新活动中成长起来的，</a:t>
            </a:r>
            <a:r>
              <a:rPr lang="zh-CN" altLang="zh-CN"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要让学生真正投身到创新性活动中去，在创新中体验创新，在创新中学会创新，在创新中实现创新</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。如果能够实现这一转变，我国高校人才培养质量必定会有一个质的提升，创新型人才培养将成为一种常态。</a:t>
            </a:r>
            <a:endParaRPr lang="zh-CN" altLang="zh-CN" sz="1100" kern="100"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喀斯特地貌、轻便型受源、</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主动反射面结构系统占工程量</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49%</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eaLnBrk="1" hangingPunct="1">
              <a:lnSpc>
                <a:spcPct val="150000"/>
              </a:lnSpc>
              <a:spcAft>
                <a:spcPts val="0"/>
              </a:spcAft>
              <a:buFont typeface="Arial" panose="020B0604020202020204" pitchFamily="34" charset="0"/>
              <a:buNone/>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特点是在比较中显露的，哈工大的“实干精神”非常突出，搞科研从不停留在概念上、文字上，一定要动手，做出来给人看，在实践中发现问题，解决问题。</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哈工大人不是坐而论道的白面书生，而是经世济用的国家栋梁</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自古文人相轻，可能哈工大的人都不是经典意义上的文人吧，哈工大的传统是“甘为人梯”，十年一代，每一代都在积极地推举支持下一代人，看着下一代顺利发展而深感欣慰。哈工大计算机领域的几位知名校友都是在年轻的时候被校领导选拔出来，推上前台，给他们创造了比其他学校同龄人更多的锻炼机会。 </a:t>
            </a:r>
          </a:p>
          <a:p>
            <a:pPr indent="304800" algn="just" eaLnBrk="1" hangingPunct="1">
              <a:lnSpc>
                <a:spcPct val="150000"/>
              </a:lnSpc>
              <a:spcAft>
                <a:spcPts val="0"/>
              </a:spcAft>
              <a:buFont typeface="Arial" panose="020B0604020202020204" pitchFamily="34" charset="0"/>
              <a:buNone/>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如果把北京的高校比作文人骚客，江浙的大学比作美女才女，那么哈工大则是一介武夫，并不是李逵、张飞那种鲁莽汉子，而是林冲、赵云，浓眉大眼、健壮骁勇，懂礼法、重感情，人品厚重、武艺绝伦，但不通音律、不晓诗文，辞能达意而不知渲染，技能致用而不知伪饰。 </a:t>
            </a:r>
          </a:p>
          <a:p>
            <a:pPr marL="0" marR="0" indent="304800" algn="just" defTabSz="914400" rtl="0" eaLnBrk="1" fontAlgn="base" latinLnBrk="0" hangingPunct="1">
              <a:lnSpc>
                <a:spcPct val="150000"/>
              </a:lnSpc>
              <a:spcBef>
                <a:spcPct val="30000"/>
              </a:spcBef>
              <a:spcAft>
                <a:spcPts val="0"/>
              </a:spcAft>
              <a:buClrTx/>
              <a:buSzTx/>
              <a:buFont typeface="Arial" panose="020B0604020202020204" pitchFamily="34" charset="0"/>
              <a:buNone/>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    哈工大没有未名湖的灵秀，没有西湖的温婉，却有江的澎湃，雪的洁白，松的伟岸，风的刚劲，哈工大的灵魂就是“江雪松风”的灵魂。</a:t>
            </a:r>
            <a:r>
              <a:rPr lang="en-US" altLang="zh-CN" b="1" dirty="0">
                <a:solidFill>
                  <a:srgbClr val="282828"/>
                </a:solidFill>
                <a:latin typeface="微软雅黑" panose="020B0503020204020204" pitchFamily="34" charset="-122"/>
                <a:ea typeface="微软雅黑" panose="020B0503020204020204" pitchFamily="34" charset="-122"/>
              </a:rPr>
              <a:t>——</a:t>
            </a:r>
            <a:r>
              <a:rPr lang="zh-CN" altLang="en-US" b="1" dirty="0">
                <a:solidFill>
                  <a:srgbClr val="282828"/>
                </a:solidFill>
                <a:latin typeface="微软雅黑" panose="020B0503020204020204" pitchFamily="34" charset="-122"/>
                <a:ea typeface="微软雅黑" panose="020B0503020204020204" pitchFamily="34" charset="-122"/>
              </a:rPr>
              <a:t>摘自：</a:t>
            </a:r>
            <a:r>
              <a:rPr lang="zh-CN" altLang="zh-CN" dirty="0"/>
              <a:t>博文《江雪松风话母校》</a:t>
            </a:r>
            <a:r>
              <a:rPr lang="en-US" altLang="zh-CN" dirty="0"/>
              <a:t> </a:t>
            </a:r>
            <a:r>
              <a:rPr lang="zh-CN" altLang="zh-CN" b="1" dirty="0"/>
              <a:t>刘挺</a:t>
            </a:r>
            <a:endParaRPr lang="zh-CN" altLang="en-US" b="1" dirty="0">
              <a:solidFill>
                <a:srgbClr val="282828"/>
              </a:solidFill>
              <a:latin typeface="微软雅黑" panose="020B0503020204020204" pitchFamily="34" charset="-122"/>
              <a:ea typeface="微软雅黑" panose="020B0503020204020204" pitchFamily="34" charset="-122"/>
            </a:endParaRPr>
          </a:p>
          <a:p>
            <a:pPr indent="304800" algn="just" eaLnBrk="1" hangingPunct="1">
              <a:lnSpc>
                <a:spcPct val="150000"/>
              </a:lnSpc>
              <a:spcAft>
                <a:spcPts val="0"/>
              </a:spcAft>
              <a:buFont typeface="Arial" panose="020B0604020202020204" pitchFamily="34" charset="0"/>
              <a:buNone/>
              <a:defRPr/>
            </a:pPr>
            <a:endParaRPr lang="zh-CN" altLang="en-US" kern="100"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我校牵头的</a:t>
            </a:r>
            <a:endParaRPr lang="en-US" altLang="zh-CN" dirty="0"/>
          </a:p>
          <a:p>
            <a:r>
              <a:rPr lang="zh-CN" altLang="en-US" dirty="0"/>
              <a:t>“中国人群多组学参比数据库与分析系统建设”</a:t>
            </a:r>
            <a:endParaRPr lang="en-US" altLang="zh-CN" dirty="0"/>
          </a:p>
          <a:p>
            <a:r>
              <a:rPr lang="zh-CN" altLang="en-US" dirty="0"/>
              <a:t>“大型复杂构件激光高效清洗技术与装备”</a:t>
            </a:r>
            <a:endParaRPr lang="en-US" altLang="zh-CN" dirty="0"/>
          </a:p>
          <a:p>
            <a:r>
              <a:rPr lang="zh-CN" altLang="en-US" dirty="0"/>
              <a:t>“农村饮用水中微量有毒污染物深度处理的纳米材料与技术”</a:t>
            </a:r>
            <a:endParaRPr lang="en-US" altLang="zh-CN" dirty="0"/>
          </a:p>
          <a:p>
            <a:r>
              <a:rPr lang="zh-CN" altLang="en-US" dirty="0"/>
              <a:t>“新型氟硅材料制备关键技术”</a:t>
            </a:r>
            <a:endParaRPr lang="en-US" altLang="zh-CN" dirty="0"/>
          </a:p>
          <a:p>
            <a:r>
              <a:rPr lang="zh-CN" altLang="en-US" dirty="0"/>
              <a:t>“非连续增强金属基复合材料高通量制备研发和示范应用”</a:t>
            </a:r>
            <a:endParaRPr lang="en-US" altLang="zh-CN" dirty="0"/>
          </a:p>
          <a:p>
            <a:r>
              <a:rPr lang="zh-CN" altLang="en-US" dirty="0"/>
              <a:t>“新型特种陶瓷材料制备关键技术”</a:t>
            </a:r>
            <a:endParaRPr lang="en-US" altLang="zh-CN" dirty="0"/>
          </a:p>
          <a:p>
            <a:r>
              <a:rPr lang="zh-CN" altLang="en-US" dirty="0"/>
              <a:t>“面向</a:t>
            </a:r>
            <a:r>
              <a:rPr lang="en-US" altLang="zh-CN" dirty="0"/>
              <a:t>E</a:t>
            </a:r>
            <a:r>
              <a:rPr lang="zh-CN" altLang="en-US" dirty="0"/>
              <a:t>级计算的能源勘探高性能应用软件系统与示范”</a:t>
            </a:r>
            <a:endParaRPr lang="en-US" altLang="zh-CN" dirty="0"/>
          </a:p>
          <a:p>
            <a:r>
              <a:rPr lang="zh-CN" altLang="en-US" dirty="0"/>
              <a:t>“电机优化设计平台”</a:t>
            </a:r>
            <a:endParaRPr lang="en-US" altLang="zh-CN" dirty="0"/>
          </a:p>
          <a:p>
            <a:r>
              <a:rPr lang="zh-CN" altLang="en-US" dirty="0"/>
              <a:t>国家重点研发计划重点专项项目成功获批并顺利启动，必将进一步强有力地带动我校“人才、学科、科研”三位一体协调发展，在服务国家发展战略的过程中形成和发展学校的优势特色学科。</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altLang="zh-CN" sz="1400" dirty="0">
                <a:latin typeface="隶书" panose="02010509060101010101" pitchFamily="49" charset="-122"/>
                <a:ea typeface="隶书" panose="02010509060101010101" pitchFamily="49" charset="-122"/>
              </a:rPr>
              <a:t>【</a:t>
            </a:r>
            <a:r>
              <a:rPr lang="zh-CN" altLang="en-US" sz="1400" dirty="0">
                <a:solidFill>
                  <a:srgbClr val="C00000"/>
                </a:solidFill>
                <a:latin typeface="隶书" panose="02010509060101010101" pitchFamily="49" charset="-122"/>
                <a:ea typeface="隶书" panose="02010509060101010101" pitchFamily="49" charset="-122"/>
              </a:rPr>
              <a:t>中组部调研报告</a:t>
            </a:r>
            <a:r>
              <a:rPr lang="en-US" altLang="zh-CN" sz="1400" dirty="0">
                <a:latin typeface="隶书" panose="02010509060101010101" pitchFamily="49" charset="-122"/>
                <a:ea typeface="隶书" panose="02010509060101010101" pitchFamily="49" charset="-122"/>
              </a:rPr>
              <a:t>】</a:t>
            </a:r>
            <a:r>
              <a:rPr lang="zh-CN" altLang="en-US" sz="1400" dirty="0">
                <a:latin typeface="隶书" panose="02010509060101010101" pitchFamily="49" charset="-122"/>
                <a:ea typeface="隶书" panose="02010509060101010101" pitchFamily="49" charset="-122"/>
              </a:rPr>
              <a:t>哈工大偏居东北一隅，既不占天时，更不占地利，但发展动力却经久不衰，这种强大的精神力量来自哪里？在哈工大，听得最多的就是“八百壮士”。新中国成立之初，来自祖国各地的</a:t>
            </a:r>
            <a:r>
              <a:rPr lang="en-US" altLang="zh-CN" sz="1400" dirty="0">
                <a:latin typeface="隶书" panose="02010509060101010101" pitchFamily="49" charset="-122"/>
                <a:ea typeface="隶书" panose="02010509060101010101" pitchFamily="49" charset="-122"/>
              </a:rPr>
              <a:t>800</a:t>
            </a:r>
            <a:r>
              <a:rPr lang="zh-CN" altLang="en-US" sz="1400" dirty="0">
                <a:latin typeface="隶书" panose="02010509060101010101" pitchFamily="49" charset="-122"/>
                <a:ea typeface="隶书" panose="02010509060101010101" pitchFamily="49" charset="-122"/>
              </a:rPr>
              <a:t>多位年轻教师齐聚这个冰天雪地的北荒之地，承担起了主要教学、科研任务。他们铭记国家重托，扎根东北，艰苦创业，把毕生都献给了共和国的工业化事业，为哈工大发展书写了壮丽篇章，为哈工大精神的形成奠定了坚实基础，被誉为哈工大“八百壮士”。</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39</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45</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6050" y="514350"/>
            <a:ext cx="4573588"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6C3BB2-A0E5-44F6-860C-FA319B0F4322}" type="slidenum">
              <a:rPr lang="zh-CN" altLang="en-US" smtClean="0"/>
              <a:t>60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6C3BB2-A0E5-44F6-860C-FA319B0F4322}" type="slidenum">
              <a:rPr lang="zh-CN" altLang="en-US" smtClean="0"/>
              <a:t>61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施大一年度项目计划是完成学校基于项目学习主线的首要环节，是“以学生为主体、教师为主导、项目为主线”的学习过程。在项目学习中，学生独立组织、安排学习行为，解决遇到的困难，提高了学生的兴趣，自然能调动学习的积极性。据了解，从</a:t>
            </a:r>
            <a:r>
              <a:rPr lang="en-US" altLang="zh-CN" dirty="0"/>
              <a:t>11</a:t>
            </a:r>
            <a:r>
              <a:rPr lang="zh-CN" altLang="en-US" dirty="0"/>
              <a:t>级学生开始到</a:t>
            </a:r>
            <a:r>
              <a:rPr lang="en-US" altLang="zh-CN" dirty="0"/>
              <a:t>14</a:t>
            </a:r>
            <a:r>
              <a:rPr lang="zh-CN" altLang="en-US" dirty="0"/>
              <a:t>级本科生约有一万两三千人参与了大一项目计划，每年有近千个项目产生。</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63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66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kumimoji="1"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97</a:t>
            </a:r>
            <a:r>
              <a:rPr kumimoji="1"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年辉煌历史</a:t>
            </a:r>
            <a:endParaRPr kumimoji="1"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l"/>
            <a:r>
              <a:rPr kumimoji="1"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一直以来都是第一梯队参加国家重点建设项目</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dirty="0">
                <a:solidFill>
                  <a:srgbClr val="C00000"/>
                </a:solidFill>
                <a:latin typeface="隶书" panose="02010509060101010101" pitchFamily="49" charset="-122"/>
                <a:ea typeface="隶书" panose="02010509060101010101" pitchFamily="49" charset="-122"/>
              </a:rPr>
              <a:t>李昌校长</a:t>
            </a:r>
            <a:r>
              <a:rPr lang="zh-CN" altLang="en-US" sz="1400" dirty="0">
                <a:latin typeface="隶书" panose="02010509060101010101" pitchFamily="49" charset="-122"/>
                <a:ea typeface="隶书" panose="02010509060101010101" pitchFamily="49" charset="-122"/>
              </a:rPr>
              <a:t>强调：“规格（要）严格，功夫（要）到家”，哈工大只有而且只能有一个“规格”</a:t>
            </a:r>
            <a:endParaRPr lang="en-US" altLang="zh-CN" sz="1400" dirty="0">
              <a:latin typeface="隶书" panose="02010509060101010101" pitchFamily="49" charset="-122"/>
              <a:ea typeface="隶书" panose="02010509060101010101" pitchFamily="49" charset="-122"/>
            </a:endParaRPr>
          </a:p>
          <a:p>
            <a:endParaRPr lang="en-US" altLang="zh-CN" sz="1400" dirty="0">
              <a:latin typeface="隶书" panose="02010509060101010101" pitchFamily="49" charset="-122"/>
              <a:ea typeface="隶书" panose="02010509060101010101" pitchFamily="49" charset="-122"/>
            </a:endParaRPr>
          </a:p>
          <a:p>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 哈工大精神是经历了</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97</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年风雨后哈工大人身上所共有的精神，是扎根边疆努力拼搏的精神，是攻坚克难敢于承担的精神，是科学之上求真务实的精神，是哈工大在逆流中不断前行的动力源泉。</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t>2019/7/11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t>‹#›</a:t>
            </a:fld>
            <a:endParaRPr lang="zh-CN" altLang="en-US"/>
          </a:p>
        </p:txBody>
      </p:sp>
      <p:sp>
        <p:nvSpPr>
          <p:cNvPr id="5" name="矩形 4"/>
          <p:cNvSpPr/>
          <p:nvPr userDrawn="1"/>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pic>
        <p:nvPicPr>
          <p:cNvPr id="6" name="图片 5"/>
          <p:cNvPicPr>
            <a:picLocks noChangeAspect="1"/>
          </p:cNvPicPr>
          <p:nvPr userDrawn="1"/>
        </p:nvPicPr>
        <p:blipFill>
          <a:blip r:embed="rId2" cstate="screen"/>
          <a:stretch>
            <a:fillRect/>
          </a:stretch>
        </p:blipFill>
        <p:spPr>
          <a:xfrm>
            <a:off x="9885759" y="6463678"/>
            <a:ext cx="2540199" cy="51264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BA9B9F-5CB4-41D0-823C-6017B35584F7}" type="datetimeFigureOut">
              <a:rPr lang="zh-CN" altLang="en-US" smtClean="0"/>
              <a:t>2019/7/11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EBB4DB-5B04-4A1B-A0F7-B6D644BEEA3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t>2019/7/11</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file:///C:\WINDOWS\Desktop\&#25105;&#30340;&#20844;&#25991;&#21253;\020915\NBL%20resource\img0013.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jpeg"/></Relationships>
</file>

<file path=ppt/slides/_rels/slide19.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8.jpeg"/><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6.jpeg"/><Relationship Id="rId5" Type="http://schemas.openxmlformats.org/officeDocument/2006/relationships/image" Target="../media/image31.jpeg"/><Relationship Id="rId10" Type="http://schemas.microsoft.com/office/2007/relationships/hdphoto" Target="../media/hdphoto1.wdp"/><Relationship Id="rId4" Type="http://schemas.openxmlformats.org/officeDocument/2006/relationships/image" Target="../media/image30.jpe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emf"/><Relationship Id="rId2" Type="http://schemas.openxmlformats.org/officeDocument/2006/relationships/tags" Target="../tags/tag2.xml"/><Relationship Id="rId16" Type="http://schemas.openxmlformats.org/officeDocument/2006/relationships/image" Target="../media/image4.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3.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6.wdp"/><Relationship Id="rId3" Type="http://schemas.openxmlformats.org/officeDocument/2006/relationships/image" Target="../media/image40.png"/><Relationship Id="rId7" Type="http://schemas.openxmlformats.org/officeDocument/2006/relationships/image" Target="../media/image42.png"/><Relationship Id="rId12"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41.png"/><Relationship Id="rId15" Type="http://schemas.openxmlformats.org/officeDocument/2006/relationships/image" Target="../media/image47.jpeg"/><Relationship Id="rId10" Type="http://schemas.openxmlformats.org/officeDocument/2006/relationships/image" Target="../media/image44.png"/><Relationship Id="rId4" Type="http://schemas.microsoft.com/office/2007/relationships/hdphoto" Target="../media/hdphoto2.wdp"/><Relationship Id="rId9" Type="http://schemas.microsoft.com/office/2007/relationships/hdphoto" Target="../media/hdphoto4.wdp"/><Relationship Id="rId14"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slideLayout" Target="../slideLayouts/slideLayout2.xml"/><Relationship Id="rId7" Type="http://schemas.openxmlformats.org/officeDocument/2006/relationships/image" Target="../media/image50.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49.jpeg"/><Relationship Id="rId5" Type="http://schemas.openxmlformats.org/officeDocument/2006/relationships/image" Target="../media/image48.jpeg"/><Relationship Id="rId10" Type="http://schemas.openxmlformats.org/officeDocument/2006/relationships/image" Target="../media/image52.png"/><Relationship Id="rId4" Type="http://schemas.openxmlformats.org/officeDocument/2006/relationships/notesSlide" Target="../notesSlides/notesSlide16.xml"/><Relationship Id="rId9" Type="http://schemas.openxmlformats.org/officeDocument/2006/relationships/image" Target="../media/image51.emf"/></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7" Type="http://schemas.microsoft.com/office/2007/relationships/hdphoto" Target="../media/hdphoto8.wdp"/><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9.jpeg"/><Relationship Id="rId4" Type="http://schemas.openxmlformats.org/officeDocument/2006/relationships/image" Target="../media/image54.jpeg"/></Relationships>
</file>

<file path=ppt/slides/_rels/slide24.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slideLayout" Target="../slideLayouts/slideLayout1.xml"/><Relationship Id="rId7" Type="http://schemas.openxmlformats.org/officeDocument/2006/relationships/image" Target="../media/image58.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8.jpeg"/><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8.jpeg"/><Relationship Id="rId1" Type="http://schemas.openxmlformats.org/officeDocument/2006/relationships/slideLayout" Target="../slideLayouts/slideLayout3.xml"/><Relationship Id="rId5" Type="http://schemas.openxmlformats.org/officeDocument/2006/relationships/image" Target="../media/image51.emf"/><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1.em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9.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5.jpeg"/><Relationship Id="rId7"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8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1.emf"/><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0.jpeg"/><Relationship Id="rId7" Type="http://schemas.openxmlformats.org/officeDocument/2006/relationships/image" Target="../media/image94.jpeg"/><Relationship Id="rId2" Type="http://schemas.openxmlformats.org/officeDocument/2006/relationships/image" Target="../media/image89.jpeg"/><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jpeg"/><Relationship Id="rId4" Type="http://schemas.openxmlformats.org/officeDocument/2006/relationships/image" Target="../media/image91.jpeg"/><Relationship Id="rId9" Type="http://schemas.openxmlformats.org/officeDocument/2006/relationships/image" Target="../media/image96.png"/></Relationships>
</file>

<file path=ppt/slides/_rels/slide52.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98.jpeg"/><Relationship Id="rId7" Type="http://schemas.openxmlformats.org/officeDocument/2006/relationships/image" Target="../media/image102.jpeg"/><Relationship Id="rId2"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jpeg"/><Relationship Id="rId4" Type="http://schemas.openxmlformats.org/officeDocument/2006/relationships/image" Target="../media/image99.jpeg"/></Relationships>
</file>

<file path=ppt/slides/_rels/slide53.xml.rels><?xml version="1.0" encoding="UTF-8" standalone="yes"?>
<Relationships xmlns="http://schemas.openxmlformats.org/package/2006/relationships"><Relationship Id="rId3" Type="http://schemas.openxmlformats.org/officeDocument/2006/relationships/image" Target="../media/image105.jpeg"/><Relationship Id="rId7" Type="http://schemas.openxmlformats.org/officeDocument/2006/relationships/image" Target="../media/image109.jpeg"/><Relationship Id="rId2" Type="http://schemas.openxmlformats.org/officeDocument/2006/relationships/image" Target="../media/image104.jpe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png"/></Relationships>
</file>

<file path=ppt/slides/_rels/slide54.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111.jpeg"/><Relationship Id="rId7" Type="http://schemas.openxmlformats.org/officeDocument/2006/relationships/image" Target="../media/image115.jpeg"/><Relationship Id="rId2" Type="http://schemas.openxmlformats.org/officeDocument/2006/relationships/image" Target="../media/image110.jpeg"/><Relationship Id="rId1" Type="http://schemas.openxmlformats.org/officeDocument/2006/relationships/slideLayout" Target="../slideLayouts/slideLayout2.xml"/><Relationship Id="rId6" Type="http://schemas.openxmlformats.org/officeDocument/2006/relationships/image" Target="../media/image114.jpeg"/><Relationship Id="rId11" Type="http://schemas.openxmlformats.org/officeDocument/2006/relationships/image" Target="../media/image119.jpeg"/><Relationship Id="rId5" Type="http://schemas.openxmlformats.org/officeDocument/2006/relationships/image" Target="../media/image113.jpeg"/><Relationship Id="rId10" Type="http://schemas.openxmlformats.org/officeDocument/2006/relationships/image" Target="../media/image118.jpeg"/><Relationship Id="rId4" Type="http://schemas.openxmlformats.org/officeDocument/2006/relationships/image" Target="../media/image112.jpeg"/><Relationship Id="rId9" Type="http://schemas.openxmlformats.org/officeDocument/2006/relationships/image" Target="../media/image117.jpeg"/></Relationships>
</file>

<file path=ppt/slides/_rels/slide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xml"/><Relationship Id="rId5" Type="http://schemas.openxmlformats.org/officeDocument/2006/relationships/image" Target="../media/image123.jpeg"/><Relationship Id="rId4" Type="http://schemas.openxmlformats.org/officeDocument/2006/relationships/image" Target="../media/image122.jpe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1.emf"/><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31.jpeg"/><Relationship Id="rId3" Type="http://schemas.openxmlformats.org/officeDocument/2006/relationships/image" Target="../media/image126.jpeg"/><Relationship Id="rId7" Type="http://schemas.openxmlformats.org/officeDocument/2006/relationships/image" Target="../media/image130.jpeg"/><Relationship Id="rId2" Type="http://schemas.openxmlformats.org/officeDocument/2006/relationships/image" Target="../media/image125.jpeg"/><Relationship Id="rId1" Type="http://schemas.openxmlformats.org/officeDocument/2006/relationships/slideLayout" Target="../slideLayouts/slideLayout2.xml"/><Relationship Id="rId6" Type="http://schemas.openxmlformats.org/officeDocument/2006/relationships/image" Target="../media/image129.tiff"/><Relationship Id="rId5" Type="http://schemas.openxmlformats.org/officeDocument/2006/relationships/image" Target="../media/image128.jpeg"/><Relationship Id="rId4" Type="http://schemas.openxmlformats.org/officeDocument/2006/relationships/image" Target="../media/image127.jpeg"/></Relationships>
</file>

<file path=ppt/slides/_rels/slide59.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139.jpeg"/><Relationship Id="rId3" Type="http://schemas.openxmlformats.org/officeDocument/2006/relationships/image" Target="../media/image134.jpeg"/><Relationship Id="rId7" Type="http://schemas.openxmlformats.org/officeDocument/2006/relationships/image" Target="../media/image138.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7.jpeg"/><Relationship Id="rId5" Type="http://schemas.openxmlformats.org/officeDocument/2006/relationships/image" Target="../media/image136.jpeg"/><Relationship Id="rId4" Type="http://schemas.openxmlformats.org/officeDocument/2006/relationships/image" Target="../media/image135.jpeg"/></Relationships>
</file>

<file path=ppt/slides/_rels/slide64.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2.xml"/><Relationship Id="rId5" Type="http://schemas.openxmlformats.org/officeDocument/2006/relationships/image" Target="../media/image143.jpeg"/><Relationship Id="rId4" Type="http://schemas.openxmlformats.org/officeDocument/2006/relationships/image" Target="../media/image142.jpeg"/></Relationships>
</file>

<file path=ppt/slides/_rels/slide65.xml.rels><?xml version="1.0" encoding="UTF-8" standalone="yes"?>
<Relationships xmlns="http://schemas.openxmlformats.org/package/2006/relationships"><Relationship Id="rId8" Type="http://schemas.openxmlformats.org/officeDocument/2006/relationships/image" Target="../media/image150.jpeg"/><Relationship Id="rId3" Type="http://schemas.openxmlformats.org/officeDocument/2006/relationships/image" Target="../media/image145.jpeg"/><Relationship Id="rId7" Type="http://schemas.openxmlformats.org/officeDocument/2006/relationships/image" Target="../media/image149.jpeg"/><Relationship Id="rId2" Type="http://schemas.openxmlformats.org/officeDocument/2006/relationships/image" Target="../media/image144.jpeg"/><Relationship Id="rId1" Type="http://schemas.openxmlformats.org/officeDocument/2006/relationships/slideLayout" Target="../slideLayouts/slideLayout2.xml"/><Relationship Id="rId6" Type="http://schemas.openxmlformats.org/officeDocument/2006/relationships/image" Target="../media/image148.jpeg"/><Relationship Id="rId5" Type="http://schemas.openxmlformats.org/officeDocument/2006/relationships/image" Target="../media/image147.jpeg"/><Relationship Id="rId10" Type="http://schemas.openxmlformats.org/officeDocument/2006/relationships/image" Target="../media/image152.jpeg"/><Relationship Id="rId4" Type="http://schemas.openxmlformats.org/officeDocument/2006/relationships/image" Target="../media/image146.jpeg"/><Relationship Id="rId9" Type="http://schemas.openxmlformats.org/officeDocument/2006/relationships/image" Target="../media/image151.jpeg"/></Relationships>
</file>

<file path=ppt/slides/_rels/slide66.xml.rels><?xml version="1.0" encoding="UTF-8" standalone="yes"?>
<Relationships xmlns="http://schemas.openxmlformats.org/package/2006/relationships"><Relationship Id="rId8" Type="http://schemas.openxmlformats.org/officeDocument/2006/relationships/image" Target="../media/image158.jpeg"/><Relationship Id="rId3" Type="http://schemas.openxmlformats.org/officeDocument/2006/relationships/image" Target="../media/image153.jpeg"/><Relationship Id="rId7" Type="http://schemas.openxmlformats.org/officeDocument/2006/relationships/image" Target="../media/image157.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56.jpeg"/><Relationship Id="rId11" Type="http://schemas.openxmlformats.org/officeDocument/2006/relationships/image" Target="../media/image161.jpeg"/><Relationship Id="rId5" Type="http://schemas.openxmlformats.org/officeDocument/2006/relationships/image" Target="../media/image155.jpeg"/><Relationship Id="rId10" Type="http://schemas.openxmlformats.org/officeDocument/2006/relationships/image" Target="../media/image160.jpeg"/><Relationship Id="rId4" Type="http://schemas.openxmlformats.org/officeDocument/2006/relationships/image" Target="../media/image154.jpeg"/><Relationship Id="rId9" Type="http://schemas.openxmlformats.org/officeDocument/2006/relationships/image" Target="../media/image159.jpeg"/></Relationships>
</file>

<file path=ppt/slides/_rels/slide67.xml.rels><?xml version="1.0" encoding="UTF-8" standalone="yes"?>
<Relationships xmlns="http://schemas.openxmlformats.org/package/2006/relationships"><Relationship Id="rId8" Type="http://schemas.openxmlformats.org/officeDocument/2006/relationships/image" Target="../media/image168.jpeg"/><Relationship Id="rId3" Type="http://schemas.openxmlformats.org/officeDocument/2006/relationships/image" Target="../media/image163.jpeg"/><Relationship Id="rId7" Type="http://schemas.openxmlformats.org/officeDocument/2006/relationships/image" Target="../media/image167.png"/><Relationship Id="rId12" Type="http://schemas.openxmlformats.org/officeDocument/2006/relationships/image" Target="../media/image172.png"/><Relationship Id="rId2" Type="http://schemas.openxmlformats.org/officeDocument/2006/relationships/image" Target="../media/image162.jpeg"/><Relationship Id="rId1" Type="http://schemas.openxmlformats.org/officeDocument/2006/relationships/slideLayout" Target="../slideLayouts/slideLayout2.xml"/><Relationship Id="rId6" Type="http://schemas.openxmlformats.org/officeDocument/2006/relationships/image" Target="../media/image166.jpeg"/><Relationship Id="rId11" Type="http://schemas.openxmlformats.org/officeDocument/2006/relationships/image" Target="../media/image171.jpeg"/><Relationship Id="rId5" Type="http://schemas.openxmlformats.org/officeDocument/2006/relationships/image" Target="../media/image165.jpeg"/><Relationship Id="rId10" Type="http://schemas.openxmlformats.org/officeDocument/2006/relationships/image" Target="../media/image170.png"/><Relationship Id="rId4" Type="http://schemas.openxmlformats.org/officeDocument/2006/relationships/image" Target="../media/image164.jpeg"/><Relationship Id="rId9" Type="http://schemas.openxmlformats.org/officeDocument/2006/relationships/image" Target="../media/image169.jpeg"/></Relationships>
</file>

<file path=ppt/slides/_rels/slide6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tiff"/><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259"/>
          <p:cNvSpPr>
            <a:spLocks noChangeArrowheads="1"/>
          </p:cNvSpPr>
          <p:nvPr/>
        </p:nvSpPr>
        <p:spPr bwMode="auto">
          <a:xfrm>
            <a:off x="2972991" y="3036019"/>
            <a:ext cx="673169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3600" cap="all" dirty="0">
                <a:solidFill>
                  <a:schemeClr val="bg2">
                    <a:lumMod val="50000"/>
                  </a:schemeClr>
                </a:solidFill>
                <a:cs typeface="Arial" panose="020B0604020202020204" pitchFamily="34" charset="0"/>
              </a:rPr>
              <a:t>哈尔滨工业大学本部介绍</a:t>
            </a:r>
          </a:p>
        </p:txBody>
      </p:sp>
      <p:sp>
        <p:nvSpPr>
          <p:cNvPr id="7" name="矩形 259"/>
          <p:cNvSpPr>
            <a:spLocks noChangeArrowheads="1"/>
          </p:cNvSpPr>
          <p:nvPr/>
        </p:nvSpPr>
        <p:spPr bwMode="auto">
          <a:xfrm>
            <a:off x="3333750" y="4167261"/>
            <a:ext cx="6191250" cy="28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50000"/>
              </a:lnSpc>
              <a:buNone/>
            </a:pPr>
            <a:r>
              <a:rPr lang="en-US" altLang="zh-CN" sz="1400" dirty="0">
                <a:solidFill>
                  <a:schemeClr val="bg2">
                    <a:lumMod val="50000"/>
                  </a:schemeClr>
                </a:solidFill>
                <a:latin typeface="Arial" panose="020B0604020202020204" pitchFamily="34" charset="0"/>
                <a:cs typeface="Arial" panose="020B0604020202020204" pitchFamily="34" charset="0"/>
              </a:rPr>
              <a:t>HARBIN INSTITUTE OF TECHNOLOGY</a:t>
            </a:r>
            <a:endParaRPr lang="zh-CN" altLang="en-US" sz="1400" dirty="0">
              <a:solidFill>
                <a:schemeClr val="bg2">
                  <a:lumMod val="50000"/>
                </a:schemeClr>
              </a:solidFill>
              <a:latin typeface="Arial" panose="020B0604020202020204" pitchFamily="34" charset="0"/>
              <a:cs typeface="Arial" panose="020B0604020202020204" pitchFamily="34" charset="0"/>
            </a:endParaRPr>
          </a:p>
        </p:txBody>
      </p:sp>
      <p:sp>
        <p:nvSpPr>
          <p:cNvPr id="9" name="矩形 259"/>
          <p:cNvSpPr>
            <a:spLocks noChangeArrowheads="1"/>
          </p:cNvSpPr>
          <p:nvPr/>
        </p:nvSpPr>
        <p:spPr bwMode="auto">
          <a:xfrm>
            <a:off x="3219450" y="4664660"/>
            <a:ext cx="6419850" cy="5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600" dirty="0">
                <a:solidFill>
                  <a:schemeClr val="bg2">
                    <a:lumMod val="50000"/>
                  </a:schemeClr>
                </a:solidFill>
                <a:cs typeface="Arial" panose="020B0604020202020204" pitchFamily="34" charset="0"/>
              </a:rPr>
              <a:t>魏孝文</a:t>
            </a:r>
            <a:endParaRPr lang="en-US" altLang="zh-CN" sz="1600" dirty="0">
              <a:solidFill>
                <a:schemeClr val="bg2">
                  <a:lumMod val="50000"/>
                </a:schemeClr>
              </a:solidFill>
              <a:cs typeface="Arial" panose="020B0604020202020204" pitchFamily="34" charset="0"/>
            </a:endParaRPr>
          </a:p>
          <a:p>
            <a:pPr algn="ctr">
              <a:buNone/>
            </a:pPr>
            <a:r>
              <a:rPr lang="en-US" altLang="zh-CN" sz="1600" dirty="0">
                <a:solidFill>
                  <a:schemeClr val="bg2">
                    <a:lumMod val="50000"/>
                  </a:schemeClr>
                </a:solidFill>
                <a:cs typeface="Arial" panose="020B0604020202020204" pitchFamily="34" charset="0"/>
              </a:rPr>
              <a:t>1170500704</a:t>
            </a:r>
            <a:endParaRPr lang="zh-CN" altLang="en-US" sz="1600" dirty="0">
              <a:solidFill>
                <a:schemeClr val="bg2">
                  <a:lumMod val="50000"/>
                </a:schemeClr>
              </a:solidFill>
              <a:cs typeface="Arial" panose="020B0604020202020204" pitchFamily="34" charset="0"/>
            </a:endParaRPr>
          </a:p>
        </p:txBody>
      </p:sp>
      <p:sp>
        <p:nvSpPr>
          <p:cNvPr id="11" name="矩形 10"/>
          <p:cNvSpPr/>
          <p:nvPr/>
        </p:nvSpPr>
        <p:spPr>
          <a:xfrm>
            <a:off x="0" y="0"/>
            <a:ext cx="3253196" cy="231949"/>
          </a:xfrm>
          <a:prstGeom prst="rect">
            <a:avLst/>
          </a:prstGeom>
          <a:solidFill>
            <a:srgbClr val="2DD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225746" y="0"/>
            <a:ext cx="3253196" cy="2319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451491" y="0"/>
            <a:ext cx="3253196" cy="231949"/>
          </a:xfrm>
          <a:prstGeom prst="rect">
            <a:avLst/>
          </a:prstGeom>
          <a:solidFill>
            <a:srgbClr val="2DD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605554" y="0"/>
            <a:ext cx="3253196" cy="2319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screen"/>
          <a:stretch>
            <a:fillRect/>
          </a:stretch>
        </p:blipFill>
        <p:spPr>
          <a:xfrm>
            <a:off x="5602251" y="2076018"/>
            <a:ext cx="1896581" cy="3827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advTm="1056">
        <p14:vortex dir="r"/>
      </p:transition>
    </mc:Choice>
    <mc:Fallback xmlns="">
      <p:transition spd="slow" advTm="10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par>
                                <p:cTn id="12" presetID="26" presetClass="emph" presetSubtype="0" fill="hold" grpId="1" nodeType="withEffect">
                                  <p:stCondLst>
                                    <p:cond delay="0"/>
                                  </p:stCondLst>
                                  <p:iterate type="lt">
                                    <p:tmPct val="0"/>
                                  </p:iterate>
                                  <p:childTnLst>
                                    <p:animEffect transition="out" filter="fade">
                                      <p:cBhvr>
                                        <p:cTn id="13" dur="500" tmFilter="0, 0; .2, .5; .8, .5; 1, 0"/>
                                        <p:tgtEl>
                                          <p:spTgt spid="6"/>
                                        </p:tgtEl>
                                      </p:cBhvr>
                                    </p:animEffect>
                                    <p:animScale>
                                      <p:cBhvr>
                                        <p:cTn id="14" dur="250" autoRev="1" fill="hold"/>
                                        <p:tgtEl>
                                          <p:spTgt spid="6"/>
                                        </p:tgtEl>
                                      </p:cBhvr>
                                      <p:by x="105000" y="105000"/>
                                    </p:animScale>
                                  </p:childTnLst>
                                </p:cTn>
                              </p:par>
                              <p:par>
                                <p:cTn id="15" presetID="41" presetClass="entr" presetSubtype="0" fill="hold" grpId="0" nodeType="withEffect">
                                  <p:stCondLst>
                                    <p:cond delay="0"/>
                                  </p:stCondLst>
                                  <p:iterate type="lt">
                                    <p:tmPct val="6154"/>
                                  </p:iterate>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7"/>
                                        </p:tgtEl>
                                        <p:attrNameLst>
                                          <p:attrName>ppt_y</p:attrName>
                                        </p:attrNameLst>
                                      </p:cBhvr>
                                      <p:tavLst>
                                        <p:tav tm="0">
                                          <p:val>
                                            <p:strVal val="#ppt_y"/>
                                          </p:val>
                                        </p:tav>
                                        <p:tav tm="100000">
                                          <p:val>
                                            <p:strVal val="#ppt_y"/>
                                          </p:val>
                                        </p:tav>
                                      </p:tavLst>
                                    </p:anim>
                                    <p:anim calcmode="lin" valueType="num">
                                      <p:cBhvr>
                                        <p:cTn id="1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7"/>
                                        </p:tgtEl>
                                      </p:cBhvr>
                                    </p:animEffect>
                                  </p:childTnLst>
                                </p:cTn>
                              </p:par>
                              <p:par>
                                <p:cTn id="22" presetID="26" presetClass="emph" presetSubtype="0" fill="hold" grpId="1" nodeType="withEffect">
                                  <p:stCondLst>
                                    <p:cond delay="0"/>
                                  </p:stCondLst>
                                  <p:iterate type="lt">
                                    <p:tmPct val="0"/>
                                  </p:iterate>
                                  <p:childTnLst>
                                    <p:animEffect transition="out" filter="fade">
                                      <p:cBhvr>
                                        <p:cTn id="23" dur="500" tmFilter="0, 0; .2, .5; .8, .5; 1, 0"/>
                                        <p:tgtEl>
                                          <p:spTgt spid="7"/>
                                        </p:tgtEl>
                                      </p:cBhvr>
                                    </p:animEffect>
                                    <p:animScale>
                                      <p:cBhvr>
                                        <p:cTn id="24" dur="250" autoRev="1" fill="hold"/>
                                        <p:tgtEl>
                                          <p:spTgt spid="7"/>
                                        </p:tgtEl>
                                      </p:cBhvr>
                                      <p:by x="105000" y="105000"/>
                                    </p:animScale>
                                  </p:childTnLst>
                                </p:cTn>
                              </p:par>
                              <p:par>
                                <p:cTn id="25" presetID="41" presetClass="entr" presetSubtype="0" fill="hold" grpId="0" nodeType="with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9"/>
                                        </p:tgtEl>
                                        <p:attrNameLst>
                                          <p:attrName>ppt_y</p:attrName>
                                        </p:attrNameLst>
                                      </p:cBhvr>
                                      <p:tavLst>
                                        <p:tav tm="0">
                                          <p:val>
                                            <p:strVal val="#ppt_y"/>
                                          </p:val>
                                        </p:tav>
                                        <p:tav tm="100000">
                                          <p:val>
                                            <p:strVal val="#ppt_y"/>
                                          </p:val>
                                        </p:tav>
                                      </p:tavLst>
                                    </p:anim>
                                    <p:anim calcmode="lin" valueType="num">
                                      <p:cBhvr>
                                        <p:cTn id="2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9"/>
                                        </p:tgtEl>
                                      </p:cBhvr>
                                    </p:animEffect>
                                  </p:childTnLst>
                                </p:cTn>
                              </p:par>
                              <p:par>
                                <p:cTn id="32" presetID="26" presetClass="emph" presetSubtype="0" fill="hold" grpId="1" nodeType="withEffect">
                                  <p:stCondLst>
                                    <p:cond delay="0"/>
                                  </p:stCondLst>
                                  <p:iterate type="lt">
                                    <p:tmPct val="0"/>
                                  </p:iterate>
                                  <p:childTnLst>
                                    <p:animEffect transition="out" filter="fade">
                                      <p:cBhvr>
                                        <p:cTn id="33" dur="500" tmFilter="0, 0; .2, .5; .8, .5; 1, 0"/>
                                        <p:tgtEl>
                                          <p:spTgt spid="9"/>
                                        </p:tgtEl>
                                      </p:cBhvr>
                                    </p:animEffect>
                                    <p:animScale>
                                      <p:cBhvr>
                                        <p:cTn id="34"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9" grpId="0"/>
      <p:bldP spid="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44799" y="3844001"/>
            <a:ext cx="10225136" cy="1008405"/>
            <a:chOff x="-8100" y="3576913"/>
            <a:chExt cx="11828791" cy="1008405"/>
          </a:xfrm>
        </p:grpSpPr>
        <p:cxnSp>
          <p:nvCxnSpPr>
            <p:cNvPr id="17" name="Straight Connector 7"/>
            <p:cNvCxnSpPr/>
            <p:nvPr/>
          </p:nvCxnSpPr>
          <p:spPr>
            <a:xfrm>
              <a:off x="4329953" y="3576913"/>
              <a:ext cx="0" cy="315050"/>
            </a:xfrm>
            <a:prstGeom prst="line">
              <a:avLst/>
            </a:prstGeom>
            <a:noFill/>
            <a:ln w="12700" cap="flat" cmpd="sng" algn="ctr">
              <a:solidFill>
                <a:srgbClr val="ADBACA"/>
              </a:solidFill>
              <a:prstDash val="solid"/>
              <a:miter lim="800000"/>
            </a:ln>
            <a:effectLst/>
          </p:spPr>
        </p:cxnSp>
        <p:cxnSp>
          <p:nvCxnSpPr>
            <p:cNvPr id="18" name="Straight Connector 157"/>
            <p:cNvCxnSpPr/>
            <p:nvPr/>
          </p:nvCxnSpPr>
          <p:spPr>
            <a:xfrm>
              <a:off x="4956748" y="3576913"/>
              <a:ext cx="0" cy="515263"/>
            </a:xfrm>
            <a:prstGeom prst="line">
              <a:avLst/>
            </a:prstGeom>
            <a:noFill/>
            <a:ln w="12700" cap="flat" cmpd="sng" algn="ctr">
              <a:solidFill>
                <a:srgbClr val="ADBACA"/>
              </a:solidFill>
              <a:prstDash val="solid"/>
              <a:miter lim="800000"/>
            </a:ln>
            <a:effectLst/>
          </p:spPr>
        </p:cxnSp>
        <p:cxnSp>
          <p:nvCxnSpPr>
            <p:cNvPr id="19" name="Straight Connector 158"/>
            <p:cNvCxnSpPr/>
            <p:nvPr/>
          </p:nvCxnSpPr>
          <p:spPr>
            <a:xfrm>
              <a:off x="5585680" y="3576913"/>
              <a:ext cx="0" cy="785162"/>
            </a:xfrm>
            <a:prstGeom prst="line">
              <a:avLst/>
            </a:prstGeom>
            <a:noFill/>
            <a:ln w="12700" cap="flat" cmpd="sng" algn="ctr">
              <a:solidFill>
                <a:srgbClr val="ADBACA"/>
              </a:solidFill>
              <a:prstDash val="solid"/>
              <a:miter lim="800000"/>
            </a:ln>
            <a:effectLst/>
          </p:spPr>
        </p:cxnSp>
        <p:cxnSp>
          <p:nvCxnSpPr>
            <p:cNvPr id="20" name="Straight Connector 159"/>
            <p:cNvCxnSpPr/>
            <p:nvPr/>
          </p:nvCxnSpPr>
          <p:spPr>
            <a:xfrm>
              <a:off x="6210334" y="3576913"/>
              <a:ext cx="0" cy="785162"/>
            </a:xfrm>
            <a:prstGeom prst="line">
              <a:avLst/>
            </a:prstGeom>
            <a:noFill/>
            <a:ln w="12700" cap="flat" cmpd="sng" algn="ctr">
              <a:solidFill>
                <a:srgbClr val="ADBACA"/>
              </a:solidFill>
              <a:prstDash val="solid"/>
              <a:miter lim="800000"/>
            </a:ln>
            <a:effectLst/>
          </p:spPr>
        </p:cxnSp>
        <p:cxnSp>
          <p:nvCxnSpPr>
            <p:cNvPr id="21" name="Straight Connector 160"/>
            <p:cNvCxnSpPr/>
            <p:nvPr/>
          </p:nvCxnSpPr>
          <p:spPr>
            <a:xfrm>
              <a:off x="6831524" y="3576913"/>
              <a:ext cx="0" cy="515263"/>
            </a:xfrm>
            <a:prstGeom prst="line">
              <a:avLst/>
            </a:prstGeom>
            <a:noFill/>
            <a:ln w="12700" cap="flat" cmpd="sng" algn="ctr">
              <a:solidFill>
                <a:srgbClr val="ADBACA"/>
              </a:solidFill>
              <a:prstDash val="solid"/>
              <a:miter lim="800000"/>
            </a:ln>
            <a:effectLst/>
          </p:spPr>
        </p:cxnSp>
        <p:cxnSp>
          <p:nvCxnSpPr>
            <p:cNvPr id="22" name="Straight Connector 161"/>
            <p:cNvCxnSpPr/>
            <p:nvPr/>
          </p:nvCxnSpPr>
          <p:spPr>
            <a:xfrm>
              <a:off x="7452716" y="3576913"/>
              <a:ext cx="0" cy="307387"/>
            </a:xfrm>
            <a:prstGeom prst="line">
              <a:avLst/>
            </a:prstGeom>
            <a:noFill/>
            <a:ln w="12700" cap="flat" cmpd="sng" algn="ctr">
              <a:solidFill>
                <a:srgbClr val="ADBACA"/>
              </a:solidFill>
              <a:prstDash val="solid"/>
              <a:miter lim="800000"/>
            </a:ln>
            <a:effectLst/>
          </p:spPr>
        </p:cxnSp>
        <p:cxnSp>
          <p:nvCxnSpPr>
            <p:cNvPr id="23" name="Straight Connector 9"/>
            <p:cNvCxnSpPr/>
            <p:nvPr/>
          </p:nvCxnSpPr>
          <p:spPr>
            <a:xfrm flipH="1">
              <a:off x="1074818" y="3891963"/>
              <a:ext cx="3264100" cy="0"/>
            </a:xfrm>
            <a:prstGeom prst="line">
              <a:avLst/>
            </a:prstGeom>
            <a:noFill/>
            <a:ln w="12700" cap="flat" cmpd="sng" algn="ctr">
              <a:solidFill>
                <a:srgbClr val="ADBACA"/>
              </a:solidFill>
              <a:prstDash val="solid"/>
              <a:miter lim="800000"/>
            </a:ln>
            <a:effectLst/>
          </p:spPr>
        </p:cxnSp>
        <p:cxnSp>
          <p:nvCxnSpPr>
            <p:cNvPr id="24" name="Straight Connector 162"/>
            <p:cNvCxnSpPr/>
            <p:nvPr/>
          </p:nvCxnSpPr>
          <p:spPr>
            <a:xfrm flipH="1">
              <a:off x="7452716" y="3884300"/>
              <a:ext cx="3242338" cy="0"/>
            </a:xfrm>
            <a:prstGeom prst="line">
              <a:avLst/>
            </a:prstGeom>
            <a:noFill/>
            <a:ln w="12700" cap="flat" cmpd="sng" algn="ctr">
              <a:solidFill>
                <a:srgbClr val="ADBACA"/>
              </a:solidFill>
              <a:prstDash val="solid"/>
              <a:miter lim="800000"/>
            </a:ln>
            <a:effectLst/>
          </p:spPr>
        </p:cxnSp>
        <p:cxnSp>
          <p:nvCxnSpPr>
            <p:cNvPr id="25" name="Straight Connector 163"/>
            <p:cNvCxnSpPr/>
            <p:nvPr/>
          </p:nvCxnSpPr>
          <p:spPr>
            <a:xfrm flipH="1">
              <a:off x="2574242" y="4092176"/>
              <a:ext cx="2391471" cy="0"/>
            </a:xfrm>
            <a:prstGeom prst="line">
              <a:avLst/>
            </a:prstGeom>
            <a:noFill/>
            <a:ln w="12700" cap="flat" cmpd="sng" algn="ctr">
              <a:solidFill>
                <a:srgbClr val="ADBACA"/>
              </a:solidFill>
              <a:prstDash val="solid"/>
              <a:miter lim="800000"/>
            </a:ln>
            <a:effectLst/>
          </p:spPr>
        </p:cxnSp>
        <p:cxnSp>
          <p:nvCxnSpPr>
            <p:cNvPr id="26" name="Straight Connector 164"/>
            <p:cNvCxnSpPr/>
            <p:nvPr/>
          </p:nvCxnSpPr>
          <p:spPr>
            <a:xfrm flipH="1">
              <a:off x="6842917" y="4092176"/>
              <a:ext cx="2312132" cy="0"/>
            </a:xfrm>
            <a:prstGeom prst="line">
              <a:avLst/>
            </a:prstGeom>
            <a:noFill/>
            <a:ln w="12700" cap="flat" cmpd="sng" algn="ctr">
              <a:solidFill>
                <a:srgbClr val="ADBACA"/>
              </a:solidFill>
              <a:prstDash val="solid"/>
              <a:miter lim="800000"/>
            </a:ln>
            <a:effectLst/>
          </p:spPr>
        </p:cxnSp>
        <p:cxnSp>
          <p:nvCxnSpPr>
            <p:cNvPr id="27" name="Straight Connector 165"/>
            <p:cNvCxnSpPr/>
            <p:nvPr/>
          </p:nvCxnSpPr>
          <p:spPr>
            <a:xfrm flipH="1">
              <a:off x="4073666" y="4364093"/>
              <a:ext cx="1514401" cy="0"/>
            </a:xfrm>
            <a:prstGeom prst="line">
              <a:avLst/>
            </a:prstGeom>
            <a:noFill/>
            <a:ln w="12700" cap="flat" cmpd="sng" algn="ctr">
              <a:solidFill>
                <a:srgbClr val="ADBACA"/>
              </a:solidFill>
              <a:prstDash val="solid"/>
              <a:miter lim="800000"/>
            </a:ln>
            <a:effectLst/>
          </p:spPr>
        </p:cxnSp>
        <p:cxnSp>
          <p:nvCxnSpPr>
            <p:cNvPr id="28" name="Straight Connector 166"/>
            <p:cNvCxnSpPr/>
            <p:nvPr/>
          </p:nvCxnSpPr>
          <p:spPr>
            <a:xfrm flipH="1">
              <a:off x="6210334" y="4355965"/>
              <a:ext cx="1445290" cy="0"/>
            </a:xfrm>
            <a:prstGeom prst="line">
              <a:avLst/>
            </a:prstGeom>
            <a:noFill/>
            <a:ln w="12700" cap="flat" cmpd="sng" algn="ctr">
              <a:solidFill>
                <a:srgbClr val="ADBACA"/>
              </a:solidFill>
              <a:prstDash val="solid"/>
              <a:miter lim="800000"/>
            </a:ln>
            <a:effectLst/>
          </p:spPr>
        </p:cxnSp>
        <p:cxnSp>
          <p:nvCxnSpPr>
            <p:cNvPr id="29" name="Straight Connector 167"/>
            <p:cNvCxnSpPr/>
            <p:nvPr/>
          </p:nvCxnSpPr>
          <p:spPr>
            <a:xfrm>
              <a:off x="1074818" y="3891963"/>
              <a:ext cx="0" cy="661073"/>
            </a:xfrm>
            <a:prstGeom prst="line">
              <a:avLst/>
            </a:prstGeom>
            <a:noFill/>
            <a:ln w="12700" cap="flat" cmpd="sng" algn="ctr">
              <a:solidFill>
                <a:srgbClr val="ADBACA"/>
              </a:solidFill>
              <a:prstDash val="solid"/>
              <a:miter lim="800000"/>
            </a:ln>
            <a:effectLst/>
          </p:spPr>
        </p:cxnSp>
        <p:cxnSp>
          <p:nvCxnSpPr>
            <p:cNvPr id="30" name="Straight Connector 168"/>
            <p:cNvCxnSpPr/>
            <p:nvPr/>
          </p:nvCxnSpPr>
          <p:spPr>
            <a:xfrm>
              <a:off x="10695054" y="3884300"/>
              <a:ext cx="0" cy="668736"/>
            </a:xfrm>
            <a:prstGeom prst="line">
              <a:avLst/>
            </a:prstGeom>
            <a:noFill/>
            <a:ln w="12700" cap="flat" cmpd="sng" algn="ctr">
              <a:solidFill>
                <a:srgbClr val="ADBACA"/>
              </a:solidFill>
              <a:prstDash val="solid"/>
              <a:miter lim="800000"/>
            </a:ln>
            <a:effectLst/>
          </p:spPr>
        </p:cxnSp>
        <p:cxnSp>
          <p:nvCxnSpPr>
            <p:cNvPr id="31" name="Straight Connector 169"/>
            <p:cNvCxnSpPr/>
            <p:nvPr/>
          </p:nvCxnSpPr>
          <p:spPr>
            <a:xfrm>
              <a:off x="9155048" y="4091455"/>
              <a:ext cx="0" cy="447714"/>
            </a:xfrm>
            <a:prstGeom prst="line">
              <a:avLst/>
            </a:prstGeom>
            <a:noFill/>
            <a:ln w="12700" cap="flat" cmpd="sng" algn="ctr">
              <a:solidFill>
                <a:srgbClr val="ADBACA"/>
              </a:solidFill>
              <a:prstDash val="solid"/>
              <a:miter lim="800000"/>
            </a:ln>
            <a:effectLst/>
          </p:spPr>
        </p:cxnSp>
        <p:cxnSp>
          <p:nvCxnSpPr>
            <p:cNvPr id="32" name="Straight Connector 170"/>
            <p:cNvCxnSpPr/>
            <p:nvPr/>
          </p:nvCxnSpPr>
          <p:spPr>
            <a:xfrm>
              <a:off x="2574242" y="4091455"/>
              <a:ext cx="0" cy="447714"/>
            </a:xfrm>
            <a:prstGeom prst="line">
              <a:avLst/>
            </a:prstGeom>
            <a:noFill/>
            <a:ln w="12700" cap="flat" cmpd="sng" algn="ctr">
              <a:solidFill>
                <a:srgbClr val="ADBACA"/>
              </a:solidFill>
              <a:prstDash val="solid"/>
              <a:miter lim="800000"/>
            </a:ln>
            <a:effectLst/>
          </p:spPr>
        </p:cxnSp>
        <p:cxnSp>
          <p:nvCxnSpPr>
            <p:cNvPr id="33" name="Straight Connector 171"/>
            <p:cNvCxnSpPr/>
            <p:nvPr/>
          </p:nvCxnSpPr>
          <p:spPr>
            <a:xfrm>
              <a:off x="4073666" y="4355941"/>
              <a:ext cx="0" cy="134950"/>
            </a:xfrm>
            <a:prstGeom prst="line">
              <a:avLst/>
            </a:prstGeom>
            <a:noFill/>
            <a:ln w="12700" cap="flat" cmpd="sng" algn="ctr">
              <a:solidFill>
                <a:srgbClr val="ADBACA"/>
              </a:solidFill>
              <a:prstDash val="solid"/>
              <a:miter lim="800000"/>
            </a:ln>
            <a:effectLst/>
          </p:spPr>
        </p:cxnSp>
        <p:cxnSp>
          <p:nvCxnSpPr>
            <p:cNvPr id="34" name="Straight Connector 172"/>
            <p:cNvCxnSpPr/>
            <p:nvPr/>
          </p:nvCxnSpPr>
          <p:spPr>
            <a:xfrm>
              <a:off x="7655624" y="4349831"/>
              <a:ext cx="0" cy="134950"/>
            </a:xfrm>
            <a:prstGeom prst="line">
              <a:avLst/>
            </a:prstGeom>
            <a:noFill/>
            <a:ln w="12700" cap="flat" cmpd="sng" algn="ctr">
              <a:solidFill>
                <a:srgbClr val="ADBACA"/>
              </a:solidFill>
              <a:prstDash val="solid"/>
              <a:miter lim="800000"/>
            </a:ln>
            <a:effectLst/>
          </p:spPr>
        </p:cxnSp>
        <p:cxnSp>
          <p:nvCxnSpPr>
            <p:cNvPr id="79" name="Straight Connector 7"/>
            <p:cNvCxnSpPr/>
            <p:nvPr/>
          </p:nvCxnSpPr>
          <p:spPr>
            <a:xfrm>
              <a:off x="3740461" y="3576913"/>
              <a:ext cx="0" cy="132364"/>
            </a:xfrm>
            <a:prstGeom prst="line">
              <a:avLst/>
            </a:prstGeom>
            <a:noFill/>
            <a:ln w="12700" cap="flat" cmpd="sng" algn="ctr">
              <a:solidFill>
                <a:srgbClr val="ADBACA"/>
              </a:solidFill>
              <a:prstDash val="solid"/>
              <a:miter lim="800000"/>
            </a:ln>
            <a:effectLst/>
          </p:spPr>
        </p:cxnSp>
        <p:cxnSp>
          <p:nvCxnSpPr>
            <p:cNvPr id="80" name="Straight Connector 9"/>
            <p:cNvCxnSpPr/>
            <p:nvPr/>
          </p:nvCxnSpPr>
          <p:spPr>
            <a:xfrm flipH="1">
              <a:off x="-8100" y="3709277"/>
              <a:ext cx="3748561" cy="0"/>
            </a:xfrm>
            <a:prstGeom prst="line">
              <a:avLst/>
            </a:prstGeom>
            <a:noFill/>
            <a:ln w="12700" cap="flat" cmpd="sng" algn="ctr">
              <a:solidFill>
                <a:srgbClr val="ADBACA"/>
              </a:solidFill>
              <a:prstDash val="solid"/>
              <a:miter lim="800000"/>
            </a:ln>
            <a:effectLst/>
          </p:spPr>
        </p:cxnSp>
        <p:cxnSp>
          <p:nvCxnSpPr>
            <p:cNvPr id="81" name="Straight Connector 167"/>
            <p:cNvCxnSpPr/>
            <p:nvPr/>
          </p:nvCxnSpPr>
          <p:spPr>
            <a:xfrm>
              <a:off x="-8100" y="3700460"/>
              <a:ext cx="0" cy="884858"/>
            </a:xfrm>
            <a:prstGeom prst="line">
              <a:avLst/>
            </a:prstGeom>
            <a:noFill/>
            <a:ln w="12700" cap="flat" cmpd="sng" algn="ctr">
              <a:solidFill>
                <a:srgbClr val="ADBACA"/>
              </a:solidFill>
              <a:prstDash val="solid"/>
              <a:miter lim="800000"/>
            </a:ln>
            <a:effectLst/>
          </p:spPr>
        </p:cxnSp>
        <p:cxnSp>
          <p:nvCxnSpPr>
            <p:cNvPr id="91" name="Straight Connector 161"/>
            <p:cNvCxnSpPr/>
            <p:nvPr/>
          </p:nvCxnSpPr>
          <p:spPr>
            <a:xfrm>
              <a:off x="8072130" y="3576913"/>
              <a:ext cx="0" cy="132364"/>
            </a:xfrm>
            <a:prstGeom prst="line">
              <a:avLst/>
            </a:prstGeom>
            <a:noFill/>
            <a:ln w="12700" cap="flat" cmpd="sng" algn="ctr">
              <a:solidFill>
                <a:srgbClr val="ADBACA"/>
              </a:solidFill>
              <a:prstDash val="solid"/>
              <a:miter lim="800000"/>
            </a:ln>
            <a:effectLst/>
          </p:spPr>
        </p:cxnSp>
        <p:cxnSp>
          <p:nvCxnSpPr>
            <p:cNvPr id="92" name="Straight Connector 162"/>
            <p:cNvCxnSpPr/>
            <p:nvPr/>
          </p:nvCxnSpPr>
          <p:spPr>
            <a:xfrm flipH="1">
              <a:off x="8072130" y="3709277"/>
              <a:ext cx="3748561" cy="0"/>
            </a:xfrm>
            <a:prstGeom prst="line">
              <a:avLst/>
            </a:prstGeom>
            <a:noFill/>
            <a:ln w="12700" cap="flat" cmpd="sng" algn="ctr">
              <a:solidFill>
                <a:srgbClr val="ADBACA"/>
              </a:solidFill>
              <a:prstDash val="solid"/>
              <a:miter lim="800000"/>
            </a:ln>
            <a:effectLst/>
          </p:spPr>
        </p:cxnSp>
        <p:cxnSp>
          <p:nvCxnSpPr>
            <p:cNvPr id="93" name="Straight Connector 168"/>
            <p:cNvCxnSpPr/>
            <p:nvPr/>
          </p:nvCxnSpPr>
          <p:spPr>
            <a:xfrm>
              <a:off x="11820691" y="3700460"/>
              <a:ext cx="0" cy="852576"/>
            </a:xfrm>
            <a:prstGeom prst="line">
              <a:avLst/>
            </a:prstGeom>
            <a:noFill/>
            <a:ln w="12700" cap="flat" cmpd="sng" algn="ctr">
              <a:solidFill>
                <a:srgbClr val="ADBACA"/>
              </a:solidFill>
              <a:prstDash val="solid"/>
              <a:miter lim="800000"/>
            </a:ln>
            <a:effectLst/>
          </p:spPr>
        </p:cxnSp>
        <p:cxnSp>
          <p:nvCxnSpPr>
            <p:cNvPr id="105" name="Straight Connector 159"/>
            <p:cNvCxnSpPr/>
            <p:nvPr/>
          </p:nvCxnSpPr>
          <p:spPr>
            <a:xfrm>
              <a:off x="5906296" y="3576913"/>
              <a:ext cx="0" cy="976123"/>
            </a:xfrm>
            <a:prstGeom prst="line">
              <a:avLst/>
            </a:prstGeom>
            <a:noFill/>
            <a:ln w="12700" cap="flat" cmpd="sng" algn="ctr">
              <a:solidFill>
                <a:srgbClr val="ADBACA"/>
              </a:solidFill>
              <a:prstDash val="solid"/>
              <a:miter lim="800000"/>
            </a:ln>
            <a:effectLst/>
          </p:spPr>
        </p:cxnSp>
      </p:grpSp>
      <p:grpSp>
        <p:nvGrpSpPr>
          <p:cNvPr id="4" name="组合 3"/>
          <p:cNvGrpSpPr/>
          <p:nvPr/>
        </p:nvGrpSpPr>
        <p:grpSpPr>
          <a:xfrm>
            <a:off x="628231" y="4934877"/>
            <a:ext cx="11530280" cy="515038"/>
            <a:chOff x="407267" y="4819586"/>
            <a:chExt cx="11530280" cy="515038"/>
          </a:xfrm>
        </p:grpSpPr>
        <p:sp>
          <p:nvSpPr>
            <p:cNvPr id="5" name="TextBox 13"/>
            <p:cNvSpPr txBox="1"/>
            <p:nvPr/>
          </p:nvSpPr>
          <p:spPr>
            <a:xfrm>
              <a:off x="407267" y="4859802"/>
              <a:ext cx="1264640" cy="215444"/>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6660">
                <a:spcBef>
                  <a:spcPct val="20000"/>
                </a:spcBef>
                <a:defRPr/>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力学</a:t>
              </a:r>
            </a:p>
          </p:txBody>
        </p:sp>
        <p:sp>
          <p:nvSpPr>
            <p:cNvPr id="7" name="TextBox 13"/>
            <p:cNvSpPr txBox="1"/>
            <p:nvPr/>
          </p:nvSpPr>
          <p:spPr>
            <a:xfrm>
              <a:off x="1311867" y="4859801"/>
              <a:ext cx="1264640" cy="473976"/>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6660">
                <a:spcBef>
                  <a:spcPct val="20000"/>
                </a:spcBef>
                <a:defRPr/>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机械</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ctr" defTabSz="1216660">
                <a:spcBef>
                  <a:spcPct val="20000"/>
                </a:spcBef>
                <a:defRPr/>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工程</a:t>
              </a:r>
            </a:p>
          </p:txBody>
        </p:sp>
        <p:sp>
          <p:nvSpPr>
            <p:cNvPr id="8" name="TextBox 13"/>
            <p:cNvSpPr txBox="1"/>
            <p:nvPr/>
          </p:nvSpPr>
          <p:spPr>
            <a:xfrm>
              <a:off x="2175963" y="4860648"/>
              <a:ext cx="2171798" cy="473976"/>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6660">
                <a:spcBef>
                  <a:spcPct val="20000"/>
                </a:spcBef>
                <a:defRPr/>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仪器</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ctr" defTabSz="1216660">
                <a:spcBef>
                  <a:spcPct val="20000"/>
                </a:spcBef>
                <a:defRPr/>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科学与技术</a:t>
              </a:r>
            </a:p>
          </p:txBody>
        </p:sp>
        <p:sp>
          <p:nvSpPr>
            <p:cNvPr id="9" name="TextBox 13"/>
            <p:cNvSpPr txBox="1"/>
            <p:nvPr/>
          </p:nvSpPr>
          <p:spPr>
            <a:xfrm>
              <a:off x="5488331" y="4837751"/>
              <a:ext cx="1264640" cy="473976"/>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6660">
                <a:spcBef>
                  <a:spcPct val="20000"/>
                </a:spcBef>
                <a:defRPr/>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动力工程及</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ctr" defTabSz="1216660">
                <a:spcBef>
                  <a:spcPct val="20000"/>
                </a:spcBef>
                <a:defRPr/>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工程热物理</a:t>
              </a:r>
            </a:p>
          </p:txBody>
        </p:sp>
        <p:sp>
          <p:nvSpPr>
            <p:cNvPr id="10" name="TextBox 13"/>
            <p:cNvSpPr txBox="1"/>
            <p:nvPr/>
          </p:nvSpPr>
          <p:spPr>
            <a:xfrm>
              <a:off x="6808400" y="4852633"/>
              <a:ext cx="1704267" cy="473976"/>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6660">
                <a:spcBef>
                  <a:spcPct val="20000"/>
                </a:spcBef>
                <a:defRPr/>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控制</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ctr" defTabSz="1216660">
                <a:spcBef>
                  <a:spcPct val="20000"/>
                </a:spcBef>
                <a:defRPr/>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科学与工程</a:t>
              </a:r>
            </a:p>
          </p:txBody>
        </p:sp>
        <p:sp>
          <p:nvSpPr>
            <p:cNvPr id="11" name="TextBox 13"/>
            <p:cNvSpPr txBox="1"/>
            <p:nvPr/>
          </p:nvSpPr>
          <p:spPr>
            <a:xfrm>
              <a:off x="8328147" y="4822123"/>
              <a:ext cx="1264640" cy="473976"/>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6660">
                <a:spcBef>
                  <a:spcPct val="20000"/>
                </a:spcBef>
                <a:defRPr/>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计算机</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ctr" defTabSz="1216660">
                <a:spcBef>
                  <a:spcPct val="20000"/>
                </a:spcBef>
                <a:defRPr/>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科学与技术</a:t>
              </a:r>
            </a:p>
          </p:txBody>
        </p:sp>
        <p:sp>
          <p:nvSpPr>
            <p:cNvPr id="103" name="TextBox 13"/>
            <p:cNvSpPr txBox="1"/>
            <p:nvPr/>
          </p:nvSpPr>
          <p:spPr>
            <a:xfrm>
              <a:off x="9592787" y="4837197"/>
              <a:ext cx="1264640" cy="473976"/>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6660">
                <a:spcBef>
                  <a:spcPct val="20000"/>
                </a:spcBef>
                <a:defRPr/>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土木</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ctr" defTabSz="1216660">
                <a:spcBef>
                  <a:spcPct val="20000"/>
                </a:spcBef>
                <a:defRPr/>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工程</a:t>
              </a:r>
            </a:p>
          </p:txBody>
        </p:sp>
        <p:sp>
          <p:nvSpPr>
            <p:cNvPr id="104" name="TextBox 13"/>
            <p:cNvSpPr txBox="1"/>
            <p:nvPr/>
          </p:nvSpPr>
          <p:spPr>
            <a:xfrm>
              <a:off x="3472107" y="4822869"/>
              <a:ext cx="2171798" cy="473976"/>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6660">
                <a:spcBef>
                  <a:spcPct val="20000"/>
                </a:spcBef>
                <a:defRPr/>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材料</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ctr" defTabSz="1216660">
                <a:spcBef>
                  <a:spcPct val="20000"/>
                </a:spcBef>
                <a:defRPr/>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科学与工程</a:t>
              </a:r>
            </a:p>
          </p:txBody>
        </p:sp>
        <p:sp>
          <p:nvSpPr>
            <p:cNvPr id="113" name="TextBox 13"/>
            <p:cNvSpPr txBox="1"/>
            <p:nvPr/>
          </p:nvSpPr>
          <p:spPr>
            <a:xfrm>
              <a:off x="10672907" y="4819586"/>
              <a:ext cx="1264640" cy="473976"/>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6660">
                <a:spcBef>
                  <a:spcPct val="20000"/>
                </a:spcBef>
                <a:defRPr/>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管理</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ctr" defTabSz="1216660">
                <a:spcBef>
                  <a:spcPct val="20000"/>
                </a:spcBef>
                <a:defRPr/>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科学与工程</a:t>
              </a:r>
            </a:p>
          </p:txBody>
        </p:sp>
      </p:grpSp>
      <p:sp>
        <p:nvSpPr>
          <p:cNvPr id="60" name="矩形 59"/>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61" name="文本框 60"/>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学科门类</a:t>
            </a:r>
          </a:p>
        </p:txBody>
      </p:sp>
      <p:sp>
        <p:nvSpPr>
          <p:cNvPr id="62" name="文本框 61"/>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63" name="矩形 3"/>
          <p:cNvSpPr>
            <a:spLocks noChangeArrowheads="1"/>
          </p:cNvSpPr>
          <p:nvPr/>
        </p:nvSpPr>
        <p:spPr bwMode="auto">
          <a:xfrm>
            <a:off x="1532831" y="1498915"/>
            <a:ext cx="112191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eaLnBrk="1" hangingPunct="1">
              <a:spcBef>
                <a:spcPct val="45000"/>
              </a:spcBef>
              <a:buClr>
                <a:srgbClr val="000000"/>
              </a:buClr>
              <a:buNone/>
            </a:pPr>
            <a:r>
              <a:rPr lang="zh-CN" altLang="zh-CN" sz="1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学科涵盖哲学、经济学、法学、教育学、文学、</a:t>
            </a:r>
            <a:r>
              <a:rPr lang="zh-CN" altLang="en-US" sz="1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历史学、</a:t>
            </a:r>
            <a:r>
              <a:rPr lang="zh-CN" altLang="zh-CN" sz="1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理学</a:t>
            </a:r>
            <a:r>
              <a:rPr lang="zh-CN" altLang="en-US" sz="1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、工学</a:t>
            </a:r>
            <a:r>
              <a:rPr lang="zh-CN" altLang="zh-CN" sz="1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、管理学、艺术学</a:t>
            </a:r>
            <a:r>
              <a:rPr lang="en-US" altLang="zh-CN" sz="1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10</a:t>
            </a:r>
            <a:r>
              <a:rPr lang="zh-CN" altLang="zh-CN" sz="1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个门类</a:t>
            </a:r>
            <a:endParaRPr lang="zh-CN" altLang="en-US" sz="1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65" name="矩形 64"/>
          <p:cNvSpPr/>
          <p:nvPr/>
        </p:nvSpPr>
        <p:spPr>
          <a:xfrm>
            <a:off x="4267471" y="3246993"/>
            <a:ext cx="4394152" cy="369332"/>
          </a:xfrm>
          <a:prstGeom prst="rect">
            <a:avLst/>
          </a:prstGeom>
        </p:spPr>
        <p:txBody>
          <a:bodyPr wrap="none">
            <a:spAutoFit/>
          </a:bodyPr>
          <a:lstStyle/>
          <a:p>
            <a:pPr eaLnBrk="1" fontAlgn="auto" hangingPunct="1">
              <a:spcBef>
                <a:spcPct val="45000"/>
              </a:spcBef>
              <a:spcAft>
                <a:spcPts val="0"/>
              </a:spcAft>
              <a:buClr>
                <a:srgbClr val="000000"/>
              </a:buClr>
              <a:defRPr/>
            </a:pPr>
            <a:r>
              <a:rPr kumimoji="1" lang="zh-CN" altLang="zh-CN"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国家重点一级学科</a:t>
            </a:r>
            <a:r>
              <a:rPr kumimoji="1" lang="en-US" altLang="zh-CN"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a:t>
            </a:r>
            <a:r>
              <a:rPr kumimoji="1" lang="zh-CN" altLang="zh-CN"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a:t>
            </a:r>
            <a:r>
              <a:rPr kumimoji="1" lang="zh-CN" altLang="en-US"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（全国排名第</a:t>
            </a:r>
            <a:r>
              <a:rPr kumimoji="1" lang="en-US" altLang="zh-CN"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r>
              <a:rPr kumimoji="1" lang="zh-CN" altLang="en-US"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位）</a:t>
            </a:r>
            <a:endParaRPr kumimoji="1" lang="en-US" altLang="zh-CN"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9" name="矩形 118"/>
          <p:cNvSpPr/>
          <p:nvPr/>
        </p:nvSpPr>
        <p:spPr>
          <a:xfrm>
            <a:off x="4804476" y="6088506"/>
            <a:ext cx="3320140" cy="369332"/>
          </a:xfrm>
          <a:prstGeom prst="rect">
            <a:avLst/>
          </a:prstGeom>
          <a:noFill/>
        </p:spPr>
        <p:txBody>
          <a:bodyPr wrap="none">
            <a:spAutoFit/>
          </a:bodyPr>
          <a:lstStyle/>
          <a:p>
            <a:pPr algn="ctr" eaLnBrk="1" hangingPunct="1">
              <a:defRPr/>
            </a:pP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工科重点一级学科数量全国第</a:t>
            </a:r>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2</a:t>
            </a:r>
            <a:endPar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endParaRPr>
          </a:p>
        </p:txBody>
      </p:sp>
      <p:pic>
        <p:nvPicPr>
          <p:cNvPr id="121" name="图片 120"/>
          <p:cNvPicPr>
            <a:picLocks noChangeAspect="1"/>
          </p:cNvPicPr>
          <p:nvPr/>
        </p:nvPicPr>
        <p:blipFill>
          <a:blip r:embed="rId3" cstate="print"/>
          <a:stretch>
            <a:fillRect/>
          </a:stretch>
        </p:blipFill>
        <p:spPr>
          <a:xfrm>
            <a:off x="4197127" y="2268743"/>
            <a:ext cx="4185109" cy="8446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17"/>
          <p:cNvSpPr>
            <a:spLocks noChangeArrowheads="1"/>
          </p:cNvSpPr>
          <p:nvPr/>
        </p:nvSpPr>
        <p:spPr bwMode="auto">
          <a:xfrm>
            <a:off x="3676494" y="2037860"/>
            <a:ext cx="1774582" cy="23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4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力学</a:t>
            </a:r>
          </a:p>
        </p:txBody>
      </p:sp>
      <p:sp>
        <p:nvSpPr>
          <p:cNvPr id="51" name="TextBox 21"/>
          <p:cNvSpPr>
            <a:spLocks noChangeArrowheads="1"/>
          </p:cNvSpPr>
          <p:nvPr/>
        </p:nvSpPr>
        <p:spPr bwMode="auto">
          <a:xfrm>
            <a:off x="1244799" y="1363384"/>
            <a:ext cx="10257793" cy="303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sym typeface="Arial" panose="020B0604020202020204" pitchFamily="34" charset="0"/>
              </a:rPr>
              <a:t>教育部第三轮评估（</a:t>
            </a:r>
            <a:r>
              <a:rPr lang="en-US" altLang="zh-CN"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sym typeface="Arial" panose="020B0604020202020204" pitchFamily="34" charset="0"/>
              </a:rPr>
              <a:t>2009-2011</a:t>
            </a:r>
            <a:r>
              <a:rPr lang="zh-CN" altLang="en-US"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sym typeface="Arial" panose="020B0604020202020204" pitchFamily="34" charset="0"/>
              </a:rPr>
              <a:t>），我校</a:t>
            </a:r>
            <a:r>
              <a:rPr lang="en-US" altLang="zh-CN"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sym typeface="Arial" panose="020B0604020202020204" pitchFamily="34" charset="0"/>
              </a:rPr>
              <a:t>10</a:t>
            </a:r>
            <a:r>
              <a:rPr lang="zh-CN" altLang="en-US"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sym typeface="Arial" panose="020B0604020202020204" pitchFamily="34" charset="0"/>
              </a:rPr>
              <a:t>个一级学科排名全国前</a:t>
            </a:r>
            <a:r>
              <a:rPr lang="en-US" altLang="zh-CN"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sym typeface="Arial" panose="020B0604020202020204" pitchFamily="34" charset="0"/>
              </a:rPr>
              <a:t>5</a:t>
            </a:r>
            <a:r>
              <a:rPr lang="zh-CN" altLang="en-US"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sym typeface="Arial" panose="020B0604020202020204" pitchFamily="34" charset="0"/>
              </a:rPr>
              <a:t>位。工科实力继续保持强劲势头。</a:t>
            </a:r>
            <a:endParaRPr lang="en-US" altLang="zh-CN"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组合 1"/>
          <p:cNvGrpSpPr/>
          <p:nvPr/>
        </p:nvGrpSpPr>
        <p:grpSpPr>
          <a:xfrm>
            <a:off x="1154042" y="2392189"/>
            <a:ext cx="5683752" cy="4211432"/>
            <a:chOff x="2988830" y="1984815"/>
            <a:chExt cx="7120404" cy="5275932"/>
          </a:xfrm>
        </p:grpSpPr>
        <p:sp>
          <p:nvSpPr>
            <p:cNvPr id="32" name="Freeform 7"/>
            <p:cNvSpPr>
              <a:spLocks noChangeArrowheads="1"/>
            </p:cNvSpPr>
            <p:nvPr/>
          </p:nvSpPr>
          <p:spPr bwMode="auto">
            <a:xfrm>
              <a:off x="5576684" y="1984815"/>
              <a:ext cx="1459844" cy="1287965"/>
            </a:xfrm>
            <a:custGeom>
              <a:avLst/>
              <a:gdLst>
                <a:gd name="T0" fmla="*/ 2684 w 2684"/>
                <a:gd name="T1" fmla="*/ 2365 h 2365"/>
                <a:gd name="T2" fmla="*/ 1342 w 2684"/>
                <a:gd name="T3" fmla="*/ 0 h 2365"/>
                <a:gd name="T4" fmla="*/ 0 w 2684"/>
                <a:gd name="T5" fmla="*/ 2365 h 2365"/>
                <a:gd name="T6" fmla="*/ 2684 w 2684"/>
                <a:gd name="T7" fmla="*/ 2365 h 2365"/>
                <a:gd name="T8" fmla="*/ 0 60000 65536"/>
                <a:gd name="T9" fmla="*/ 0 60000 65536"/>
                <a:gd name="T10" fmla="*/ 0 60000 65536"/>
                <a:gd name="T11" fmla="*/ 0 60000 65536"/>
                <a:gd name="T12" fmla="*/ 0 w 2684"/>
                <a:gd name="T13" fmla="*/ 0 h 2365"/>
                <a:gd name="T14" fmla="*/ 2684 w 2684"/>
                <a:gd name="T15" fmla="*/ 2365 h 2365"/>
              </a:gdLst>
              <a:ahLst/>
              <a:cxnLst>
                <a:cxn ang="T8">
                  <a:pos x="T0" y="T1"/>
                </a:cxn>
                <a:cxn ang="T9">
                  <a:pos x="T2" y="T3"/>
                </a:cxn>
                <a:cxn ang="T10">
                  <a:pos x="T4" y="T5"/>
                </a:cxn>
                <a:cxn ang="T11">
                  <a:pos x="T6" y="T7"/>
                </a:cxn>
              </a:cxnLst>
              <a:rect l="T12" t="T13" r="T14" b="T15"/>
              <a:pathLst>
                <a:path w="2684" h="2365">
                  <a:moveTo>
                    <a:pt x="2684" y="2365"/>
                  </a:moveTo>
                  <a:lnTo>
                    <a:pt x="1342" y="0"/>
                  </a:lnTo>
                  <a:lnTo>
                    <a:pt x="0" y="2365"/>
                  </a:lnTo>
                  <a:lnTo>
                    <a:pt x="2684" y="2365"/>
                  </a:lnTo>
                  <a:close/>
                </a:path>
              </a:pathLst>
            </a:custGeom>
            <a:solidFill>
              <a:schemeClr val="accent1"/>
            </a:solidFill>
            <a:ln>
              <a:noFill/>
            </a:ln>
          </p:spPr>
          <p:txBody>
            <a:bodyPr/>
            <a:lstStyle/>
            <a:p>
              <a:pPr>
                <a:lnSpc>
                  <a:spcPct val="120000"/>
                </a:lnSpc>
              </a:pPr>
              <a:endParaRPr lang="zh-CN" altLang="zh-CN" sz="160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8"/>
            <p:cNvSpPr>
              <a:spLocks noChangeArrowheads="1"/>
            </p:cNvSpPr>
            <p:nvPr/>
          </p:nvSpPr>
          <p:spPr bwMode="auto">
            <a:xfrm>
              <a:off x="4130233" y="3272779"/>
              <a:ext cx="1446451" cy="1392879"/>
            </a:xfrm>
            <a:custGeom>
              <a:avLst/>
              <a:gdLst>
                <a:gd name="T0" fmla="*/ 2664 w 2664"/>
                <a:gd name="T1" fmla="*/ 0 h 2553"/>
                <a:gd name="T2" fmla="*/ 0 w 2664"/>
                <a:gd name="T3" fmla="*/ 546 h 2553"/>
                <a:gd name="T4" fmla="*/ 1835 w 2664"/>
                <a:gd name="T5" fmla="*/ 2553 h 2553"/>
                <a:gd name="T6" fmla="*/ 2664 w 2664"/>
                <a:gd name="T7" fmla="*/ 0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2664" y="0"/>
                  </a:moveTo>
                  <a:lnTo>
                    <a:pt x="0" y="546"/>
                  </a:lnTo>
                  <a:lnTo>
                    <a:pt x="1835" y="2553"/>
                  </a:lnTo>
                  <a:lnTo>
                    <a:pt x="2664" y="0"/>
                  </a:lnTo>
                  <a:close/>
                </a:path>
              </a:pathLst>
            </a:custGeom>
            <a:solidFill>
              <a:schemeClr val="accent5"/>
            </a:solidFill>
            <a:ln>
              <a:noFill/>
            </a:ln>
          </p:spPr>
          <p:txBody>
            <a:bodyPr/>
            <a:lstStyle/>
            <a:p>
              <a:pPr>
                <a:lnSpc>
                  <a:spcPct val="120000"/>
                </a:lnSpc>
              </a:pPr>
              <a:endParaRPr lang="zh-CN" altLang="zh-CN" sz="160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9"/>
            <p:cNvSpPr>
              <a:spLocks noChangeArrowheads="1"/>
            </p:cNvSpPr>
            <p:nvPr/>
          </p:nvSpPr>
          <p:spPr bwMode="auto">
            <a:xfrm>
              <a:off x="4960604" y="4665659"/>
              <a:ext cx="1343770" cy="1468772"/>
            </a:xfrm>
            <a:custGeom>
              <a:avLst/>
              <a:gdLst>
                <a:gd name="T0" fmla="*/ 305 w 2476"/>
                <a:gd name="T1" fmla="*/ 0 h 2702"/>
                <a:gd name="T2" fmla="*/ 0 w 2476"/>
                <a:gd name="T3" fmla="*/ 2702 h 2702"/>
                <a:gd name="T4" fmla="*/ 2476 w 2476"/>
                <a:gd name="T5" fmla="*/ 1578 h 2702"/>
                <a:gd name="T6" fmla="*/ 305 w 2476"/>
                <a:gd name="T7" fmla="*/ 0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305" y="0"/>
                  </a:moveTo>
                  <a:lnTo>
                    <a:pt x="0" y="2702"/>
                  </a:lnTo>
                  <a:lnTo>
                    <a:pt x="2476" y="1578"/>
                  </a:lnTo>
                  <a:lnTo>
                    <a:pt x="305" y="0"/>
                  </a:lnTo>
                  <a:close/>
                </a:path>
              </a:pathLst>
            </a:custGeom>
            <a:solidFill>
              <a:schemeClr val="accent4"/>
            </a:solidFill>
            <a:ln>
              <a:noFill/>
            </a:ln>
          </p:spPr>
          <p:txBody>
            <a:bodyPr/>
            <a:lstStyle/>
            <a:p>
              <a:pPr>
                <a:lnSpc>
                  <a:spcPct val="120000"/>
                </a:lnSpc>
              </a:pPr>
              <a:endParaRPr lang="zh-CN" altLang="zh-CN" sz="160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10"/>
            <p:cNvSpPr>
              <a:spLocks noChangeArrowheads="1"/>
            </p:cNvSpPr>
            <p:nvPr/>
          </p:nvSpPr>
          <p:spPr bwMode="auto">
            <a:xfrm>
              <a:off x="6304374" y="4665659"/>
              <a:ext cx="1348235" cy="1468772"/>
            </a:xfrm>
            <a:custGeom>
              <a:avLst/>
              <a:gdLst>
                <a:gd name="T0" fmla="*/ 0 w 2476"/>
                <a:gd name="T1" fmla="*/ 1578 h 2702"/>
                <a:gd name="T2" fmla="*/ 2476 w 2476"/>
                <a:gd name="T3" fmla="*/ 2702 h 2702"/>
                <a:gd name="T4" fmla="*/ 2172 w 2476"/>
                <a:gd name="T5" fmla="*/ 0 h 2702"/>
                <a:gd name="T6" fmla="*/ 0 w 2476"/>
                <a:gd name="T7" fmla="*/ 1578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0" y="1578"/>
                  </a:moveTo>
                  <a:lnTo>
                    <a:pt x="2476" y="2702"/>
                  </a:lnTo>
                  <a:lnTo>
                    <a:pt x="2172" y="0"/>
                  </a:lnTo>
                  <a:lnTo>
                    <a:pt x="0" y="1578"/>
                  </a:lnTo>
                  <a:close/>
                </a:path>
              </a:pathLst>
            </a:custGeom>
            <a:solidFill>
              <a:schemeClr val="accent3"/>
            </a:solidFill>
            <a:ln>
              <a:noFill/>
            </a:ln>
          </p:spPr>
          <p:txBody>
            <a:bodyPr/>
            <a:lstStyle/>
            <a:p>
              <a:pPr>
                <a:lnSpc>
                  <a:spcPct val="120000"/>
                </a:lnSpc>
              </a:pPr>
              <a:endParaRPr lang="zh-CN" altLang="zh-CN" sz="160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1"/>
            <p:cNvSpPr>
              <a:spLocks noChangeArrowheads="1"/>
            </p:cNvSpPr>
            <p:nvPr/>
          </p:nvSpPr>
          <p:spPr bwMode="auto">
            <a:xfrm>
              <a:off x="7036527" y="3272779"/>
              <a:ext cx="1446451" cy="1392879"/>
            </a:xfrm>
            <a:custGeom>
              <a:avLst/>
              <a:gdLst>
                <a:gd name="T0" fmla="*/ 830 w 2664"/>
                <a:gd name="T1" fmla="*/ 2553 h 2553"/>
                <a:gd name="T2" fmla="*/ 2664 w 2664"/>
                <a:gd name="T3" fmla="*/ 546 h 2553"/>
                <a:gd name="T4" fmla="*/ 0 w 2664"/>
                <a:gd name="T5" fmla="*/ 0 h 2553"/>
                <a:gd name="T6" fmla="*/ 830 w 2664"/>
                <a:gd name="T7" fmla="*/ 2553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830" y="2553"/>
                  </a:moveTo>
                  <a:lnTo>
                    <a:pt x="2664" y="546"/>
                  </a:lnTo>
                  <a:lnTo>
                    <a:pt x="0" y="0"/>
                  </a:lnTo>
                  <a:lnTo>
                    <a:pt x="830" y="2553"/>
                  </a:lnTo>
                  <a:close/>
                </a:path>
              </a:pathLst>
            </a:custGeom>
            <a:solidFill>
              <a:schemeClr val="accent2"/>
            </a:solidFill>
            <a:ln>
              <a:noFill/>
            </a:ln>
          </p:spPr>
          <p:txBody>
            <a:bodyPr/>
            <a:lstStyle/>
            <a:p>
              <a:pPr>
                <a:lnSpc>
                  <a:spcPct val="120000"/>
                </a:lnSpc>
              </a:pPr>
              <a:endParaRPr lang="zh-CN" altLang="zh-CN" sz="160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矩形 7"/>
            <p:cNvSpPr>
              <a:spLocks noChangeArrowheads="1"/>
            </p:cNvSpPr>
            <p:nvPr/>
          </p:nvSpPr>
          <p:spPr bwMode="auto">
            <a:xfrm>
              <a:off x="6052139" y="2574110"/>
              <a:ext cx="502240" cy="4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01</a:t>
              </a:r>
              <a:endParaRPr lang="zh-CN" alt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矩形 8"/>
            <p:cNvSpPr>
              <a:spLocks noChangeArrowheads="1"/>
            </p:cNvSpPr>
            <p:nvPr/>
          </p:nvSpPr>
          <p:spPr bwMode="auto">
            <a:xfrm>
              <a:off x="7402605" y="3536179"/>
              <a:ext cx="502240" cy="4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02</a:t>
              </a:r>
              <a:endParaRPr lang="zh-CN" alt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矩形 9"/>
            <p:cNvSpPr>
              <a:spLocks noChangeArrowheads="1"/>
            </p:cNvSpPr>
            <p:nvPr/>
          </p:nvSpPr>
          <p:spPr bwMode="auto">
            <a:xfrm>
              <a:off x="6898133" y="5138882"/>
              <a:ext cx="502240" cy="4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矩形 10"/>
            <p:cNvSpPr>
              <a:spLocks noChangeArrowheads="1"/>
            </p:cNvSpPr>
            <p:nvPr/>
          </p:nvSpPr>
          <p:spPr bwMode="auto">
            <a:xfrm>
              <a:off x="5128018" y="5158971"/>
              <a:ext cx="502240" cy="4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04</a:t>
              </a:r>
              <a:endParaRPr lang="zh-CN" altLang="en-US" sz="2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矩形 11"/>
            <p:cNvSpPr>
              <a:spLocks noChangeArrowheads="1"/>
            </p:cNvSpPr>
            <p:nvPr/>
          </p:nvSpPr>
          <p:spPr bwMode="auto">
            <a:xfrm>
              <a:off x="4708368" y="3549571"/>
              <a:ext cx="502240" cy="4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05</a:t>
              </a:r>
              <a:endParaRPr lang="zh-CN" alt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TextBox 18"/>
            <p:cNvSpPr>
              <a:spLocks noChangeArrowheads="1"/>
            </p:cNvSpPr>
            <p:nvPr/>
          </p:nvSpPr>
          <p:spPr bwMode="auto">
            <a:xfrm>
              <a:off x="8334654" y="2796697"/>
              <a:ext cx="1774580" cy="97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4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土木工程                      环境科学与工程</a:t>
              </a:r>
            </a:p>
            <a:p>
              <a:pPr>
                <a:lnSpc>
                  <a:spcPct val="120000"/>
                </a:lnSpc>
              </a:pPr>
              <a:endParaRPr lang="zh-CN" altLang="en-US" sz="14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TextBox 19"/>
            <p:cNvSpPr>
              <a:spLocks noChangeArrowheads="1"/>
            </p:cNvSpPr>
            <p:nvPr/>
          </p:nvSpPr>
          <p:spPr bwMode="auto">
            <a:xfrm>
              <a:off x="7260435" y="6318908"/>
              <a:ext cx="1774582" cy="941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4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材料科学与工程          控制科学与工程</a:t>
              </a:r>
            </a:p>
            <a:p>
              <a:pPr>
                <a:lnSpc>
                  <a:spcPct val="120000"/>
                </a:lnSpc>
              </a:pPr>
              <a:endParaRPr lang="zh-CN" altLang="en-US" sz="14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TextBox 20"/>
            <p:cNvSpPr>
              <a:spLocks noChangeArrowheads="1"/>
            </p:cNvSpPr>
            <p:nvPr/>
          </p:nvSpPr>
          <p:spPr bwMode="auto">
            <a:xfrm>
              <a:off x="3301389" y="6222892"/>
              <a:ext cx="3316197" cy="8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t"/>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rPr>
                <a:t>计算机科学与技术      </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mn-ea"/>
              </a:endParaRPr>
            </a:p>
            <a:p>
              <a:pPr fontAlgn="t"/>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rPr>
                <a:t>航空宇航科学与技术      </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mn-ea"/>
              </a:endParaRPr>
            </a:p>
            <a:p>
              <a:pPr fontAlgn="t"/>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rPr>
                <a:t>仪器科学与技术</a:t>
              </a:r>
            </a:p>
          </p:txBody>
        </p:sp>
        <p:sp>
          <p:nvSpPr>
            <p:cNvPr id="70" name="TextBox 20"/>
            <p:cNvSpPr>
              <a:spLocks noChangeArrowheads="1"/>
            </p:cNvSpPr>
            <p:nvPr/>
          </p:nvSpPr>
          <p:spPr bwMode="auto">
            <a:xfrm>
              <a:off x="2988830" y="3102446"/>
              <a:ext cx="1691677" cy="5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t"/>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rPr>
                <a:t>机械工程                      光学工程</a:t>
              </a:r>
            </a:p>
          </p:txBody>
        </p:sp>
      </p:grpSp>
      <p:sp>
        <p:nvSpPr>
          <p:cNvPr id="27" name="文本框 26"/>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学科排名</a:t>
            </a:r>
          </a:p>
        </p:txBody>
      </p:sp>
      <p:sp>
        <p:nvSpPr>
          <p:cNvPr id="28" name="文本框 27"/>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grpSp>
        <p:nvGrpSpPr>
          <p:cNvPr id="30" name="组合 29"/>
          <p:cNvGrpSpPr/>
          <p:nvPr/>
        </p:nvGrpSpPr>
        <p:grpSpPr>
          <a:xfrm>
            <a:off x="6213351" y="2069023"/>
            <a:ext cx="6169059" cy="4183386"/>
            <a:chOff x="2680161" y="1537671"/>
            <a:chExt cx="7728379" cy="5240798"/>
          </a:xfrm>
        </p:grpSpPr>
        <p:sp>
          <p:nvSpPr>
            <p:cNvPr id="31" name="Freeform 7"/>
            <p:cNvSpPr>
              <a:spLocks noChangeArrowheads="1"/>
            </p:cNvSpPr>
            <p:nvPr/>
          </p:nvSpPr>
          <p:spPr bwMode="auto">
            <a:xfrm>
              <a:off x="5576685" y="1984816"/>
              <a:ext cx="1459844" cy="1287966"/>
            </a:xfrm>
            <a:custGeom>
              <a:avLst/>
              <a:gdLst>
                <a:gd name="T0" fmla="*/ 2684 w 2684"/>
                <a:gd name="T1" fmla="*/ 2365 h 2365"/>
                <a:gd name="T2" fmla="*/ 1342 w 2684"/>
                <a:gd name="T3" fmla="*/ 0 h 2365"/>
                <a:gd name="T4" fmla="*/ 0 w 2684"/>
                <a:gd name="T5" fmla="*/ 2365 h 2365"/>
                <a:gd name="T6" fmla="*/ 2684 w 2684"/>
                <a:gd name="T7" fmla="*/ 2365 h 2365"/>
                <a:gd name="T8" fmla="*/ 0 60000 65536"/>
                <a:gd name="T9" fmla="*/ 0 60000 65536"/>
                <a:gd name="T10" fmla="*/ 0 60000 65536"/>
                <a:gd name="T11" fmla="*/ 0 60000 65536"/>
                <a:gd name="T12" fmla="*/ 0 w 2684"/>
                <a:gd name="T13" fmla="*/ 0 h 2365"/>
                <a:gd name="T14" fmla="*/ 2684 w 2684"/>
                <a:gd name="T15" fmla="*/ 2365 h 2365"/>
              </a:gdLst>
              <a:ahLst/>
              <a:cxnLst>
                <a:cxn ang="T8">
                  <a:pos x="T0" y="T1"/>
                </a:cxn>
                <a:cxn ang="T9">
                  <a:pos x="T2" y="T3"/>
                </a:cxn>
                <a:cxn ang="T10">
                  <a:pos x="T4" y="T5"/>
                </a:cxn>
                <a:cxn ang="T11">
                  <a:pos x="T6" y="T7"/>
                </a:cxn>
              </a:cxnLst>
              <a:rect l="T12" t="T13" r="T14" b="T15"/>
              <a:pathLst>
                <a:path w="2684" h="2365">
                  <a:moveTo>
                    <a:pt x="2684" y="2365"/>
                  </a:moveTo>
                  <a:lnTo>
                    <a:pt x="1342" y="0"/>
                  </a:lnTo>
                  <a:lnTo>
                    <a:pt x="0" y="2365"/>
                  </a:lnTo>
                  <a:lnTo>
                    <a:pt x="2684" y="2365"/>
                  </a:lnTo>
                  <a:close/>
                </a:path>
              </a:pathLst>
            </a:custGeom>
            <a:solidFill>
              <a:schemeClr val="accent1"/>
            </a:solidFill>
            <a:ln>
              <a:noFill/>
            </a:ln>
          </p:spPr>
          <p:txBody>
            <a:bodyPr/>
            <a:lstStyle/>
            <a:p>
              <a:pPr>
                <a:lnSpc>
                  <a:spcPct val="120000"/>
                </a:lnSpc>
              </a:pPr>
              <a:endParaRPr lang="zh-CN" altLang="zh-CN" sz="160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8"/>
            <p:cNvSpPr>
              <a:spLocks noChangeArrowheads="1"/>
            </p:cNvSpPr>
            <p:nvPr/>
          </p:nvSpPr>
          <p:spPr bwMode="auto">
            <a:xfrm>
              <a:off x="4130233" y="3272779"/>
              <a:ext cx="1446451" cy="1392879"/>
            </a:xfrm>
            <a:custGeom>
              <a:avLst/>
              <a:gdLst>
                <a:gd name="T0" fmla="*/ 2664 w 2664"/>
                <a:gd name="T1" fmla="*/ 0 h 2553"/>
                <a:gd name="T2" fmla="*/ 0 w 2664"/>
                <a:gd name="T3" fmla="*/ 546 h 2553"/>
                <a:gd name="T4" fmla="*/ 1835 w 2664"/>
                <a:gd name="T5" fmla="*/ 2553 h 2553"/>
                <a:gd name="T6" fmla="*/ 2664 w 2664"/>
                <a:gd name="T7" fmla="*/ 0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2664" y="0"/>
                  </a:moveTo>
                  <a:lnTo>
                    <a:pt x="0" y="546"/>
                  </a:lnTo>
                  <a:lnTo>
                    <a:pt x="1835" y="2553"/>
                  </a:lnTo>
                  <a:lnTo>
                    <a:pt x="2664" y="0"/>
                  </a:lnTo>
                  <a:close/>
                </a:path>
              </a:pathLst>
            </a:custGeom>
            <a:solidFill>
              <a:schemeClr val="accent5"/>
            </a:solidFill>
            <a:ln>
              <a:noFill/>
            </a:ln>
          </p:spPr>
          <p:txBody>
            <a:bodyPr/>
            <a:lstStyle/>
            <a:p>
              <a:pPr>
                <a:lnSpc>
                  <a:spcPct val="120000"/>
                </a:lnSpc>
              </a:pPr>
              <a:endParaRPr lang="zh-CN" altLang="zh-CN" sz="160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9"/>
            <p:cNvSpPr>
              <a:spLocks noChangeArrowheads="1"/>
            </p:cNvSpPr>
            <p:nvPr/>
          </p:nvSpPr>
          <p:spPr bwMode="auto">
            <a:xfrm>
              <a:off x="4960604" y="4665659"/>
              <a:ext cx="1343770" cy="1468772"/>
            </a:xfrm>
            <a:custGeom>
              <a:avLst/>
              <a:gdLst>
                <a:gd name="T0" fmla="*/ 305 w 2476"/>
                <a:gd name="T1" fmla="*/ 0 h 2702"/>
                <a:gd name="T2" fmla="*/ 0 w 2476"/>
                <a:gd name="T3" fmla="*/ 2702 h 2702"/>
                <a:gd name="T4" fmla="*/ 2476 w 2476"/>
                <a:gd name="T5" fmla="*/ 1578 h 2702"/>
                <a:gd name="T6" fmla="*/ 305 w 2476"/>
                <a:gd name="T7" fmla="*/ 0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305" y="0"/>
                  </a:moveTo>
                  <a:lnTo>
                    <a:pt x="0" y="2702"/>
                  </a:lnTo>
                  <a:lnTo>
                    <a:pt x="2476" y="1578"/>
                  </a:lnTo>
                  <a:lnTo>
                    <a:pt x="305" y="0"/>
                  </a:lnTo>
                  <a:close/>
                </a:path>
              </a:pathLst>
            </a:custGeom>
            <a:solidFill>
              <a:schemeClr val="accent4"/>
            </a:solidFill>
            <a:ln>
              <a:noFill/>
            </a:ln>
          </p:spPr>
          <p:txBody>
            <a:bodyPr/>
            <a:lstStyle/>
            <a:p>
              <a:pPr>
                <a:lnSpc>
                  <a:spcPct val="120000"/>
                </a:lnSpc>
              </a:pPr>
              <a:endParaRPr lang="zh-CN" altLang="zh-CN" sz="160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0"/>
            <p:cNvSpPr>
              <a:spLocks noChangeArrowheads="1"/>
            </p:cNvSpPr>
            <p:nvPr/>
          </p:nvSpPr>
          <p:spPr bwMode="auto">
            <a:xfrm>
              <a:off x="6304374" y="4665659"/>
              <a:ext cx="1348235" cy="1468772"/>
            </a:xfrm>
            <a:custGeom>
              <a:avLst/>
              <a:gdLst>
                <a:gd name="T0" fmla="*/ 0 w 2476"/>
                <a:gd name="T1" fmla="*/ 1578 h 2702"/>
                <a:gd name="T2" fmla="*/ 2476 w 2476"/>
                <a:gd name="T3" fmla="*/ 2702 h 2702"/>
                <a:gd name="T4" fmla="*/ 2172 w 2476"/>
                <a:gd name="T5" fmla="*/ 0 h 2702"/>
                <a:gd name="T6" fmla="*/ 0 w 2476"/>
                <a:gd name="T7" fmla="*/ 1578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0" y="1578"/>
                  </a:moveTo>
                  <a:lnTo>
                    <a:pt x="2476" y="2702"/>
                  </a:lnTo>
                  <a:lnTo>
                    <a:pt x="2172" y="0"/>
                  </a:lnTo>
                  <a:lnTo>
                    <a:pt x="0" y="1578"/>
                  </a:lnTo>
                  <a:close/>
                </a:path>
              </a:pathLst>
            </a:custGeom>
            <a:solidFill>
              <a:schemeClr val="accent3"/>
            </a:solidFill>
            <a:ln>
              <a:noFill/>
            </a:ln>
          </p:spPr>
          <p:txBody>
            <a:bodyPr/>
            <a:lstStyle/>
            <a:p>
              <a:pPr>
                <a:lnSpc>
                  <a:spcPct val="120000"/>
                </a:lnSpc>
              </a:pPr>
              <a:endParaRPr lang="zh-CN" altLang="zh-CN" sz="160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11"/>
            <p:cNvSpPr>
              <a:spLocks noChangeArrowheads="1"/>
            </p:cNvSpPr>
            <p:nvPr/>
          </p:nvSpPr>
          <p:spPr bwMode="auto">
            <a:xfrm>
              <a:off x="7036527" y="3272779"/>
              <a:ext cx="1446451" cy="1392879"/>
            </a:xfrm>
            <a:custGeom>
              <a:avLst/>
              <a:gdLst>
                <a:gd name="T0" fmla="*/ 830 w 2664"/>
                <a:gd name="T1" fmla="*/ 2553 h 2553"/>
                <a:gd name="T2" fmla="*/ 2664 w 2664"/>
                <a:gd name="T3" fmla="*/ 546 h 2553"/>
                <a:gd name="T4" fmla="*/ 0 w 2664"/>
                <a:gd name="T5" fmla="*/ 0 h 2553"/>
                <a:gd name="T6" fmla="*/ 830 w 2664"/>
                <a:gd name="T7" fmla="*/ 2553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830" y="2553"/>
                  </a:moveTo>
                  <a:lnTo>
                    <a:pt x="2664" y="546"/>
                  </a:lnTo>
                  <a:lnTo>
                    <a:pt x="0" y="0"/>
                  </a:lnTo>
                  <a:lnTo>
                    <a:pt x="830" y="2553"/>
                  </a:lnTo>
                  <a:close/>
                </a:path>
              </a:pathLst>
            </a:custGeom>
            <a:solidFill>
              <a:schemeClr val="accent2"/>
            </a:solidFill>
            <a:ln>
              <a:noFill/>
            </a:ln>
          </p:spPr>
          <p:txBody>
            <a:bodyPr/>
            <a:lstStyle/>
            <a:p>
              <a:pPr>
                <a:lnSpc>
                  <a:spcPct val="120000"/>
                </a:lnSpc>
              </a:pPr>
              <a:endParaRPr lang="zh-CN" altLang="zh-CN" sz="160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矩形 7"/>
            <p:cNvSpPr>
              <a:spLocks noChangeArrowheads="1"/>
            </p:cNvSpPr>
            <p:nvPr/>
          </p:nvSpPr>
          <p:spPr bwMode="auto">
            <a:xfrm>
              <a:off x="6052139" y="2574110"/>
              <a:ext cx="502240" cy="647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06</a:t>
              </a:r>
              <a:endParaRPr lang="zh-CN" alt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矩形 8"/>
            <p:cNvSpPr>
              <a:spLocks noChangeArrowheads="1"/>
            </p:cNvSpPr>
            <p:nvPr/>
          </p:nvSpPr>
          <p:spPr bwMode="auto">
            <a:xfrm>
              <a:off x="7402605" y="3536179"/>
              <a:ext cx="502240" cy="58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07</a:t>
              </a:r>
              <a:endParaRPr lang="zh-CN" alt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矩形 9"/>
            <p:cNvSpPr>
              <a:spLocks noChangeArrowheads="1"/>
            </p:cNvSpPr>
            <p:nvPr/>
          </p:nvSpPr>
          <p:spPr bwMode="auto">
            <a:xfrm>
              <a:off x="6898133" y="5138882"/>
              <a:ext cx="502240" cy="647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08</a:t>
              </a:r>
              <a:endParaRPr lang="zh-CN" alt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矩形 10"/>
            <p:cNvSpPr>
              <a:spLocks noChangeArrowheads="1"/>
            </p:cNvSpPr>
            <p:nvPr/>
          </p:nvSpPr>
          <p:spPr bwMode="auto">
            <a:xfrm>
              <a:off x="5128018" y="5158971"/>
              <a:ext cx="502240" cy="647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09</a:t>
              </a:r>
              <a:endParaRPr lang="zh-CN" alt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矩形 11"/>
            <p:cNvSpPr>
              <a:spLocks noChangeArrowheads="1"/>
            </p:cNvSpPr>
            <p:nvPr/>
          </p:nvSpPr>
          <p:spPr bwMode="auto">
            <a:xfrm>
              <a:off x="4708367" y="3549571"/>
              <a:ext cx="502240" cy="647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10</a:t>
              </a:r>
              <a:endParaRPr lang="zh-CN" alt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TextBox 18"/>
            <p:cNvSpPr>
              <a:spLocks noChangeArrowheads="1"/>
            </p:cNvSpPr>
            <p:nvPr/>
          </p:nvSpPr>
          <p:spPr bwMode="auto">
            <a:xfrm>
              <a:off x="8633960" y="3836913"/>
              <a:ext cx="1774580" cy="269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t"/>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rPr>
                <a:t>软件工程</a:t>
              </a:r>
            </a:p>
          </p:txBody>
        </p:sp>
        <p:sp>
          <p:nvSpPr>
            <p:cNvPr id="67" name="TextBox 19"/>
            <p:cNvSpPr>
              <a:spLocks noChangeArrowheads="1"/>
            </p:cNvSpPr>
            <p:nvPr/>
          </p:nvSpPr>
          <p:spPr bwMode="auto">
            <a:xfrm>
              <a:off x="7261124" y="6238669"/>
              <a:ext cx="1774582" cy="5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t"/>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rPr>
                <a:t>化学工程                      城乡规划学</a:t>
              </a:r>
            </a:p>
          </p:txBody>
        </p:sp>
        <p:sp>
          <p:nvSpPr>
            <p:cNvPr id="69" name="TextBox 22"/>
            <p:cNvSpPr>
              <a:spLocks noChangeArrowheads="1"/>
            </p:cNvSpPr>
            <p:nvPr/>
          </p:nvSpPr>
          <p:spPr bwMode="auto">
            <a:xfrm>
              <a:off x="5569446" y="3878286"/>
              <a:ext cx="1987737" cy="647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en-US" altLang="zh-CN" sz="1400" dirty="0">
                  <a:latin typeface="Arial" panose="020B0604020202020204" pitchFamily="34" charset="0"/>
                  <a:ea typeface="微软雅黑" panose="020B0503020204020204" pitchFamily="34" charset="-122"/>
                  <a:cs typeface="+mn-ea"/>
                  <a:sym typeface="Arial" panose="020B0604020202020204" pitchFamily="34" charset="0"/>
                </a:rPr>
                <a:t>19</a:t>
              </a:r>
              <a:r>
                <a:rPr lang="zh-CN" altLang="en-US" sz="1400" dirty="0">
                  <a:latin typeface="Arial" panose="020B0604020202020204" pitchFamily="34" charset="0"/>
                  <a:ea typeface="微软雅黑" panose="020B0503020204020204" pitchFamily="34" charset="-122"/>
                  <a:cs typeface="+mn-ea"/>
                  <a:sym typeface="Arial" panose="020B0604020202020204" pitchFamily="34" charset="0"/>
                </a:rPr>
                <a:t>个一级学科</a:t>
              </a:r>
              <a:endParaRPr lang="en-US" altLang="zh-CN" sz="1400"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400" dirty="0">
                  <a:latin typeface="Arial" panose="020B0604020202020204" pitchFamily="34" charset="0"/>
                  <a:ea typeface="微软雅黑" panose="020B0503020204020204" pitchFamily="34" charset="-122"/>
                  <a:cs typeface="+mn-ea"/>
                  <a:sym typeface="Arial" panose="020B0604020202020204" pitchFamily="34" charset="0"/>
                </a:rPr>
                <a:t>排名全国前</a:t>
              </a:r>
              <a:r>
                <a:rPr lang="en-US" altLang="zh-CN" sz="1400" dirty="0">
                  <a:latin typeface="Arial" panose="020B0604020202020204" pitchFamily="34" charset="0"/>
                  <a:ea typeface="微软雅黑" panose="020B0503020204020204" pitchFamily="34" charset="-122"/>
                  <a:cs typeface="+mn-ea"/>
                  <a:sym typeface="Arial" panose="020B0604020202020204" pitchFamily="34" charset="0"/>
                </a:rPr>
                <a:t>10</a:t>
              </a:r>
              <a:r>
                <a:rPr lang="zh-CN" altLang="en-US" sz="1400" dirty="0">
                  <a:latin typeface="Arial" panose="020B0604020202020204" pitchFamily="34" charset="0"/>
                  <a:ea typeface="微软雅黑" panose="020B0503020204020204" pitchFamily="34" charset="-122"/>
                  <a:cs typeface="+mn-ea"/>
                  <a:sym typeface="Arial" panose="020B0604020202020204" pitchFamily="34" charset="0"/>
                </a:rPr>
                <a:t>位</a:t>
              </a:r>
              <a:endParaRPr lang="en-US" altLang="zh-CN"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TextBox 20"/>
            <p:cNvSpPr>
              <a:spLocks noChangeArrowheads="1"/>
            </p:cNvSpPr>
            <p:nvPr/>
          </p:nvSpPr>
          <p:spPr bwMode="auto">
            <a:xfrm>
              <a:off x="3807339" y="6375453"/>
              <a:ext cx="1691677" cy="269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t"/>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rPr>
                <a:t>管理科学与工程</a:t>
              </a:r>
            </a:p>
          </p:txBody>
        </p:sp>
        <p:sp>
          <p:nvSpPr>
            <p:cNvPr id="73" name="TextBox 20"/>
            <p:cNvSpPr>
              <a:spLocks noChangeArrowheads="1"/>
            </p:cNvSpPr>
            <p:nvPr/>
          </p:nvSpPr>
          <p:spPr bwMode="auto">
            <a:xfrm>
              <a:off x="2680161" y="3746703"/>
              <a:ext cx="1691677" cy="5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t"/>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rPr>
                <a:t>信息与通信工程          交通运输工程</a:t>
              </a:r>
            </a:p>
          </p:txBody>
        </p:sp>
        <p:sp>
          <p:nvSpPr>
            <p:cNvPr id="74" name="TextBox 20"/>
            <p:cNvSpPr>
              <a:spLocks noChangeArrowheads="1"/>
            </p:cNvSpPr>
            <p:nvPr/>
          </p:nvSpPr>
          <p:spPr bwMode="auto">
            <a:xfrm>
              <a:off x="6691649" y="1537671"/>
              <a:ext cx="2913531" cy="80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t"/>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rPr>
                <a:t>电气工程                     </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mn-ea"/>
              </a:endParaRPr>
            </a:p>
            <a:p>
              <a:pPr fontAlgn="t"/>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rPr>
                <a:t>动力工程与工程热物理           建筑学</a:t>
              </a:r>
            </a:p>
          </p:txBody>
        </p:sp>
      </p:grpSp>
      <p:sp>
        <p:nvSpPr>
          <p:cNvPr id="71" name="TextBox 22"/>
          <p:cNvSpPr>
            <a:spLocks noChangeArrowheads="1"/>
          </p:cNvSpPr>
          <p:nvPr/>
        </p:nvSpPr>
        <p:spPr bwMode="auto">
          <a:xfrm>
            <a:off x="3197508" y="3959697"/>
            <a:ext cx="1715264"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en-US" altLang="zh-CN" sz="1400" dirty="0">
                <a:latin typeface="Arial" panose="020B0604020202020204" pitchFamily="34" charset="0"/>
                <a:ea typeface="微软雅黑" panose="020B0503020204020204" pitchFamily="34" charset="-122"/>
                <a:cs typeface="+mn-ea"/>
                <a:sym typeface="Arial" panose="020B0604020202020204" pitchFamily="34" charset="0"/>
              </a:rPr>
              <a:t>10</a:t>
            </a:r>
            <a:r>
              <a:rPr lang="zh-CN" altLang="en-US" sz="1400" dirty="0">
                <a:latin typeface="Arial" panose="020B0604020202020204" pitchFamily="34" charset="0"/>
                <a:ea typeface="微软雅黑" panose="020B0503020204020204" pitchFamily="34" charset="-122"/>
                <a:cs typeface="+mn-ea"/>
                <a:sym typeface="Arial" panose="020B0604020202020204" pitchFamily="34" charset="0"/>
              </a:rPr>
              <a:t>个一级学科</a:t>
            </a:r>
            <a:endParaRPr lang="en-US" altLang="zh-CN" sz="1400"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400" dirty="0">
                <a:latin typeface="Arial" panose="020B0604020202020204" pitchFamily="34" charset="0"/>
                <a:ea typeface="微软雅黑" panose="020B0503020204020204" pitchFamily="34" charset="-122"/>
                <a:cs typeface="+mn-ea"/>
                <a:sym typeface="Arial" panose="020B0604020202020204" pitchFamily="34" charset="0"/>
              </a:rPr>
              <a:t>排名全国前</a:t>
            </a:r>
            <a:r>
              <a:rPr lang="en-US" altLang="zh-CN" sz="1400" dirty="0">
                <a:latin typeface="Arial" panose="020B0604020202020204" pitchFamily="34" charset="0"/>
                <a:ea typeface="微软雅黑" panose="020B0503020204020204" pitchFamily="34" charset="-122"/>
                <a:cs typeface="+mn-ea"/>
                <a:sym typeface="Arial" panose="020B0604020202020204" pitchFamily="34" charset="0"/>
              </a:rPr>
              <a:t>5</a:t>
            </a:r>
            <a:r>
              <a:rPr lang="zh-CN" altLang="en-US" sz="1400" dirty="0">
                <a:latin typeface="Arial" panose="020B0604020202020204" pitchFamily="34" charset="0"/>
                <a:ea typeface="微软雅黑" panose="020B0503020204020204" pitchFamily="34" charset="-122"/>
                <a:cs typeface="+mn-ea"/>
                <a:sym typeface="Arial" panose="020B0604020202020204" pitchFamily="34" charset="0"/>
              </a:rPr>
              <a:t>位</a:t>
            </a:r>
            <a:endParaRPr lang="en-US" altLang="zh-CN" sz="14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 name="表格 96"/>
          <p:cNvGraphicFramePr>
            <a:graphicFrameLocks noGrp="1"/>
          </p:cNvGraphicFramePr>
          <p:nvPr/>
        </p:nvGraphicFramePr>
        <p:xfrm>
          <a:off x="4521108" y="3388474"/>
          <a:ext cx="7480041" cy="2292807"/>
        </p:xfrm>
        <a:graphic>
          <a:graphicData uri="http://schemas.openxmlformats.org/drawingml/2006/table">
            <a:tbl>
              <a:tblPr firstRow="1" bandRow="1">
                <a:tableStyleId>{F5AB1C69-6EDB-4FF4-983F-18BD219EF322}</a:tableStyleId>
              </a:tblPr>
              <a:tblGrid>
                <a:gridCol w="1009966">
                  <a:extLst>
                    <a:ext uri="{9D8B030D-6E8A-4147-A177-3AD203B41FA5}">
                      <a16:colId xmlns:a16="http://schemas.microsoft.com/office/drawing/2014/main" val="20000"/>
                    </a:ext>
                  </a:extLst>
                </a:gridCol>
                <a:gridCol w="904482">
                  <a:extLst>
                    <a:ext uri="{9D8B030D-6E8A-4147-A177-3AD203B41FA5}">
                      <a16:colId xmlns:a16="http://schemas.microsoft.com/office/drawing/2014/main" val="20001"/>
                    </a:ext>
                  </a:extLst>
                </a:gridCol>
                <a:gridCol w="1131137">
                  <a:extLst>
                    <a:ext uri="{9D8B030D-6E8A-4147-A177-3AD203B41FA5}">
                      <a16:colId xmlns:a16="http://schemas.microsoft.com/office/drawing/2014/main" val="20002"/>
                    </a:ext>
                  </a:extLst>
                </a:gridCol>
                <a:gridCol w="1358808">
                  <a:extLst>
                    <a:ext uri="{9D8B030D-6E8A-4147-A177-3AD203B41FA5}">
                      <a16:colId xmlns:a16="http://schemas.microsoft.com/office/drawing/2014/main" val="20003"/>
                    </a:ext>
                  </a:extLst>
                </a:gridCol>
                <a:gridCol w="1045591">
                  <a:extLst>
                    <a:ext uri="{9D8B030D-6E8A-4147-A177-3AD203B41FA5}">
                      <a16:colId xmlns:a16="http://schemas.microsoft.com/office/drawing/2014/main" val="20004"/>
                    </a:ext>
                  </a:extLst>
                </a:gridCol>
                <a:gridCol w="1004979">
                  <a:extLst>
                    <a:ext uri="{9D8B030D-6E8A-4147-A177-3AD203B41FA5}">
                      <a16:colId xmlns:a16="http://schemas.microsoft.com/office/drawing/2014/main" val="20005"/>
                    </a:ext>
                  </a:extLst>
                </a:gridCol>
                <a:gridCol w="1025078">
                  <a:extLst>
                    <a:ext uri="{9D8B030D-6E8A-4147-A177-3AD203B41FA5}">
                      <a16:colId xmlns:a16="http://schemas.microsoft.com/office/drawing/2014/main" val="20006"/>
                    </a:ext>
                  </a:extLst>
                </a:gridCol>
              </a:tblGrid>
              <a:tr h="647700">
                <a:tc>
                  <a:txBody>
                    <a:bodyPr/>
                    <a:lstStyle/>
                    <a:p>
                      <a:pPr marL="0" algn="ctr" defTabSz="914400" rtl="0" eaLnBrk="1" latinLnBrk="0" hangingPunct="1"/>
                      <a:r>
                        <a:rPr lang="zh-CN" altLang="en-US" sz="1400" kern="1200" dirty="0">
                          <a:latin typeface="微软雅黑" panose="020B0503020204020204" pitchFamily="34" charset="-122"/>
                          <a:ea typeface="微软雅黑" panose="020B0503020204020204" pitchFamily="34" charset="-122"/>
                        </a:rPr>
                        <a:t>全球学</a:t>
                      </a:r>
                      <a:endParaRPr lang="en-US" altLang="zh-CN" sz="1400" kern="1200" dirty="0">
                        <a:latin typeface="微软雅黑" panose="020B0503020204020204" pitchFamily="34" charset="-122"/>
                        <a:ea typeface="微软雅黑" panose="020B0503020204020204" pitchFamily="34" charset="-122"/>
                      </a:endParaRPr>
                    </a:p>
                    <a:p>
                      <a:pPr marL="0" algn="ctr" defTabSz="914400" rtl="0" eaLnBrk="1" latinLnBrk="0" hangingPunct="1"/>
                      <a:r>
                        <a:rPr lang="zh-CN" altLang="en-US" sz="1400" kern="1200" dirty="0">
                          <a:latin typeface="微软雅黑" panose="020B0503020204020204" pitchFamily="34" charset="-122"/>
                          <a:ea typeface="微软雅黑" panose="020B0503020204020204" pitchFamily="34" charset="-122"/>
                        </a:rPr>
                        <a:t>科排名</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marL="109127" marR="109127" marT="51949" marB="51949" anchor="ctr"/>
                </a:tc>
                <a:tc>
                  <a:txBody>
                    <a:bodyPr/>
                    <a:lstStyle/>
                    <a:p>
                      <a:pPr marL="0" algn="ctr" defTabSz="914400" rtl="0" eaLnBrk="1" latinLnBrk="0" hangingPunct="1"/>
                      <a:r>
                        <a:rPr lang="zh-CN" altLang="en-US" sz="1400" kern="1200" dirty="0">
                          <a:latin typeface="微软雅黑" panose="020B0503020204020204" pitchFamily="34" charset="-122"/>
                          <a:ea typeface="微软雅黑" panose="020B0503020204020204" pitchFamily="34" charset="-122"/>
                        </a:rPr>
                        <a:t>工程学</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marL="109127" marR="109127" marT="51949" marB="51949" anchor="ctr"/>
                </a:tc>
                <a:tc>
                  <a:txBody>
                    <a:bodyPr/>
                    <a:lstStyle/>
                    <a:p>
                      <a:pPr marL="0" algn="ctr" defTabSz="914400" rtl="0" eaLnBrk="1" latinLnBrk="0" hangingPunct="1"/>
                      <a:r>
                        <a:rPr lang="zh-CN" altLang="en-US" sz="1400" kern="1200" dirty="0">
                          <a:latin typeface="微软雅黑" panose="020B0503020204020204" pitchFamily="34" charset="-122"/>
                          <a:ea typeface="微软雅黑" panose="020B0503020204020204" pitchFamily="34" charset="-122"/>
                        </a:rPr>
                        <a:t>材料科学</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marL="109127" marR="109127" marT="51949" marB="51949" anchor="ctr"/>
                </a:tc>
                <a:tc>
                  <a:txBody>
                    <a:bodyPr/>
                    <a:lstStyle/>
                    <a:p>
                      <a:pPr marL="0" algn="ctr" defTabSz="914400" rtl="0" eaLnBrk="1" latinLnBrk="0" hangingPunct="1"/>
                      <a:r>
                        <a:rPr lang="zh-CN" altLang="en-US" sz="1400" kern="1200" dirty="0">
                          <a:latin typeface="微软雅黑" panose="020B0503020204020204" pitchFamily="34" charset="-122"/>
                          <a:ea typeface="微软雅黑" panose="020B0503020204020204" pitchFamily="34" charset="-122"/>
                        </a:rPr>
                        <a:t>计算机科学</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marL="109127" marR="109127" marT="51949" marB="51949" anchor="ctr"/>
                </a:tc>
                <a:tc>
                  <a:txBody>
                    <a:bodyPr/>
                    <a:lstStyle/>
                    <a:p>
                      <a:pPr marL="0" algn="ctr" defTabSz="914400" rtl="0" eaLnBrk="1" latinLnBrk="0" hangingPunct="1"/>
                      <a:r>
                        <a:rPr lang="zh-CN" altLang="en-US" sz="1400" kern="1200" dirty="0">
                          <a:latin typeface="微软雅黑" panose="020B0503020204020204" pitchFamily="34" charset="-122"/>
                          <a:ea typeface="微软雅黑" panose="020B0503020204020204" pitchFamily="34" charset="-122"/>
                        </a:rPr>
                        <a:t>数学</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marL="109127" marR="109127" marT="51949" marB="51949" anchor="ctr"/>
                </a:tc>
                <a:tc>
                  <a:txBody>
                    <a:bodyPr/>
                    <a:lstStyle/>
                    <a:p>
                      <a:pPr marL="0" algn="ctr" defTabSz="914400" rtl="0" eaLnBrk="1" latinLnBrk="0" hangingPunct="1"/>
                      <a:r>
                        <a:rPr lang="zh-CN" altLang="en-US" sz="1400" kern="1200" dirty="0">
                          <a:latin typeface="微软雅黑" panose="020B0503020204020204" pitchFamily="34" charset="-122"/>
                          <a:ea typeface="微软雅黑" panose="020B0503020204020204" pitchFamily="34" charset="-122"/>
                        </a:rPr>
                        <a:t>物理</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marL="109127" marR="109127" marT="51949" marB="51949" anchor="ctr"/>
                </a:tc>
                <a:tc>
                  <a:txBody>
                    <a:bodyPr/>
                    <a:lstStyle/>
                    <a:p>
                      <a:pPr marL="0" algn="ctr" defTabSz="914400" rtl="0" eaLnBrk="1" latinLnBrk="0" hangingPunct="1"/>
                      <a:r>
                        <a:rPr lang="zh-CN" altLang="en-US" sz="1400" kern="1200" dirty="0">
                          <a:latin typeface="微软雅黑" panose="020B0503020204020204" pitchFamily="34" charset="-122"/>
                          <a:ea typeface="微软雅黑" panose="020B0503020204020204" pitchFamily="34" charset="-122"/>
                        </a:rPr>
                        <a:t>化学</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marL="109127" marR="109127" marT="51949" marB="51949" anchor="ctr"/>
                </a:tc>
                <a:extLst>
                  <a:ext uri="{0D108BD9-81ED-4DB2-BD59-A6C34878D82A}">
                    <a16:rowId xmlns:a16="http://schemas.microsoft.com/office/drawing/2014/main" val="10000"/>
                  </a:ext>
                </a:extLst>
              </a:tr>
              <a:tr h="545988">
                <a:tc>
                  <a:txBody>
                    <a:bodyPr/>
                    <a:lstStyle/>
                    <a:p>
                      <a:pPr algn="ctr"/>
                      <a:r>
                        <a:rPr lang="en-US" altLang="zh-CN" sz="1400" dirty="0">
                          <a:latin typeface="微软雅黑" panose="020B0503020204020204" pitchFamily="34" charset="-122"/>
                          <a:ea typeface="微软雅黑" panose="020B0503020204020204" pitchFamily="34" charset="-122"/>
                        </a:rPr>
                        <a:t>US News</a:t>
                      </a:r>
                      <a:endParaRPr lang="en-US" altLang="zh-CN" sz="1400" b="0" dirty="0">
                        <a:solidFill>
                          <a:schemeClr val="bg1"/>
                        </a:solidFill>
                        <a:latin typeface="微软雅黑" panose="020B0503020204020204" pitchFamily="34" charset="-122"/>
                        <a:ea typeface="微软雅黑" panose="020B0503020204020204" pitchFamily="34" charset="-122"/>
                      </a:endParaRPr>
                    </a:p>
                  </a:txBody>
                  <a:tcPr marL="109127" marR="109127" marT="51949" marB="51949" anchor="ctr"/>
                </a:tc>
                <a:tc>
                  <a:txBody>
                    <a:bodyPr/>
                    <a:lstStyle/>
                    <a:p>
                      <a:pPr algn="ctr"/>
                      <a:r>
                        <a:rPr lang="en-US" altLang="zh-CN" sz="1900" dirty="0">
                          <a:latin typeface="微软雅黑" panose="020B0503020204020204" pitchFamily="34" charset="-122"/>
                          <a:ea typeface="微软雅黑" panose="020B0503020204020204" pitchFamily="34" charset="-122"/>
                        </a:rPr>
                        <a:t>7</a:t>
                      </a:r>
                      <a:r>
                        <a:rPr lang="zh-CN" altLang="en-US" sz="1900" dirty="0">
                          <a:latin typeface="微软雅黑" panose="020B0503020204020204" pitchFamily="34" charset="-122"/>
                          <a:ea typeface="微软雅黑" panose="020B0503020204020204" pitchFamily="34" charset="-122"/>
                        </a:rPr>
                        <a:t>（</a:t>
                      </a:r>
                      <a:r>
                        <a:rPr lang="en-US" altLang="zh-CN" sz="1900" dirty="0">
                          <a:latin typeface="微软雅黑" panose="020B0503020204020204" pitchFamily="34" charset="-122"/>
                          <a:ea typeface="微软雅黑" panose="020B0503020204020204" pitchFamily="34" charset="-122"/>
                        </a:rPr>
                        <a:t>6</a:t>
                      </a:r>
                      <a:r>
                        <a:rPr lang="zh-CN" altLang="en-US" sz="1900" dirty="0">
                          <a:latin typeface="微软雅黑" panose="020B0503020204020204" pitchFamily="34" charset="-122"/>
                          <a:ea typeface="微软雅黑" panose="020B0503020204020204" pitchFamily="34" charset="-122"/>
                        </a:rPr>
                        <a:t>）</a:t>
                      </a:r>
                      <a:endParaRPr lang="zh-CN" altLang="en-US" sz="1900" b="0" dirty="0">
                        <a:solidFill>
                          <a:srgbClr val="FF0000"/>
                        </a:solidFill>
                        <a:latin typeface="微软雅黑" panose="020B0503020204020204" pitchFamily="34" charset="-122"/>
                        <a:ea typeface="微软雅黑" panose="020B0503020204020204" pitchFamily="34" charset="-122"/>
                      </a:endParaRPr>
                    </a:p>
                  </a:txBody>
                  <a:tcPr marL="109127" marR="109127" marT="51949" marB="51949" anchor="ctr"/>
                </a:tc>
                <a:tc>
                  <a:txBody>
                    <a:bodyPr/>
                    <a:lstStyle/>
                    <a:p>
                      <a:pPr algn="ctr"/>
                      <a:r>
                        <a:rPr lang="en-US" altLang="zh-CN" sz="1700" dirty="0">
                          <a:latin typeface="微软雅黑" panose="020B0503020204020204" pitchFamily="34" charset="-122"/>
                          <a:ea typeface="微软雅黑" panose="020B0503020204020204" pitchFamily="34" charset="-122"/>
                        </a:rPr>
                        <a:t>32</a:t>
                      </a:r>
                      <a:endParaRPr lang="zh-CN" altLang="en-US" sz="1700" b="0" dirty="0">
                        <a:solidFill>
                          <a:srgbClr val="FF0000"/>
                        </a:solidFill>
                        <a:latin typeface="微软雅黑" panose="020B0503020204020204" pitchFamily="34" charset="-122"/>
                        <a:ea typeface="微软雅黑" panose="020B0503020204020204" pitchFamily="34" charset="-122"/>
                      </a:endParaRPr>
                    </a:p>
                  </a:txBody>
                  <a:tcPr marL="109127" marR="109127" marT="51949" marB="51949" anchor="ctr"/>
                </a:tc>
                <a:tc>
                  <a:txBody>
                    <a:bodyPr/>
                    <a:lstStyle/>
                    <a:p>
                      <a:pPr algn="ctr"/>
                      <a:r>
                        <a:rPr lang="en-US" altLang="zh-CN" sz="1700" dirty="0">
                          <a:latin typeface="微软雅黑" panose="020B0503020204020204" pitchFamily="34" charset="-122"/>
                          <a:ea typeface="微软雅黑" panose="020B0503020204020204" pitchFamily="34" charset="-122"/>
                        </a:rPr>
                        <a:t>44</a:t>
                      </a:r>
                      <a:endParaRPr lang="zh-CN" altLang="en-US" sz="1700" b="0" dirty="0">
                        <a:solidFill>
                          <a:srgbClr val="FF0000"/>
                        </a:solidFill>
                        <a:latin typeface="微软雅黑" panose="020B0503020204020204" pitchFamily="34" charset="-122"/>
                        <a:ea typeface="微软雅黑" panose="020B0503020204020204" pitchFamily="34" charset="-122"/>
                      </a:endParaRPr>
                    </a:p>
                  </a:txBody>
                  <a:tcPr marL="109127" marR="109127" marT="51949" marB="51949" anchor="ctr"/>
                </a:tc>
                <a:tc>
                  <a:txBody>
                    <a:bodyPr/>
                    <a:lstStyle/>
                    <a:p>
                      <a:pPr algn="ctr"/>
                      <a:r>
                        <a:rPr lang="en-US" altLang="zh-CN" sz="1400" dirty="0">
                          <a:latin typeface="微软雅黑" panose="020B0503020204020204" pitchFamily="34" charset="-122"/>
                          <a:ea typeface="微软雅黑" panose="020B0503020204020204" pitchFamily="34" charset="-122"/>
                        </a:rPr>
                        <a:t>109</a:t>
                      </a:r>
                      <a:endParaRPr lang="zh-CN" altLang="en-US" sz="1400" b="0" dirty="0">
                        <a:latin typeface="微软雅黑" panose="020B0503020204020204" pitchFamily="34" charset="-122"/>
                        <a:ea typeface="微软雅黑" panose="020B0503020204020204" pitchFamily="34" charset="-122"/>
                      </a:endParaRPr>
                    </a:p>
                  </a:txBody>
                  <a:tcPr marL="109127" marR="109127" marT="51949" marB="51949" anchor="ctr"/>
                </a:tc>
                <a:tc>
                  <a:txBody>
                    <a:bodyPr/>
                    <a:lstStyle/>
                    <a:p>
                      <a:pPr algn="ctr"/>
                      <a:r>
                        <a:rPr lang="en-US" altLang="zh-CN" sz="1400" kern="1200" dirty="0">
                          <a:latin typeface="微软雅黑" panose="020B0503020204020204" pitchFamily="34" charset="-122"/>
                          <a:ea typeface="微软雅黑" panose="020B0503020204020204" pitchFamily="34" charset="-122"/>
                        </a:rPr>
                        <a:t>317</a:t>
                      </a:r>
                      <a:endParaRPr lang="zh-CN" altLang="en-US" sz="1400" b="0" kern="1200" dirty="0">
                        <a:solidFill>
                          <a:schemeClr val="dk1"/>
                        </a:solidFill>
                        <a:latin typeface="微软雅黑" panose="020B0503020204020204" pitchFamily="34" charset="-122"/>
                        <a:ea typeface="微软雅黑" panose="020B0503020204020204" pitchFamily="34" charset="-122"/>
                        <a:cs typeface="+mn-cs"/>
                      </a:endParaRPr>
                    </a:p>
                  </a:txBody>
                  <a:tcPr marL="109127" marR="109127" marT="51949" marB="51949" anchor="ctr"/>
                </a:tc>
                <a:tc>
                  <a:txBody>
                    <a:bodyPr/>
                    <a:lstStyle/>
                    <a:p>
                      <a:pPr algn="ctr"/>
                      <a:r>
                        <a:rPr lang="en-US" altLang="zh-CN" sz="1400" dirty="0">
                          <a:latin typeface="微软雅黑" panose="020B0503020204020204" pitchFamily="34" charset="-122"/>
                          <a:ea typeface="微软雅黑" panose="020B0503020204020204" pitchFamily="34" charset="-122"/>
                        </a:rPr>
                        <a:t>129</a:t>
                      </a:r>
                      <a:endParaRPr lang="zh-CN" altLang="en-US" sz="1400" b="0" dirty="0">
                        <a:latin typeface="微软雅黑" panose="020B0503020204020204" pitchFamily="34" charset="-122"/>
                        <a:ea typeface="微软雅黑" panose="020B0503020204020204" pitchFamily="34" charset="-122"/>
                      </a:endParaRPr>
                    </a:p>
                  </a:txBody>
                  <a:tcPr marL="109127" marR="109127" marT="51949" marB="51949" anchor="ctr"/>
                </a:tc>
                <a:extLst>
                  <a:ext uri="{0D108BD9-81ED-4DB2-BD59-A6C34878D82A}">
                    <a16:rowId xmlns:a16="http://schemas.microsoft.com/office/drawing/2014/main" val="10001"/>
                  </a:ext>
                </a:extLst>
              </a:tr>
              <a:tr h="522274">
                <a:tc>
                  <a:txBody>
                    <a:bodyPr/>
                    <a:lstStyle/>
                    <a:p>
                      <a:pPr marL="0" marR="0" indent="0" algn="ctr" defTabSz="913765" rtl="0" eaLnBrk="1" fontAlgn="auto" latinLnBrk="0" hangingPunct="1">
                        <a:lnSpc>
                          <a:spcPct val="100000"/>
                        </a:lnSpc>
                        <a:spcBef>
                          <a:spcPts val="0"/>
                        </a:spcBef>
                        <a:spcAft>
                          <a:spcPts val="0"/>
                        </a:spcAft>
                        <a:buClrTx/>
                        <a:buSzTx/>
                        <a:buFontTx/>
                        <a:buNone/>
                        <a:defRPr/>
                      </a:pPr>
                      <a:r>
                        <a:rPr lang="en-US" altLang="zh-CN" sz="1400" dirty="0">
                          <a:latin typeface="微软雅黑" panose="020B0503020204020204" pitchFamily="34" charset="-122"/>
                          <a:ea typeface="微软雅黑" panose="020B0503020204020204" pitchFamily="34" charset="-122"/>
                        </a:rPr>
                        <a:t>ARWU</a:t>
                      </a:r>
                      <a:endParaRPr lang="zh-CN" altLang="en-US" sz="1400" b="0" dirty="0">
                        <a:solidFill>
                          <a:schemeClr val="bg1"/>
                        </a:solidFill>
                        <a:latin typeface="微软雅黑" panose="020B0503020204020204" pitchFamily="34" charset="-122"/>
                        <a:ea typeface="微软雅黑" panose="020B0503020204020204" pitchFamily="34" charset="-122"/>
                      </a:endParaRPr>
                    </a:p>
                  </a:txBody>
                  <a:tcPr marL="109127" marR="109127" marT="51949" marB="51949" anchor="ctr"/>
                </a:tc>
                <a:tc>
                  <a:txBody>
                    <a:bodyPr/>
                    <a:lstStyle/>
                    <a:p>
                      <a:pPr algn="ctr"/>
                      <a:r>
                        <a:rPr lang="en-US" altLang="zh-CN" sz="1700" dirty="0">
                          <a:latin typeface="微软雅黑" panose="020B0503020204020204" pitchFamily="34" charset="-122"/>
                          <a:ea typeface="微软雅黑" panose="020B0503020204020204" pitchFamily="34" charset="-122"/>
                        </a:rPr>
                        <a:t>9</a:t>
                      </a:r>
                      <a:endParaRPr lang="zh-CN" altLang="en-US" sz="1700" b="0" dirty="0">
                        <a:solidFill>
                          <a:srgbClr val="FF0000"/>
                        </a:solidFill>
                        <a:latin typeface="微软雅黑" panose="020B0503020204020204" pitchFamily="34" charset="-122"/>
                        <a:ea typeface="微软雅黑" panose="020B0503020204020204" pitchFamily="34" charset="-122"/>
                      </a:endParaRPr>
                    </a:p>
                  </a:txBody>
                  <a:tcPr marL="109127" marR="109127" marT="51949" marB="51949"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latin typeface="微软雅黑" panose="020B0503020204020204" pitchFamily="34" charset="-122"/>
                          <a:ea typeface="微软雅黑" panose="020B0503020204020204" pitchFamily="34" charset="-122"/>
                        </a:rPr>
                        <a:t>76-100</a:t>
                      </a:r>
                      <a:endParaRPr lang="zh-CN" altLang="en-US" sz="1400" dirty="0">
                        <a:latin typeface="微软雅黑" panose="020B0503020204020204" pitchFamily="34" charset="-122"/>
                        <a:ea typeface="微软雅黑" panose="020B0503020204020204" pitchFamily="34" charset="-122"/>
                      </a:endParaRPr>
                    </a:p>
                    <a:p>
                      <a:pPr algn="ct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冶金</a:t>
                      </a:r>
                      <a:r>
                        <a:rPr lang="en-US" altLang="zh-CN" sz="1300" dirty="0">
                          <a:latin typeface="微软雅黑" panose="020B0503020204020204" pitchFamily="34" charset="-122"/>
                          <a:ea typeface="微软雅黑" panose="020B0503020204020204" pitchFamily="34" charset="-122"/>
                        </a:rPr>
                        <a:t>: 3)</a:t>
                      </a:r>
                      <a:endParaRPr lang="en-US" altLang="zh-CN" sz="1300" b="0" dirty="0">
                        <a:solidFill>
                          <a:srgbClr val="FF0000"/>
                        </a:solidFill>
                        <a:latin typeface="微软雅黑" panose="020B0503020204020204" pitchFamily="34" charset="-122"/>
                        <a:ea typeface="微软雅黑" panose="020B0503020204020204" pitchFamily="34" charset="-122"/>
                      </a:endParaRPr>
                    </a:p>
                  </a:txBody>
                  <a:tcPr marL="109127" marR="109127" marT="51949" marB="51949" anchor="ctr"/>
                </a:tc>
                <a:tc>
                  <a:txBody>
                    <a:bodyPr/>
                    <a:lstStyle/>
                    <a:p>
                      <a:pPr algn="ctr"/>
                      <a:r>
                        <a:rPr lang="en-US" altLang="zh-CN" sz="1700" dirty="0">
                          <a:latin typeface="微软雅黑" panose="020B0503020204020204" pitchFamily="34" charset="-122"/>
                          <a:ea typeface="微软雅黑" panose="020B0503020204020204" pitchFamily="34" charset="-122"/>
                        </a:rPr>
                        <a:t>27</a:t>
                      </a:r>
                      <a:endParaRPr lang="zh-CN" altLang="en-US" sz="1700" b="0" dirty="0">
                        <a:solidFill>
                          <a:srgbClr val="FF0000"/>
                        </a:solidFill>
                        <a:latin typeface="微软雅黑" panose="020B0503020204020204" pitchFamily="34" charset="-122"/>
                        <a:ea typeface="微软雅黑" panose="020B0503020204020204" pitchFamily="34" charset="-122"/>
                      </a:endParaRPr>
                    </a:p>
                  </a:txBody>
                  <a:tcPr marL="109127" marR="109127" marT="51949" marB="51949" anchor="ctr"/>
                </a:tc>
                <a:tc>
                  <a:txBody>
                    <a:bodyPr/>
                    <a:lstStyle/>
                    <a:p>
                      <a:pPr algn="ctr"/>
                      <a:r>
                        <a:rPr lang="en-US" altLang="zh-CN" sz="1400" kern="1200" dirty="0">
                          <a:latin typeface="微软雅黑" panose="020B0503020204020204" pitchFamily="34" charset="-122"/>
                          <a:ea typeface="微软雅黑" panose="020B0503020204020204" pitchFamily="34" charset="-122"/>
                        </a:rPr>
                        <a:t>101-150</a:t>
                      </a:r>
                      <a:endParaRPr lang="zh-CN" altLang="en-US" sz="1400" b="0" kern="1200" dirty="0">
                        <a:solidFill>
                          <a:schemeClr val="dk1"/>
                        </a:solidFill>
                        <a:latin typeface="微软雅黑" panose="020B0503020204020204" pitchFamily="34" charset="-122"/>
                        <a:ea typeface="微软雅黑" panose="020B0503020204020204" pitchFamily="34" charset="-122"/>
                        <a:cs typeface="+mn-cs"/>
                      </a:endParaRPr>
                    </a:p>
                  </a:txBody>
                  <a:tcPr marL="109127" marR="109127" marT="51949" marB="51949" anchor="ctr"/>
                </a:tc>
                <a:tc>
                  <a:txBody>
                    <a:bodyPr/>
                    <a:lstStyle/>
                    <a:p>
                      <a:pPr marL="0" algn="ctr" defTabSz="914400" rtl="0" eaLnBrk="1" latinLnBrk="0" hangingPunct="1"/>
                      <a:r>
                        <a:rPr lang="en-US" altLang="zh-CN" sz="1400" kern="1200" dirty="0">
                          <a:latin typeface="微软雅黑" panose="020B0503020204020204" pitchFamily="34" charset="-122"/>
                          <a:ea typeface="微软雅黑" panose="020B0503020204020204" pitchFamily="34" charset="-122"/>
                        </a:rPr>
                        <a:t>401-500</a:t>
                      </a:r>
                      <a:endParaRPr lang="zh-CN" altLang="en-US" sz="1400" b="0" kern="1200" dirty="0">
                        <a:solidFill>
                          <a:schemeClr val="dk1"/>
                        </a:solidFill>
                        <a:latin typeface="微软雅黑" panose="020B0503020204020204" pitchFamily="34" charset="-122"/>
                        <a:ea typeface="微软雅黑" panose="020B0503020204020204" pitchFamily="34" charset="-122"/>
                        <a:cs typeface="+mn-cs"/>
                      </a:endParaRPr>
                    </a:p>
                  </a:txBody>
                  <a:tcPr marL="109127" marR="109127" marT="51949" marB="51949" anchor="ctr"/>
                </a:tc>
                <a:tc>
                  <a:txBody>
                    <a:bodyPr/>
                    <a:lstStyle/>
                    <a:p>
                      <a:pPr marL="0" algn="ctr" defTabSz="914400" rtl="0" eaLnBrk="1" latinLnBrk="0" hangingPunct="1"/>
                      <a:r>
                        <a:rPr lang="en-US" altLang="zh-CN" sz="1400" kern="1200" dirty="0">
                          <a:latin typeface="微软雅黑" panose="020B0503020204020204" pitchFamily="34" charset="-122"/>
                          <a:ea typeface="微软雅黑" panose="020B0503020204020204" pitchFamily="34" charset="-122"/>
                        </a:rPr>
                        <a:t>151-200</a:t>
                      </a:r>
                      <a:endParaRPr lang="zh-CN" altLang="en-US" sz="1400" b="0" kern="1200" dirty="0">
                        <a:solidFill>
                          <a:schemeClr val="dk1"/>
                        </a:solidFill>
                        <a:latin typeface="微软雅黑" panose="020B0503020204020204" pitchFamily="34" charset="-122"/>
                        <a:ea typeface="微软雅黑" panose="020B0503020204020204" pitchFamily="34" charset="-122"/>
                        <a:cs typeface="+mn-cs"/>
                      </a:endParaRPr>
                    </a:p>
                  </a:txBody>
                  <a:tcPr marL="109127" marR="109127" marT="51949" marB="51949" anchor="ctr"/>
                </a:tc>
                <a:extLst>
                  <a:ext uri="{0D108BD9-81ED-4DB2-BD59-A6C34878D82A}">
                    <a16:rowId xmlns:a16="http://schemas.microsoft.com/office/drawing/2014/main" val="10002"/>
                  </a:ext>
                </a:extLst>
              </a:tr>
              <a:tr h="576845">
                <a:tc>
                  <a:txBody>
                    <a:bodyPr/>
                    <a:lstStyle/>
                    <a:p>
                      <a:pPr marL="0" marR="0" indent="0" algn="ctr" defTabSz="913765" rtl="0" eaLnBrk="1" fontAlgn="auto" latinLnBrk="0" hangingPunct="1">
                        <a:lnSpc>
                          <a:spcPct val="100000"/>
                        </a:lnSpc>
                        <a:spcBef>
                          <a:spcPts val="0"/>
                        </a:spcBef>
                        <a:spcAft>
                          <a:spcPts val="0"/>
                        </a:spcAft>
                        <a:buClrTx/>
                        <a:buSzTx/>
                        <a:buFontTx/>
                        <a:buNone/>
                        <a:defRPr/>
                      </a:pPr>
                      <a:r>
                        <a:rPr lang="en-US" altLang="zh-CN" sz="1400" dirty="0">
                          <a:latin typeface="微软雅黑" panose="020B0503020204020204" pitchFamily="34" charset="-122"/>
                          <a:ea typeface="微软雅黑" panose="020B0503020204020204" pitchFamily="34" charset="-122"/>
                        </a:rPr>
                        <a:t>ESI</a:t>
                      </a:r>
                      <a:endParaRPr lang="zh-CN" altLang="en-US" sz="1400" b="0" dirty="0">
                        <a:solidFill>
                          <a:schemeClr val="bg1"/>
                        </a:solidFill>
                        <a:latin typeface="微软雅黑" panose="020B0503020204020204" pitchFamily="34" charset="-122"/>
                        <a:ea typeface="微软雅黑" panose="020B0503020204020204" pitchFamily="34" charset="-122"/>
                      </a:endParaRPr>
                    </a:p>
                  </a:txBody>
                  <a:tcPr marL="109127" marR="109127" marT="51949" marB="51949" anchor="ctr"/>
                </a:tc>
                <a:tc>
                  <a:txBody>
                    <a:bodyPr/>
                    <a:lstStyle/>
                    <a:p>
                      <a:pPr algn="ctr"/>
                      <a:r>
                        <a:rPr lang="en-US" altLang="zh-CN" sz="1700" dirty="0">
                          <a:latin typeface="微软雅黑" panose="020B0503020204020204" pitchFamily="34" charset="-122"/>
                          <a:ea typeface="微软雅黑" panose="020B0503020204020204" pitchFamily="34" charset="-122"/>
                        </a:rPr>
                        <a:t>10</a:t>
                      </a:r>
                    </a:p>
                    <a:p>
                      <a:pPr algn="ctr"/>
                      <a:r>
                        <a:rPr lang="en-US" altLang="zh-CN" sz="1400" dirty="0">
                          <a:latin typeface="微软雅黑" panose="020B0503020204020204" pitchFamily="34" charset="-122"/>
                          <a:ea typeface="微软雅黑" panose="020B0503020204020204" pitchFamily="34" charset="-122"/>
                        </a:rPr>
                        <a:t>(0.1‰)</a:t>
                      </a:r>
                      <a:endParaRPr lang="zh-CN" altLang="en-US" sz="1400" b="0" dirty="0">
                        <a:solidFill>
                          <a:srgbClr val="FF0000"/>
                        </a:solidFill>
                        <a:latin typeface="微软雅黑" panose="020B0503020204020204" pitchFamily="34" charset="-122"/>
                        <a:ea typeface="微软雅黑" panose="020B0503020204020204" pitchFamily="34" charset="-122"/>
                      </a:endParaRPr>
                    </a:p>
                  </a:txBody>
                  <a:tcPr marL="109127" marR="109127" marT="51949" marB="51949" anchor="ctr"/>
                </a:tc>
                <a:tc>
                  <a:txBody>
                    <a:bodyPr/>
                    <a:lstStyle/>
                    <a:p>
                      <a:pPr algn="ctr"/>
                      <a:r>
                        <a:rPr lang="en-US" altLang="zh-CN" sz="1700" dirty="0">
                          <a:latin typeface="微软雅黑" panose="020B0503020204020204" pitchFamily="34" charset="-122"/>
                          <a:ea typeface="微软雅黑" panose="020B0503020204020204" pitchFamily="34" charset="-122"/>
                        </a:rPr>
                        <a:t>28</a:t>
                      </a:r>
                    </a:p>
                    <a:p>
                      <a:pPr algn="ctr"/>
                      <a:r>
                        <a:rPr lang="en-US" altLang="zh-CN" sz="1400" dirty="0">
                          <a:latin typeface="微软雅黑" panose="020B0503020204020204" pitchFamily="34" charset="-122"/>
                          <a:ea typeface="微软雅黑" panose="020B0503020204020204" pitchFamily="34" charset="-122"/>
                        </a:rPr>
                        <a:t>(1‰)</a:t>
                      </a:r>
                      <a:endParaRPr lang="zh-CN" altLang="en-US" sz="1400" b="0" dirty="0">
                        <a:solidFill>
                          <a:srgbClr val="FF0000"/>
                        </a:solidFill>
                        <a:latin typeface="微软雅黑" panose="020B0503020204020204" pitchFamily="34" charset="-122"/>
                        <a:ea typeface="微软雅黑" panose="020B0503020204020204" pitchFamily="34" charset="-122"/>
                      </a:endParaRPr>
                    </a:p>
                  </a:txBody>
                  <a:tcPr marL="109127" marR="109127" marT="51949" marB="51949" anchor="ctr"/>
                </a:tc>
                <a:tc>
                  <a:txBody>
                    <a:bodyPr/>
                    <a:lstStyle/>
                    <a:p>
                      <a:pPr algn="ctr"/>
                      <a:r>
                        <a:rPr lang="en-US" altLang="zh-CN" sz="1700" dirty="0">
                          <a:latin typeface="微软雅黑" panose="020B0503020204020204" pitchFamily="34" charset="-122"/>
                          <a:ea typeface="微软雅黑" panose="020B0503020204020204" pitchFamily="34" charset="-122"/>
                        </a:rPr>
                        <a:t>95</a:t>
                      </a:r>
                      <a:endParaRPr lang="zh-CN" altLang="en-US" sz="1700" b="0" dirty="0">
                        <a:solidFill>
                          <a:srgbClr val="FF0000"/>
                        </a:solidFill>
                        <a:latin typeface="微软雅黑" panose="020B0503020204020204" pitchFamily="34" charset="-122"/>
                        <a:ea typeface="微软雅黑" panose="020B0503020204020204" pitchFamily="34" charset="-122"/>
                      </a:endParaRPr>
                    </a:p>
                  </a:txBody>
                  <a:tcPr marL="109127" marR="109127" marT="51949" marB="51949" anchor="ctr"/>
                </a:tc>
                <a:tc>
                  <a:txBody>
                    <a:bodyPr/>
                    <a:lstStyle/>
                    <a:p>
                      <a:pPr algn="ctr"/>
                      <a:r>
                        <a:rPr lang="en-US" altLang="zh-CN" sz="1700" dirty="0">
                          <a:latin typeface="微软雅黑" panose="020B0503020204020204" pitchFamily="34" charset="-122"/>
                          <a:ea typeface="微软雅黑" panose="020B0503020204020204" pitchFamily="34" charset="-122"/>
                        </a:rPr>
                        <a:t>83</a:t>
                      </a:r>
                      <a:endParaRPr lang="zh-CN" altLang="en-US" sz="1700" b="0" dirty="0">
                        <a:solidFill>
                          <a:srgbClr val="FF0000"/>
                        </a:solidFill>
                        <a:latin typeface="微软雅黑" panose="020B0503020204020204" pitchFamily="34" charset="-122"/>
                        <a:ea typeface="微软雅黑" panose="020B0503020204020204" pitchFamily="34" charset="-122"/>
                      </a:endParaRPr>
                    </a:p>
                  </a:txBody>
                  <a:tcPr marL="109127" marR="109127" marT="51949" marB="51949" anchor="ctr"/>
                </a:tc>
                <a:tc>
                  <a:txBody>
                    <a:bodyPr/>
                    <a:lstStyle/>
                    <a:p>
                      <a:pPr algn="ctr"/>
                      <a:r>
                        <a:rPr lang="en-US" altLang="zh-CN" sz="1400" dirty="0">
                          <a:latin typeface="微软雅黑" panose="020B0503020204020204" pitchFamily="34" charset="-122"/>
                          <a:ea typeface="微软雅黑" panose="020B0503020204020204" pitchFamily="34" charset="-122"/>
                        </a:rPr>
                        <a:t>376</a:t>
                      </a:r>
                      <a:endParaRPr lang="zh-CN" altLang="en-US" sz="1400" b="0" dirty="0">
                        <a:latin typeface="微软雅黑" panose="020B0503020204020204" pitchFamily="34" charset="-122"/>
                        <a:ea typeface="微软雅黑" panose="020B0503020204020204" pitchFamily="34" charset="-122"/>
                      </a:endParaRPr>
                    </a:p>
                  </a:txBody>
                  <a:tcPr marL="109127" marR="109127" marT="51949" marB="51949" anchor="ctr"/>
                </a:tc>
                <a:tc>
                  <a:txBody>
                    <a:bodyPr/>
                    <a:lstStyle/>
                    <a:p>
                      <a:pPr algn="ctr"/>
                      <a:r>
                        <a:rPr lang="en-US" altLang="zh-CN" sz="1400" dirty="0">
                          <a:latin typeface="微软雅黑" panose="020B0503020204020204" pitchFamily="34" charset="-122"/>
                          <a:ea typeface="微软雅黑" panose="020B0503020204020204" pitchFamily="34" charset="-122"/>
                        </a:rPr>
                        <a:t>210</a:t>
                      </a:r>
                      <a:endParaRPr lang="zh-CN" altLang="en-US" sz="1400" b="0" dirty="0">
                        <a:latin typeface="微软雅黑" panose="020B0503020204020204" pitchFamily="34" charset="-122"/>
                        <a:ea typeface="微软雅黑" panose="020B0503020204020204" pitchFamily="34" charset="-122"/>
                      </a:endParaRPr>
                    </a:p>
                  </a:txBody>
                  <a:tcPr marL="109127" marR="109127" marT="51949" marB="51949" anchor="ctr"/>
                </a:tc>
                <a:extLst>
                  <a:ext uri="{0D108BD9-81ED-4DB2-BD59-A6C34878D82A}">
                    <a16:rowId xmlns:a16="http://schemas.microsoft.com/office/drawing/2014/main" val="10003"/>
                  </a:ext>
                </a:extLst>
              </a:tr>
            </a:tbl>
          </a:graphicData>
        </a:graphic>
      </p:graphicFrame>
      <p:grpSp>
        <p:nvGrpSpPr>
          <p:cNvPr id="96" name="组合 95"/>
          <p:cNvGrpSpPr/>
          <p:nvPr/>
        </p:nvGrpSpPr>
        <p:grpSpPr>
          <a:xfrm>
            <a:off x="1152167" y="1454277"/>
            <a:ext cx="3016279" cy="4344139"/>
            <a:chOff x="3825194" y="2160491"/>
            <a:chExt cx="2527068" cy="3639562"/>
          </a:xfrm>
        </p:grpSpPr>
        <p:sp>
          <p:nvSpPr>
            <p:cNvPr id="3" name="Shape 1454"/>
            <p:cNvSpPr/>
            <p:nvPr/>
          </p:nvSpPr>
          <p:spPr>
            <a:xfrm>
              <a:off x="3888017" y="3045298"/>
              <a:ext cx="2417942" cy="2754755"/>
            </a:xfrm>
            <a:prstGeom prst="roundRect">
              <a:avLst>
                <a:gd name="adj" fmla="val 6924"/>
              </a:avLst>
            </a:prstGeom>
            <a:ln w="12700">
              <a:solidFill>
                <a:srgbClr val="A6AAA9"/>
              </a:solidFill>
              <a:miter lim="400000"/>
            </a:ln>
          </p:spPr>
          <p:txBody>
            <a:bodyPr lIns="20090" tIns="20090" rIns="20090" bIns="20090" anchor="ctr"/>
            <a:lstStyle/>
            <a:p>
              <a:pPr lvl="0">
                <a:lnSpc>
                  <a:spcPct val="120000"/>
                </a:lnSpc>
              </a:pPr>
              <a:endParaRPr sz="183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Shape 1465"/>
            <p:cNvSpPr/>
            <p:nvPr/>
          </p:nvSpPr>
          <p:spPr>
            <a:xfrm>
              <a:off x="4207029" y="2160491"/>
              <a:ext cx="1779920" cy="17799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20090" tIns="20090" rIns="20090" bIns="20090" numCol="1" anchor="ctr">
              <a:noAutofit/>
            </a:bodyPr>
            <a:lstStyle/>
            <a:p>
              <a:pPr lvl="0">
                <a:lnSpc>
                  <a:spcPct val="120000"/>
                </a:lnSpc>
              </a:pPr>
              <a:endParaRPr sz="183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Shape 1474"/>
            <p:cNvSpPr/>
            <p:nvPr/>
          </p:nvSpPr>
          <p:spPr>
            <a:xfrm>
              <a:off x="4120487" y="2202917"/>
              <a:ext cx="499886" cy="4998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lumMod val="75000"/>
              </a:schemeClr>
            </a:solidFill>
            <a:ln w="12700">
              <a:miter lim="400000"/>
            </a:ln>
          </p:spPr>
          <p:txBody>
            <a:bodyPr lIns="26787" tIns="26787" rIns="26787" bIns="26787" anchor="ctr"/>
            <a:lstStyle/>
            <a:p>
              <a:pPr lvl="0">
                <a:lnSpc>
                  <a:spcPct val="120000"/>
                </a:lnSpc>
              </a:pPr>
              <a:endParaRPr sz="183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Text Placeholder 5"/>
            <p:cNvSpPr txBox="1"/>
            <p:nvPr/>
          </p:nvSpPr>
          <p:spPr>
            <a:xfrm>
              <a:off x="3825194" y="2698968"/>
              <a:ext cx="2527068" cy="1095301"/>
            </a:xfrm>
            <a:prstGeom prst="rect">
              <a:avLst/>
            </a:prstGeom>
          </p:spPr>
          <p:txBody>
            <a:bodyPr vert="horz" lIns="0" tIns="0" rIns="0" bIns="0" rtlCol="0" anchor="ct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1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世界大学排行榜</a:t>
              </a:r>
              <a:endParaRPr lang="en-US" altLang="zh-CN" sz="1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gn="ctr">
                <a:lnSpc>
                  <a:spcPct val="120000"/>
                </a:lnSpc>
              </a:pPr>
              <a:r>
                <a:rPr lang="zh-CN" altLang="en-US" sz="1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(2018)</a:t>
              </a:r>
            </a:p>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四大全球性大学排名</a:t>
              </a:r>
              <a:endParaRPr lang="en-US" altLang="zh-CN"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平均排名</a:t>
              </a:r>
              <a:r>
                <a:rPr lang="en-US" altLang="zh-CN"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339 </a:t>
              </a:r>
            </a:p>
          </p:txBody>
        </p:sp>
      </p:grpSp>
      <p:grpSp>
        <p:nvGrpSpPr>
          <p:cNvPr id="98" name="组合 97"/>
          <p:cNvGrpSpPr/>
          <p:nvPr/>
        </p:nvGrpSpPr>
        <p:grpSpPr>
          <a:xfrm>
            <a:off x="4341143" y="1456086"/>
            <a:ext cx="7821260" cy="4343968"/>
            <a:chOff x="4341143" y="2160634"/>
            <a:chExt cx="6552728" cy="3639419"/>
          </a:xfrm>
        </p:grpSpPr>
        <p:sp>
          <p:nvSpPr>
            <p:cNvPr id="4" name="Shape 1456"/>
            <p:cNvSpPr/>
            <p:nvPr/>
          </p:nvSpPr>
          <p:spPr>
            <a:xfrm>
              <a:off x="4341143" y="3045298"/>
              <a:ext cx="6552728" cy="2754755"/>
            </a:xfrm>
            <a:prstGeom prst="roundRect">
              <a:avLst>
                <a:gd name="adj" fmla="val 6924"/>
              </a:avLst>
            </a:prstGeom>
            <a:ln w="12700">
              <a:solidFill>
                <a:srgbClr val="A6AAA9"/>
              </a:solidFill>
              <a:miter lim="400000"/>
            </a:ln>
          </p:spPr>
          <p:txBody>
            <a:bodyPr lIns="20090" tIns="20090" rIns="20090" bIns="20090" anchor="ctr"/>
            <a:lstStyle/>
            <a:p>
              <a:pPr lvl="0">
                <a:lnSpc>
                  <a:spcPct val="120000"/>
                </a:lnSpc>
              </a:pPr>
              <a:endParaRPr sz="183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Shape 1468"/>
            <p:cNvSpPr/>
            <p:nvPr/>
          </p:nvSpPr>
          <p:spPr>
            <a:xfrm>
              <a:off x="4802419" y="2160634"/>
              <a:ext cx="1776273" cy="17762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0090" tIns="20090" rIns="20090" bIns="20090" numCol="1" anchor="ctr">
              <a:noAutofit/>
            </a:bodyPr>
            <a:lstStyle/>
            <a:p>
              <a:pPr lvl="0">
                <a:lnSpc>
                  <a:spcPct val="120000"/>
                </a:lnSpc>
              </a:pPr>
              <a:endParaRPr sz="183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Text Placeholder 5"/>
            <p:cNvSpPr txBox="1"/>
            <p:nvPr/>
          </p:nvSpPr>
          <p:spPr>
            <a:xfrm>
              <a:off x="4439527" y="2525118"/>
              <a:ext cx="2502055" cy="987548"/>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世界大学</a:t>
              </a:r>
              <a:endParaRPr lang="en-US" altLang="zh-CN"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学科排行榜 </a:t>
              </a:r>
              <a:r>
                <a:rPr lang="en-US" altLang="zh-CN"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(2018) </a:t>
              </a:r>
            </a:p>
          </p:txBody>
        </p:sp>
        <p:sp>
          <p:nvSpPr>
            <p:cNvPr id="30" name="Shape 1475"/>
            <p:cNvSpPr/>
            <p:nvPr/>
          </p:nvSpPr>
          <p:spPr>
            <a:xfrm>
              <a:off x="4715283" y="2202917"/>
              <a:ext cx="499886" cy="4998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20090" tIns="20090" rIns="20090" bIns="20090" anchor="ctr"/>
            <a:lstStyle/>
            <a:p>
              <a:pPr lvl="0">
                <a:lnSpc>
                  <a:spcPct val="120000"/>
                </a:lnSpc>
              </a:pPr>
              <a:endParaRPr sz="183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Shape 1480"/>
            <p:cNvSpPr/>
            <p:nvPr/>
          </p:nvSpPr>
          <p:spPr>
            <a:xfrm>
              <a:off x="4866628" y="2332692"/>
              <a:ext cx="196517" cy="196503"/>
            </a:xfrm>
            <a:custGeom>
              <a:avLst/>
              <a:gdLst/>
              <a:ahLst/>
              <a:cxnLst>
                <a:cxn ang="0">
                  <a:pos x="wd2" y="hd2"/>
                </a:cxn>
                <a:cxn ang="5400000">
                  <a:pos x="wd2" y="hd2"/>
                </a:cxn>
                <a:cxn ang="10800000">
                  <a:pos x="wd2" y="hd2"/>
                </a:cxn>
                <a:cxn ang="16200000">
                  <a:pos x="wd2" y="hd2"/>
                </a:cxn>
              </a:cxnLst>
              <a:rect l="0" t="0" r="r" b="b"/>
              <a:pathLst>
                <a:path w="21600" h="21600" extrusionOk="0">
                  <a:moveTo>
                    <a:pt x="18843" y="20435"/>
                  </a:moveTo>
                  <a:cubicBezTo>
                    <a:pt x="17964" y="20435"/>
                    <a:pt x="17252" y="19721"/>
                    <a:pt x="17252" y="18844"/>
                  </a:cubicBezTo>
                  <a:cubicBezTo>
                    <a:pt x="17252" y="17964"/>
                    <a:pt x="17964" y="17253"/>
                    <a:pt x="18843" y="17253"/>
                  </a:cubicBezTo>
                  <a:cubicBezTo>
                    <a:pt x="19721" y="17253"/>
                    <a:pt x="20434" y="17964"/>
                    <a:pt x="20434" y="18844"/>
                  </a:cubicBezTo>
                  <a:cubicBezTo>
                    <a:pt x="20434" y="19721"/>
                    <a:pt x="19721" y="20435"/>
                    <a:pt x="18843" y="20435"/>
                  </a:cubicBezTo>
                  <a:close/>
                  <a:moveTo>
                    <a:pt x="12390" y="18844"/>
                  </a:moveTo>
                  <a:cubicBezTo>
                    <a:pt x="12390" y="19721"/>
                    <a:pt x="11679" y="20435"/>
                    <a:pt x="10801" y="20435"/>
                  </a:cubicBezTo>
                  <a:cubicBezTo>
                    <a:pt x="9922" y="20435"/>
                    <a:pt x="9210" y="19721"/>
                    <a:pt x="9210" y="18844"/>
                  </a:cubicBezTo>
                  <a:cubicBezTo>
                    <a:pt x="9210" y="17964"/>
                    <a:pt x="9922" y="17253"/>
                    <a:pt x="10801" y="17253"/>
                  </a:cubicBezTo>
                  <a:cubicBezTo>
                    <a:pt x="11679" y="17253"/>
                    <a:pt x="12390" y="17964"/>
                    <a:pt x="12390" y="18844"/>
                  </a:cubicBezTo>
                  <a:close/>
                  <a:moveTo>
                    <a:pt x="9210" y="2756"/>
                  </a:moveTo>
                  <a:cubicBezTo>
                    <a:pt x="9210" y="1879"/>
                    <a:pt x="9922" y="1165"/>
                    <a:pt x="10801" y="1165"/>
                  </a:cubicBezTo>
                  <a:cubicBezTo>
                    <a:pt x="11679" y="1165"/>
                    <a:pt x="12390" y="1879"/>
                    <a:pt x="12390" y="2756"/>
                  </a:cubicBezTo>
                  <a:cubicBezTo>
                    <a:pt x="12390" y="3636"/>
                    <a:pt x="11679" y="4347"/>
                    <a:pt x="10801" y="4347"/>
                  </a:cubicBezTo>
                  <a:cubicBezTo>
                    <a:pt x="9922" y="4347"/>
                    <a:pt x="9210" y="3636"/>
                    <a:pt x="9210" y="2756"/>
                  </a:cubicBezTo>
                  <a:close/>
                  <a:moveTo>
                    <a:pt x="4348" y="18844"/>
                  </a:moveTo>
                  <a:cubicBezTo>
                    <a:pt x="4348" y="19721"/>
                    <a:pt x="3636" y="20435"/>
                    <a:pt x="2757" y="20435"/>
                  </a:cubicBezTo>
                  <a:cubicBezTo>
                    <a:pt x="1879" y="20435"/>
                    <a:pt x="1168" y="19721"/>
                    <a:pt x="1168" y="18844"/>
                  </a:cubicBezTo>
                  <a:cubicBezTo>
                    <a:pt x="1168" y="17964"/>
                    <a:pt x="1879" y="17253"/>
                    <a:pt x="2757" y="17253"/>
                  </a:cubicBezTo>
                  <a:cubicBezTo>
                    <a:pt x="3636" y="17253"/>
                    <a:pt x="4348" y="17964"/>
                    <a:pt x="4348" y="18844"/>
                  </a:cubicBezTo>
                  <a:close/>
                  <a:moveTo>
                    <a:pt x="19934" y="16312"/>
                  </a:moveTo>
                  <a:lnTo>
                    <a:pt x="19934" y="13672"/>
                  </a:lnTo>
                  <a:cubicBezTo>
                    <a:pt x="19934" y="12078"/>
                    <a:pt x="18879" y="9707"/>
                    <a:pt x="15971" y="9707"/>
                  </a:cubicBezTo>
                  <a:lnTo>
                    <a:pt x="13673" y="9707"/>
                  </a:lnTo>
                  <a:cubicBezTo>
                    <a:pt x="12050" y="9707"/>
                    <a:pt x="11899" y="8913"/>
                    <a:pt x="11892" y="8503"/>
                  </a:cubicBezTo>
                  <a:lnTo>
                    <a:pt x="11892" y="5288"/>
                  </a:lnTo>
                  <a:cubicBezTo>
                    <a:pt x="12872" y="4867"/>
                    <a:pt x="13558" y="3893"/>
                    <a:pt x="13558" y="2756"/>
                  </a:cubicBezTo>
                  <a:cubicBezTo>
                    <a:pt x="13558" y="1234"/>
                    <a:pt x="12323" y="0"/>
                    <a:pt x="10801" y="0"/>
                  </a:cubicBezTo>
                  <a:cubicBezTo>
                    <a:pt x="9277" y="0"/>
                    <a:pt x="8043" y="1234"/>
                    <a:pt x="8043" y="2756"/>
                  </a:cubicBezTo>
                  <a:cubicBezTo>
                    <a:pt x="8043" y="3893"/>
                    <a:pt x="8730" y="4867"/>
                    <a:pt x="9709" y="5288"/>
                  </a:cubicBezTo>
                  <a:lnTo>
                    <a:pt x="9709" y="8503"/>
                  </a:lnTo>
                  <a:cubicBezTo>
                    <a:pt x="9709" y="8799"/>
                    <a:pt x="9623" y="9707"/>
                    <a:pt x="7927" y="9707"/>
                  </a:cubicBezTo>
                  <a:lnTo>
                    <a:pt x="5631" y="9707"/>
                  </a:lnTo>
                  <a:cubicBezTo>
                    <a:pt x="2723" y="9707"/>
                    <a:pt x="1666" y="12078"/>
                    <a:pt x="1666" y="13672"/>
                  </a:cubicBezTo>
                  <a:lnTo>
                    <a:pt x="1666" y="16312"/>
                  </a:lnTo>
                  <a:cubicBezTo>
                    <a:pt x="686" y="16733"/>
                    <a:pt x="0" y="17707"/>
                    <a:pt x="0" y="18844"/>
                  </a:cubicBezTo>
                  <a:cubicBezTo>
                    <a:pt x="0" y="20366"/>
                    <a:pt x="1235" y="21600"/>
                    <a:pt x="2757" y="21600"/>
                  </a:cubicBezTo>
                  <a:cubicBezTo>
                    <a:pt x="4280" y="21600"/>
                    <a:pt x="5516" y="20366"/>
                    <a:pt x="5516" y="18844"/>
                  </a:cubicBezTo>
                  <a:cubicBezTo>
                    <a:pt x="5516" y="17707"/>
                    <a:pt x="4828" y="16733"/>
                    <a:pt x="3849" y="16312"/>
                  </a:cubicBezTo>
                  <a:lnTo>
                    <a:pt x="3849" y="13672"/>
                  </a:lnTo>
                  <a:cubicBezTo>
                    <a:pt x="3849" y="13376"/>
                    <a:pt x="3935" y="11890"/>
                    <a:pt x="5631" y="11890"/>
                  </a:cubicBezTo>
                  <a:lnTo>
                    <a:pt x="7927" y="11890"/>
                  </a:lnTo>
                  <a:cubicBezTo>
                    <a:pt x="8626" y="11890"/>
                    <a:pt x="9214" y="11785"/>
                    <a:pt x="9709" y="11608"/>
                  </a:cubicBezTo>
                  <a:lnTo>
                    <a:pt x="9709" y="16312"/>
                  </a:lnTo>
                  <a:cubicBezTo>
                    <a:pt x="8730" y="16733"/>
                    <a:pt x="8043" y="17707"/>
                    <a:pt x="8043" y="18844"/>
                  </a:cubicBezTo>
                  <a:cubicBezTo>
                    <a:pt x="8043" y="20366"/>
                    <a:pt x="9277" y="21600"/>
                    <a:pt x="10801" y="21600"/>
                  </a:cubicBezTo>
                  <a:cubicBezTo>
                    <a:pt x="12323" y="21600"/>
                    <a:pt x="13558" y="20366"/>
                    <a:pt x="13558" y="18844"/>
                  </a:cubicBezTo>
                  <a:cubicBezTo>
                    <a:pt x="13558" y="17707"/>
                    <a:pt x="12872" y="16733"/>
                    <a:pt x="11892" y="16312"/>
                  </a:cubicBezTo>
                  <a:lnTo>
                    <a:pt x="11892" y="11608"/>
                  </a:lnTo>
                  <a:cubicBezTo>
                    <a:pt x="12388" y="11785"/>
                    <a:pt x="12975" y="11890"/>
                    <a:pt x="13673" y="11890"/>
                  </a:cubicBezTo>
                  <a:lnTo>
                    <a:pt x="15971" y="11890"/>
                  </a:lnTo>
                  <a:cubicBezTo>
                    <a:pt x="17592" y="11890"/>
                    <a:pt x="17743" y="13263"/>
                    <a:pt x="17751" y="13672"/>
                  </a:cubicBezTo>
                  <a:lnTo>
                    <a:pt x="17751" y="16312"/>
                  </a:lnTo>
                  <a:cubicBezTo>
                    <a:pt x="16772" y="16733"/>
                    <a:pt x="16086" y="17707"/>
                    <a:pt x="16086" y="18844"/>
                  </a:cubicBezTo>
                  <a:cubicBezTo>
                    <a:pt x="16086" y="20366"/>
                    <a:pt x="17320" y="21600"/>
                    <a:pt x="18843" y="21600"/>
                  </a:cubicBezTo>
                  <a:cubicBezTo>
                    <a:pt x="20366" y="21600"/>
                    <a:pt x="21600" y="20366"/>
                    <a:pt x="21600" y="18844"/>
                  </a:cubicBezTo>
                  <a:cubicBezTo>
                    <a:pt x="21600" y="17707"/>
                    <a:pt x="20914" y="16733"/>
                    <a:pt x="19934" y="16312"/>
                  </a:cubicBezTo>
                  <a:close/>
                </a:path>
              </a:pathLst>
            </a:custGeom>
            <a:solidFill>
              <a:schemeClr val="bg1"/>
            </a:solidFill>
            <a:ln w="12700">
              <a:miter lim="400000"/>
            </a:ln>
          </p:spPr>
          <p:txBody>
            <a:bodyPr lIns="0" tIns="0" rIns="0" bIns="0" anchor="ctr"/>
            <a:lstStyle/>
            <a:p>
              <a:pPr lvl="0">
                <a:lnSpc>
                  <a:spcPct val="120000"/>
                </a:lnSpc>
              </a:pPr>
              <a:endParaRPr sz="183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91" name="文本框 90"/>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学科排名</a:t>
            </a:r>
          </a:p>
        </p:txBody>
      </p:sp>
      <p:sp>
        <p:nvSpPr>
          <p:cNvPr id="92" name="文本框 91"/>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graphicFrame>
        <p:nvGraphicFramePr>
          <p:cNvPr id="95" name="表格 94"/>
          <p:cNvGraphicFramePr>
            <a:graphicFrameLocks noGrp="1"/>
          </p:cNvGraphicFramePr>
          <p:nvPr/>
        </p:nvGraphicFramePr>
        <p:xfrm>
          <a:off x="1309667" y="3733050"/>
          <a:ext cx="2689048" cy="1944159"/>
        </p:xfrm>
        <a:graphic>
          <a:graphicData uri="http://schemas.openxmlformats.org/drawingml/2006/table">
            <a:tbl>
              <a:tblPr firstRow="1" bandRow="1">
                <a:tableStyleId>{00A15C55-8517-42AA-B614-E9B94910E393}</a:tableStyleId>
              </a:tblPr>
              <a:tblGrid>
                <a:gridCol w="1076196">
                  <a:extLst>
                    <a:ext uri="{9D8B030D-6E8A-4147-A177-3AD203B41FA5}">
                      <a16:colId xmlns:a16="http://schemas.microsoft.com/office/drawing/2014/main" val="20000"/>
                    </a:ext>
                  </a:extLst>
                </a:gridCol>
                <a:gridCol w="1612852">
                  <a:extLst>
                    <a:ext uri="{9D8B030D-6E8A-4147-A177-3AD203B41FA5}">
                      <a16:colId xmlns:a16="http://schemas.microsoft.com/office/drawing/2014/main" val="20001"/>
                    </a:ext>
                  </a:extLst>
                </a:gridCol>
              </a:tblGrid>
              <a:tr h="424587">
                <a:tc>
                  <a:txBody>
                    <a:bodyPr/>
                    <a:lstStyle/>
                    <a:p>
                      <a:pPr algn="ctr"/>
                      <a:r>
                        <a:rPr lang="zh-CN" altLang="en-US" sz="1700" dirty="0">
                          <a:latin typeface="微软雅黑" panose="020B0503020204020204" pitchFamily="34" charset="-122"/>
                          <a:ea typeface="微软雅黑" panose="020B0503020204020204" pitchFamily="34" charset="-122"/>
                        </a:rPr>
                        <a:t>排行榜</a:t>
                      </a:r>
                      <a:endParaRPr lang="zh-CN" altLang="en-US" sz="1700" b="0" dirty="0">
                        <a:solidFill>
                          <a:schemeClr val="bg1">
                            <a:lumMod val="50000"/>
                          </a:schemeClr>
                        </a:solidFill>
                        <a:latin typeface="微软雅黑" panose="020B0503020204020204" pitchFamily="34" charset="-122"/>
                        <a:ea typeface="微软雅黑" panose="020B0503020204020204" pitchFamily="34" charset="-122"/>
                      </a:endParaRPr>
                    </a:p>
                  </a:txBody>
                  <a:tcPr marL="109148" marR="109148" marT="54549" marB="54549" anchor="ctr" anchorCtr="1"/>
                </a:tc>
                <a:tc>
                  <a:txBody>
                    <a:bodyPr/>
                    <a:lstStyle/>
                    <a:p>
                      <a:pPr algn="ctr"/>
                      <a:r>
                        <a:rPr lang="zh-CN" altLang="en-US" sz="1700" dirty="0">
                          <a:latin typeface="微软雅黑" panose="020B0503020204020204" pitchFamily="34" charset="-122"/>
                          <a:ea typeface="微软雅黑" panose="020B0503020204020204" pitchFamily="34" charset="-122"/>
                        </a:rPr>
                        <a:t>全球综合排名</a:t>
                      </a:r>
                      <a:endParaRPr lang="zh-CN" altLang="en-US" sz="1700" b="0" dirty="0">
                        <a:solidFill>
                          <a:schemeClr val="bg1">
                            <a:lumMod val="50000"/>
                          </a:schemeClr>
                        </a:solidFill>
                        <a:latin typeface="微软雅黑" panose="020B0503020204020204" pitchFamily="34" charset="-122"/>
                        <a:ea typeface="微软雅黑" panose="020B0503020204020204" pitchFamily="34" charset="-122"/>
                      </a:endParaRPr>
                    </a:p>
                  </a:txBody>
                  <a:tcPr marL="109148" marR="109148" marT="54549" marB="54549" anchor="ctr" anchorCtr="1"/>
                </a:tc>
                <a:extLst>
                  <a:ext uri="{0D108BD9-81ED-4DB2-BD59-A6C34878D82A}">
                    <a16:rowId xmlns:a16="http://schemas.microsoft.com/office/drawing/2014/main" val="10000"/>
                  </a:ext>
                </a:extLst>
              </a:tr>
              <a:tr h="379893">
                <a:tc>
                  <a:txBody>
                    <a:bodyPr/>
                    <a:lstStyle/>
                    <a:p>
                      <a:pPr algn="ctr"/>
                      <a:r>
                        <a:rPr lang="en-US" altLang="zh-CN" sz="1400" dirty="0">
                          <a:latin typeface="微软雅黑" panose="020B0503020204020204" pitchFamily="34" charset="-122"/>
                          <a:ea typeface="微软雅黑" panose="020B0503020204020204" pitchFamily="34" charset="-122"/>
                        </a:rPr>
                        <a:t>US News</a:t>
                      </a:r>
                      <a:endParaRPr lang="zh-CN" altLang="en-US" sz="1400" b="0" dirty="0">
                        <a:solidFill>
                          <a:schemeClr val="bg1">
                            <a:lumMod val="50000"/>
                          </a:schemeClr>
                        </a:solidFill>
                        <a:latin typeface="微软雅黑" panose="020B0503020204020204" pitchFamily="34" charset="-122"/>
                        <a:ea typeface="微软雅黑" panose="020B0503020204020204" pitchFamily="34" charset="-122"/>
                      </a:endParaRPr>
                    </a:p>
                  </a:txBody>
                  <a:tcPr marL="109148" marR="109148" marT="54549" marB="54549" anchor="ctr" anchorCtr="1"/>
                </a:tc>
                <a:tc>
                  <a:txBody>
                    <a:bodyPr/>
                    <a:lstStyle/>
                    <a:p>
                      <a:pPr algn="ctr"/>
                      <a:r>
                        <a:rPr lang="en-US" altLang="zh-CN" sz="1400" dirty="0">
                          <a:latin typeface="微软雅黑" panose="020B0503020204020204" pitchFamily="34" charset="-122"/>
                          <a:ea typeface="微软雅黑" panose="020B0503020204020204" pitchFamily="34" charset="-122"/>
                        </a:rPr>
                        <a:t>280 </a:t>
                      </a:r>
                      <a:r>
                        <a:rPr lang="zh-CN" altLang="en-US" sz="1400" dirty="0">
                          <a:latin typeface="微软雅黑" panose="020B0503020204020204" pitchFamily="34" charset="-122"/>
                          <a:ea typeface="微软雅黑" panose="020B0503020204020204" pitchFamily="34" charset="-122"/>
                        </a:rPr>
                        <a:t>名</a:t>
                      </a:r>
                      <a:endParaRPr lang="zh-CN" altLang="en-US" sz="1400" b="0" dirty="0">
                        <a:solidFill>
                          <a:schemeClr val="bg1">
                            <a:lumMod val="50000"/>
                          </a:schemeClr>
                        </a:solidFill>
                        <a:latin typeface="微软雅黑" panose="020B0503020204020204" pitchFamily="34" charset="-122"/>
                        <a:ea typeface="微软雅黑" panose="020B0503020204020204" pitchFamily="34" charset="-122"/>
                      </a:endParaRPr>
                    </a:p>
                  </a:txBody>
                  <a:tcPr marL="109148" marR="109148" marT="54549" marB="54549" anchor="ctr" anchorCtr="1"/>
                </a:tc>
                <a:extLst>
                  <a:ext uri="{0D108BD9-81ED-4DB2-BD59-A6C34878D82A}">
                    <a16:rowId xmlns:a16="http://schemas.microsoft.com/office/drawing/2014/main" val="10001"/>
                  </a:ext>
                </a:extLst>
              </a:tr>
              <a:tr h="379893">
                <a:tc>
                  <a:txBody>
                    <a:bodyPr/>
                    <a:lstStyle/>
                    <a:p>
                      <a:pPr marL="0" marR="0" indent="0" algn="ctr" defTabSz="913765" rtl="0" eaLnBrk="1" fontAlgn="auto" latinLnBrk="0" hangingPunct="1">
                        <a:lnSpc>
                          <a:spcPct val="100000"/>
                        </a:lnSpc>
                        <a:spcBef>
                          <a:spcPts val="0"/>
                        </a:spcBef>
                        <a:spcAft>
                          <a:spcPts val="0"/>
                        </a:spcAft>
                        <a:buClrTx/>
                        <a:buSzTx/>
                        <a:buFontTx/>
                        <a:buNone/>
                        <a:defRPr/>
                      </a:pPr>
                      <a:r>
                        <a:rPr lang="en-US" altLang="zh-CN" sz="1400" dirty="0">
                          <a:latin typeface="微软雅黑" panose="020B0503020204020204" pitchFamily="34" charset="-122"/>
                          <a:ea typeface="微软雅黑" panose="020B0503020204020204" pitchFamily="34" charset="-122"/>
                        </a:rPr>
                        <a:t>ARWU</a:t>
                      </a:r>
                      <a:endParaRPr lang="zh-CN" altLang="en-US" sz="1400" b="0" dirty="0">
                        <a:solidFill>
                          <a:schemeClr val="bg1">
                            <a:lumMod val="50000"/>
                          </a:schemeClr>
                        </a:solidFill>
                        <a:latin typeface="微软雅黑" panose="020B0503020204020204" pitchFamily="34" charset="-122"/>
                        <a:ea typeface="微软雅黑" panose="020B0503020204020204" pitchFamily="34" charset="-122"/>
                      </a:endParaRPr>
                    </a:p>
                  </a:txBody>
                  <a:tcPr marL="109148" marR="109148" marT="54549" marB="54549"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kern="1200" dirty="0">
                          <a:latin typeface="微软雅黑" panose="020B0503020204020204" pitchFamily="34" charset="-122"/>
                          <a:ea typeface="微软雅黑" panose="020B0503020204020204" pitchFamily="34" charset="-122"/>
                        </a:rPr>
                        <a:t>154 </a:t>
                      </a:r>
                      <a:r>
                        <a:rPr lang="zh-CN" altLang="en-US" sz="1400" kern="1200" dirty="0">
                          <a:latin typeface="微软雅黑" panose="020B0503020204020204" pitchFamily="34" charset="-122"/>
                          <a:ea typeface="微软雅黑" panose="020B0503020204020204" pitchFamily="34" charset="-122"/>
                        </a:rPr>
                        <a:t>名</a:t>
                      </a:r>
                      <a:endParaRPr lang="zh-CN" altLang="en-US" sz="1400" b="0" kern="1200" dirty="0">
                        <a:solidFill>
                          <a:schemeClr val="bg1">
                            <a:lumMod val="50000"/>
                          </a:schemeClr>
                        </a:solidFill>
                        <a:latin typeface="微软雅黑" panose="020B0503020204020204" pitchFamily="34" charset="-122"/>
                        <a:ea typeface="微软雅黑" panose="020B0503020204020204" pitchFamily="34" charset="-122"/>
                        <a:cs typeface="+mn-cs"/>
                      </a:endParaRPr>
                    </a:p>
                  </a:txBody>
                  <a:tcPr marL="109148" marR="109148" marT="54549" marB="54549" anchor="ctr" anchorCtr="1"/>
                </a:tc>
                <a:extLst>
                  <a:ext uri="{0D108BD9-81ED-4DB2-BD59-A6C34878D82A}">
                    <a16:rowId xmlns:a16="http://schemas.microsoft.com/office/drawing/2014/main" val="10002"/>
                  </a:ext>
                </a:extLst>
              </a:tr>
              <a:tr h="37989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latin typeface="微软雅黑" panose="020B0503020204020204" pitchFamily="34" charset="-122"/>
                          <a:ea typeface="微软雅黑" panose="020B0503020204020204" pitchFamily="34" charset="-122"/>
                        </a:rPr>
                        <a:t>QS</a:t>
                      </a:r>
                      <a:endParaRPr lang="zh-CN" altLang="en-US" sz="1400" b="0" dirty="0">
                        <a:solidFill>
                          <a:schemeClr val="bg1">
                            <a:lumMod val="50000"/>
                          </a:schemeClr>
                        </a:solidFill>
                        <a:latin typeface="微软雅黑" panose="020B0503020204020204" pitchFamily="34" charset="-122"/>
                        <a:ea typeface="微软雅黑" panose="020B0503020204020204" pitchFamily="34" charset="-122"/>
                      </a:endParaRPr>
                    </a:p>
                  </a:txBody>
                  <a:tcPr marL="109148" marR="109148" marT="54549" marB="54549"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kern="1200" dirty="0">
                          <a:latin typeface="微软雅黑" panose="020B0503020204020204" pitchFamily="34" charset="-122"/>
                          <a:ea typeface="微软雅黑" panose="020B0503020204020204" pitchFamily="34" charset="-122"/>
                        </a:rPr>
                        <a:t>325</a:t>
                      </a:r>
                      <a:r>
                        <a:rPr lang="zh-CN" altLang="en-US" sz="1400" kern="1200" dirty="0">
                          <a:latin typeface="微软雅黑" panose="020B0503020204020204" pitchFamily="34" charset="-122"/>
                          <a:ea typeface="微软雅黑" panose="020B0503020204020204" pitchFamily="34" charset="-122"/>
                        </a:rPr>
                        <a:t>名</a:t>
                      </a:r>
                      <a:endParaRPr lang="zh-CN" altLang="en-US" sz="1400" b="0" kern="1200" dirty="0">
                        <a:solidFill>
                          <a:schemeClr val="bg1">
                            <a:lumMod val="50000"/>
                          </a:schemeClr>
                        </a:solidFill>
                        <a:latin typeface="微软雅黑" panose="020B0503020204020204" pitchFamily="34" charset="-122"/>
                        <a:ea typeface="微软雅黑" panose="020B0503020204020204" pitchFamily="34" charset="-122"/>
                        <a:cs typeface="+mn-cs"/>
                      </a:endParaRPr>
                    </a:p>
                  </a:txBody>
                  <a:tcPr marL="109148" marR="109148" marT="54549" marB="54549" anchor="ctr" anchorCtr="1"/>
                </a:tc>
                <a:extLst>
                  <a:ext uri="{0D108BD9-81ED-4DB2-BD59-A6C34878D82A}">
                    <a16:rowId xmlns:a16="http://schemas.microsoft.com/office/drawing/2014/main" val="10003"/>
                  </a:ext>
                </a:extLst>
              </a:tr>
              <a:tr h="379893">
                <a:tc>
                  <a:txBody>
                    <a:bodyPr/>
                    <a:lstStyle/>
                    <a:p>
                      <a:pPr marL="0" marR="0" indent="0" algn="ctr" defTabSz="913765" rtl="0" eaLnBrk="1" fontAlgn="auto" latinLnBrk="0" hangingPunct="1">
                        <a:lnSpc>
                          <a:spcPct val="100000"/>
                        </a:lnSpc>
                        <a:spcBef>
                          <a:spcPts val="0"/>
                        </a:spcBef>
                        <a:spcAft>
                          <a:spcPts val="0"/>
                        </a:spcAft>
                        <a:buClrTx/>
                        <a:buSzTx/>
                        <a:buFontTx/>
                        <a:buNone/>
                        <a:defRPr/>
                      </a:pPr>
                      <a:r>
                        <a:rPr lang="en-US" altLang="zh-CN" sz="1400" dirty="0">
                          <a:latin typeface="微软雅黑" panose="020B0503020204020204" pitchFamily="34" charset="-122"/>
                          <a:ea typeface="微软雅黑" panose="020B0503020204020204" pitchFamily="34" charset="-122"/>
                        </a:rPr>
                        <a:t>THE</a:t>
                      </a:r>
                      <a:endParaRPr lang="zh-CN" altLang="en-US" sz="1400" b="0" dirty="0">
                        <a:solidFill>
                          <a:schemeClr val="bg1">
                            <a:lumMod val="50000"/>
                          </a:schemeClr>
                        </a:solidFill>
                        <a:latin typeface="微软雅黑" panose="020B0503020204020204" pitchFamily="34" charset="-122"/>
                        <a:ea typeface="微软雅黑" panose="020B0503020204020204" pitchFamily="34" charset="-122"/>
                      </a:endParaRPr>
                    </a:p>
                  </a:txBody>
                  <a:tcPr marL="109148" marR="109148" marT="54549" marB="54549" anchor="ctr" anchorCtr="1"/>
                </a:tc>
                <a:tc>
                  <a:txBody>
                    <a:bodyPr/>
                    <a:lstStyle/>
                    <a:p>
                      <a:pPr algn="ctr"/>
                      <a:r>
                        <a:rPr lang="en-US" altLang="zh-CN" sz="1400" kern="1200" dirty="0">
                          <a:latin typeface="微软雅黑" panose="020B0503020204020204" pitchFamily="34" charset="-122"/>
                          <a:ea typeface="微软雅黑" panose="020B0503020204020204" pitchFamily="34" charset="-122"/>
                        </a:rPr>
                        <a:t>501-600</a:t>
                      </a:r>
                      <a:r>
                        <a:rPr lang="zh-CN" altLang="en-US" sz="1400" kern="1200" dirty="0">
                          <a:latin typeface="微软雅黑" panose="020B0503020204020204" pitchFamily="34" charset="-122"/>
                          <a:ea typeface="微软雅黑" panose="020B0503020204020204" pitchFamily="34" charset="-122"/>
                        </a:rPr>
                        <a:t>名</a:t>
                      </a:r>
                      <a:endParaRPr lang="zh-CN" altLang="en-US" sz="1400" b="0" kern="1200" dirty="0">
                        <a:solidFill>
                          <a:schemeClr val="bg1">
                            <a:lumMod val="50000"/>
                          </a:schemeClr>
                        </a:solidFill>
                        <a:latin typeface="微软雅黑" panose="020B0503020204020204" pitchFamily="34" charset="-122"/>
                        <a:ea typeface="微软雅黑" panose="020B0503020204020204" pitchFamily="34" charset="-122"/>
                        <a:cs typeface="+mn-cs"/>
                      </a:endParaRPr>
                    </a:p>
                  </a:txBody>
                  <a:tcPr marL="109148" marR="109148" marT="54549" marB="54549" anchor="ctr" anchorCtr="1"/>
                </a:tc>
                <a:extLst>
                  <a:ext uri="{0D108BD9-81ED-4DB2-BD59-A6C34878D82A}">
                    <a16:rowId xmlns:a16="http://schemas.microsoft.com/office/drawing/2014/main" val="10004"/>
                  </a:ext>
                </a:extLst>
              </a:tr>
            </a:tbl>
          </a:graphicData>
        </a:graphic>
      </p:graphicFrame>
      <p:sp>
        <p:nvSpPr>
          <p:cNvPr id="22" name="Shape 1480"/>
          <p:cNvSpPr/>
          <p:nvPr/>
        </p:nvSpPr>
        <p:spPr>
          <a:xfrm>
            <a:off x="1675227" y="1680463"/>
            <a:ext cx="234560" cy="234544"/>
          </a:xfrm>
          <a:custGeom>
            <a:avLst/>
            <a:gdLst/>
            <a:ahLst/>
            <a:cxnLst>
              <a:cxn ang="0">
                <a:pos x="wd2" y="hd2"/>
              </a:cxn>
              <a:cxn ang="5400000">
                <a:pos x="wd2" y="hd2"/>
              </a:cxn>
              <a:cxn ang="10800000">
                <a:pos x="wd2" y="hd2"/>
              </a:cxn>
              <a:cxn ang="16200000">
                <a:pos x="wd2" y="hd2"/>
              </a:cxn>
            </a:cxnLst>
            <a:rect l="0" t="0" r="r" b="b"/>
            <a:pathLst>
              <a:path w="21600" h="21600" extrusionOk="0">
                <a:moveTo>
                  <a:pt x="18843" y="20435"/>
                </a:moveTo>
                <a:cubicBezTo>
                  <a:pt x="17964" y="20435"/>
                  <a:pt x="17252" y="19721"/>
                  <a:pt x="17252" y="18844"/>
                </a:cubicBezTo>
                <a:cubicBezTo>
                  <a:pt x="17252" y="17964"/>
                  <a:pt x="17964" y="17253"/>
                  <a:pt x="18843" y="17253"/>
                </a:cubicBezTo>
                <a:cubicBezTo>
                  <a:pt x="19721" y="17253"/>
                  <a:pt x="20434" y="17964"/>
                  <a:pt x="20434" y="18844"/>
                </a:cubicBezTo>
                <a:cubicBezTo>
                  <a:pt x="20434" y="19721"/>
                  <a:pt x="19721" y="20435"/>
                  <a:pt x="18843" y="20435"/>
                </a:cubicBezTo>
                <a:close/>
                <a:moveTo>
                  <a:pt x="12390" y="18844"/>
                </a:moveTo>
                <a:cubicBezTo>
                  <a:pt x="12390" y="19721"/>
                  <a:pt x="11679" y="20435"/>
                  <a:pt x="10801" y="20435"/>
                </a:cubicBezTo>
                <a:cubicBezTo>
                  <a:pt x="9922" y="20435"/>
                  <a:pt x="9210" y="19721"/>
                  <a:pt x="9210" y="18844"/>
                </a:cubicBezTo>
                <a:cubicBezTo>
                  <a:pt x="9210" y="17964"/>
                  <a:pt x="9922" y="17253"/>
                  <a:pt x="10801" y="17253"/>
                </a:cubicBezTo>
                <a:cubicBezTo>
                  <a:pt x="11679" y="17253"/>
                  <a:pt x="12390" y="17964"/>
                  <a:pt x="12390" y="18844"/>
                </a:cubicBezTo>
                <a:close/>
                <a:moveTo>
                  <a:pt x="9210" y="2756"/>
                </a:moveTo>
                <a:cubicBezTo>
                  <a:pt x="9210" y="1879"/>
                  <a:pt x="9922" y="1165"/>
                  <a:pt x="10801" y="1165"/>
                </a:cubicBezTo>
                <a:cubicBezTo>
                  <a:pt x="11679" y="1165"/>
                  <a:pt x="12390" y="1879"/>
                  <a:pt x="12390" y="2756"/>
                </a:cubicBezTo>
                <a:cubicBezTo>
                  <a:pt x="12390" y="3636"/>
                  <a:pt x="11679" y="4347"/>
                  <a:pt x="10801" y="4347"/>
                </a:cubicBezTo>
                <a:cubicBezTo>
                  <a:pt x="9922" y="4347"/>
                  <a:pt x="9210" y="3636"/>
                  <a:pt x="9210" y="2756"/>
                </a:cubicBezTo>
                <a:close/>
                <a:moveTo>
                  <a:pt x="4348" y="18844"/>
                </a:moveTo>
                <a:cubicBezTo>
                  <a:pt x="4348" y="19721"/>
                  <a:pt x="3636" y="20435"/>
                  <a:pt x="2757" y="20435"/>
                </a:cubicBezTo>
                <a:cubicBezTo>
                  <a:pt x="1879" y="20435"/>
                  <a:pt x="1168" y="19721"/>
                  <a:pt x="1168" y="18844"/>
                </a:cubicBezTo>
                <a:cubicBezTo>
                  <a:pt x="1168" y="17964"/>
                  <a:pt x="1879" y="17253"/>
                  <a:pt x="2757" y="17253"/>
                </a:cubicBezTo>
                <a:cubicBezTo>
                  <a:pt x="3636" y="17253"/>
                  <a:pt x="4348" y="17964"/>
                  <a:pt x="4348" y="18844"/>
                </a:cubicBezTo>
                <a:close/>
                <a:moveTo>
                  <a:pt x="19934" y="16312"/>
                </a:moveTo>
                <a:lnTo>
                  <a:pt x="19934" y="13672"/>
                </a:lnTo>
                <a:cubicBezTo>
                  <a:pt x="19934" y="12078"/>
                  <a:pt x="18879" y="9707"/>
                  <a:pt x="15971" y="9707"/>
                </a:cubicBezTo>
                <a:lnTo>
                  <a:pt x="13673" y="9707"/>
                </a:lnTo>
                <a:cubicBezTo>
                  <a:pt x="12050" y="9707"/>
                  <a:pt x="11899" y="8913"/>
                  <a:pt x="11892" y="8503"/>
                </a:cubicBezTo>
                <a:lnTo>
                  <a:pt x="11892" y="5288"/>
                </a:lnTo>
                <a:cubicBezTo>
                  <a:pt x="12872" y="4867"/>
                  <a:pt x="13558" y="3893"/>
                  <a:pt x="13558" y="2756"/>
                </a:cubicBezTo>
                <a:cubicBezTo>
                  <a:pt x="13558" y="1234"/>
                  <a:pt x="12323" y="0"/>
                  <a:pt x="10801" y="0"/>
                </a:cubicBezTo>
                <a:cubicBezTo>
                  <a:pt x="9277" y="0"/>
                  <a:pt x="8043" y="1234"/>
                  <a:pt x="8043" y="2756"/>
                </a:cubicBezTo>
                <a:cubicBezTo>
                  <a:pt x="8043" y="3893"/>
                  <a:pt x="8730" y="4867"/>
                  <a:pt x="9709" y="5288"/>
                </a:cubicBezTo>
                <a:lnTo>
                  <a:pt x="9709" y="8503"/>
                </a:lnTo>
                <a:cubicBezTo>
                  <a:pt x="9709" y="8799"/>
                  <a:pt x="9623" y="9707"/>
                  <a:pt x="7927" y="9707"/>
                </a:cubicBezTo>
                <a:lnTo>
                  <a:pt x="5631" y="9707"/>
                </a:lnTo>
                <a:cubicBezTo>
                  <a:pt x="2723" y="9707"/>
                  <a:pt x="1666" y="12078"/>
                  <a:pt x="1666" y="13672"/>
                </a:cubicBezTo>
                <a:lnTo>
                  <a:pt x="1666" y="16312"/>
                </a:lnTo>
                <a:cubicBezTo>
                  <a:pt x="686" y="16733"/>
                  <a:pt x="0" y="17707"/>
                  <a:pt x="0" y="18844"/>
                </a:cubicBezTo>
                <a:cubicBezTo>
                  <a:pt x="0" y="20366"/>
                  <a:pt x="1235" y="21600"/>
                  <a:pt x="2757" y="21600"/>
                </a:cubicBezTo>
                <a:cubicBezTo>
                  <a:pt x="4280" y="21600"/>
                  <a:pt x="5516" y="20366"/>
                  <a:pt x="5516" y="18844"/>
                </a:cubicBezTo>
                <a:cubicBezTo>
                  <a:pt x="5516" y="17707"/>
                  <a:pt x="4828" y="16733"/>
                  <a:pt x="3849" y="16312"/>
                </a:cubicBezTo>
                <a:lnTo>
                  <a:pt x="3849" y="13672"/>
                </a:lnTo>
                <a:cubicBezTo>
                  <a:pt x="3849" y="13376"/>
                  <a:pt x="3935" y="11890"/>
                  <a:pt x="5631" y="11890"/>
                </a:cubicBezTo>
                <a:lnTo>
                  <a:pt x="7927" y="11890"/>
                </a:lnTo>
                <a:cubicBezTo>
                  <a:pt x="8626" y="11890"/>
                  <a:pt x="9214" y="11785"/>
                  <a:pt x="9709" y="11608"/>
                </a:cubicBezTo>
                <a:lnTo>
                  <a:pt x="9709" y="16312"/>
                </a:lnTo>
                <a:cubicBezTo>
                  <a:pt x="8730" y="16733"/>
                  <a:pt x="8043" y="17707"/>
                  <a:pt x="8043" y="18844"/>
                </a:cubicBezTo>
                <a:cubicBezTo>
                  <a:pt x="8043" y="20366"/>
                  <a:pt x="9277" y="21600"/>
                  <a:pt x="10801" y="21600"/>
                </a:cubicBezTo>
                <a:cubicBezTo>
                  <a:pt x="12323" y="21600"/>
                  <a:pt x="13558" y="20366"/>
                  <a:pt x="13558" y="18844"/>
                </a:cubicBezTo>
                <a:cubicBezTo>
                  <a:pt x="13558" y="17707"/>
                  <a:pt x="12872" y="16733"/>
                  <a:pt x="11892" y="16312"/>
                </a:cubicBezTo>
                <a:lnTo>
                  <a:pt x="11892" y="11608"/>
                </a:lnTo>
                <a:cubicBezTo>
                  <a:pt x="12388" y="11785"/>
                  <a:pt x="12975" y="11890"/>
                  <a:pt x="13673" y="11890"/>
                </a:cubicBezTo>
                <a:lnTo>
                  <a:pt x="15971" y="11890"/>
                </a:lnTo>
                <a:cubicBezTo>
                  <a:pt x="17592" y="11890"/>
                  <a:pt x="17743" y="13263"/>
                  <a:pt x="17751" y="13672"/>
                </a:cubicBezTo>
                <a:lnTo>
                  <a:pt x="17751" y="16312"/>
                </a:lnTo>
                <a:cubicBezTo>
                  <a:pt x="16772" y="16733"/>
                  <a:pt x="16086" y="17707"/>
                  <a:pt x="16086" y="18844"/>
                </a:cubicBezTo>
                <a:cubicBezTo>
                  <a:pt x="16086" y="20366"/>
                  <a:pt x="17320" y="21600"/>
                  <a:pt x="18843" y="21600"/>
                </a:cubicBezTo>
                <a:cubicBezTo>
                  <a:pt x="20366" y="21600"/>
                  <a:pt x="21600" y="20366"/>
                  <a:pt x="21600" y="18844"/>
                </a:cubicBezTo>
                <a:cubicBezTo>
                  <a:pt x="21600" y="17707"/>
                  <a:pt x="20914" y="16733"/>
                  <a:pt x="19934" y="16312"/>
                </a:cubicBezTo>
                <a:close/>
              </a:path>
            </a:pathLst>
          </a:custGeom>
          <a:solidFill>
            <a:schemeClr val="bg1"/>
          </a:solidFill>
          <a:ln w="12700">
            <a:miter lim="400000"/>
          </a:ln>
        </p:spPr>
        <p:txBody>
          <a:bodyPr lIns="0" tIns="0" rIns="0" bIns="0" anchor="ctr"/>
          <a:lstStyle/>
          <a:p>
            <a:pPr lvl="0">
              <a:lnSpc>
                <a:spcPct val="120000"/>
              </a:lnSpc>
            </a:pPr>
            <a:endParaRPr sz="1830"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300" advTm="0">
        <p14:pan/>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MH_Other_1"/>
          <p:cNvSpPr/>
          <p:nvPr/>
        </p:nvSpPr>
        <p:spPr bwMode="auto">
          <a:xfrm>
            <a:off x="4743401" y="2844717"/>
            <a:ext cx="3688114" cy="1844894"/>
          </a:xfrm>
          <a:custGeom>
            <a:avLst/>
            <a:gdLst>
              <a:gd name="T0" fmla="*/ 1633211 w 3744416"/>
              <a:gd name="T1" fmla="*/ 0 h 1872208"/>
              <a:gd name="T2" fmla="*/ 3266422 w 3744416"/>
              <a:gd name="T3" fmla="*/ 1634694 h 1872208"/>
              <a:gd name="T4" fmla="*/ 0 w 3744416"/>
              <a:gd name="T5" fmla="*/ 1634694 h 1872208"/>
              <a:gd name="T6" fmla="*/ 1633211 w 3744416"/>
              <a:gd name="T7" fmla="*/ 0 h 1872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44416" h="1872208">
                <a:moveTo>
                  <a:pt x="1872208" y="0"/>
                </a:moveTo>
                <a:cubicBezTo>
                  <a:pt x="2906200" y="0"/>
                  <a:pt x="3744416" y="838216"/>
                  <a:pt x="3744416" y="1872208"/>
                </a:cubicBezTo>
                <a:lnTo>
                  <a:pt x="0" y="1872208"/>
                </a:lnTo>
                <a:cubicBezTo>
                  <a:pt x="0" y="838216"/>
                  <a:pt x="838216" y="0"/>
                  <a:pt x="1872208" y="0"/>
                </a:cubicBezTo>
                <a:close/>
              </a:path>
            </a:pathLst>
          </a:custGeom>
          <a:noFill/>
          <a:ln w="9525" cap="flat" cmpd="sng">
            <a:solidFill>
              <a:schemeClr val="accent1"/>
            </a:solidFill>
            <a:miter lim="800000"/>
          </a:ln>
          <a:extLst>
            <a:ext uri="{909E8E84-426E-40DD-AFC4-6F175D3DCCD1}">
              <a14:hiddenFill xmlns:a14="http://schemas.microsoft.com/office/drawing/2010/main">
                <a:solidFill>
                  <a:srgbClr val="FFFFFF"/>
                </a:solidFill>
              </a14:hiddenFill>
            </a:ext>
          </a:extLst>
        </p:spPr>
        <p:txBody>
          <a:bodyPr anchor="ct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MH_Other_2"/>
          <p:cNvSpPr>
            <a:spLocks noChangeArrowheads="1"/>
          </p:cNvSpPr>
          <p:nvPr/>
        </p:nvSpPr>
        <p:spPr bwMode="auto">
          <a:xfrm>
            <a:off x="5358358" y="3644920"/>
            <a:ext cx="2491685" cy="2491685"/>
          </a:xfrm>
          <a:prstGeom prst="ellipse">
            <a:avLst/>
          </a:prstGeom>
          <a:solidFill>
            <a:schemeClr val="accent1"/>
          </a:solidFill>
          <a:ln>
            <a:noFill/>
          </a:ln>
        </p:spPr>
        <p:txBody>
          <a:bodyPr lIns="95091" tIns="49554" rIns="95091" bIns="49554"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endParaRPr lang="zh-CN" altLang="en-US" sz="1200">
              <a:solidFill>
                <a:srgbClr val="FFFFFF"/>
              </a:solidFill>
              <a:ea typeface="微软雅黑" panose="020B0503020204020204" pitchFamily="34" charset="-122"/>
              <a:cs typeface="+mn-ea"/>
              <a:sym typeface="Arial" panose="020B0604020202020204" pitchFamily="34" charset="0"/>
            </a:endParaRPr>
          </a:p>
        </p:txBody>
      </p:sp>
      <p:sp>
        <p:nvSpPr>
          <p:cNvPr id="27" name="MH_Other_3"/>
          <p:cNvSpPr>
            <a:spLocks noChangeArrowheads="1"/>
          </p:cNvSpPr>
          <p:nvPr/>
        </p:nvSpPr>
        <p:spPr bwMode="auto">
          <a:xfrm>
            <a:off x="6379029" y="4071352"/>
            <a:ext cx="416457" cy="1320234"/>
          </a:xfrm>
          <a:prstGeom prst="upArrow">
            <a:avLst>
              <a:gd name="adj1" fmla="val 50000"/>
              <a:gd name="adj2" fmla="val 50006"/>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endParaRPr lang="zh-CN" altLang="en-US" sz="1200">
              <a:solidFill>
                <a:srgbClr val="FFFFFF"/>
              </a:solidFill>
              <a:ea typeface="微软雅黑" panose="020B0503020204020204" pitchFamily="34" charset="-122"/>
              <a:cs typeface="+mn-ea"/>
              <a:sym typeface="Arial" panose="020B0604020202020204" pitchFamily="34" charset="0"/>
            </a:endParaRPr>
          </a:p>
        </p:txBody>
      </p:sp>
      <p:sp>
        <p:nvSpPr>
          <p:cNvPr id="28" name="MH_Other_4"/>
          <p:cNvSpPr/>
          <p:nvPr/>
        </p:nvSpPr>
        <p:spPr bwMode="auto">
          <a:xfrm>
            <a:off x="6743991" y="4507488"/>
            <a:ext cx="771338" cy="888245"/>
          </a:xfrm>
          <a:custGeom>
            <a:avLst/>
            <a:gdLst>
              <a:gd name="T0" fmla="*/ 0 w 755650"/>
              <a:gd name="T1" fmla="*/ 1149350 h 1149350"/>
              <a:gd name="T2" fmla="*/ 0 w 755650"/>
              <a:gd name="T3" fmla="*/ 425053 h 1149350"/>
              <a:gd name="T4" fmla="*/ 330597 w 755650"/>
              <a:gd name="T5" fmla="*/ 94456 h 1149350"/>
              <a:gd name="T6" fmla="*/ 491581 w 755650"/>
              <a:gd name="T7" fmla="*/ 94456 h 1149350"/>
              <a:gd name="T8" fmla="*/ 491581 w 755650"/>
              <a:gd name="T9" fmla="*/ 0 h 1149350"/>
              <a:gd name="T10" fmla="*/ 755650 w 755650"/>
              <a:gd name="T11" fmla="*/ 188913 h 1149350"/>
              <a:gd name="T12" fmla="*/ 491581 w 755650"/>
              <a:gd name="T13" fmla="*/ 377825 h 1149350"/>
              <a:gd name="T14" fmla="*/ 491581 w 755650"/>
              <a:gd name="T15" fmla="*/ 283369 h 1149350"/>
              <a:gd name="T16" fmla="*/ 330597 w 755650"/>
              <a:gd name="T17" fmla="*/ 283369 h 1149350"/>
              <a:gd name="T18" fmla="*/ 188913 w 755650"/>
              <a:gd name="T19" fmla="*/ 425053 h 1149350"/>
              <a:gd name="T20" fmla="*/ 188913 w 755650"/>
              <a:gd name="T21" fmla="*/ 1149350 h 1149350"/>
              <a:gd name="T22" fmla="*/ 0 w 755650"/>
              <a:gd name="T23" fmla="*/ 1149350 h 11493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5650" h="1149350">
                <a:moveTo>
                  <a:pt x="0" y="1149350"/>
                </a:moveTo>
                <a:lnTo>
                  <a:pt x="0" y="425053"/>
                </a:lnTo>
                <a:cubicBezTo>
                  <a:pt x="0" y="242469"/>
                  <a:pt x="148013" y="94456"/>
                  <a:pt x="330597" y="94456"/>
                </a:cubicBezTo>
                <a:lnTo>
                  <a:pt x="491581" y="94456"/>
                </a:lnTo>
                <a:lnTo>
                  <a:pt x="491581" y="0"/>
                </a:lnTo>
                <a:lnTo>
                  <a:pt x="755650" y="188913"/>
                </a:lnTo>
                <a:lnTo>
                  <a:pt x="491581" y="377825"/>
                </a:lnTo>
                <a:lnTo>
                  <a:pt x="491581" y="283369"/>
                </a:lnTo>
                <a:lnTo>
                  <a:pt x="330597" y="283369"/>
                </a:lnTo>
                <a:cubicBezTo>
                  <a:pt x="252347" y="283369"/>
                  <a:pt x="188913" y="346803"/>
                  <a:pt x="188913" y="425053"/>
                </a:cubicBezTo>
                <a:lnTo>
                  <a:pt x="188913" y="1149350"/>
                </a:lnTo>
                <a:lnTo>
                  <a:pt x="0" y="114935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MH_Other_5"/>
          <p:cNvSpPr/>
          <p:nvPr/>
        </p:nvSpPr>
        <p:spPr bwMode="auto">
          <a:xfrm flipH="1">
            <a:off x="5642410" y="4507488"/>
            <a:ext cx="772958" cy="888245"/>
          </a:xfrm>
          <a:custGeom>
            <a:avLst/>
            <a:gdLst>
              <a:gd name="T0" fmla="*/ 0 w 757238"/>
              <a:gd name="T1" fmla="*/ 1149350 h 1149350"/>
              <a:gd name="T2" fmla="*/ 0 w 757238"/>
              <a:gd name="T3" fmla="*/ 425946 h 1149350"/>
              <a:gd name="T4" fmla="*/ 331292 w 757238"/>
              <a:gd name="T5" fmla="*/ 94654 h 1149350"/>
              <a:gd name="T6" fmla="*/ 492614 w 757238"/>
              <a:gd name="T7" fmla="*/ 94655 h 1149350"/>
              <a:gd name="T8" fmla="*/ 492614 w 757238"/>
              <a:gd name="T9" fmla="*/ 0 h 1149350"/>
              <a:gd name="T10" fmla="*/ 757238 w 757238"/>
              <a:gd name="T11" fmla="*/ 189310 h 1149350"/>
              <a:gd name="T12" fmla="*/ 492614 w 757238"/>
              <a:gd name="T13" fmla="*/ 378619 h 1149350"/>
              <a:gd name="T14" fmla="*/ 492614 w 757238"/>
              <a:gd name="T15" fmla="*/ 283964 h 1149350"/>
              <a:gd name="T16" fmla="*/ 331292 w 757238"/>
              <a:gd name="T17" fmla="*/ 283964 h 1149350"/>
              <a:gd name="T18" fmla="*/ 189310 w 757238"/>
              <a:gd name="T19" fmla="*/ 425946 h 1149350"/>
              <a:gd name="T20" fmla="*/ 189310 w 757238"/>
              <a:gd name="T21" fmla="*/ 1149350 h 1149350"/>
              <a:gd name="T22" fmla="*/ 0 w 757238"/>
              <a:gd name="T23" fmla="*/ 1149350 h 11493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7238" h="1149350">
                <a:moveTo>
                  <a:pt x="0" y="1149350"/>
                </a:moveTo>
                <a:lnTo>
                  <a:pt x="0" y="425946"/>
                </a:lnTo>
                <a:cubicBezTo>
                  <a:pt x="0" y="242978"/>
                  <a:pt x="148324" y="94654"/>
                  <a:pt x="331292" y="94654"/>
                </a:cubicBezTo>
                <a:lnTo>
                  <a:pt x="492614" y="94655"/>
                </a:lnTo>
                <a:lnTo>
                  <a:pt x="492614" y="0"/>
                </a:lnTo>
                <a:lnTo>
                  <a:pt x="757238" y="189310"/>
                </a:lnTo>
                <a:lnTo>
                  <a:pt x="492614" y="378619"/>
                </a:lnTo>
                <a:lnTo>
                  <a:pt x="492614" y="283964"/>
                </a:lnTo>
                <a:lnTo>
                  <a:pt x="331292" y="283964"/>
                </a:lnTo>
                <a:cubicBezTo>
                  <a:pt x="252878" y="283964"/>
                  <a:pt x="189310" y="347532"/>
                  <a:pt x="189310" y="425946"/>
                </a:cubicBezTo>
                <a:lnTo>
                  <a:pt x="189310" y="1149350"/>
                </a:lnTo>
                <a:lnTo>
                  <a:pt x="0" y="114935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MH_Title_1"/>
          <p:cNvSpPr txBox="1">
            <a:spLocks noChangeArrowheads="1"/>
          </p:cNvSpPr>
          <p:nvPr/>
        </p:nvSpPr>
        <p:spPr bwMode="auto">
          <a:xfrm>
            <a:off x="6078522" y="5552179"/>
            <a:ext cx="1051138" cy="28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r>
              <a:rPr lang="zh-CN" altLang="en-US" sz="1600" b="1" dirty="0">
                <a:solidFill>
                  <a:schemeClr val="bg1"/>
                </a:solidFill>
                <a:ea typeface="微软雅黑" panose="020B0503020204020204" pitchFamily="34" charset="-122"/>
                <a:cs typeface="+mn-ea"/>
                <a:sym typeface="Arial" panose="020B0604020202020204" pitchFamily="34" charset="0"/>
              </a:rPr>
              <a:t>科技论文</a:t>
            </a:r>
            <a:endParaRPr lang="en-US" altLang="zh-CN" sz="1600" b="1" dirty="0">
              <a:solidFill>
                <a:schemeClr val="bg1"/>
              </a:solidFill>
              <a:ea typeface="微软雅黑" panose="020B0503020204020204" pitchFamily="34" charset="-122"/>
              <a:cs typeface="+mn-ea"/>
              <a:sym typeface="Arial" panose="020B0604020202020204" pitchFamily="34" charset="0"/>
            </a:endParaRPr>
          </a:p>
        </p:txBody>
      </p:sp>
      <p:sp>
        <p:nvSpPr>
          <p:cNvPr id="31" name="MH_SubTitle_1"/>
          <p:cNvSpPr>
            <a:spLocks noChangeArrowheads="1"/>
          </p:cNvSpPr>
          <p:nvPr/>
        </p:nvSpPr>
        <p:spPr bwMode="auto">
          <a:xfrm>
            <a:off x="4388486" y="4122081"/>
            <a:ext cx="1135062" cy="1135062"/>
          </a:xfrm>
          <a:prstGeom prst="ellipse">
            <a:avLst/>
          </a:prstGeom>
          <a:solidFill>
            <a:schemeClr val="accent2"/>
          </a:solidFill>
          <a:ln>
            <a:noFill/>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r>
              <a:rPr lang="en-US" altLang="zh-CN" sz="3200" dirty="0">
                <a:solidFill>
                  <a:schemeClr val="bg1"/>
                </a:solidFill>
                <a:ea typeface="微软雅黑" panose="020B0503020204020204" pitchFamily="34" charset="-122"/>
                <a:cs typeface="+mn-ea"/>
                <a:sym typeface="Arial" panose="020B0604020202020204" pitchFamily="34" charset="0"/>
              </a:rPr>
              <a:t>1%</a:t>
            </a:r>
            <a:endParaRPr lang="en-US" altLang="zh-CN" sz="3600" dirty="0">
              <a:solidFill>
                <a:schemeClr val="bg1"/>
              </a:solidFill>
              <a:ea typeface="微软雅黑" panose="020B0503020204020204" pitchFamily="34" charset="-122"/>
              <a:cs typeface="+mn-ea"/>
              <a:sym typeface="Arial" panose="020B0604020202020204" pitchFamily="34" charset="0"/>
            </a:endParaRPr>
          </a:p>
        </p:txBody>
      </p:sp>
      <p:sp>
        <p:nvSpPr>
          <p:cNvPr id="32" name="MH_SubTitle_3"/>
          <p:cNvSpPr>
            <a:spLocks noChangeArrowheads="1"/>
          </p:cNvSpPr>
          <p:nvPr/>
        </p:nvSpPr>
        <p:spPr bwMode="auto">
          <a:xfrm>
            <a:off x="7651369" y="4122081"/>
            <a:ext cx="1135062" cy="1135062"/>
          </a:xfrm>
          <a:prstGeom prst="ellipse">
            <a:avLst/>
          </a:prstGeom>
          <a:solidFill>
            <a:schemeClr val="accent4"/>
          </a:solidFill>
          <a:ln>
            <a:noFill/>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r>
              <a:rPr lang="en-US" altLang="zh-CN" sz="2800" dirty="0">
                <a:solidFill>
                  <a:schemeClr val="bg1"/>
                </a:solidFill>
                <a:ea typeface="微软雅黑" panose="020B0503020204020204" pitchFamily="34" charset="-122"/>
                <a:cs typeface="+mn-ea"/>
                <a:sym typeface="Arial" panose="020B0604020202020204" pitchFamily="34" charset="0"/>
              </a:rPr>
              <a:t>1‰</a:t>
            </a:r>
            <a:endParaRPr lang="en-US" altLang="zh-CN" sz="3200" dirty="0">
              <a:solidFill>
                <a:schemeClr val="bg1"/>
              </a:solidFill>
              <a:ea typeface="微软雅黑" panose="020B0503020204020204" pitchFamily="34" charset="-122"/>
              <a:cs typeface="+mn-ea"/>
              <a:sym typeface="Arial" panose="020B0604020202020204" pitchFamily="34" charset="0"/>
            </a:endParaRPr>
          </a:p>
        </p:txBody>
      </p:sp>
      <p:sp>
        <p:nvSpPr>
          <p:cNvPr id="33" name="MH_SubTitle_2"/>
          <p:cNvSpPr>
            <a:spLocks noChangeArrowheads="1"/>
          </p:cNvSpPr>
          <p:nvPr/>
        </p:nvSpPr>
        <p:spPr bwMode="auto">
          <a:xfrm>
            <a:off x="6019092" y="2370589"/>
            <a:ext cx="1242192" cy="1254275"/>
          </a:xfrm>
          <a:prstGeom prst="ellipse">
            <a:avLst/>
          </a:prstGeom>
          <a:solidFill>
            <a:schemeClr val="accent3"/>
          </a:solidFill>
          <a:ln>
            <a:noFill/>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latinLnBrk="1">
              <a:lnSpc>
                <a:spcPct val="120000"/>
              </a:lnSpc>
            </a:pPr>
            <a:r>
              <a:rPr lang="en-US" altLang="zh-CN" sz="2800" dirty="0">
                <a:solidFill>
                  <a:schemeClr val="bg1"/>
                </a:solidFill>
                <a:ea typeface="微软雅黑" panose="020B0503020204020204" pitchFamily="34" charset="-122"/>
                <a:cs typeface="+mn-ea"/>
              </a:rPr>
              <a:t>0.1‰</a:t>
            </a:r>
            <a:endParaRPr lang="en-US" altLang="zh-CN" sz="2800" dirty="0">
              <a:solidFill>
                <a:schemeClr val="bg1"/>
              </a:solidFill>
              <a:ea typeface="微软雅黑" panose="020B0503020204020204" pitchFamily="34" charset="-122"/>
              <a:cs typeface="+mn-ea"/>
              <a:sym typeface="Arial" panose="020B0604020202020204" pitchFamily="34" charset="0"/>
            </a:endParaRPr>
          </a:p>
        </p:txBody>
      </p:sp>
      <p:sp>
        <p:nvSpPr>
          <p:cNvPr id="35" name="TextBox 24"/>
          <p:cNvSpPr txBox="1"/>
          <p:nvPr/>
        </p:nvSpPr>
        <p:spPr>
          <a:xfrm>
            <a:off x="8867241" y="4326287"/>
            <a:ext cx="1782860" cy="609398"/>
          </a:xfrm>
          <a:prstGeom prst="rect">
            <a:avLst/>
          </a:prstGeom>
          <a:noFill/>
        </p:spPr>
        <p:txBody>
          <a:bodyPr wrap="none" rtlCol="0">
            <a:spAutoFit/>
          </a:bodyPr>
          <a:lstStyle/>
          <a:p>
            <a:pPr>
              <a:lnSpc>
                <a:spcPct val="120000"/>
              </a:lnSpc>
            </a:pPr>
            <a:r>
              <a:rPr kumimoji="1" lang="zh-CN" altLang="en-US" sz="1400" dirty="0">
                <a:latin typeface="微软雅黑" panose="020B0503020204020204" pitchFamily="34" charset="-122"/>
                <a:ea typeface="微软雅黑" panose="020B0503020204020204" pitchFamily="34" charset="-122"/>
              </a:rPr>
              <a:t>材料科学</a:t>
            </a:r>
            <a:endParaRPr kumimoji="1" lang="en-US" altLang="zh-CN" sz="1400" dirty="0">
              <a:latin typeface="微软雅黑" panose="020B0503020204020204" pitchFamily="34" charset="-122"/>
              <a:ea typeface="微软雅黑" panose="020B0503020204020204" pitchFamily="34" charset="-122"/>
            </a:endParaRPr>
          </a:p>
          <a:p>
            <a:pPr>
              <a:lnSpc>
                <a:spcPct val="120000"/>
              </a:lnSpc>
            </a:pPr>
            <a:r>
              <a:rPr kumimoji="1" lang="zh-CN" altLang="en-US" sz="1400" dirty="0">
                <a:latin typeface="微软雅黑" panose="020B0503020204020204" pitchFamily="34" charset="-122"/>
                <a:ea typeface="微软雅黑" panose="020B0503020204020204" pitchFamily="34" charset="-122"/>
              </a:rPr>
              <a:t>进入全球前</a:t>
            </a:r>
            <a:r>
              <a:rPr kumimoji="1" lang="en-US" altLang="zh-CN" sz="1400" dirty="0">
                <a:solidFill>
                  <a:schemeClr val="accent6"/>
                </a:solidFill>
                <a:latin typeface="微软雅黑" panose="020B0503020204020204" pitchFamily="34" charset="-122"/>
                <a:ea typeface="微软雅黑" panose="020B0503020204020204" pitchFamily="34" charset="-122"/>
              </a:rPr>
              <a:t>1‰</a:t>
            </a:r>
            <a:r>
              <a:rPr kumimoji="1" lang="zh-CN" altLang="en-US" sz="1400" dirty="0">
                <a:latin typeface="微软雅黑" panose="020B0503020204020204" pitchFamily="34" charset="-122"/>
                <a:ea typeface="微软雅黑" panose="020B0503020204020204" pitchFamily="34" charset="-122"/>
              </a:rPr>
              <a:t>行列</a:t>
            </a:r>
            <a:endPar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Box 24"/>
          <p:cNvSpPr txBox="1"/>
          <p:nvPr/>
        </p:nvSpPr>
        <p:spPr>
          <a:xfrm>
            <a:off x="3160699" y="2340418"/>
            <a:ext cx="2416046" cy="609398"/>
          </a:xfrm>
          <a:prstGeom prst="rect">
            <a:avLst/>
          </a:prstGeom>
          <a:noFill/>
        </p:spPr>
        <p:txBody>
          <a:bodyPr wrap="none" rtlCol="0">
            <a:spAutoFit/>
          </a:bodyPr>
          <a:lstStyle/>
          <a:p>
            <a:pPr algn="r">
              <a:lnSpc>
                <a:spcPct val="120000"/>
              </a:lnSpc>
            </a:pPr>
            <a:r>
              <a:rPr kumimoji="1" lang="zh-CN" altLang="en-US" sz="1400" dirty="0">
                <a:latin typeface="微软雅黑" panose="020B0503020204020204" pitchFamily="34" charset="-122"/>
                <a:ea typeface="微软雅黑" panose="020B0503020204020204" pitchFamily="34" charset="-122"/>
              </a:rPr>
              <a:t>工程学学科</a:t>
            </a:r>
            <a:endParaRPr kumimoji="1" lang="en-US" altLang="zh-CN" sz="1400" dirty="0">
              <a:latin typeface="微软雅黑" panose="020B0503020204020204" pitchFamily="34" charset="-122"/>
              <a:ea typeface="微软雅黑" panose="020B0503020204020204" pitchFamily="34" charset="-122"/>
            </a:endParaRPr>
          </a:p>
          <a:p>
            <a:pPr algn="r">
              <a:lnSpc>
                <a:spcPct val="120000"/>
              </a:lnSpc>
            </a:pPr>
            <a:r>
              <a:rPr kumimoji="1" lang="zh-CN" altLang="en-US" sz="1400" dirty="0">
                <a:latin typeface="微软雅黑" panose="020B0503020204020204" pitchFamily="34" charset="-122"/>
                <a:ea typeface="微软雅黑" panose="020B0503020204020204" pitchFamily="34" charset="-122"/>
              </a:rPr>
              <a:t>进入</a:t>
            </a:r>
            <a:r>
              <a:rPr kumimoji="1" lang="en-US" altLang="zh-CN" sz="1400" dirty="0">
                <a:latin typeface="微软雅黑" panose="020B0503020204020204" pitchFamily="34" charset="-122"/>
                <a:ea typeface="微软雅黑" panose="020B0503020204020204" pitchFamily="34" charset="-122"/>
              </a:rPr>
              <a:t>ESI</a:t>
            </a:r>
            <a:r>
              <a:rPr kumimoji="1" lang="zh-CN" altLang="en-US" sz="1400" dirty="0">
                <a:latin typeface="微软雅黑" panose="020B0503020204020204" pitchFamily="34" charset="-122"/>
                <a:ea typeface="微软雅黑" panose="020B0503020204020204" pitchFamily="34" charset="-122"/>
              </a:rPr>
              <a:t>全球前</a:t>
            </a:r>
            <a:r>
              <a:rPr kumimoji="1" lang="zh-CN" altLang="en-US" sz="1400" dirty="0">
                <a:solidFill>
                  <a:schemeClr val="accent6"/>
                </a:solidFill>
                <a:latin typeface="微软雅黑" panose="020B0503020204020204" pitchFamily="34" charset="-122"/>
                <a:ea typeface="微软雅黑" panose="020B0503020204020204" pitchFamily="34" charset="-122"/>
              </a:rPr>
              <a:t>万分之一</a:t>
            </a:r>
            <a:r>
              <a:rPr kumimoji="1" lang="zh-CN" altLang="en-US" sz="1400" dirty="0">
                <a:latin typeface="微软雅黑" panose="020B0503020204020204" pitchFamily="34" charset="-122"/>
                <a:ea typeface="微软雅黑" panose="020B0503020204020204" pitchFamily="34" charset="-122"/>
              </a:rPr>
              <a:t>行列</a:t>
            </a:r>
            <a:endPar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TextBox 23"/>
          <p:cNvSpPr txBox="1"/>
          <p:nvPr/>
        </p:nvSpPr>
        <p:spPr>
          <a:xfrm>
            <a:off x="511524" y="4935685"/>
            <a:ext cx="3569483" cy="646331"/>
          </a:xfrm>
          <a:prstGeom prst="rect">
            <a:avLst/>
          </a:prstGeom>
          <a:noFill/>
        </p:spPr>
        <p:txBody>
          <a:bodyPr wrap="square" rtlCol="0">
            <a:spAutoFit/>
          </a:bodyPr>
          <a:lstStyle/>
          <a:p>
            <a:pPr algn="r">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Arial" panose="020B0604020202020204" pitchFamily="34" charset="0"/>
              </a:rPr>
              <a:t>材料科学、工程学、物理学、化学、计算机科学</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a:p>
            <a:pPr algn="r">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Arial" panose="020B0604020202020204" pitchFamily="34" charset="0"/>
              </a:rPr>
              <a:t>环境与生态学、数学、生物学与生物化学</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a:p>
            <a:pPr algn="r">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Arial" panose="020B0604020202020204" pitchFamily="34" charset="0"/>
              </a:rPr>
              <a:t>农业科学、临床医学、社会科学   </a:t>
            </a:r>
            <a:endParaRPr lang="en-GB" altLang="zh-CN" sz="1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9" name="TextBox 24"/>
          <p:cNvSpPr txBox="1"/>
          <p:nvPr/>
        </p:nvSpPr>
        <p:spPr>
          <a:xfrm>
            <a:off x="2087329" y="4315414"/>
            <a:ext cx="1963999" cy="609398"/>
          </a:xfrm>
          <a:prstGeom prst="rect">
            <a:avLst/>
          </a:prstGeom>
          <a:noFill/>
        </p:spPr>
        <p:txBody>
          <a:bodyPr wrap="none" rtlCol="0">
            <a:spAutoFit/>
          </a:bodyPr>
          <a:lstStyle/>
          <a:p>
            <a:pPr algn="r">
              <a:lnSpc>
                <a:spcPct val="120000"/>
              </a:lnSpc>
            </a:pPr>
            <a:r>
              <a:rPr kumimoji="1" lang="en-US" altLang="zh-CN" sz="1400" dirty="0">
                <a:solidFill>
                  <a:schemeClr val="accent6"/>
                </a:solidFill>
                <a:latin typeface="微软雅黑" panose="020B0503020204020204" pitchFamily="34" charset="-122"/>
                <a:ea typeface="微软雅黑" panose="020B0503020204020204" pitchFamily="34" charset="-122"/>
              </a:rPr>
              <a:t>11</a:t>
            </a:r>
            <a:r>
              <a:rPr kumimoji="1" lang="zh-CN" altLang="en-US" sz="1400" dirty="0">
                <a:solidFill>
                  <a:schemeClr val="accent6"/>
                </a:solidFill>
                <a:latin typeface="微软雅黑" panose="020B0503020204020204" pitchFamily="34" charset="-122"/>
                <a:ea typeface="微软雅黑" panose="020B0503020204020204" pitchFamily="34" charset="-122"/>
              </a:rPr>
              <a:t>个</a:t>
            </a:r>
            <a:r>
              <a:rPr kumimoji="1"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学科</a:t>
            </a:r>
            <a:endParaRPr kumimoji="1"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r">
              <a:lnSpc>
                <a:spcPct val="120000"/>
              </a:lnSpc>
            </a:pPr>
            <a:r>
              <a:rPr kumimoji="1"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进入</a:t>
            </a:r>
            <a:r>
              <a:rPr kumimoji="1"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ESI</a:t>
            </a:r>
            <a:r>
              <a:rPr kumimoji="1"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全球前</a:t>
            </a:r>
            <a:r>
              <a:rPr kumimoji="1" lang="en-US" altLang="zh-CN" sz="1400" dirty="0">
                <a:solidFill>
                  <a:schemeClr val="accent6"/>
                </a:solidFill>
                <a:latin typeface="微软雅黑" panose="020B0503020204020204" pitchFamily="34" charset="-122"/>
                <a:ea typeface="微软雅黑" panose="020B0503020204020204" pitchFamily="34" charset="-122"/>
              </a:rPr>
              <a:t>1%</a:t>
            </a:r>
            <a:r>
              <a:rPr kumimoji="1" lang="zh-CN" altLang="en-US" sz="1400" dirty="0">
                <a:latin typeface="微软雅黑" panose="020B0503020204020204" pitchFamily="34" charset="-122"/>
                <a:ea typeface="微软雅黑" panose="020B0503020204020204" pitchFamily="34" charset="-122"/>
              </a:rPr>
              <a:t>行列</a:t>
            </a:r>
            <a:endPar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文本框 17"/>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科技论文</a:t>
            </a:r>
          </a:p>
        </p:txBody>
      </p:sp>
      <p:sp>
        <p:nvSpPr>
          <p:cNvPr id="20" name="文本框 19"/>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2" name="矩形 1"/>
          <p:cNvSpPr/>
          <p:nvPr/>
        </p:nvSpPr>
        <p:spPr>
          <a:xfrm>
            <a:off x="1122780" y="1183416"/>
            <a:ext cx="10585176" cy="707886"/>
          </a:xfrm>
          <a:prstGeom prst="rect">
            <a:avLst/>
          </a:prstGeom>
        </p:spPr>
        <p:txBody>
          <a:bodyPr wrap="square">
            <a:spAutoFit/>
          </a:bodyPr>
          <a:lstStyle/>
          <a:p>
            <a:r>
              <a:rPr kumimoji="1" lang="en-US" altLang="zh-CN" sz="2000" dirty="0">
                <a:solidFill>
                  <a:schemeClr val="accent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11</a:t>
            </a:r>
            <a:r>
              <a:rPr kumimoji="1" lang="zh-CN" altLang="en-US" sz="2000" dirty="0">
                <a:solidFill>
                  <a:schemeClr val="accent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a:t>
            </a:r>
            <a:r>
              <a:rPr kumimoji="1" lang="zh-CN" altLang="en-US" sz="2000"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学科进入</a:t>
            </a:r>
            <a:r>
              <a:rPr kumimoji="1" lang="en-US" altLang="zh-CN" sz="2000"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ESI</a:t>
            </a:r>
            <a:r>
              <a:rPr kumimoji="1" lang="zh-CN" altLang="en-US" sz="2000"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论文数量排名全球前</a:t>
            </a:r>
            <a:r>
              <a:rPr kumimoji="1" lang="en-US" altLang="zh-CN" sz="2000" dirty="0">
                <a:solidFill>
                  <a:schemeClr val="accent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kumimoji="1"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，材料科学进入全球前</a:t>
            </a:r>
            <a:r>
              <a:rPr kumimoji="1" lang="en-US" altLang="zh-CN" sz="2000" dirty="0">
                <a:solidFill>
                  <a:schemeClr val="accent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kumimoji="1"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行列</a:t>
            </a:r>
            <a:endParaRPr kumimoji="1" lang="en-US" altLang="zh-CN"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kumimoji="1"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工程学学科进入</a:t>
            </a:r>
            <a:r>
              <a:rPr kumimoji="1" lang="en-US" altLang="zh-CN"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ESI</a:t>
            </a:r>
            <a:r>
              <a:rPr kumimoji="1"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全球前</a:t>
            </a:r>
            <a:r>
              <a:rPr kumimoji="1" lang="zh-CN" altLang="en-US" sz="2000" dirty="0">
                <a:solidFill>
                  <a:schemeClr val="accent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万分之一</a:t>
            </a:r>
            <a:r>
              <a:rPr kumimoji="1"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行列，成为我国拥有全球前万分之一学科的</a:t>
            </a:r>
            <a:r>
              <a:rPr kumimoji="1" lang="en-US" altLang="zh-CN"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r>
              <a:rPr kumimoji="1"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所高校之一</a:t>
            </a:r>
            <a:endParaRPr lang="zh-CN" altLang="en-US" sz="2000"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22" presetClass="entr" presetSubtype="4"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down)">
                                      <p:cBhvr>
                                        <p:cTn id="15" dur="500"/>
                                        <p:tgtEl>
                                          <p:spTgt spid="2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down)">
                                      <p:cBhvr>
                                        <p:cTn id="24" dur="500"/>
                                        <p:tgtEl>
                                          <p:spTgt spid="2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p:cTn id="37" dur="500" fill="hold"/>
                                        <p:tgtEl>
                                          <p:spTgt spid="32"/>
                                        </p:tgtEl>
                                        <p:attrNameLst>
                                          <p:attrName>ppt_w</p:attrName>
                                        </p:attrNameLst>
                                      </p:cBhvr>
                                      <p:tavLst>
                                        <p:tav tm="0">
                                          <p:val>
                                            <p:fltVal val="0"/>
                                          </p:val>
                                        </p:tav>
                                        <p:tav tm="100000">
                                          <p:val>
                                            <p:strVal val="#ppt_w"/>
                                          </p:val>
                                        </p:tav>
                                      </p:tavLst>
                                    </p:anim>
                                    <p:anim calcmode="lin" valueType="num">
                                      <p:cBhvr>
                                        <p:cTn id="38" dur="500" fill="hold"/>
                                        <p:tgtEl>
                                          <p:spTgt spid="32"/>
                                        </p:tgtEl>
                                        <p:attrNameLst>
                                          <p:attrName>ppt_h</p:attrName>
                                        </p:attrNameLst>
                                      </p:cBhvr>
                                      <p:tavLst>
                                        <p:tav tm="0">
                                          <p:val>
                                            <p:fltVal val="0"/>
                                          </p:val>
                                        </p:tav>
                                        <p:tav tm="100000">
                                          <p:val>
                                            <p:strVal val="#ppt_h"/>
                                          </p:val>
                                        </p:tav>
                                      </p:tavLst>
                                    </p:anim>
                                    <p:animEffect transition="in" filter="fade">
                                      <p:cBhvr>
                                        <p:cTn id="39" dur="500"/>
                                        <p:tgtEl>
                                          <p:spTgt spid="32"/>
                                        </p:tgtEl>
                                      </p:cBhvr>
                                    </p:animEffect>
                                  </p:childTnLst>
                                </p:cTn>
                              </p:par>
                              <p:par>
                                <p:cTn id="40" presetID="12" presetClass="entr" presetSubtype="1"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p:tgtEl>
                                          <p:spTgt spid="35"/>
                                        </p:tgtEl>
                                        <p:attrNameLst>
                                          <p:attrName>ppt_y</p:attrName>
                                        </p:attrNameLst>
                                      </p:cBhvr>
                                      <p:tavLst>
                                        <p:tav tm="0">
                                          <p:val>
                                            <p:strVal val="#ppt_y-#ppt_h*1.125000"/>
                                          </p:val>
                                        </p:tav>
                                        <p:tav tm="100000">
                                          <p:val>
                                            <p:strVal val="#ppt_y"/>
                                          </p:val>
                                        </p:tav>
                                      </p:tavLst>
                                    </p:anim>
                                    <p:animEffect transition="in" filter="wipe(down)">
                                      <p:cBhvr>
                                        <p:cTn id="43" dur="500"/>
                                        <p:tgtEl>
                                          <p:spTgt spid="35"/>
                                        </p:tgtEl>
                                      </p:cBhvr>
                                    </p:animEffect>
                                  </p:childTnLst>
                                </p:cTn>
                              </p:par>
                              <p:par>
                                <p:cTn id="44" presetID="12" presetClass="entr" presetSubtype="1"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 calcmode="lin" valueType="num">
                                      <p:cBhvr additive="base">
                                        <p:cTn id="46" dur="500"/>
                                        <p:tgtEl>
                                          <p:spTgt spid="37"/>
                                        </p:tgtEl>
                                        <p:attrNameLst>
                                          <p:attrName>ppt_y</p:attrName>
                                        </p:attrNameLst>
                                      </p:cBhvr>
                                      <p:tavLst>
                                        <p:tav tm="0">
                                          <p:val>
                                            <p:strVal val="#ppt_y-#ppt_h*1.125000"/>
                                          </p:val>
                                        </p:tav>
                                        <p:tav tm="100000">
                                          <p:val>
                                            <p:strVal val="#ppt_y"/>
                                          </p:val>
                                        </p:tav>
                                      </p:tavLst>
                                    </p:anim>
                                    <p:animEffect transition="in" filter="wipe(down)">
                                      <p:cBhvr>
                                        <p:cTn id="47" dur="500"/>
                                        <p:tgtEl>
                                          <p:spTgt spid="37"/>
                                        </p:tgtEl>
                                      </p:cBhvr>
                                    </p:animEffect>
                                  </p:childTnLst>
                                </p:cTn>
                              </p:par>
                              <p:par>
                                <p:cTn id="48" presetID="12" presetClass="entr" presetSubtype="4"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 calcmode="lin" valueType="num">
                                      <p:cBhvr additive="base">
                                        <p:cTn id="50" dur="500"/>
                                        <p:tgtEl>
                                          <p:spTgt spid="38"/>
                                        </p:tgtEl>
                                        <p:attrNameLst>
                                          <p:attrName>ppt_y</p:attrName>
                                        </p:attrNameLst>
                                      </p:cBhvr>
                                      <p:tavLst>
                                        <p:tav tm="0">
                                          <p:val>
                                            <p:strVal val="#ppt_y+#ppt_h*1.125000"/>
                                          </p:val>
                                        </p:tav>
                                        <p:tav tm="100000">
                                          <p:val>
                                            <p:strVal val="#ppt_y"/>
                                          </p:val>
                                        </p:tav>
                                      </p:tavLst>
                                    </p:anim>
                                    <p:animEffect transition="in" filter="wipe(up)">
                                      <p:cBhvr>
                                        <p:cTn id="51" dur="500"/>
                                        <p:tgtEl>
                                          <p:spTgt spid="38"/>
                                        </p:tgtEl>
                                      </p:cBhvr>
                                    </p:animEffect>
                                  </p:childTnLst>
                                </p:cTn>
                              </p:par>
                              <p:par>
                                <p:cTn id="52" presetID="12" presetClass="entr" presetSubtype="1"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additive="base">
                                        <p:cTn id="54" dur="500"/>
                                        <p:tgtEl>
                                          <p:spTgt spid="39"/>
                                        </p:tgtEl>
                                        <p:attrNameLst>
                                          <p:attrName>ppt_y</p:attrName>
                                        </p:attrNameLst>
                                      </p:cBhvr>
                                      <p:tavLst>
                                        <p:tav tm="0">
                                          <p:val>
                                            <p:strVal val="#ppt_y-#ppt_h*1.125000"/>
                                          </p:val>
                                        </p:tav>
                                        <p:tav tm="100000">
                                          <p:val>
                                            <p:strVal val="#ppt_y"/>
                                          </p:val>
                                        </p:tav>
                                      </p:tavLst>
                                    </p:anim>
                                    <p:animEffect transition="in" filter="wipe(down)">
                                      <p:cBhvr>
                                        <p:cTn id="5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p:bldP spid="31" grpId="0" animBg="1"/>
      <p:bldP spid="32" grpId="0" animBg="1"/>
      <p:bldP spid="33" grpId="0" animBg="1"/>
      <p:bldP spid="35" grpId="0"/>
      <p:bldP spid="37" grpId="0"/>
      <p:bldP spid="38" grpId="0"/>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72458" y="3473996"/>
            <a:ext cx="7228707" cy="2584648"/>
            <a:chOff x="3960309" y="3028124"/>
            <a:chExt cx="6267751" cy="2241058"/>
          </a:xfrm>
        </p:grpSpPr>
        <p:sp>
          <p:nvSpPr>
            <p:cNvPr id="7" name="Freeform 17"/>
            <p:cNvSpPr>
              <a:spLocks noChangeAspect="1"/>
            </p:cNvSpPr>
            <p:nvPr/>
          </p:nvSpPr>
          <p:spPr bwMode="auto">
            <a:xfrm>
              <a:off x="6601270" y="3165179"/>
              <a:ext cx="1938186" cy="1908000"/>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accent4"/>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noAutofit/>
            </a:bodyPr>
            <a:lstStyle/>
            <a:p>
              <a:pPr algn="ctr">
                <a:lnSpc>
                  <a:spcPct val="120000"/>
                </a:lnSpc>
              </a:pPr>
              <a:endParaRPr lang="zh-CN" altLang="en-US" sz="2000"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7"/>
            <p:cNvSpPr/>
            <p:nvPr/>
          </p:nvSpPr>
          <p:spPr bwMode="auto">
            <a:xfrm>
              <a:off x="5601916" y="3404365"/>
              <a:ext cx="1481733" cy="1458656"/>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accent3"/>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noAutofit/>
            </a:bodyPr>
            <a:lstStyle/>
            <a:p>
              <a:pPr algn="ctr">
                <a:lnSpc>
                  <a:spcPct val="120000"/>
                </a:lnSpc>
              </a:pPr>
              <a:endParaRPr lang="zh-CN" altLang="en-US" sz="2000"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18"/>
            <p:cNvSpPr/>
            <p:nvPr/>
          </p:nvSpPr>
          <p:spPr bwMode="auto">
            <a:xfrm>
              <a:off x="4682222" y="3523355"/>
              <a:ext cx="1295485" cy="1265818"/>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chemeClr val="accent2"/>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noAutofit/>
            </a:bodyPr>
            <a:lstStyle/>
            <a:p>
              <a:pPr algn="ctr">
                <a:lnSpc>
                  <a:spcPct val="120000"/>
                </a:lnSpc>
              </a:pPr>
              <a:endParaRPr lang="zh-CN" altLang="en-US" sz="2000"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19"/>
            <p:cNvSpPr/>
            <p:nvPr/>
          </p:nvSpPr>
          <p:spPr bwMode="auto">
            <a:xfrm>
              <a:off x="3960309" y="3649946"/>
              <a:ext cx="1028477" cy="1041662"/>
            </a:xfrm>
            <a:custGeom>
              <a:avLst/>
              <a:gdLst>
                <a:gd name="T0" fmla="*/ 15 w 101"/>
                <a:gd name="T1" fmla="*/ 31 h 102"/>
                <a:gd name="T2" fmla="*/ 21 w 101"/>
                <a:gd name="T3" fmla="*/ 5 h 102"/>
                <a:gd name="T4" fmla="*/ 26 w 101"/>
                <a:gd name="T5" fmla="*/ 1 h 102"/>
                <a:gd name="T6" fmla="*/ 32 w 101"/>
                <a:gd name="T7" fmla="*/ 2 h 102"/>
                <a:gd name="T8" fmla="*/ 95 w 101"/>
                <a:gd name="T9" fmla="*/ 41 h 102"/>
                <a:gd name="T10" fmla="*/ 101 w 101"/>
                <a:gd name="T11" fmla="*/ 51 h 102"/>
                <a:gd name="T12" fmla="*/ 94 w 101"/>
                <a:gd name="T13" fmla="*/ 63 h 102"/>
                <a:gd name="T14" fmla="*/ 6 w 101"/>
                <a:gd name="T15" fmla="*/ 102 h 102"/>
                <a:gd name="T16" fmla="*/ 2 w 101"/>
                <a:gd name="T17" fmla="*/ 101 h 102"/>
                <a:gd name="T18" fmla="*/ 0 w 101"/>
                <a:gd name="T19" fmla="*/ 97 h 102"/>
                <a:gd name="T20" fmla="*/ 5 w 101"/>
                <a:gd name="T21" fmla="*/ 77 h 102"/>
                <a:gd name="T22" fmla="*/ 15 w 101"/>
                <a:gd name="T2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chemeClr val="accent1"/>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noAutofit/>
            </a:bodyPr>
            <a:lstStyle/>
            <a:p>
              <a:pPr algn="ctr">
                <a:lnSpc>
                  <a:spcPct val="120000"/>
                </a:lnSpc>
              </a:pPr>
              <a:endParaRPr lang="zh-CN" altLang="en-US" sz="2000"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7"/>
            <p:cNvSpPr>
              <a:spLocks noChangeAspect="1"/>
            </p:cNvSpPr>
            <p:nvPr/>
          </p:nvSpPr>
          <p:spPr bwMode="auto">
            <a:xfrm>
              <a:off x="7951546" y="3028124"/>
              <a:ext cx="2276514" cy="2241058"/>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FFC000"/>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noAutofit/>
            </a:bodyPr>
            <a:lstStyle/>
            <a:p>
              <a:pPr algn="ctr">
                <a:lnSpc>
                  <a:spcPct val="120000"/>
                </a:lnSpc>
              </a:pPr>
              <a:endParaRPr lang="zh-CN" altLang="en-US" sz="2000"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1" name="任意多边形 100"/>
          <p:cNvSpPr/>
          <p:nvPr/>
        </p:nvSpPr>
        <p:spPr bwMode="auto">
          <a:xfrm>
            <a:off x="7149792" y="3473996"/>
            <a:ext cx="3323517" cy="521293"/>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1054100">
              <a:lnSpc>
                <a:spcPct val="120000"/>
              </a:lnSpc>
              <a:defRPr/>
            </a:pPr>
            <a:endParaRPr lang="zh-CN" altLang="en-US" sz="1155"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任意多边形 108"/>
          <p:cNvSpPr/>
          <p:nvPr/>
        </p:nvSpPr>
        <p:spPr bwMode="auto">
          <a:xfrm flipH="1">
            <a:off x="956766" y="4451572"/>
            <a:ext cx="2338856" cy="330755"/>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1054100">
              <a:lnSpc>
                <a:spcPct val="120000"/>
              </a:lnSpc>
              <a:defRPr/>
            </a:pPr>
            <a:endParaRPr lang="zh-CN" altLang="en-US" sz="1155"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任意多边形 112"/>
          <p:cNvSpPr/>
          <p:nvPr/>
        </p:nvSpPr>
        <p:spPr>
          <a:xfrm>
            <a:off x="5721163" y="3288222"/>
            <a:ext cx="775566" cy="1155749"/>
          </a:xfrm>
          <a:custGeom>
            <a:avLst/>
            <a:gdLst>
              <a:gd name="connsiteX0" fmla="*/ 0 w 647700"/>
              <a:gd name="connsiteY0" fmla="*/ 965200 h 965200"/>
              <a:gd name="connsiteX1" fmla="*/ 152400 w 647700"/>
              <a:gd name="connsiteY1" fmla="*/ 508000 h 965200"/>
              <a:gd name="connsiteX2" fmla="*/ 647700 w 647700"/>
              <a:gd name="connsiteY2" fmla="*/ 0 h 965200"/>
              <a:gd name="connsiteX0-1" fmla="*/ 0 w 647700"/>
              <a:gd name="connsiteY0-2" fmla="*/ 965200 h 965200"/>
              <a:gd name="connsiteX1-3" fmla="*/ 101600 w 647700"/>
              <a:gd name="connsiteY1-4" fmla="*/ 520700 h 965200"/>
              <a:gd name="connsiteX2-5" fmla="*/ 647700 w 647700"/>
              <a:gd name="connsiteY2-6" fmla="*/ 0 h 965200"/>
            </a:gdLst>
            <a:ahLst/>
            <a:cxnLst>
              <a:cxn ang="0">
                <a:pos x="connsiteX0-1" y="connsiteY0-2"/>
              </a:cxn>
              <a:cxn ang="0">
                <a:pos x="connsiteX1-3" y="connsiteY1-4"/>
              </a:cxn>
              <a:cxn ang="0">
                <a:pos x="connsiteX2-5" y="connsiteY2-6"/>
              </a:cxn>
            </a:cxnLst>
            <a:rect l="l" t="t" r="r" b="b"/>
            <a:pathLst>
              <a:path w="647700" h="965200">
                <a:moveTo>
                  <a:pt x="0" y="965200"/>
                </a:moveTo>
                <a:lnTo>
                  <a:pt x="101600" y="520700"/>
                </a:lnTo>
                <a:lnTo>
                  <a:pt x="6477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1054100">
              <a:lnSpc>
                <a:spcPct val="120000"/>
              </a:lnSpc>
              <a:defRPr/>
            </a:pPr>
            <a:endParaRPr lang="zh-CN" altLang="en-US" sz="1155"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任意多边形 113"/>
          <p:cNvSpPr/>
          <p:nvPr/>
        </p:nvSpPr>
        <p:spPr>
          <a:xfrm flipH="1">
            <a:off x="3746131" y="3280619"/>
            <a:ext cx="775566" cy="1155749"/>
          </a:xfrm>
          <a:custGeom>
            <a:avLst/>
            <a:gdLst>
              <a:gd name="connsiteX0" fmla="*/ 0 w 647700"/>
              <a:gd name="connsiteY0" fmla="*/ 965200 h 965200"/>
              <a:gd name="connsiteX1" fmla="*/ 152400 w 647700"/>
              <a:gd name="connsiteY1" fmla="*/ 508000 h 965200"/>
              <a:gd name="connsiteX2" fmla="*/ 647700 w 647700"/>
              <a:gd name="connsiteY2" fmla="*/ 0 h 965200"/>
              <a:gd name="connsiteX0-1" fmla="*/ 0 w 647700"/>
              <a:gd name="connsiteY0-2" fmla="*/ 965200 h 965200"/>
              <a:gd name="connsiteX1-3" fmla="*/ 101600 w 647700"/>
              <a:gd name="connsiteY1-4" fmla="*/ 520700 h 965200"/>
              <a:gd name="connsiteX2-5" fmla="*/ 647700 w 647700"/>
              <a:gd name="connsiteY2-6" fmla="*/ 0 h 965200"/>
            </a:gdLst>
            <a:ahLst/>
            <a:cxnLst>
              <a:cxn ang="0">
                <a:pos x="connsiteX0-1" y="connsiteY0-2"/>
              </a:cxn>
              <a:cxn ang="0">
                <a:pos x="connsiteX1-3" y="connsiteY1-4"/>
              </a:cxn>
              <a:cxn ang="0">
                <a:pos x="connsiteX2-5" y="connsiteY2-6"/>
              </a:cxn>
            </a:cxnLst>
            <a:rect l="l" t="t" r="r" b="b"/>
            <a:pathLst>
              <a:path w="647700" h="965200">
                <a:moveTo>
                  <a:pt x="0" y="965200"/>
                </a:moveTo>
                <a:lnTo>
                  <a:pt x="101600" y="520700"/>
                </a:lnTo>
                <a:lnTo>
                  <a:pt x="6477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1054100">
              <a:lnSpc>
                <a:spcPct val="120000"/>
              </a:lnSpc>
              <a:defRPr/>
            </a:pPr>
            <a:endParaRPr lang="zh-CN" altLang="en-US" sz="1155"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Text Placeholder 7"/>
          <p:cNvSpPr txBox="1"/>
          <p:nvPr/>
        </p:nvSpPr>
        <p:spPr>
          <a:xfrm>
            <a:off x="838443" y="4049757"/>
            <a:ext cx="1908737" cy="356823"/>
          </a:xfrm>
          <a:prstGeom prst="rect">
            <a:avLst/>
          </a:prstGeom>
        </p:spPr>
        <p:txBody>
          <a:bodyPr vert="horz" lIns="0" tIns="103860" rIns="0" bIns="10386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nSpc>
                <a:spcPct val="120000"/>
              </a:lnSpc>
            </a:pPr>
            <a:r>
              <a:rPr lang="zh-CN" altLang="en-US" sz="1400" b="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科研经费</a:t>
            </a:r>
            <a:r>
              <a:rPr lang="en-US" altLang="zh-CN" sz="1400"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22.57</a:t>
            </a:r>
            <a:r>
              <a:rPr lang="zh-CN" altLang="en-US" sz="1400"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亿元</a:t>
            </a:r>
          </a:p>
        </p:txBody>
      </p:sp>
      <p:sp>
        <p:nvSpPr>
          <p:cNvPr id="28" name="Text Placeholder 7"/>
          <p:cNvSpPr txBox="1"/>
          <p:nvPr/>
        </p:nvSpPr>
        <p:spPr>
          <a:xfrm>
            <a:off x="2623850" y="2811272"/>
            <a:ext cx="1928256" cy="356823"/>
          </a:xfrm>
          <a:prstGeom prst="rect">
            <a:avLst/>
          </a:prstGeom>
        </p:spPr>
        <p:txBody>
          <a:bodyPr vert="horz" lIns="0" tIns="103860" rIns="0" bIns="10386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nSpc>
                <a:spcPct val="120000"/>
              </a:lnSpc>
            </a:pPr>
            <a:r>
              <a:rPr lang="zh-CN" altLang="en-US" sz="1400" b="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科研经费</a:t>
            </a:r>
            <a:r>
              <a:rPr lang="zh-CN" altLang="en-US" sz="1400"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超过</a:t>
            </a:r>
            <a:r>
              <a:rPr lang="en-US" altLang="zh-CN" sz="1400"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24</a:t>
            </a:r>
            <a:r>
              <a:rPr lang="zh-CN" altLang="en-US" sz="1400"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亿元</a:t>
            </a:r>
          </a:p>
        </p:txBody>
      </p:sp>
      <p:sp>
        <p:nvSpPr>
          <p:cNvPr id="30" name="Text Placeholder 7"/>
          <p:cNvSpPr txBox="1"/>
          <p:nvPr/>
        </p:nvSpPr>
        <p:spPr>
          <a:xfrm>
            <a:off x="6141344" y="2800833"/>
            <a:ext cx="2025930" cy="356823"/>
          </a:xfrm>
          <a:prstGeom prst="rect">
            <a:avLst/>
          </a:prstGeom>
        </p:spPr>
        <p:txBody>
          <a:bodyPr vert="horz" lIns="0" tIns="103860" rIns="0" bIns="10386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nSpc>
                <a:spcPct val="120000"/>
              </a:lnSpc>
            </a:pPr>
            <a:r>
              <a:rPr lang="zh-CN" altLang="en-US" sz="1400" b="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科研经费</a:t>
            </a:r>
            <a:r>
              <a:rPr lang="zh-CN" altLang="en-US" sz="1400"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超过</a:t>
            </a:r>
            <a:r>
              <a:rPr lang="en-US" altLang="zh-CN" sz="1400"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24</a:t>
            </a:r>
            <a:r>
              <a:rPr lang="zh-CN" altLang="en-US" sz="1400"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亿元</a:t>
            </a:r>
          </a:p>
        </p:txBody>
      </p:sp>
      <p:sp>
        <p:nvSpPr>
          <p:cNvPr id="32" name="Text Placeholder 7"/>
          <p:cNvSpPr txBox="1"/>
          <p:nvPr/>
        </p:nvSpPr>
        <p:spPr>
          <a:xfrm>
            <a:off x="8353662" y="3149252"/>
            <a:ext cx="1933258" cy="356823"/>
          </a:xfrm>
          <a:prstGeom prst="rect">
            <a:avLst/>
          </a:prstGeom>
        </p:spPr>
        <p:txBody>
          <a:bodyPr vert="horz" lIns="0" tIns="103860" rIns="0" bIns="10386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nSpc>
                <a:spcPct val="120000"/>
              </a:lnSpc>
            </a:pPr>
            <a:r>
              <a:rPr lang="zh-CN" altLang="en-US" sz="1400" b="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科研经费</a:t>
            </a:r>
            <a:r>
              <a:rPr lang="en-US" altLang="zh-CN" sz="1400"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25.23</a:t>
            </a:r>
            <a:r>
              <a:rPr lang="zh-CN" altLang="en-US" sz="1400"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亿元</a:t>
            </a:r>
          </a:p>
        </p:txBody>
      </p:sp>
      <p:sp>
        <p:nvSpPr>
          <p:cNvPr id="24" name="文本框 23"/>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科研经费</a:t>
            </a:r>
          </a:p>
        </p:txBody>
      </p:sp>
      <p:sp>
        <p:nvSpPr>
          <p:cNvPr id="34" name="文本框 33"/>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35" name="矩形 13"/>
          <p:cNvSpPr>
            <a:spLocks noChangeArrowheads="1"/>
          </p:cNvSpPr>
          <p:nvPr/>
        </p:nvSpPr>
        <p:spPr bwMode="auto">
          <a:xfrm>
            <a:off x="1213911" y="1279592"/>
            <a:ext cx="10256023"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0"/>
              </a:spcBef>
              <a:buFontTx/>
              <a:buNone/>
            </a:pPr>
            <a:r>
              <a:rPr lang="en-US" altLang="zh-CN" sz="200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00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学校科研经费实现连续十年增长，</a:t>
            </a:r>
            <a:r>
              <a:rPr lang="en-US" altLang="zh-CN" sz="200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r>
              <a:rPr lang="zh-CN" altLang="en-US" sz="200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年来，学校获得各类科技投入经费超过</a:t>
            </a:r>
            <a:r>
              <a:rPr lang="en-US" altLang="zh-CN" sz="2000" dirty="0">
                <a:solidFill>
                  <a:schemeClr val="accent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110</a:t>
            </a:r>
            <a:r>
              <a:rPr lang="zh-CN" altLang="en-US" sz="2000" dirty="0">
                <a:solidFill>
                  <a:schemeClr val="accent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亿元</a:t>
            </a:r>
            <a:r>
              <a:rPr lang="zh-CN" altLang="en-US" sz="200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，名列全国高校前列，</a:t>
            </a:r>
            <a:r>
              <a:rPr lang="en-US" altLang="zh-CN" sz="200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2016</a:t>
            </a:r>
            <a:r>
              <a:rPr lang="zh-CN" altLang="en-US" sz="200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年总经费达</a:t>
            </a:r>
            <a:r>
              <a:rPr lang="en-US" altLang="zh-CN" sz="2000" dirty="0">
                <a:solidFill>
                  <a:schemeClr val="accent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25.27</a:t>
            </a:r>
            <a:r>
              <a:rPr lang="zh-CN" altLang="en-US" sz="2000" dirty="0">
                <a:solidFill>
                  <a:schemeClr val="accent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亿元</a:t>
            </a:r>
            <a:r>
              <a:rPr lang="zh-CN" altLang="en-US" sz="200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p>
        </p:txBody>
      </p:sp>
      <p:sp>
        <p:nvSpPr>
          <p:cNvPr id="37" name="任意多边形 100"/>
          <p:cNvSpPr/>
          <p:nvPr/>
        </p:nvSpPr>
        <p:spPr bwMode="auto">
          <a:xfrm>
            <a:off x="9156649" y="4147738"/>
            <a:ext cx="2940691" cy="330755"/>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1054100">
              <a:lnSpc>
                <a:spcPct val="120000"/>
              </a:lnSpc>
              <a:defRPr/>
            </a:pPr>
            <a:endParaRPr lang="zh-CN" altLang="en-US" sz="1155"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Text Placeholder 7"/>
          <p:cNvSpPr txBox="1"/>
          <p:nvPr/>
        </p:nvSpPr>
        <p:spPr>
          <a:xfrm>
            <a:off x="10073300" y="3714690"/>
            <a:ext cx="2019432" cy="356823"/>
          </a:xfrm>
          <a:prstGeom prst="rect">
            <a:avLst/>
          </a:prstGeom>
        </p:spPr>
        <p:txBody>
          <a:bodyPr vert="horz" lIns="0" tIns="103860" rIns="0" bIns="10386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nSpc>
                <a:spcPct val="120000"/>
              </a:lnSpc>
            </a:pPr>
            <a:r>
              <a:rPr lang="zh-CN" altLang="en-US" sz="1400" b="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科研经费</a:t>
            </a:r>
            <a:r>
              <a:rPr lang="en-US" altLang="zh-CN" sz="1400"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25.27</a:t>
            </a:r>
            <a:r>
              <a:rPr lang="zh-CN" altLang="en-US" sz="1400"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亿元</a:t>
            </a:r>
          </a:p>
        </p:txBody>
      </p:sp>
      <p:sp>
        <p:nvSpPr>
          <p:cNvPr id="39" name="矩形 7"/>
          <p:cNvSpPr>
            <a:spLocks noChangeArrowheads="1"/>
          </p:cNvSpPr>
          <p:nvPr/>
        </p:nvSpPr>
        <p:spPr bwMode="auto">
          <a:xfrm>
            <a:off x="3161026" y="4582367"/>
            <a:ext cx="961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2012</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矩形 7"/>
          <p:cNvSpPr>
            <a:spLocks noChangeArrowheads="1"/>
          </p:cNvSpPr>
          <p:nvPr/>
        </p:nvSpPr>
        <p:spPr bwMode="auto">
          <a:xfrm>
            <a:off x="4217056" y="4616949"/>
            <a:ext cx="961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2013</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矩形 7"/>
          <p:cNvSpPr>
            <a:spLocks noChangeArrowheads="1"/>
          </p:cNvSpPr>
          <p:nvPr/>
        </p:nvSpPr>
        <p:spPr bwMode="auto">
          <a:xfrm>
            <a:off x="5441260" y="4597661"/>
            <a:ext cx="961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2014</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矩形 7"/>
          <p:cNvSpPr>
            <a:spLocks noChangeArrowheads="1"/>
          </p:cNvSpPr>
          <p:nvPr/>
        </p:nvSpPr>
        <p:spPr bwMode="auto">
          <a:xfrm>
            <a:off x="6836675" y="4607169"/>
            <a:ext cx="961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2015</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矩形 7"/>
          <p:cNvSpPr>
            <a:spLocks noChangeArrowheads="1"/>
          </p:cNvSpPr>
          <p:nvPr/>
        </p:nvSpPr>
        <p:spPr bwMode="auto">
          <a:xfrm>
            <a:off x="8542938" y="4607169"/>
            <a:ext cx="961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2016</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800"/>
                                        <p:tgtEl>
                                          <p:spTgt spid="6"/>
                                        </p:tgtEl>
                                      </p:cBhvr>
                                    </p:animEffect>
                                  </p:childTnLst>
                                </p:cTn>
                              </p:par>
                              <p:par>
                                <p:cTn id="8" presetID="22" presetClass="entr" presetSubtype="2"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par>
                                <p:cTn id="11" presetID="22" presetClass="entr" presetSubtype="4" fill="hold" grpId="0" nodeType="withEffect">
                                  <p:stCondLst>
                                    <p:cond delay="50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grpId="0" nodeType="withEffect">
                                  <p:stCondLst>
                                    <p:cond delay="50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par>
                                <p:cTn id="17" presetID="22" presetClass="entr" presetSubtype="8"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par>
                          <p:cTn id="23" fill="hold">
                            <p:stCondLst>
                              <p:cond delay="1100"/>
                            </p:stCondLst>
                            <p:childTnLst>
                              <p:par>
                                <p:cTn id="24" presetID="53" presetClass="entr" presetSubtype="16" fill="hold" grpId="0" nodeType="after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 calcmode="lin" valueType="num">
                                      <p:cBhvr>
                                        <p:cTn id="26" dur="4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27" dur="4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28" dur="400"/>
                                        <p:tgtEl>
                                          <p:spTgt spid="26">
                                            <p:txEl>
                                              <p:pRg st="0" end="0"/>
                                            </p:tx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8">
                                            <p:txEl>
                                              <p:pRg st="0" end="0"/>
                                            </p:txEl>
                                          </p:spTgt>
                                        </p:tgtEl>
                                        <p:attrNameLst>
                                          <p:attrName>style.visibility</p:attrName>
                                        </p:attrNameLst>
                                      </p:cBhvr>
                                      <p:to>
                                        <p:strVal val="visible"/>
                                      </p:to>
                                    </p:set>
                                    <p:anim calcmode="lin" valueType="num">
                                      <p:cBhvr>
                                        <p:cTn id="31" dur="4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32" dur="4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33" dur="400"/>
                                        <p:tgtEl>
                                          <p:spTgt spid="28">
                                            <p:txEl>
                                              <p:pRg st="0" end="0"/>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0">
                                            <p:txEl>
                                              <p:pRg st="0" end="0"/>
                                            </p:txEl>
                                          </p:spTgt>
                                        </p:tgtEl>
                                        <p:attrNameLst>
                                          <p:attrName>style.visibility</p:attrName>
                                        </p:attrNameLst>
                                      </p:cBhvr>
                                      <p:to>
                                        <p:strVal val="visible"/>
                                      </p:to>
                                    </p:set>
                                    <p:anim calcmode="lin" valueType="num">
                                      <p:cBhvr>
                                        <p:cTn id="36" dur="4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7" dur="4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8" dur="400"/>
                                        <p:tgtEl>
                                          <p:spTgt spid="30">
                                            <p:txEl>
                                              <p:pRg st="0" end="0"/>
                                            </p:txEl>
                                          </p:spTgt>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2">
                                            <p:txEl>
                                              <p:pRg st="0" end="0"/>
                                            </p:txEl>
                                          </p:spTgt>
                                        </p:tgtEl>
                                        <p:attrNameLst>
                                          <p:attrName>style.visibility</p:attrName>
                                        </p:attrNameLst>
                                      </p:cBhvr>
                                      <p:to>
                                        <p:strVal val="visible"/>
                                      </p:to>
                                    </p:set>
                                    <p:anim calcmode="lin" valueType="num">
                                      <p:cBhvr>
                                        <p:cTn id="41" dur="4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42" dur="4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43" dur="400"/>
                                        <p:tgtEl>
                                          <p:spTgt spid="32">
                                            <p:txEl>
                                              <p:pRg st="0" end="0"/>
                                            </p:txEl>
                                          </p:spTgt>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8">
                                            <p:txEl>
                                              <p:pRg st="0" end="0"/>
                                            </p:txEl>
                                          </p:spTgt>
                                        </p:tgtEl>
                                        <p:attrNameLst>
                                          <p:attrName>style.visibility</p:attrName>
                                        </p:attrNameLst>
                                      </p:cBhvr>
                                      <p:to>
                                        <p:strVal val="visible"/>
                                      </p:to>
                                    </p:set>
                                    <p:anim calcmode="lin" valueType="num">
                                      <p:cBhvr>
                                        <p:cTn id="46"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26" grpId="0" build="p">
        <p:tmplLst>
          <p:tmpl lvl="1">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400" fill="hold"/>
                        <p:tgtEl>
                          <p:spTgt spid="26"/>
                        </p:tgtEl>
                        <p:attrNameLst>
                          <p:attrName>ppt_w</p:attrName>
                        </p:attrNameLst>
                      </p:cBhvr>
                      <p:tavLst>
                        <p:tav tm="0">
                          <p:val>
                            <p:fltVal val="0"/>
                          </p:val>
                        </p:tav>
                        <p:tav tm="100000">
                          <p:val>
                            <p:strVal val="#ppt_w"/>
                          </p:val>
                        </p:tav>
                      </p:tavLst>
                    </p:anim>
                    <p:anim calcmode="lin" valueType="num">
                      <p:cBhvr>
                        <p:cTn dur="400" fill="hold"/>
                        <p:tgtEl>
                          <p:spTgt spid="26"/>
                        </p:tgtEl>
                        <p:attrNameLst>
                          <p:attrName>ppt_h</p:attrName>
                        </p:attrNameLst>
                      </p:cBhvr>
                      <p:tavLst>
                        <p:tav tm="0">
                          <p:val>
                            <p:fltVal val="0"/>
                          </p:val>
                        </p:tav>
                        <p:tav tm="100000">
                          <p:val>
                            <p:strVal val="#ppt_h"/>
                          </p:val>
                        </p:tav>
                      </p:tavLst>
                    </p:anim>
                    <p:animEffect transition="in" filter="fade">
                      <p:cBhvr>
                        <p:cTn dur="400"/>
                        <p:tgtEl>
                          <p:spTgt spid="26"/>
                        </p:tgtEl>
                      </p:cBhvr>
                    </p:animEffect>
                  </p:childTnLst>
                </p:cTn>
              </p:par>
            </p:tnLst>
          </p:tmpl>
        </p:tmplLst>
      </p:bldP>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400" fill="hold"/>
                        <p:tgtEl>
                          <p:spTgt spid="28"/>
                        </p:tgtEl>
                        <p:attrNameLst>
                          <p:attrName>ppt_w</p:attrName>
                        </p:attrNameLst>
                      </p:cBhvr>
                      <p:tavLst>
                        <p:tav tm="0">
                          <p:val>
                            <p:fltVal val="0"/>
                          </p:val>
                        </p:tav>
                        <p:tav tm="100000">
                          <p:val>
                            <p:strVal val="#ppt_w"/>
                          </p:val>
                        </p:tav>
                      </p:tavLst>
                    </p:anim>
                    <p:anim calcmode="lin" valueType="num">
                      <p:cBhvr>
                        <p:cTn dur="400" fill="hold"/>
                        <p:tgtEl>
                          <p:spTgt spid="28"/>
                        </p:tgtEl>
                        <p:attrNameLst>
                          <p:attrName>ppt_h</p:attrName>
                        </p:attrNameLst>
                      </p:cBhvr>
                      <p:tavLst>
                        <p:tav tm="0">
                          <p:val>
                            <p:fltVal val="0"/>
                          </p:val>
                        </p:tav>
                        <p:tav tm="100000">
                          <p:val>
                            <p:strVal val="#ppt_h"/>
                          </p:val>
                        </p:tav>
                      </p:tavLst>
                    </p:anim>
                    <p:animEffect transition="in" filter="fade">
                      <p:cBhvr>
                        <p:cTn dur="400"/>
                        <p:tgtEl>
                          <p:spTgt spid="28"/>
                        </p:tgtEl>
                      </p:cBhvr>
                    </p:animEffect>
                  </p:childTnLst>
                </p:cTn>
              </p:par>
            </p:tnLst>
          </p:tmpl>
        </p:tmplLst>
      </p:bldP>
      <p:bldP spid="30" grpId="0" build="p">
        <p:tmplLst>
          <p:tmpl lvl="1">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400" fill="hold"/>
                        <p:tgtEl>
                          <p:spTgt spid="30"/>
                        </p:tgtEl>
                        <p:attrNameLst>
                          <p:attrName>ppt_w</p:attrName>
                        </p:attrNameLst>
                      </p:cBhvr>
                      <p:tavLst>
                        <p:tav tm="0">
                          <p:val>
                            <p:fltVal val="0"/>
                          </p:val>
                        </p:tav>
                        <p:tav tm="100000">
                          <p:val>
                            <p:strVal val="#ppt_w"/>
                          </p:val>
                        </p:tav>
                      </p:tavLst>
                    </p:anim>
                    <p:anim calcmode="lin" valueType="num">
                      <p:cBhvr>
                        <p:cTn dur="400" fill="hold"/>
                        <p:tgtEl>
                          <p:spTgt spid="30"/>
                        </p:tgtEl>
                        <p:attrNameLst>
                          <p:attrName>ppt_h</p:attrName>
                        </p:attrNameLst>
                      </p:cBhvr>
                      <p:tavLst>
                        <p:tav tm="0">
                          <p:val>
                            <p:fltVal val="0"/>
                          </p:val>
                        </p:tav>
                        <p:tav tm="100000">
                          <p:val>
                            <p:strVal val="#ppt_h"/>
                          </p:val>
                        </p:tav>
                      </p:tavLst>
                    </p:anim>
                    <p:animEffect transition="in" filter="fade">
                      <p:cBhvr>
                        <p:cTn dur="400"/>
                        <p:tgtEl>
                          <p:spTgt spid="30"/>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400" fill="hold"/>
                        <p:tgtEl>
                          <p:spTgt spid="32"/>
                        </p:tgtEl>
                        <p:attrNameLst>
                          <p:attrName>ppt_w</p:attrName>
                        </p:attrNameLst>
                      </p:cBhvr>
                      <p:tavLst>
                        <p:tav tm="0">
                          <p:val>
                            <p:fltVal val="0"/>
                          </p:val>
                        </p:tav>
                        <p:tav tm="100000">
                          <p:val>
                            <p:strVal val="#ppt_w"/>
                          </p:val>
                        </p:tav>
                      </p:tavLst>
                    </p:anim>
                    <p:anim calcmode="lin" valueType="num">
                      <p:cBhvr>
                        <p:cTn dur="400" fill="hold"/>
                        <p:tgtEl>
                          <p:spTgt spid="32"/>
                        </p:tgtEl>
                        <p:attrNameLst>
                          <p:attrName>ppt_h</p:attrName>
                        </p:attrNameLst>
                      </p:cBhvr>
                      <p:tavLst>
                        <p:tav tm="0">
                          <p:val>
                            <p:fltVal val="0"/>
                          </p:val>
                        </p:tav>
                        <p:tav tm="100000">
                          <p:val>
                            <p:strVal val="#ppt_h"/>
                          </p:val>
                        </p:tav>
                      </p:tavLst>
                    </p:anim>
                    <p:animEffect transition="in" filter="fade">
                      <p:cBhvr>
                        <p:cTn dur="400"/>
                        <p:tgtEl>
                          <p:spTgt spid="32"/>
                        </p:tgtEl>
                      </p:cBhvr>
                    </p:animEffect>
                  </p:childTnLst>
                </p:cTn>
              </p:par>
            </p:tnLst>
          </p:tmpl>
        </p:tmplLst>
      </p:bldP>
      <p:bldP spid="37" grpId="0" animBg="1"/>
      <p:bldP spid="38" grpId="0" build="p">
        <p:tmplLst>
          <p:tmpl lvl="1">
            <p:tnLst>
              <p:par>
                <p:cTn presetID="53" presetClass="entr" presetSubtype="16"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p:cTn dur="400" fill="hold"/>
                        <p:tgtEl>
                          <p:spTgt spid="38"/>
                        </p:tgtEl>
                        <p:attrNameLst>
                          <p:attrName>ppt_w</p:attrName>
                        </p:attrNameLst>
                      </p:cBhvr>
                      <p:tavLst>
                        <p:tav tm="0">
                          <p:val>
                            <p:fltVal val="0"/>
                          </p:val>
                        </p:tav>
                        <p:tav tm="100000">
                          <p:val>
                            <p:strVal val="#ppt_w"/>
                          </p:val>
                        </p:tav>
                      </p:tavLst>
                    </p:anim>
                    <p:anim calcmode="lin" valueType="num">
                      <p:cBhvr>
                        <p:cTn dur="400" fill="hold"/>
                        <p:tgtEl>
                          <p:spTgt spid="38"/>
                        </p:tgtEl>
                        <p:attrNameLst>
                          <p:attrName>ppt_h</p:attrName>
                        </p:attrNameLst>
                      </p:cBhvr>
                      <p:tavLst>
                        <p:tav tm="0">
                          <p:val>
                            <p:fltVal val="0"/>
                          </p:val>
                        </p:tav>
                        <p:tav tm="100000">
                          <p:val>
                            <p:strVal val="#ppt_h"/>
                          </p:val>
                        </p:tav>
                      </p:tavLst>
                    </p:anim>
                    <p:animEffect transition="in" filter="fade">
                      <p:cBhvr>
                        <p:cTn dur="400"/>
                        <p:tgtEl>
                          <p:spTgt spid="38"/>
                        </p:tgtEl>
                      </p:cBhvr>
                    </p:animEffect>
                  </p:childTnLst>
                </p:cTn>
              </p:par>
            </p:tnLst>
          </p:tmpl>
        </p:tmplLst>
      </p:b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55"/>
          <p:cNvGrpSpPr/>
          <p:nvPr/>
        </p:nvGrpSpPr>
        <p:grpSpPr bwMode="auto">
          <a:xfrm>
            <a:off x="740743" y="1744117"/>
            <a:ext cx="6891852" cy="1623030"/>
            <a:chOff x="5125834" y="3831656"/>
            <a:chExt cx="4901344" cy="1154009"/>
          </a:xfrm>
        </p:grpSpPr>
        <p:sp>
          <p:nvSpPr>
            <p:cNvPr id="57" name="文本框 66"/>
            <p:cNvSpPr txBox="1">
              <a:spLocks noChangeArrowheads="1"/>
            </p:cNvSpPr>
            <p:nvPr/>
          </p:nvSpPr>
          <p:spPr bwMode="auto">
            <a:xfrm>
              <a:off x="5127951" y="4258036"/>
              <a:ext cx="4899227" cy="727629"/>
            </a:xfrm>
            <a:prstGeom prst="rect">
              <a:avLst/>
            </a:prstGeom>
            <a:noFill/>
            <a:ln>
              <a:noFill/>
            </a:ln>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国家“</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973”</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和自然科学基金为主的基础研究</a:t>
              </a:r>
            </a:p>
            <a:p>
              <a:pPr>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国家“</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863”</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为主的应用基础研究</a:t>
              </a:r>
            </a:p>
            <a:p>
              <a:pPr>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重大工程和大中型企业合作项目为主的应用研究</a:t>
              </a:r>
            </a:p>
          </p:txBody>
        </p:sp>
        <p:sp>
          <p:nvSpPr>
            <p:cNvPr id="21527" name="文本框 66"/>
            <p:cNvSpPr txBox="1">
              <a:spLocks noChangeArrowheads="1"/>
            </p:cNvSpPr>
            <p:nvPr/>
          </p:nvSpPr>
          <p:spPr bwMode="auto">
            <a:xfrm>
              <a:off x="5125834" y="3831656"/>
              <a:ext cx="3878374" cy="325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8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面向国家重大需求，面向国际学术前沿</a:t>
              </a:r>
            </a:p>
          </p:txBody>
        </p:sp>
      </p:grpSp>
      <p:grpSp>
        <p:nvGrpSpPr>
          <p:cNvPr id="5" name="组合 2"/>
          <p:cNvGrpSpPr/>
          <p:nvPr/>
        </p:nvGrpSpPr>
        <p:grpSpPr bwMode="auto">
          <a:xfrm>
            <a:off x="775864" y="3367147"/>
            <a:ext cx="5799512" cy="3034623"/>
            <a:chOff x="447676" y="2468563"/>
            <a:chExt cx="3612239" cy="2159798"/>
          </a:xfrm>
        </p:grpSpPr>
        <p:grpSp>
          <p:nvGrpSpPr>
            <p:cNvPr id="9" name="组合 67"/>
            <p:cNvGrpSpPr/>
            <p:nvPr/>
          </p:nvGrpSpPr>
          <p:grpSpPr bwMode="auto">
            <a:xfrm>
              <a:off x="686426" y="3068726"/>
              <a:ext cx="412052" cy="346452"/>
              <a:chOff x="7321551" y="763588"/>
              <a:chExt cx="1050925" cy="882650"/>
            </a:xfrm>
            <a:solidFill>
              <a:schemeClr val="bg1"/>
            </a:solidFill>
          </p:grpSpPr>
          <p:sp>
            <p:nvSpPr>
              <p:cNvPr id="69" name="Freeform 11"/>
              <p:cNvSpPr>
                <a:spLocks noEditPoints="1"/>
              </p:cNvSpPr>
              <p:nvPr/>
            </p:nvSpPr>
            <p:spPr bwMode="auto">
              <a:xfrm>
                <a:off x="7321551" y="763588"/>
                <a:ext cx="744538" cy="704850"/>
              </a:xfrm>
              <a:custGeom>
                <a:avLst/>
                <a:gdLst>
                  <a:gd name="T0" fmla="*/ 86 w 90"/>
                  <a:gd name="T1" fmla="*/ 32 h 83"/>
                  <a:gd name="T2" fmla="*/ 90 w 90"/>
                  <a:gd name="T3" fmla="*/ 32 h 83"/>
                  <a:gd name="T4" fmla="*/ 45 w 90"/>
                  <a:gd name="T5" fmla="*/ 0 h 83"/>
                  <a:gd name="T6" fmla="*/ 0 w 90"/>
                  <a:gd name="T7" fmla="*/ 39 h 83"/>
                  <a:gd name="T8" fmla="*/ 18 w 90"/>
                  <a:gd name="T9" fmla="*/ 69 h 83"/>
                  <a:gd name="T10" fmla="*/ 13 w 90"/>
                  <a:gd name="T11" fmla="*/ 83 h 83"/>
                  <a:gd name="T12" fmla="*/ 29 w 90"/>
                  <a:gd name="T13" fmla="*/ 75 h 83"/>
                  <a:gd name="T14" fmla="*/ 45 w 90"/>
                  <a:gd name="T15" fmla="*/ 77 h 83"/>
                  <a:gd name="T16" fmla="*/ 49 w 90"/>
                  <a:gd name="T17" fmla="*/ 77 h 83"/>
                  <a:gd name="T18" fmla="*/ 48 w 90"/>
                  <a:gd name="T19" fmla="*/ 67 h 83"/>
                  <a:gd name="T20" fmla="*/ 86 w 90"/>
                  <a:gd name="T21" fmla="*/ 32 h 83"/>
                  <a:gd name="T22" fmla="*/ 62 w 90"/>
                  <a:gd name="T23" fmla="*/ 19 h 83"/>
                  <a:gd name="T24" fmla="*/ 67 w 90"/>
                  <a:gd name="T25" fmla="*/ 25 h 83"/>
                  <a:gd name="T26" fmla="*/ 62 w 90"/>
                  <a:gd name="T27" fmla="*/ 31 h 83"/>
                  <a:gd name="T28" fmla="*/ 55 w 90"/>
                  <a:gd name="T29" fmla="*/ 25 h 83"/>
                  <a:gd name="T30" fmla="*/ 62 w 90"/>
                  <a:gd name="T31" fmla="*/ 19 h 83"/>
                  <a:gd name="T32" fmla="*/ 30 w 90"/>
                  <a:gd name="T33" fmla="*/ 31 h 83"/>
                  <a:gd name="T34" fmla="*/ 23 w 90"/>
                  <a:gd name="T35" fmla="*/ 25 h 83"/>
                  <a:gd name="T36" fmla="*/ 30 w 90"/>
                  <a:gd name="T37" fmla="*/ 19 h 83"/>
                  <a:gd name="T38" fmla="*/ 36 w 90"/>
                  <a:gd name="T39" fmla="*/ 25 h 83"/>
                  <a:gd name="T40" fmla="*/ 30 w 90"/>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83">
                    <a:moveTo>
                      <a:pt x="86" y="32"/>
                    </a:moveTo>
                    <a:cubicBezTo>
                      <a:pt x="87" y="32"/>
                      <a:pt x="89" y="32"/>
                      <a:pt x="90" y="32"/>
                    </a:cubicBezTo>
                    <a:cubicBezTo>
                      <a:pt x="86" y="14"/>
                      <a:pt x="67" y="0"/>
                      <a:pt x="45" y="0"/>
                    </a:cubicBezTo>
                    <a:cubicBezTo>
                      <a:pt x="20" y="0"/>
                      <a:pt x="0" y="17"/>
                      <a:pt x="0" y="39"/>
                    </a:cubicBezTo>
                    <a:cubicBezTo>
                      <a:pt x="0" y="51"/>
                      <a:pt x="6" y="61"/>
                      <a:pt x="18" y="69"/>
                    </a:cubicBezTo>
                    <a:cubicBezTo>
                      <a:pt x="13" y="83"/>
                      <a:pt x="13" y="83"/>
                      <a:pt x="13" y="83"/>
                    </a:cubicBezTo>
                    <a:cubicBezTo>
                      <a:pt x="29" y="75"/>
                      <a:pt x="29" y="75"/>
                      <a:pt x="29" y="75"/>
                    </a:cubicBezTo>
                    <a:cubicBezTo>
                      <a:pt x="35" y="76"/>
                      <a:pt x="39" y="77"/>
                      <a:pt x="45" y="77"/>
                    </a:cubicBezTo>
                    <a:cubicBezTo>
                      <a:pt x="46" y="77"/>
                      <a:pt x="48" y="77"/>
                      <a:pt x="49" y="77"/>
                    </a:cubicBezTo>
                    <a:cubicBezTo>
                      <a:pt x="48" y="74"/>
                      <a:pt x="48" y="71"/>
                      <a:pt x="48" y="67"/>
                    </a:cubicBezTo>
                    <a:cubicBezTo>
                      <a:pt x="48" y="48"/>
                      <a:pt x="65" y="32"/>
                      <a:pt x="86" y="32"/>
                    </a:cubicBezTo>
                    <a:close/>
                    <a:moveTo>
                      <a:pt x="62" y="19"/>
                    </a:moveTo>
                    <a:cubicBezTo>
                      <a:pt x="65" y="19"/>
                      <a:pt x="67" y="22"/>
                      <a:pt x="67" y="25"/>
                    </a:cubicBezTo>
                    <a:cubicBezTo>
                      <a:pt x="67" y="29"/>
                      <a:pt x="65" y="31"/>
                      <a:pt x="62" y="31"/>
                    </a:cubicBezTo>
                    <a:cubicBezTo>
                      <a:pt x="58" y="31"/>
                      <a:pt x="55" y="29"/>
                      <a:pt x="55" y="25"/>
                    </a:cubicBezTo>
                    <a:cubicBezTo>
                      <a:pt x="55" y="22"/>
                      <a:pt x="58" y="19"/>
                      <a:pt x="62" y="19"/>
                    </a:cubicBezTo>
                    <a:close/>
                    <a:moveTo>
                      <a:pt x="30" y="31"/>
                    </a:moveTo>
                    <a:cubicBezTo>
                      <a:pt x="27" y="31"/>
                      <a:pt x="23" y="29"/>
                      <a:pt x="23" y="25"/>
                    </a:cubicBezTo>
                    <a:cubicBezTo>
                      <a:pt x="23" y="22"/>
                      <a:pt x="27" y="19"/>
                      <a:pt x="30" y="19"/>
                    </a:cubicBezTo>
                    <a:cubicBezTo>
                      <a:pt x="33" y="19"/>
                      <a:pt x="36" y="22"/>
                      <a:pt x="36" y="25"/>
                    </a:cubicBezTo>
                    <a:cubicBezTo>
                      <a:pt x="36" y="29"/>
                      <a:pt x="33" y="31"/>
                      <a:pt x="30" y="31"/>
                    </a:cubicBezTo>
                    <a:close/>
                  </a:path>
                </a:pathLst>
              </a:custGeom>
              <a:grpFill/>
              <a:ln>
                <a:noFill/>
              </a:ln>
            </p:spPr>
            <p:txBody>
              <a:bodyPr/>
              <a:lstStyle/>
              <a:p>
                <a:pPr fontAlgn="auto">
                  <a:spcBef>
                    <a:spcPts val="0"/>
                  </a:spcBef>
                  <a:spcAft>
                    <a:spcPts val="0"/>
                  </a:spcAft>
                  <a:defRPr/>
                </a:pPr>
                <a:endParaRPr lang="zh-CN" altLang="en-US" sz="1900">
                  <a:latin typeface="+mn-lt"/>
                  <a:ea typeface="+mn-ea"/>
                </a:endParaRPr>
              </a:p>
            </p:txBody>
          </p:sp>
          <p:sp>
            <p:nvSpPr>
              <p:cNvPr id="70" name="Freeform 12"/>
              <p:cNvSpPr>
                <a:spLocks noEditPoints="1"/>
              </p:cNvSpPr>
              <p:nvPr/>
            </p:nvSpPr>
            <p:spPr bwMode="auto">
              <a:xfrm>
                <a:off x="7735888" y="1052513"/>
                <a:ext cx="636588" cy="593725"/>
              </a:xfrm>
              <a:custGeom>
                <a:avLst/>
                <a:gdLst>
                  <a:gd name="T0" fmla="*/ 77 w 77"/>
                  <a:gd name="T1" fmla="*/ 33 h 70"/>
                  <a:gd name="T2" fmla="*/ 39 w 77"/>
                  <a:gd name="T3" fmla="*/ 0 h 70"/>
                  <a:gd name="T4" fmla="*/ 0 w 77"/>
                  <a:gd name="T5" fmla="*/ 33 h 70"/>
                  <a:gd name="T6" fmla="*/ 39 w 77"/>
                  <a:gd name="T7" fmla="*/ 66 h 70"/>
                  <a:gd name="T8" fmla="*/ 52 w 77"/>
                  <a:gd name="T9" fmla="*/ 63 h 70"/>
                  <a:gd name="T10" fmla="*/ 65 w 77"/>
                  <a:gd name="T11" fmla="*/ 70 h 70"/>
                  <a:gd name="T12" fmla="*/ 61 w 77"/>
                  <a:gd name="T13" fmla="*/ 59 h 70"/>
                  <a:gd name="T14" fmla="*/ 77 w 77"/>
                  <a:gd name="T15" fmla="*/ 33 h 70"/>
                  <a:gd name="T16" fmla="*/ 26 w 77"/>
                  <a:gd name="T17" fmla="*/ 27 h 70"/>
                  <a:gd name="T18" fmla="*/ 22 w 77"/>
                  <a:gd name="T19" fmla="*/ 23 h 70"/>
                  <a:gd name="T20" fmla="*/ 26 w 77"/>
                  <a:gd name="T21" fmla="*/ 18 h 70"/>
                  <a:gd name="T22" fmla="*/ 32 w 77"/>
                  <a:gd name="T23" fmla="*/ 23 h 70"/>
                  <a:gd name="T24" fmla="*/ 26 w 77"/>
                  <a:gd name="T25" fmla="*/ 27 h 70"/>
                  <a:gd name="T26" fmla="*/ 51 w 77"/>
                  <a:gd name="T27" fmla="*/ 27 h 70"/>
                  <a:gd name="T28" fmla="*/ 47 w 77"/>
                  <a:gd name="T29" fmla="*/ 23 h 70"/>
                  <a:gd name="T30" fmla="*/ 51 w 77"/>
                  <a:gd name="T31" fmla="*/ 18 h 70"/>
                  <a:gd name="T32" fmla="*/ 57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9" y="0"/>
                    </a:cubicBezTo>
                    <a:cubicBezTo>
                      <a:pt x="17" y="0"/>
                      <a:pt x="0" y="15"/>
                      <a:pt x="0" y="33"/>
                    </a:cubicBezTo>
                    <a:cubicBezTo>
                      <a:pt x="0" y="51"/>
                      <a:pt x="17" y="66"/>
                      <a:pt x="39" y="66"/>
                    </a:cubicBezTo>
                    <a:cubicBezTo>
                      <a:pt x="43" y="66"/>
                      <a:pt x="48" y="65"/>
                      <a:pt x="52" y="63"/>
                    </a:cubicBezTo>
                    <a:cubicBezTo>
                      <a:pt x="65" y="70"/>
                      <a:pt x="65" y="70"/>
                      <a:pt x="65" y="70"/>
                    </a:cubicBezTo>
                    <a:cubicBezTo>
                      <a:pt x="61" y="59"/>
                      <a:pt x="61" y="59"/>
                      <a:pt x="61" y="59"/>
                    </a:cubicBezTo>
                    <a:cubicBezTo>
                      <a:pt x="70" y="52"/>
                      <a:pt x="77" y="43"/>
                      <a:pt x="77" y="33"/>
                    </a:cubicBezTo>
                    <a:close/>
                    <a:moveTo>
                      <a:pt x="26" y="27"/>
                    </a:moveTo>
                    <a:cubicBezTo>
                      <a:pt x="24" y="27"/>
                      <a:pt x="22" y="25"/>
                      <a:pt x="22" y="23"/>
                    </a:cubicBezTo>
                    <a:cubicBezTo>
                      <a:pt x="22" y="21"/>
                      <a:pt x="24" y="18"/>
                      <a:pt x="26" y="18"/>
                    </a:cubicBezTo>
                    <a:cubicBezTo>
                      <a:pt x="30" y="18"/>
                      <a:pt x="32" y="21"/>
                      <a:pt x="32" y="23"/>
                    </a:cubicBezTo>
                    <a:cubicBezTo>
                      <a:pt x="32" y="25"/>
                      <a:pt x="30" y="27"/>
                      <a:pt x="26" y="27"/>
                    </a:cubicBezTo>
                    <a:close/>
                    <a:moveTo>
                      <a:pt x="51" y="27"/>
                    </a:moveTo>
                    <a:cubicBezTo>
                      <a:pt x="49" y="27"/>
                      <a:pt x="47" y="25"/>
                      <a:pt x="47" y="23"/>
                    </a:cubicBezTo>
                    <a:cubicBezTo>
                      <a:pt x="47" y="21"/>
                      <a:pt x="49" y="18"/>
                      <a:pt x="51" y="18"/>
                    </a:cubicBezTo>
                    <a:cubicBezTo>
                      <a:pt x="55" y="18"/>
                      <a:pt x="57" y="21"/>
                      <a:pt x="57" y="23"/>
                    </a:cubicBezTo>
                    <a:cubicBezTo>
                      <a:pt x="57" y="25"/>
                      <a:pt x="55" y="27"/>
                      <a:pt x="51" y="27"/>
                    </a:cubicBezTo>
                    <a:close/>
                  </a:path>
                </a:pathLst>
              </a:custGeom>
              <a:grpFill/>
              <a:ln>
                <a:noFill/>
              </a:ln>
            </p:spPr>
            <p:txBody>
              <a:bodyPr/>
              <a:lstStyle/>
              <a:p>
                <a:pPr fontAlgn="auto">
                  <a:spcBef>
                    <a:spcPts val="0"/>
                  </a:spcBef>
                  <a:spcAft>
                    <a:spcPts val="0"/>
                  </a:spcAft>
                  <a:defRPr/>
                </a:pPr>
                <a:endParaRPr lang="zh-CN" altLang="en-US" sz="1900">
                  <a:latin typeface="+mn-lt"/>
                  <a:ea typeface="+mn-ea"/>
                </a:endParaRPr>
              </a:p>
            </p:txBody>
          </p:sp>
        </p:grpSp>
        <p:grpSp>
          <p:nvGrpSpPr>
            <p:cNvPr id="21521" name="组合 71"/>
            <p:cNvGrpSpPr/>
            <p:nvPr/>
          </p:nvGrpSpPr>
          <p:grpSpPr bwMode="auto">
            <a:xfrm>
              <a:off x="447676" y="2468563"/>
              <a:ext cx="3612239" cy="2159798"/>
              <a:chOff x="4156076" y="2751138"/>
              <a:chExt cx="3612239" cy="2159798"/>
            </a:xfrm>
          </p:grpSpPr>
          <p:sp>
            <p:nvSpPr>
              <p:cNvPr id="73" name="文本框 66"/>
              <p:cNvSpPr txBox="1">
                <a:spLocks noChangeArrowheads="1"/>
              </p:cNvSpPr>
              <p:nvPr/>
            </p:nvSpPr>
            <p:spPr bwMode="auto">
              <a:xfrm>
                <a:off x="4156076" y="3263633"/>
                <a:ext cx="3254375" cy="1647303"/>
              </a:xfrm>
              <a:prstGeom prst="rect">
                <a:avLst/>
              </a:prstGeom>
              <a:noFill/>
              <a:ln>
                <a:noFill/>
              </a:ln>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载人航天与探月工程</a:t>
                </a:r>
              </a:p>
              <a:p>
                <a:pPr>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极大规模集成电路制造装备及成套工艺</a:t>
                </a:r>
              </a:p>
              <a:p>
                <a:pPr>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水体污染的控制与治理</a:t>
                </a:r>
              </a:p>
              <a:p>
                <a:pPr>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高档数控机床与基础制造装备</a:t>
                </a:r>
              </a:p>
              <a:p>
                <a:pPr>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新一代宽带无线移动通信网</a:t>
                </a:r>
              </a:p>
              <a:p>
                <a:pPr>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核心电子器件、高端通用芯片及基础软件产品</a:t>
                </a:r>
              </a:p>
              <a:p>
                <a:pPr>
                  <a:lnSpc>
                    <a:spcPct val="150000"/>
                  </a:lnSpc>
                </a:pPr>
                <a:r>
                  <a:rPr lang="en-US" altLang="zh-CN" sz="1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a:t>
                </a:r>
              </a:p>
            </p:txBody>
          </p:sp>
          <p:sp>
            <p:nvSpPr>
              <p:cNvPr id="21523" name="文本框 66"/>
              <p:cNvSpPr txBox="1">
                <a:spLocks noChangeArrowheads="1"/>
              </p:cNvSpPr>
              <p:nvPr/>
            </p:nvSpPr>
            <p:spPr bwMode="auto">
              <a:xfrm>
                <a:off x="4156076" y="2751138"/>
                <a:ext cx="3612239" cy="931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8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承担和参与国家</a:t>
                </a:r>
                <a:r>
                  <a:rPr lang="en-US" altLang="zh-CN" sz="28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16</a:t>
                </a:r>
                <a:r>
                  <a:rPr lang="zh-CN" altLang="en-US" sz="28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个</a:t>
                </a:r>
                <a:r>
                  <a:rPr lang="zh-CN" altLang="en-US" sz="18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重大科技专项中的</a:t>
                </a:r>
                <a:r>
                  <a:rPr lang="en-US" altLang="zh-CN" sz="28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14</a:t>
                </a:r>
                <a:r>
                  <a:rPr lang="zh-CN" altLang="en-US" sz="28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个</a:t>
                </a:r>
              </a:p>
            </p:txBody>
          </p:sp>
        </p:grpSp>
      </p:grpSp>
      <p:sp>
        <p:nvSpPr>
          <p:cNvPr id="35" name="文本框 34"/>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科研特色</a:t>
            </a:r>
          </a:p>
        </p:txBody>
      </p:sp>
      <p:sp>
        <p:nvSpPr>
          <p:cNvPr id="37" name="文本框 36"/>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18" name="矩形 17"/>
          <p:cNvSpPr/>
          <p:nvPr/>
        </p:nvSpPr>
        <p:spPr>
          <a:xfrm>
            <a:off x="7996450" y="1"/>
            <a:ext cx="4861948" cy="151573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pic>
        <p:nvPicPr>
          <p:cNvPr id="19" name="Picture 4" descr="C:\WINDOWS\Desktop\我的公文包\020915\NBL resource\img0013.jpg"/>
          <p:cNvPicPr>
            <a:picLocks noChangeAspect="1" noChangeArrowheads="1"/>
          </p:cNvPicPr>
          <p:nvPr/>
        </p:nvPicPr>
        <p:blipFill>
          <a:blip r:embed="rId3" r:link="rId4" cstate="print"/>
          <a:srcRect/>
          <a:stretch>
            <a:fillRect/>
          </a:stretch>
        </p:blipFill>
        <p:spPr bwMode="auto">
          <a:xfrm>
            <a:off x="7996450" y="1612568"/>
            <a:ext cx="4862300" cy="562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00" advTm="4000">
        <p14:prism/>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stretch>
            <a:fillRect/>
          </a:stretch>
        </p:blipFill>
        <p:spPr>
          <a:xfrm rot="1558263">
            <a:off x="3823668" y="3628200"/>
            <a:ext cx="1538599" cy="1280116"/>
          </a:xfrm>
          <a:prstGeom prst="rect">
            <a:avLst/>
          </a:prstGeom>
        </p:spPr>
      </p:pic>
      <p:sp>
        <p:nvSpPr>
          <p:cNvPr id="3" name="文本框 2"/>
          <p:cNvSpPr txBox="1"/>
          <p:nvPr/>
        </p:nvSpPr>
        <p:spPr>
          <a:xfrm>
            <a:off x="392023" y="266575"/>
            <a:ext cx="2553584" cy="738664"/>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立足航天 服务国防</a:t>
            </a:r>
          </a:p>
          <a:p>
            <a:pPr defTabSz="963930"/>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5" name="矩形 4"/>
          <p:cNvSpPr/>
          <p:nvPr/>
        </p:nvSpPr>
        <p:spPr>
          <a:xfrm>
            <a:off x="1748855" y="2254011"/>
            <a:ext cx="4896544" cy="1046440"/>
          </a:xfrm>
          <a:prstGeom prst="rect">
            <a:avLst/>
          </a:prstGeom>
        </p:spPr>
        <p:txBody>
          <a:bodyPr wrap="square">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“在我工作的周围有近</a:t>
            </a:r>
            <a:r>
              <a:rPr lang="en-US" altLang="zh-CN" sz="4400" dirty="0">
                <a:solidFill>
                  <a:schemeClr val="accent4"/>
                </a:solidFill>
                <a:latin typeface="微软雅黑" panose="020B0503020204020204" pitchFamily="34" charset="-122"/>
                <a:ea typeface="微软雅黑" panose="020B0503020204020204" pitchFamily="34" charset="-122"/>
              </a:rPr>
              <a:t>40%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的人</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是哈工大毕业生。”</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26" name="Picture 2" descr="http://pic.astron.ac/forum/month_1006/10060622536029724c08158662.jpg"/>
          <p:cNvPicPr>
            <a:picLocks noChangeAspect="1" noChangeArrowheads="1"/>
          </p:cNvPicPr>
          <p:nvPr/>
        </p:nvPicPr>
        <p:blipFill>
          <a:blip r:embed="rId3"/>
          <a:srcRect/>
          <a:stretch>
            <a:fillRect/>
          </a:stretch>
        </p:blipFill>
        <p:spPr bwMode="auto">
          <a:xfrm>
            <a:off x="7078932" y="1528093"/>
            <a:ext cx="5773095" cy="384366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612951" y="4076830"/>
            <a:ext cx="1338828" cy="369332"/>
          </a:xfrm>
          <a:prstGeom prst="rect">
            <a:avLst/>
          </a:prstGeom>
        </p:spPr>
        <p:txBody>
          <a:bodyPr wrap="none">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航天英雄：</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noChangeArrowheads="1"/>
          </p:cNvPicPr>
          <p:nvPr/>
        </p:nvPicPr>
        <p:blipFill rotWithShape="1">
          <a:blip r:embed="rId2"/>
          <a:srcRect r="3480"/>
          <a:stretch>
            <a:fillRect/>
          </a:stretch>
        </p:blipFill>
        <p:spPr bwMode="auto">
          <a:xfrm>
            <a:off x="8291314" y="1744117"/>
            <a:ext cx="4567436" cy="4136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4"/>
          <p:cNvSpPr txBox="1">
            <a:spLocks noChangeArrowheads="1"/>
          </p:cNvSpPr>
          <p:nvPr/>
        </p:nvSpPr>
        <p:spPr bwMode="auto">
          <a:xfrm>
            <a:off x="956767" y="1700470"/>
            <a:ext cx="6120680" cy="333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      1970</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4</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月</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24</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日，我国第一颗人造卫星“东方红一号”的发射成功，</a:t>
            </a:r>
            <a:r>
              <a:rPr lang="zh-CN" altLang="zh-CN"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技术负责人</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是</a:t>
            </a:r>
            <a:r>
              <a:rPr lang="zh-CN" altLang="zh-CN"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哈工大校友孙家栋</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。按下发射按扭把“东方红一号”送上太空的发射手，是</a:t>
            </a:r>
            <a:r>
              <a:rPr lang="zh-CN" altLang="zh-CN"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哈工大校友胡世祥</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p>
          <a:p>
            <a:pPr algn="just">
              <a:lnSpc>
                <a:spcPct val="130000"/>
              </a:lnSpc>
            </a:pP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3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       </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从“东方红一号”首巡太空，到嫦娥三号登陆月球，一大批哈工大杰出校友或担任总师、总指挥，或成为各系统、各岗位的中坚和骨干。历经岁月流转春华秋实，他们为母校写下几许骄傲、几许辉煌。</a:t>
            </a:r>
          </a:p>
        </p:txBody>
      </p:sp>
      <p:sp>
        <p:nvSpPr>
          <p:cNvPr id="6" name="文本框 5"/>
          <p:cNvSpPr txBox="1"/>
          <p:nvPr/>
        </p:nvSpPr>
        <p:spPr>
          <a:xfrm>
            <a:off x="392023" y="266575"/>
            <a:ext cx="2553584" cy="738664"/>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立足航天 服务国防</a:t>
            </a:r>
          </a:p>
          <a:p>
            <a:pPr defTabSz="963930"/>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2" name="矩形 1"/>
          <p:cNvSpPr/>
          <p:nvPr/>
        </p:nvSpPr>
        <p:spPr>
          <a:xfrm>
            <a:off x="973983" y="5560541"/>
            <a:ext cx="6429375" cy="415498"/>
          </a:xfrm>
          <a:prstGeom prst="rect">
            <a:avLst/>
          </a:prstGeom>
        </p:spPr>
        <p:txBody>
          <a:bodyPr>
            <a:spAutoFit/>
          </a:bodyPr>
          <a:lstStyle/>
          <a:p>
            <a:r>
              <a:rPr lang="zh-CN" altLang="zh-CN" sz="105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“东方红一号”</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是</a:t>
            </a:r>
            <a:r>
              <a:rPr lang="zh-CN" altLang="zh-CN" sz="105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中国成为世界上继苏联、美国、法国和日本之后第五个完全依靠自己的力量成功发射人造卫星的国家。“东方红一号”的成功发射是中国航天史上的一座丰碑，凝结着航天人的智慧和汗水。</a:t>
            </a:r>
            <a:endParaRPr lang="zh-CN" altLang="en-US" sz="1050" dirty="0"/>
          </a:p>
        </p:txBody>
      </p:sp>
      <p:sp>
        <p:nvSpPr>
          <p:cNvPr id="8" name="矩形 7"/>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图片 5"/>
          <p:cNvPicPr>
            <a:picLocks noChangeAspect="1" noChangeArrowheads="1"/>
          </p:cNvPicPr>
          <p:nvPr/>
        </p:nvPicPr>
        <p:blipFill rotWithShape="1">
          <a:blip r:embed="rId2"/>
          <a:srcRect l="22147" r="22821" b="11911"/>
          <a:stretch>
            <a:fillRect/>
          </a:stretch>
        </p:blipFill>
        <p:spPr bwMode="auto">
          <a:xfrm>
            <a:off x="3843221" y="4895676"/>
            <a:ext cx="1541714" cy="185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8" name="图片 6"/>
          <p:cNvPicPr>
            <a:picLocks noChangeAspect="1" noChangeArrowheads="1"/>
          </p:cNvPicPr>
          <p:nvPr/>
        </p:nvPicPr>
        <p:blipFill>
          <a:blip r:embed="rId3"/>
          <a:srcRect t="-2" b="1598"/>
          <a:stretch>
            <a:fillRect/>
          </a:stretch>
        </p:blipFill>
        <p:spPr bwMode="auto">
          <a:xfrm>
            <a:off x="2168474" y="632859"/>
            <a:ext cx="1553680" cy="192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图片 7"/>
          <p:cNvPicPr>
            <a:picLocks noChangeAspect="1" noChangeArrowheads="1"/>
          </p:cNvPicPr>
          <p:nvPr/>
        </p:nvPicPr>
        <p:blipFill rotWithShape="1">
          <a:blip r:embed="rId4"/>
          <a:srcRect l="947" t="10047" r="-947" b="6224"/>
          <a:stretch>
            <a:fillRect/>
          </a:stretch>
        </p:blipFill>
        <p:spPr bwMode="auto">
          <a:xfrm>
            <a:off x="2140012" y="2759121"/>
            <a:ext cx="3287473" cy="1937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3695564" y="632858"/>
            <a:ext cx="1809877" cy="1940426"/>
            <a:chOff x="3726044" y="632858"/>
            <a:chExt cx="1809877" cy="1940426"/>
          </a:xfrm>
        </p:grpSpPr>
        <p:sp>
          <p:nvSpPr>
            <p:cNvPr id="20" name="矩形 19"/>
            <p:cNvSpPr/>
            <p:nvPr/>
          </p:nvSpPr>
          <p:spPr>
            <a:xfrm>
              <a:off x="3874196" y="632858"/>
              <a:ext cx="1598291" cy="19404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矩形 28"/>
            <p:cNvSpPr/>
            <p:nvPr/>
          </p:nvSpPr>
          <p:spPr>
            <a:xfrm>
              <a:off x="3726044" y="664668"/>
              <a:ext cx="1809877" cy="1000787"/>
            </a:xfrm>
            <a:prstGeom prst="rect">
              <a:avLst/>
            </a:prstGeom>
          </p:spPr>
          <p:txBody>
            <a:bodyPr wrap="square">
              <a:spAutoFit/>
            </a:bodyPr>
            <a:lstStyle/>
            <a:p>
              <a:pPr algn="r" fontAlgn="auto">
                <a:spcBef>
                  <a:spcPts val="0"/>
                </a:spcBef>
                <a:spcAft>
                  <a:spcPts val="0"/>
                </a:spcAft>
                <a:defRPr/>
              </a:pPr>
              <a:r>
                <a:rPr lang="zh-CN" altLang="zh-CN" sz="147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原中国航天科技集团总经理、</a:t>
              </a:r>
              <a:r>
                <a:rPr lang="zh-CN" altLang="zh-CN" sz="1475"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绕月探测工程原副总指挥</a:t>
              </a:r>
              <a:r>
                <a:rPr lang="zh-CN" altLang="zh-CN" sz="147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马兴瑞</a:t>
              </a:r>
              <a:endParaRPr lang="zh-CN" altLang="en-US" sz="1475" dirty="0">
                <a:latin typeface="微软雅黑" panose="020B0503020204020204" pitchFamily="34" charset="-122"/>
                <a:ea typeface="微软雅黑" panose="020B0503020204020204" pitchFamily="34" charset="-122"/>
              </a:endParaRPr>
            </a:p>
          </p:txBody>
        </p:sp>
        <p:sp>
          <p:nvSpPr>
            <p:cNvPr id="32" name="矩形 31"/>
            <p:cNvSpPr/>
            <p:nvPr/>
          </p:nvSpPr>
          <p:spPr>
            <a:xfrm>
              <a:off x="3920785" y="1989645"/>
              <a:ext cx="1460526" cy="546560"/>
            </a:xfrm>
            <a:prstGeom prst="rect">
              <a:avLst/>
            </a:prstGeom>
          </p:spPr>
          <p:txBody>
            <a:bodyPr wrap="square">
              <a:spAutoFit/>
            </a:bodyPr>
            <a:lstStyle/>
            <a:p>
              <a:pPr fontAlgn="auto">
                <a:spcBef>
                  <a:spcPts val="0"/>
                </a:spcBef>
                <a:spcAft>
                  <a:spcPts val="0"/>
                </a:spcAft>
                <a:defRPr/>
              </a:pPr>
              <a:r>
                <a:rPr lang="en-US" altLang="zh-CN" sz="147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KM6</a:t>
              </a:r>
              <a:r>
                <a:rPr lang="zh-CN" altLang="zh-CN" sz="147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总设计师</a:t>
              </a:r>
              <a:endParaRPr lang="en-US" altLang="zh-CN" sz="147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fontAlgn="auto">
                <a:spcBef>
                  <a:spcPts val="0"/>
                </a:spcBef>
                <a:spcAft>
                  <a:spcPts val="0"/>
                </a:spcAft>
                <a:defRPr/>
              </a:pPr>
              <a:r>
                <a:rPr lang="zh-CN" altLang="zh-CN" sz="147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黄本诚</a:t>
              </a:r>
              <a:endParaRPr lang="zh-CN" altLang="en-US" sz="1475" dirty="0">
                <a:latin typeface="微软雅黑" panose="020B0503020204020204" pitchFamily="34" charset="-122"/>
                <a:ea typeface="微软雅黑" panose="020B0503020204020204" pitchFamily="34" charset="-122"/>
              </a:endParaRPr>
            </a:p>
          </p:txBody>
        </p:sp>
        <p:sp>
          <p:nvSpPr>
            <p:cNvPr id="38" name="等腰三角形 37"/>
            <p:cNvSpPr/>
            <p:nvPr/>
          </p:nvSpPr>
          <p:spPr>
            <a:xfrm rot="16200000">
              <a:off x="3901208" y="1414750"/>
              <a:ext cx="256035" cy="1946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等腰三角形 38"/>
            <p:cNvSpPr/>
            <p:nvPr/>
          </p:nvSpPr>
          <p:spPr>
            <a:xfrm rot="5400000">
              <a:off x="5227157" y="2046807"/>
              <a:ext cx="254484" cy="1946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 name="组合 1"/>
          <p:cNvGrpSpPr/>
          <p:nvPr/>
        </p:nvGrpSpPr>
        <p:grpSpPr>
          <a:xfrm>
            <a:off x="423932" y="651274"/>
            <a:ext cx="1600559" cy="1908616"/>
            <a:chOff x="423932" y="651274"/>
            <a:chExt cx="1600559" cy="1908616"/>
          </a:xfrm>
        </p:grpSpPr>
        <p:sp>
          <p:nvSpPr>
            <p:cNvPr id="22" name="矩形 21"/>
            <p:cNvSpPr/>
            <p:nvPr/>
          </p:nvSpPr>
          <p:spPr>
            <a:xfrm>
              <a:off x="423933" y="651274"/>
              <a:ext cx="1582142" cy="19086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矩形 35"/>
            <p:cNvSpPr/>
            <p:nvPr/>
          </p:nvSpPr>
          <p:spPr>
            <a:xfrm>
              <a:off x="423932" y="1223859"/>
              <a:ext cx="1600559" cy="1000787"/>
            </a:xfrm>
            <a:prstGeom prst="rect">
              <a:avLst/>
            </a:prstGeom>
          </p:spPr>
          <p:txBody>
            <a:bodyPr>
              <a:spAutoFit/>
            </a:bodyPr>
            <a:lstStyle/>
            <a:p>
              <a:pPr algn="ctr" fontAlgn="auto">
                <a:spcBef>
                  <a:spcPts val="0"/>
                </a:spcBef>
                <a:spcAft>
                  <a:spcPts val="0"/>
                </a:spcAft>
                <a:defRPr/>
              </a:pPr>
              <a:r>
                <a:rPr lang="zh-CN" altLang="en-US" sz="1475"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载人航天工程总指挥</a:t>
              </a:r>
              <a:r>
                <a:rPr lang="zh-CN" altLang="en-US" sz="147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、解放军总政治部主任</a:t>
              </a:r>
              <a:endParaRPr lang="en-US" altLang="zh-CN" sz="147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fontAlgn="auto">
                <a:spcBef>
                  <a:spcPts val="0"/>
                </a:spcBef>
                <a:spcAft>
                  <a:spcPts val="0"/>
                </a:spcAft>
                <a:defRPr/>
              </a:pPr>
              <a:r>
                <a:rPr lang="zh-CN" altLang="en-US" sz="147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李继耐</a:t>
              </a:r>
              <a:endParaRPr lang="zh-CN" altLang="en-US" sz="1475" dirty="0">
                <a:latin typeface="微软雅黑" panose="020B0503020204020204" pitchFamily="34" charset="-122"/>
                <a:ea typeface="微软雅黑" panose="020B0503020204020204" pitchFamily="34" charset="-122"/>
              </a:endParaRPr>
            </a:p>
          </p:txBody>
        </p:sp>
        <p:sp>
          <p:nvSpPr>
            <p:cNvPr id="41" name="等腰三角形 40"/>
            <p:cNvSpPr/>
            <p:nvPr/>
          </p:nvSpPr>
          <p:spPr>
            <a:xfrm flipV="1">
              <a:off x="1056789" y="2347263"/>
              <a:ext cx="274573" cy="1808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8" name="组合 7"/>
          <p:cNvGrpSpPr/>
          <p:nvPr/>
        </p:nvGrpSpPr>
        <p:grpSpPr>
          <a:xfrm>
            <a:off x="2140012" y="4882282"/>
            <a:ext cx="1660191" cy="1851449"/>
            <a:chOff x="2140012" y="4882282"/>
            <a:chExt cx="1660191" cy="1851449"/>
          </a:xfrm>
        </p:grpSpPr>
        <p:sp>
          <p:nvSpPr>
            <p:cNvPr id="23" name="矩形 22"/>
            <p:cNvSpPr/>
            <p:nvPr/>
          </p:nvSpPr>
          <p:spPr>
            <a:xfrm>
              <a:off x="2140012" y="4882282"/>
              <a:ext cx="1557029" cy="18514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1" name="矩形 30"/>
            <p:cNvSpPr/>
            <p:nvPr/>
          </p:nvSpPr>
          <p:spPr>
            <a:xfrm>
              <a:off x="2179554" y="5090133"/>
              <a:ext cx="1620649" cy="1227900"/>
            </a:xfrm>
            <a:prstGeom prst="rect">
              <a:avLst/>
            </a:prstGeom>
          </p:spPr>
          <p:txBody>
            <a:bodyPr>
              <a:spAutoFit/>
            </a:bodyPr>
            <a:lstStyle/>
            <a:p>
              <a:pPr fontAlgn="auto">
                <a:spcBef>
                  <a:spcPts val="0"/>
                </a:spcBef>
                <a:spcAft>
                  <a:spcPts val="0"/>
                </a:spcAft>
                <a:defRPr/>
              </a:pPr>
              <a:r>
                <a:rPr lang="zh-CN" altLang="zh-CN" sz="147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原中国航天科工集团总经理、工业和信息化部副部长、航天局局长许达哲</a:t>
              </a:r>
              <a:endParaRPr lang="zh-CN" altLang="en-US" sz="1475" dirty="0">
                <a:latin typeface="微软雅黑" panose="020B0503020204020204" pitchFamily="34" charset="-122"/>
                <a:ea typeface="微软雅黑" panose="020B0503020204020204" pitchFamily="34" charset="-122"/>
              </a:endParaRPr>
            </a:p>
          </p:txBody>
        </p:sp>
        <p:sp>
          <p:nvSpPr>
            <p:cNvPr id="42" name="等腰三角形 41"/>
            <p:cNvSpPr/>
            <p:nvPr/>
          </p:nvSpPr>
          <p:spPr>
            <a:xfrm rot="5400000">
              <a:off x="3335277" y="6159227"/>
              <a:ext cx="276247" cy="1808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 name="组合 4"/>
          <p:cNvGrpSpPr/>
          <p:nvPr/>
        </p:nvGrpSpPr>
        <p:grpSpPr>
          <a:xfrm>
            <a:off x="5575918" y="2750751"/>
            <a:ext cx="1663601" cy="1933729"/>
            <a:chOff x="5575918" y="2750751"/>
            <a:chExt cx="1663601" cy="1933729"/>
          </a:xfrm>
        </p:grpSpPr>
        <p:sp>
          <p:nvSpPr>
            <p:cNvPr id="21" name="矩形 20"/>
            <p:cNvSpPr/>
            <p:nvPr/>
          </p:nvSpPr>
          <p:spPr>
            <a:xfrm>
              <a:off x="5575918" y="2750751"/>
              <a:ext cx="1596984" cy="19337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矩形 29"/>
            <p:cNvSpPr/>
            <p:nvPr/>
          </p:nvSpPr>
          <p:spPr>
            <a:xfrm>
              <a:off x="5637287" y="2759122"/>
              <a:ext cx="1602232" cy="1000787"/>
            </a:xfrm>
            <a:prstGeom prst="rect">
              <a:avLst/>
            </a:prstGeom>
          </p:spPr>
          <p:txBody>
            <a:bodyPr>
              <a:spAutoFit/>
            </a:bodyPr>
            <a:lstStyle/>
            <a:p>
              <a:pPr algn="r" fontAlgn="auto">
                <a:spcBef>
                  <a:spcPts val="0"/>
                </a:spcBef>
                <a:spcAft>
                  <a:spcPts val="0"/>
                </a:spcAft>
                <a:defRPr/>
              </a:pPr>
              <a:r>
                <a:rPr lang="zh-CN" altLang="zh-CN" sz="1475"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载人航天飞船系统总指挥</a:t>
              </a:r>
              <a:r>
                <a:rPr lang="zh-CN" altLang="zh-CN" sz="147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、中国空间技术研究院副院长尚志</a:t>
              </a:r>
              <a:endParaRPr lang="zh-CN" altLang="en-US" sz="1475" dirty="0">
                <a:latin typeface="微软雅黑" panose="020B0503020204020204" pitchFamily="34" charset="-122"/>
                <a:ea typeface="微软雅黑" panose="020B0503020204020204" pitchFamily="34" charset="-122"/>
              </a:endParaRPr>
            </a:p>
          </p:txBody>
        </p:sp>
        <p:sp>
          <p:nvSpPr>
            <p:cNvPr id="35" name="矩形 34"/>
            <p:cNvSpPr/>
            <p:nvPr/>
          </p:nvSpPr>
          <p:spPr>
            <a:xfrm>
              <a:off x="5811807" y="3834721"/>
              <a:ext cx="1361095" cy="773673"/>
            </a:xfrm>
            <a:prstGeom prst="rect">
              <a:avLst/>
            </a:prstGeom>
          </p:spPr>
          <p:txBody>
            <a:bodyPr wrap="square">
              <a:spAutoFit/>
            </a:bodyPr>
            <a:lstStyle/>
            <a:p>
              <a:pPr fontAlgn="auto">
                <a:spcBef>
                  <a:spcPts val="0"/>
                </a:spcBef>
                <a:spcAft>
                  <a:spcPts val="0"/>
                </a:spcAft>
                <a:defRPr/>
              </a:pPr>
              <a:r>
                <a:rPr lang="zh-CN" altLang="zh-CN" sz="1475"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天宫二号</a:t>
              </a:r>
              <a:endParaRPr lang="en-US" altLang="zh-CN" sz="1475"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fontAlgn="auto">
                <a:spcBef>
                  <a:spcPts val="0"/>
                </a:spcBef>
                <a:spcAft>
                  <a:spcPts val="0"/>
                </a:spcAft>
                <a:defRPr/>
              </a:pPr>
              <a:r>
                <a:rPr lang="zh-CN" altLang="zh-CN" sz="1475"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总设计师</a:t>
              </a:r>
              <a:endParaRPr lang="en-US" altLang="zh-CN" sz="1475"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fontAlgn="auto">
                <a:spcBef>
                  <a:spcPts val="0"/>
                </a:spcBef>
                <a:spcAft>
                  <a:spcPts val="0"/>
                </a:spcAft>
                <a:defRPr/>
              </a:pPr>
              <a:r>
                <a:rPr lang="zh-CN" altLang="zh-CN" sz="147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朱枞鹏</a:t>
              </a:r>
              <a:endParaRPr lang="zh-CN" altLang="en-US" sz="1475" dirty="0">
                <a:latin typeface="微软雅黑" panose="020B0503020204020204" pitchFamily="34" charset="-122"/>
                <a:ea typeface="微软雅黑" panose="020B0503020204020204" pitchFamily="34" charset="-122"/>
              </a:endParaRPr>
            </a:p>
          </p:txBody>
        </p:sp>
        <p:sp>
          <p:nvSpPr>
            <p:cNvPr id="44" name="等腰三角形 43"/>
            <p:cNvSpPr/>
            <p:nvPr/>
          </p:nvSpPr>
          <p:spPr>
            <a:xfrm rot="16200000">
              <a:off x="5552771" y="3171819"/>
              <a:ext cx="276248" cy="1808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5" name="等腰三角形 44"/>
            <p:cNvSpPr/>
            <p:nvPr/>
          </p:nvSpPr>
          <p:spPr>
            <a:xfrm rot="5400000">
              <a:off x="6741699" y="4379863"/>
              <a:ext cx="276247" cy="1808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 name="组合 3"/>
          <p:cNvGrpSpPr/>
          <p:nvPr/>
        </p:nvGrpSpPr>
        <p:grpSpPr>
          <a:xfrm>
            <a:off x="9037650" y="632856"/>
            <a:ext cx="3304206" cy="1918661"/>
            <a:chOff x="9037650" y="632856"/>
            <a:chExt cx="3304206" cy="1918661"/>
          </a:xfrm>
        </p:grpSpPr>
        <p:sp>
          <p:nvSpPr>
            <p:cNvPr id="19" name="矩形 18"/>
            <p:cNvSpPr/>
            <p:nvPr/>
          </p:nvSpPr>
          <p:spPr>
            <a:xfrm>
              <a:off x="9037650" y="632856"/>
              <a:ext cx="3304206" cy="19186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9463587" y="1917637"/>
              <a:ext cx="2555508" cy="546560"/>
            </a:xfrm>
            <a:prstGeom prst="rect">
              <a:avLst/>
            </a:prstGeom>
          </p:spPr>
          <p:txBody>
            <a:bodyPr wrap="none">
              <a:spAutoFit/>
            </a:bodyPr>
            <a:lstStyle/>
            <a:p>
              <a:pPr algn="just" fontAlgn="auto">
                <a:spcBef>
                  <a:spcPts val="0"/>
                </a:spcBef>
                <a:spcAft>
                  <a:spcPts val="0"/>
                </a:spcAft>
                <a:defRPr/>
              </a:pPr>
              <a:r>
                <a:rPr lang="zh-CN" altLang="zh-CN" sz="1475" b="1" kern="100" dirty="0">
                  <a:solidFill>
                    <a:schemeClr val="bg1"/>
                  </a:solidFill>
                  <a:latin typeface="微软雅黑" panose="020B0503020204020204" pitchFamily="34" charset="-122"/>
                  <a:ea typeface="微软雅黑" panose="020B0503020204020204" pitchFamily="34" charset="-122"/>
                  <a:sym typeface="+mn-ea"/>
                </a:rPr>
                <a:t>长征二号</a:t>
              </a:r>
              <a:r>
                <a:rPr lang="en-US" altLang="zh-CN" sz="1475" b="1" kern="100" dirty="0">
                  <a:solidFill>
                    <a:schemeClr val="bg1"/>
                  </a:solidFill>
                  <a:latin typeface="微软雅黑" panose="020B0503020204020204" pitchFamily="34" charset="-122"/>
                  <a:ea typeface="微软雅黑" panose="020B0503020204020204" pitchFamily="34" charset="-122"/>
                  <a:sym typeface="+mn-ea"/>
                </a:rPr>
                <a:t>F</a:t>
              </a:r>
              <a:r>
                <a:rPr lang="zh-CN" altLang="zh-CN" sz="1475" b="1" kern="100" dirty="0">
                  <a:solidFill>
                    <a:schemeClr val="bg1"/>
                  </a:solidFill>
                  <a:latin typeface="微软雅黑" panose="020B0503020204020204" pitchFamily="34" charset="-122"/>
                  <a:ea typeface="微软雅黑" panose="020B0503020204020204" pitchFamily="34" charset="-122"/>
                  <a:sym typeface="+mn-ea"/>
                </a:rPr>
                <a:t>火箭系统总设计师</a:t>
              </a:r>
            </a:p>
            <a:p>
              <a:pPr algn="just" fontAlgn="auto">
                <a:spcBef>
                  <a:spcPts val="0"/>
                </a:spcBef>
                <a:spcAft>
                  <a:spcPts val="0"/>
                </a:spcAft>
                <a:defRPr/>
              </a:pPr>
              <a:r>
                <a:rPr lang="zh-CN" altLang="zh-CN" sz="1475" kern="100" dirty="0">
                  <a:solidFill>
                    <a:schemeClr val="bg1"/>
                  </a:solidFill>
                  <a:latin typeface="微软雅黑" panose="020B0503020204020204" pitchFamily="34" charset="-122"/>
                  <a:ea typeface="微软雅黑" panose="020B0503020204020204" pitchFamily="34" charset="-122"/>
                  <a:sym typeface="+mn-ea"/>
                </a:rPr>
                <a:t>刘竹生院士</a:t>
              </a:r>
              <a:endParaRPr lang="zh-CN" altLang="en-US" sz="1475" dirty="0">
                <a:solidFill>
                  <a:schemeClr val="bg1"/>
                </a:solidFill>
                <a:latin typeface="微软雅黑" panose="020B0503020204020204" pitchFamily="34" charset="-122"/>
                <a:ea typeface="微软雅黑" panose="020B0503020204020204" pitchFamily="34" charset="-122"/>
              </a:endParaRPr>
            </a:p>
          </p:txBody>
        </p:sp>
        <p:sp>
          <p:nvSpPr>
            <p:cNvPr id="33" name="矩形 32"/>
            <p:cNvSpPr/>
            <p:nvPr/>
          </p:nvSpPr>
          <p:spPr>
            <a:xfrm>
              <a:off x="9452235" y="968578"/>
              <a:ext cx="2236510" cy="830997"/>
            </a:xfrm>
            <a:prstGeom prst="rect">
              <a:avLst/>
            </a:prstGeom>
          </p:spPr>
          <p:txBody>
            <a:bodyPr wrap="none">
              <a:spAutoFit/>
            </a:bodyPr>
            <a:lstStyle/>
            <a:p>
              <a:pPr fontAlgn="auto">
                <a:spcBef>
                  <a:spcPts val="0"/>
                </a:spcBef>
                <a:spcAft>
                  <a:spcPts val="0"/>
                </a:spcAft>
                <a:defRPr/>
              </a:pPr>
              <a:r>
                <a:rPr lang="zh-CN" altLang="en-US" sz="1600" b="1" dirty="0">
                  <a:solidFill>
                    <a:schemeClr val="bg1"/>
                  </a:solidFill>
                  <a:latin typeface="微软雅黑" panose="020B0503020204020204" pitchFamily="34" charset="-122"/>
                  <a:ea typeface="微软雅黑" panose="020B0503020204020204" pitchFamily="34" charset="-122"/>
                </a:rPr>
                <a:t>长征二号丙、长征七号</a:t>
              </a:r>
              <a:endParaRPr lang="en-US" altLang="zh-CN" sz="1600" b="1" dirty="0">
                <a:solidFill>
                  <a:schemeClr val="bg1"/>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600" b="1" dirty="0">
                  <a:solidFill>
                    <a:schemeClr val="bg1"/>
                  </a:solidFill>
                  <a:latin typeface="微软雅黑" panose="020B0503020204020204" pitchFamily="34" charset="-122"/>
                  <a:ea typeface="微软雅黑" panose="020B0503020204020204" pitchFamily="34" charset="-122"/>
                </a:rPr>
                <a:t>运载火箭总设计师</a:t>
              </a:r>
              <a:endParaRPr lang="en-US" altLang="zh-CN" sz="1600" b="1" dirty="0">
                <a:solidFill>
                  <a:schemeClr val="bg1"/>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范瑞祥</a:t>
              </a:r>
            </a:p>
          </p:txBody>
        </p:sp>
        <p:sp>
          <p:nvSpPr>
            <p:cNvPr id="46" name="等腰三角形 45"/>
            <p:cNvSpPr/>
            <p:nvPr/>
          </p:nvSpPr>
          <p:spPr>
            <a:xfrm flipV="1">
              <a:off x="10556038" y="2256855"/>
              <a:ext cx="276248" cy="1808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等腰三角形 46"/>
            <p:cNvSpPr/>
            <p:nvPr/>
          </p:nvSpPr>
          <p:spPr>
            <a:xfrm rot="16200000">
              <a:off x="9039491" y="1078201"/>
              <a:ext cx="274573" cy="1808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7" name="组合 6"/>
          <p:cNvGrpSpPr/>
          <p:nvPr/>
        </p:nvGrpSpPr>
        <p:grpSpPr>
          <a:xfrm>
            <a:off x="7314197" y="4895675"/>
            <a:ext cx="1571692" cy="1838056"/>
            <a:chOff x="7314197" y="4895675"/>
            <a:chExt cx="1571692" cy="1838056"/>
          </a:xfrm>
        </p:grpSpPr>
        <p:sp>
          <p:nvSpPr>
            <p:cNvPr id="28" name="矩形 27"/>
            <p:cNvSpPr/>
            <p:nvPr/>
          </p:nvSpPr>
          <p:spPr>
            <a:xfrm>
              <a:off x="7314197" y="4895675"/>
              <a:ext cx="1571692" cy="1838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5" name="矩形 24"/>
            <p:cNvSpPr/>
            <p:nvPr/>
          </p:nvSpPr>
          <p:spPr>
            <a:xfrm>
              <a:off x="7475979" y="5451276"/>
              <a:ext cx="1347751" cy="773673"/>
            </a:xfrm>
            <a:prstGeom prst="rect">
              <a:avLst/>
            </a:prstGeom>
          </p:spPr>
          <p:txBody>
            <a:bodyPr>
              <a:spAutoFit/>
            </a:bodyPr>
            <a:lstStyle/>
            <a:p>
              <a:pPr algn="ctr" fontAlgn="auto">
                <a:spcBef>
                  <a:spcPts val="0"/>
                </a:spcBef>
                <a:spcAft>
                  <a:spcPts val="0"/>
                </a:spcAft>
                <a:defRPr/>
              </a:pPr>
              <a:r>
                <a:rPr lang="zh-CN" altLang="en-US" sz="1475" b="1" dirty="0">
                  <a:solidFill>
                    <a:schemeClr val="bg1"/>
                  </a:solidFill>
                  <a:latin typeface="微软雅黑" panose="020B0503020204020204" pitchFamily="34" charset="-122"/>
                  <a:ea typeface="微软雅黑" panose="020B0503020204020204" pitchFamily="34" charset="-122"/>
                </a:rPr>
                <a:t>绕月探测工程</a:t>
              </a:r>
              <a:endParaRPr lang="en-US" altLang="zh-CN" sz="1475" b="1" dirty="0">
                <a:solidFill>
                  <a:schemeClr val="bg1"/>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1475" b="1" dirty="0">
                  <a:solidFill>
                    <a:schemeClr val="bg1"/>
                  </a:solidFill>
                  <a:latin typeface="微软雅黑" panose="020B0503020204020204" pitchFamily="34" charset="-122"/>
                  <a:ea typeface="微软雅黑" panose="020B0503020204020204" pitchFamily="34" charset="-122"/>
                </a:rPr>
                <a:t>总指挥</a:t>
              </a:r>
              <a:endParaRPr lang="en-US" altLang="zh-CN" sz="1475" b="1" dirty="0">
                <a:solidFill>
                  <a:schemeClr val="bg1"/>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1475" dirty="0">
                  <a:solidFill>
                    <a:schemeClr val="bg1"/>
                  </a:solidFill>
                  <a:latin typeface="微软雅黑" panose="020B0503020204020204" pitchFamily="34" charset="-122"/>
                  <a:ea typeface="微软雅黑" panose="020B0503020204020204" pitchFamily="34" charset="-122"/>
                </a:rPr>
                <a:t>栾恩杰院士</a:t>
              </a:r>
            </a:p>
          </p:txBody>
        </p:sp>
        <p:sp>
          <p:nvSpPr>
            <p:cNvPr id="48" name="等腰三角形 47"/>
            <p:cNvSpPr/>
            <p:nvPr/>
          </p:nvSpPr>
          <p:spPr>
            <a:xfrm rot="16200000">
              <a:off x="7318601" y="5750962"/>
              <a:ext cx="274573" cy="1808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pic>
        <p:nvPicPr>
          <p:cNvPr id="10" name="图片 9"/>
          <p:cNvPicPr>
            <a:picLocks noChangeAspect="1"/>
          </p:cNvPicPr>
          <p:nvPr/>
        </p:nvPicPr>
        <p:blipFill rotWithShape="1">
          <a:blip r:embed="rId5"/>
          <a:srcRect l="29867" t="2211" r="29868" b="16473"/>
          <a:stretch>
            <a:fillRect/>
          </a:stretch>
        </p:blipFill>
        <p:spPr>
          <a:xfrm>
            <a:off x="9050240" y="2759121"/>
            <a:ext cx="3291615" cy="3953548"/>
          </a:xfrm>
          <a:prstGeom prst="rect">
            <a:avLst/>
          </a:prstGeom>
        </p:spPr>
      </p:pic>
      <p:pic>
        <p:nvPicPr>
          <p:cNvPr id="1028" name="Picture 4" descr="http://05.imgmini.eastday.com/mobile/20160722/20160722134657_b065ce5d19f40f8fed0edef93c64ca43_1.jpeg"/>
          <p:cNvPicPr>
            <a:picLocks noChangeAspect="1" noChangeArrowheads="1"/>
          </p:cNvPicPr>
          <p:nvPr/>
        </p:nvPicPr>
        <p:blipFill rotWithShape="1">
          <a:blip r:embed="rId6"/>
          <a:srcRect l="45355" t="19032" r="16725" b="9102"/>
          <a:stretch>
            <a:fillRect/>
          </a:stretch>
        </p:blipFill>
        <p:spPr bwMode="auto">
          <a:xfrm>
            <a:off x="7347485" y="632856"/>
            <a:ext cx="1505116" cy="19033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img1.qq.com/news/pics/13034/13034479.jpg"/>
          <p:cNvPicPr>
            <a:picLocks noChangeAspect="1" noChangeArrowheads="1"/>
          </p:cNvPicPr>
          <p:nvPr/>
        </p:nvPicPr>
        <p:blipFill rotWithShape="1">
          <a:blip r:embed="rId7"/>
          <a:srcRect l="32673" t="4938" r="16091" b="4316"/>
          <a:stretch>
            <a:fillRect/>
          </a:stretch>
        </p:blipFill>
        <p:spPr bwMode="auto">
          <a:xfrm>
            <a:off x="5565278" y="640746"/>
            <a:ext cx="1603315" cy="19325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ages.china.cn/attachement/jpg/site1000/20081211/001109b42f300aaaa78921.jpg"/>
          <p:cNvPicPr>
            <a:picLocks noChangeAspect="1" noChangeArrowheads="1"/>
          </p:cNvPicPr>
          <p:nvPr/>
        </p:nvPicPr>
        <p:blipFill rotWithShape="1">
          <a:blip r:embed="rId8"/>
          <a:srcRect l="32243" t="4700" r="12384"/>
          <a:stretch>
            <a:fillRect/>
          </a:stretch>
        </p:blipFill>
        <p:spPr bwMode="auto">
          <a:xfrm>
            <a:off x="5600487" y="4897375"/>
            <a:ext cx="1584176" cy="18363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i.guancha.cn/news/2017/10/25/20171025155219390.png"/>
          <p:cNvPicPr>
            <a:picLocks noChangeAspect="1" noChangeArrowheads="1"/>
          </p:cNvPicPr>
          <p:nvPr/>
        </p:nvPicPr>
        <p:blipFill rotWithShape="1">
          <a:blip r:embed="rId9"/>
          <a:srcRect l="35232" t="9287" r="33854" b="20821"/>
          <a:stretch>
            <a:fillRect/>
          </a:stretch>
        </p:blipFill>
        <p:spPr bwMode="auto">
          <a:xfrm>
            <a:off x="7341663" y="2739495"/>
            <a:ext cx="1530043" cy="19449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p5.img.cctvpic.com/20120509/images/1336547350578_1336547350578_r.jpg"/>
          <p:cNvPicPr>
            <a:picLocks noChangeAspect="1" noChangeArrowheads="1"/>
          </p:cNvPicPr>
          <p:nvPr/>
        </p:nvPicPr>
        <p:blipFill rotWithShape="1">
          <a:blip r:embed="rId10"/>
          <a:srcRect t="4707" b="4604"/>
          <a:stretch>
            <a:fillRect/>
          </a:stretch>
        </p:blipFill>
        <p:spPr bwMode="auto">
          <a:xfrm>
            <a:off x="445714" y="2739998"/>
            <a:ext cx="1567647" cy="19564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34"/>
                                        </p:tgtEl>
                                        <p:attrNameLst>
                                          <p:attrName>style.visibility</p:attrName>
                                        </p:attrNameLst>
                                      </p:cBhvr>
                                      <p:to>
                                        <p:strVal val="visible"/>
                                      </p:to>
                                    </p:set>
                                    <p:anim calcmode="lin" valueType="num">
                                      <p:cBhvr>
                                        <p:cTn id="7" dur="500" fill="hold"/>
                                        <p:tgtEl>
                                          <p:spTgt spid="1034"/>
                                        </p:tgtEl>
                                        <p:attrNameLst>
                                          <p:attrName>ppt_w</p:attrName>
                                        </p:attrNameLst>
                                      </p:cBhvr>
                                      <p:tavLst>
                                        <p:tav tm="0">
                                          <p:val>
                                            <p:fltVal val="0"/>
                                          </p:val>
                                        </p:tav>
                                        <p:tav tm="100000">
                                          <p:val>
                                            <p:strVal val="#ppt_w"/>
                                          </p:val>
                                        </p:tav>
                                      </p:tavLst>
                                    </p:anim>
                                    <p:anim calcmode="lin" valueType="num">
                                      <p:cBhvr>
                                        <p:cTn id="8" dur="500" fill="hold"/>
                                        <p:tgtEl>
                                          <p:spTgt spid="1034"/>
                                        </p:tgtEl>
                                        <p:attrNameLst>
                                          <p:attrName>ppt_h</p:attrName>
                                        </p:attrNameLst>
                                      </p:cBhvr>
                                      <p:tavLst>
                                        <p:tav tm="0">
                                          <p:val>
                                            <p:fltVal val="0"/>
                                          </p:val>
                                        </p:tav>
                                        <p:tav tm="100000">
                                          <p:val>
                                            <p:strVal val="#ppt_h"/>
                                          </p:val>
                                        </p:tav>
                                      </p:tavLst>
                                    </p:anim>
                                    <p:animEffect transition="in" filter="fade">
                                      <p:cBhvr>
                                        <p:cTn id="9" dur="500"/>
                                        <p:tgtEl>
                                          <p:spTgt spid="1034"/>
                                        </p:tgtEl>
                                      </p:cBhvr>
                                    </p:animEffect>
                                  </p:childTnLst>
                                </p:cTn>
                              </p:par>
                              <p:par>
                                <p:cTn id="10" presetID="53" presetClass="entr" presetSubtype="528"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anim calcmode="lin" valueType="num">
                                      <p:cBhvr>
                                        <p:cTn id="15" dur="500" fill="hold"/>
                                        <p:tgtEl>
                                          <p:spTgt spid="5"/>
                                        </p:tgtEl>
                                        <p:attrNameLst>
                                          <p:attrName>ppt_x</p:attrName>
                                        </p:attrNameLst>
                                      </p:cBhvr>
                                      <p:tavLst>
                                        <p:tav tm="0">
                                          <p:val>
                                            <p:fltVal val="0.5"/>
                                          </p:val>
                                        </p:tav>
                                        <p:tav tm="100000">
                                          <p:val>
                                            <p:strVal val="#ppt_x"/>
                                          </p:val>
                                        </p:tav>
                                      </p:tavLst>
                                    </p:anim>
                                    <p:anim calcmode="lin" valueType="num">
                                      <p:cBhvr>
                                        <p:cTn id="16" dur="500" fill="hold"/>
                                        <p:tgtEl>
                                          <p:spTgt spid="5"/>
                                        </p:tgtEl>
                                        <p:attrNameLst>
                                          <p:attrName>ppt_y</p:attrName>
                                        </p:attrNameLst>
                                      </p:cBhvr>
                                      <p:tavLst>
                                        <p:tav tm="0">
                                          <p:val>
                                            <p:fltVal val="0.5"/>
                                          </p:val>
                                        </p:tav>
                                        <p:tav tm="100000">
                                          <p:val>
                                            <p:strVal val="#ppt_y"/>
                                          </p:val>
                                        </p:tav>
                                      </p:tavLst>
                                    </p:anim>
                                  </p:childTnLst>
                                </p:cTn>
                              </p:par>
                              <p:par>
                                <p:cTn id="17" presetID="53" presetClass="entr" presetSubtype="528"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p:cTn id="19" dur="500" fill="hold"/>
                                        <p:tgtEl>
                                          <p:spTgt spid="1028"/>
                                        </p:tgtEl>
                                        <p:attrNameLst>
                                          <p:attrName>ppt_w</p:attrName>
                                        </p:attrNameLst>
                                      </p:cBhvr>
                                      <p:tavLst>
                                        <p:tav tm="0">
                                          <p:val>
                                            <p:fltVal val="0"/>
                                          </p:val>
                                        </p:tav>
                                        <p:tav tm="100000">
                                          <p:val>
                                            <p:strVal val="#ppt_w"/>
                                          </p:val>
                                        </p:tav>
                                      </p:tavLst>
                                    </p:anim>
                                    <p:anim calcmode="lin" valueType="num">
                                      <p:cBhvr>
                                        <p:cTn id="20" dur="500" fill="hold"/>
                                        <p:tgtEl>
                                          <p:spTgt spid="1028"/>
                                        </p:tgtEl>
                                        <p:attrNameLst>
                                          <p:attrName>ppt_h</p:attrName>
                                        </p:attrNameLst>
                                      </p:cBhvr>
                                      <p:tavLst>
                                        <p:tav tm="0">
                                          <p:val>
                                            <p:fltVal val="0"/>
                                          </p:val>
                                        </p:tav>
                                        <p:tav tm="100000">
                                          <p:val>
                                            <p:strVal val="#ppt_h"/>
                                          </p:val>
                                        </p:tav>
                                      </p:tavLst>
                                    </p:anim>
                                    <p:animEffect transition="in" filter="fade">
                                      <p:cBhvr>
                                        <p:cTn id="21" dur="500"/>
                                        <p:tgtEl>
                                          <p:spTgt spid="1028"/>
                                        </p:tgtEl>
                                      </p:cBhvr>
                                    </p:animEffect>
                                    <p:anim calcmode="lin" valueType="num">
                                      <p:cBhvr>
                                        <p:cTn id="22" dur="500" fill="hold"/>
                                        <p:tgtEl>
                                          <p:spTgt spid="1028"/>
                                        </p:tgtEl>
                                        <p:attrNameLst>
                                          <p:attrName>ppt_x</p:attrName>
                                        </p:attrNameLst>
                                      </p:cBhvr>
                                      <p:tavLst>
                                        <p:tav tm="0">
                                          <p:val>
                                            <p:fltVal val="0.5"/>
                                          </p:val>
                                        </p:tav>
                                        <p:tav tm="100000">
                                          <p:val>
                                            <p:strVal val="#ppt_x"/>
                                          </p:val>
                                        </p:tav>
                                      </p:tavLst>
                                    </p:anim>
                                    <p:anim calcmode="lin" valueType="num">
                                      <p:cBhvr>
                                        <p:cTn id="23" dur="500" fill="hold"/>
                                        <p:tgtEl>
                                          <p:spTgt spid="1028"/>
                                        </p:tgtEl>
                                        <p:attrNameLst>
                                          <p:attrName>ppt_y</p:attrName>
                                        </p:attrNameLst>
                                      </p:cBhvr>
                                      <p:tavLst>
                                        <p:tav tm="0">
                                          <p:val>
                                            <p:fltVal val="0.5"/>
                                          </p:val>
                                        </p:tav>
                                        <p:tav tm="100000">
                                          <p:val>
                                            <p:strVal val="#ppt_y"/>
                                          </p:val>
                                        </p:tav>
                                      </p:tavLst>
                                    </p:anim>
                                  </p:childTnLst>
                                </p:cTn>
                              </p:par>
                              <p:par>
                                <p:cTn id="24" presetID="53" presetClass="entr" presetSubtype="528" fill="hold" nodeType="withEffect">
                                  <p:stCondLst>
                                    <p:cond delay="0"/>
                                  </p:stCondLst>
                                  <p:childTnLst>
                                    <p:set>
                                      <p:cBhvr>
                                        <p:cTn id="25" dur="1" fill="hold">
                                          <p:stCondLst>
                                            <p:cond delay="0"/>
                                          </p:stCondLst>
                                        </p:cTn>
                                        <p:tgtEl>
                                          <p:spTgt spid="1030"/>
                                        </p:tgtEl>
                                        <p:attrNameLst>
                                          <p:attrName>style.visibility</p:attrName>
                                        </p:attrNameLst>
                                      </p:cBhvr>
                                      <p:to>
                                        <p:strVal val="visible"/>
                                      </p:to>
                                    </p:set>
                                    <p:anim calcmode="lin" valueType="num">
                                      <p:cBhvr>
                                        <p:cTn id="26" dur="500" fill="hold"/>
                                        <p:tgtEl>
                                          <p:spTgt spid="1030"/>
                                        </p:tgtEl>
                                        <p:attrNameLst>
                                          <p:attrName>ppt_w</p:attrName>
                                        </p:attrNameLst>
                                      </p:cBhvr>
                                      <p:tavLst>
                                        <p:tav tm="0">
                                          <p:val>
                                            <p:fltVal val="0"/>
                                          </p:val>
                                        </p:tav>
                                        <p:tav tm="100000">
                                          <p:val>
                                            <p:strVal val="#ppt_w"/>
                                          </p:val>
                                        </p:tav>
                                      </p:tavLst>
                                    </p:anim>
                                    <p:anim calcmode="lin" valueType="num">
                                      <p:cBhvr>
                                        <p:cTn id="27" dur="500" fill="hold"/>
                                        <p:tgtEl>
                                          <p:spTgt spid="1030"/>
                                        </p:tgtEl>
                                        <p:attrNameLst>
                                          <p:attrName>ppt_h</p:attrName>
                                        </p:attrNameLst>
                                      </p:cBhvr>
                                      <p:tavLst>
                                        <p:tav tm="0">
                                          <p:val>
                                            <p:fltVal val="0"/>
                                          </p:val>
                                        </p:tav>
                                        <p:tav tm="100000">
                                          <p:val>
                                            <p:strVal val="#ppt_h"/>
                                          </p:val>
                                        </p:tav>
                                      </p:tavLst>
                                    </p:anim>
                                    <p:animEffect transition="in" filter="fade">
                                      <p:cBhvr>
                                        <p:cTn id="28" dur="500"/>
                                        <p:tgtEl>
                                          <p:spTgt spid="1030"/>
                                        </p:tgtEl>
                                      </p:cBhvr>
                                    </p:animEffect>
                                    <p:anim calcmode="lin" valueType="num">
                                      <p:cBhvr>
                                        <p:cTn id="29" dur="500" fill="hold"/>
                                        <p:tgtEl>
                                          <p:spTgt spid="1030"/>
                                        </p:tgtEl>
                                        <p:attrNameLst>
                                          <p:attrName>ppt_x</p:attrName>
                                        </p:attrNameLst>
                                      </p:cBhvr>
                                      <p:tavLst>
                                        <p:tav tm="0">
                                          <p:val>
                                            <p:fltVal val="0.5"/>
                                          </p:val>
                                        </p:tav>
                                        <p:tav tm="100000">
                                          <p:val>
                                            <p:strVal val="#ppt_x"/>
                                          </p:val>
                                        </p:tav>
                                      </p:tavLst>
                                    </p:anim>
                                    <p:anim calcmode="lin" valueType="num">
                                      <p:cBhvr>
                                        <p:cTn id="30" dur="500" fill="hold"/>
                                        <p:tgtEl>
                                          <p:spTgt spid="1030"/>
                                        </p:tgtEl>
                                        <p:attrNameLst>
                                          <p:attrName>ppt_y</p:attrName>
                                        </p:attrNameLst>
                                      </p:cBhvr>
                                      <p:tavLst>
                                        <p:tav tm="0">
                                          <p:val>
                                            <p:fltVal val="0.5"/>
                                          </p:val>
                                        </p:tav>
                                        <p:tav tm="100000">
                                          <p:val>
                                            <p:strVal val="#ppt_y"/>
                                          </p:val>
                                        </p:tav>
                                      </p:tavLst>
                                    </p:anim>
                                  </p:childTnLst>
                                </p:cTn>
                              </p:par>
                              <p:par>
                                <p:cTn id="31" presetID="53" presetClass="entr" presetSubtype="528" fill="hold" nodeType="withEffect">
                                  <p:stCondLst>
                                    <p:cond delay="300"/>
                                  </p:stCondLst>
                                  <p:childTnLst>
                                    <p:set>
                                      <p:cBhvr>
                                        <p:cTn id="32" dur="1" fill="hold">
                                          <p:stCondLst>
                                            <p:cond delay="0"/>
                                          </p:stCondLst>
                                        </p:cTn>
                                        <p:tgtEl>
                                          <p:spTgt spid="50178"/>
                                        </p:tgtEl>
                                        <p:attrNameLst>
                                          <p:attrName>style.visibility</p:attrName>
                                        </p:attrNameLst>
                                      </p:cBhvr>
                                      <p:to>
                                        <p:strVal val="visible"/>
                                      </p:to>
                                    </p:set>
                                    <p:anim calcmode="lin" valueType="num">
                                      <p:cBhvr>
                                        <p:cTn id="33" dur="500" fill="hold"/>
                                        <p:tgtEl>
                                          <p:spTgt spid="50178"/>
                                        </p:tgtEl>
                                        <p:attrNameLst>
                                          <p:attrName>ppt_w</p:attrName>
                                        </p:attrNameLst>
                                      </p:cBhvr>
                                      <p:tavLst>
                                        <p:tav tm="0">
                                          <p:val>
                                            <p:fltVal val="0"/>
                                          </p:val>
                                        </p:tav>
                                        <p:tav tm="100000">
                                          <p:val>
                                            <p:strVal val="#ppt_w"/>
                                          </p:val>
                                        </p:tav>
                                      </p:tavLst>
                                    </p:anim>
                                    <p:anim calcmode="lin" valueType="num">
                                      <p:cBhvr>
                                        <p:cTn id="34" dur="500" fill="hold"/>
                                        <p:tgtEl>
                                          <p:spTgt spid="50178"/>
                                        </p:tgtEl>
                                        <p:attrNameLst>
                                          <p:attrName>ppt_h</p:attrName>
                                        </p:attrNameLst>
                                      </p:cBhvr>
                                      <p:tavLst>
                                        <p:tav tm="0">
                                          <p:val>
                                            <p:fltVal val="0"/>
                                          </p:val>
                                        </p:tav>
                                        <p:tav tm="100000">
                                          <p:val>
                                            <p:strVal val="#ppt_h"/>
                                          </p:val>
                                        </p:tav>
                                      </p:tavLst>
                                    </p:anim>
                                    <p:animEffect transition="in" filter="fade">
                                      <p:cBhvr>
                                        <p:cTn id="35" dur="500"/>
                                        <p:tgtEl>
                                          <p:spTgt spid="50178"/>
                                        </p:tgtEl>
                                      </p:cBhvr>
                                    </p:animEffect>
                                    <p:anim calcmode="lin" valueType="num">
                                      <p:cBhvr>
                                        <p:cTn id="36" dur="500" fill="hold"/>
                                        <p:tgtEl>
                                          <p:spTgt spid="50178"/>
                                        </p:tgtEl>
                                        <p:attrNameLst>
                                          <p:attrName>ppt_x</p:attrName>
                                        </p:attrNameLst>
                                      </p:cBhvr>
                                      <p:tavLst>
                                        <p:tav tm="0">
                                          <p:val>
                                            <p:fltVal val="0.5"/>
                                          </p:val>
                                        </p:tav>
                                        <p:tav tm="100000">
                                          <p:val>
                                            <p:strVal val="#ppt_x"/>
                                          </p:val>
                                        </p:tav>
                                      </p:tavLst>
                                    </p:anim>
                                    <p:anim calcmode="lin" valueType="num">
                                      <p:cBhvr>
                                        <p:cTn id="37" dur="500" fill="hold"/>
                                        <p:tgtEl>
                                          <p:spTgt spid="50178"/>
                                        </p:tgtEl>
                                        <p:attrNameLst>
                                          <p:attrName>ppt_y</p:attrName>
                                        </p:attrNameLst>
                                      </p:cBhvr>
                                      <p:tavLst>
                                        <p:tav tm="0">
                                          <p:val>
                                            <p:fltVal val="0.5"/>
                                          </p:val>
                                        </p:tav>
                                        <p:tav tm="100000">
                                          <p:val>
                                            <p:strVal val="#ppt_y"/>
                                          </p:val>
                                        </p:tav>
                                      </p:tavLst>
                                    </p:anim>
                                  </p:childTnLst>
                                </p:cTn>
                              </p:par>
                              <p:par>
                                <p:cTn id="38" presetID="53" presetClass="entr" presetSubtype="528" fill="hold" nodeType="withEffect">
                                  <p:stCondLst>
                                    <p:cond delay="300"/>
                                  </p:stCondLst>
                                  <p:childTnLst>
                                    <p:set>
                                      <p:cBhvr>
                                        <p:cTn id="39" dur="1" fill="hold">
                                          <p:stCondLst>
                                            <p:cond delay="0"/>
                                          </p:stCondLst>
                                        </p:cTn>
                                        <p:tgtEl>
                                          <p:spTgt spid="7"/>
                                        </p:tgtEl>
                                        <p:attrNameLst>
                                          <p:attrName>style.visibility</p:attrName>
                                        </p:attrNameLst>
                                      </p:cBhvr>
                                      <p:to>
                                        <p:strVal val="visible"/>
                                      </p:to>
                                    </p:set>
                                    <p:anim calcmode="lin" valueType="num">
                                      <p:cBhvr>
                                        <p:cTn id="40" dur="600" fill="hold"/>
                                        <p:tgtEl>
                                          <p:spTgt spid="7"/>
                                        </p:tgtEl>
                                        <p:attrNameLst>
                                          <p:attrName>ppt_w</p:attrName>
                                        </p:attrNameLst>
                                      </p:cBhvr>
                                      <p:tavLst>
                                        <p:tav tm="0">
                                          <p:val>
                                            <p:fltVal val="0"/>
                                          </p:val>
                                        </p:tav>
                                        <p:tav tm="100000">
                                          <p:val>
                                            <p:strVal val="#ppt_w"/>
                                          </p:val>
                                        </p:tav>
                                      </p:tavLst>
                                    </p:anim>
                                    <p:anim calcmode="lin" valueType="num">
                                      <p:cBhvr>
                                        <p:cTn id="41" dur="600" fill="hold"/>
                                        <p:tgtEl>
                                          <p:spTgt spid="7"/>
                                        </p:tgtEl>
                                        <p:attrNameLst>
                                          <p:attrName>ppt_h</p:attrName>
                                        </p:attrNameLst>
                                      </p:cBhvr>
                                      <p:tavLst>
                                        <p:tav tm="0">
                                          <p:val>
                                            <p:fltVal val="0"/>
                                          </p:val>
                                        </p:tav>
                                        <p:tav tm="100000">
                                          <p:val>
                                            <p:strVal val="#ppt_h"/>
                                          </p:val>
                                        </p:tav>
                                      </p:tavLst>
                                    </p:anim>
                                    <p:animEffect transition="in" filter="fade">
                                      <p:cBhvr>
                                        <p:cTn id="42" dur="600"/>
                                        <p:tgtEl>
                                          <p:spTgt spid="7"/>
                                        </p:tgtEl>
                                      </p:cBhvr>
                                    </p:animEffect>
                                    <p:anim calcmode="lin" valueType="num">
                                      <p:cBhvr>
                                        <p:cTn id="43" dur="600" fill="hold"/>
                                        <p:tgtEl>
                                          <p:spTgt spid="7"/>
                                        </p:tgtEl>
                                        <p:attrNameLst>
                                          <p:attrName>ppt_x</p:attrName>
                                        </p:attrNameLst>
                                      </p:cBhvr>
                                      <p:tavLst>
                                        <p:tav tm="0">
                                          <p:val>
                                            <p:fltVal val="0.5"/>
                                          </p:val>
                                        </p:tav>
                                        <p:tav tm="100000">
                                          <p:val>
                                            <p:strVal val="#ppt_x"/>
                                          </p:val>
                                        </p:tav>
                                      </p:tavLst>
                                    </p:anim>
                                    <p:anim calcmode="lin" valueType="num">
                                      <p:cBhvr>
                                        <p:cTn id="44" dur="600" fill="hold"/>
                                        <p:tgtEl>
                                          <p:spTgt spid="7"/>
                                        </p:tgtEl>
                                        <p:attrNameLst>
                                          <p:attrName>ppt_y</p:attrName>
                                        </p:attrNameLst>
                                      </p:cBhvr>
                                      <p:tavLst>
                                        <p:tav tm="0">
                                          <p:val>
                                            <p:fltVal val="0.5"/>
                                          </p:val>
                                        </p:tav>
                                        <p:tav tm="100000">
                                          <p:val>
                                            <p:strVal val="#ppt_y"/>
                                          </p:val>
                                        </p:tav>
                                      </p:tavLst>
                                    </p:anim>
                                  </p:childTnLst>
                                </p:cTn>
                              </p:par>
                              <p:par>
                                <p:cTn id="45" presetID="53" presetClass="entr" presetSubtype="528" fill="hold" nodeType="withEffect">
                                  <p:stCondLst>
                                    <p:cond delay="300"/>
                                  </p:stCondLst>
                                  <p:childTnLst>
                                    <p:set>
                                      <p:cBhvr>
                                        <p:cTn id="46" dur="1" fill="hold">
                                          <p:stCondLst>
                                            <p:cond delay="0"/>
                                          </p:stCondLst>
                                        </p:cTn>
                                        <p:tgtEl>
                                          <p:spTgt spid="50179"/>
                                        </p:tgtEl>
                                        <p:attrNameLst>
                                          <p:attrName>style.visibility</p:attrName>
                                        </p:attrNameLst>
                                      </p:cBhvr>
                                      <p:to>
                                        <p:strVal val="visible"/>
                                      </p:to>
                                    </p:set>
                                    <p:anim calcmode="lin" valueType="num">
                                      <p:cBhvr>
                                        <p:cTn id="47" dur="500" fill="hold"/>
                                        <p:tgtEl>
                                          <p:spTgt spid="50179"/>
                                        </p:tgtEl>
                                        <p:attrNameLst>
                                          <p:attrName>ppt_w</p:attrName>
                                        </p:attrNameLst>
                                      </p:cBhvr>
                                      <p:tavLst>
                                        <p:tav tm="0">
                                          <p:val>
                                            <p:fltVal val="0"/>
                                          </p:val>
                                        </p:tav>
                                        <p:tav tm="100000">
                                          <p:val>
                                            <p:strVal val="#ppt_w"/>
                                          </p:val>
                                        </p:tav>
                                      </p:tavLst>
                                    </p:anim>
                                    <p:anim calcmode="lin" valueType="num">
                                      <p:cBhvr>
                                        <p:cTn id="48" dur="500" fill="hold"/>
                                        <p:tgtEl>
                                          <p:spTgt spid="50179"/>
                                        </p:tgtEl>
                                        <p:attrNameLst>
                                          <p:attrName>ppt_h</p:attrName>
                                        </p:attrNameLst>
                                      </p:cBhvr>
                                      <p:tavLst>
                                        <p:tav tm="0">
                                          <p:val>
                                            <p:fltVal val="0"/>
                                          </p:val>
                                        </p:tav>
                                        <p:tav tm="100000">
                                          <p:val>
                                            <p:strVal val="#ppt_h"/>
                                          </p:val>
                                        </p:tav>
                                      </p:tavLst>
                                    </p:anim>
                                    <p:animEffect transition="in" filter="fade">
                                      <p:cBhvr>
                                        <p:cTn id="49" dur="500"/>
                                        <p:tgtEl>
                                          <p:spTgt spid="50179"/>
                                        </p:tgtEl>
                                      </p:cBhvr>
                                    </p:animEffect>
                                    <p:anim calcmode="lin" valueType="num">
                                      <p:cBhvr>
                                        <p:cTn id="50" dur="500" fill="hold"/>
                                        <p:tgtEl>
                                          <p:spTgt spid="50179"/>
                                        </p:tgtEl>
                                        <p:attrNameLst>
                                          <p:attrName>ppt_x</p:attrName>
                                        </p:attrNameLst>
                                      </p:cBhvr>
                                      <p:tavLst>
                                        <p:tav tm="0">
                                          <p:val>
                                            <p:fltVal val="0.5"/>
                                          </p:val>
                                        </p:tav>
                                        <p:tav tm="100000">
                                          <p:val>
                                            <p:strVal val="#ppt_x"/>
                                          </p:val>
                                        </p:tav>
                                      </p:tavLst>
                                    </p:anim>
                                    <p:anim calcmode="lin" valueType="num">
                                      <p:cBhvr>
                                        <p:cTn id="51" dur="500" fill="hold"/>
                                        <p:tgtEl>
                                          <p:spTgt spid="50179"/>
                                        </p:tgtEl>
                                        <p:attrNameLst>
                                          <p:attrName>ppt_y</p:attrName>
                                        </p:attrNameLst>
                                      </p:cBhvr>
                                      <p:tavLst>
                                        <p:tav tm="0">
                                          <p:val>
                                            <p:fltVal val="0.5"/>
                                          </p:val>
                                        </p:tav>
                                        <p:tav tm="100000">
                                          <p:val>
                                            <p:strVal val="#ppt_y"/>
                                          </p:val>
                                        </p:tav>
                                      </p:tavLst>
                                    </p:anim>
                                  </p:childTnLst>
                                </p:cTn>
                              </p:par>
                              <p:par>
                                <p:cTn id="52" presetID="53" presetClass="entr" presetSubtype="528" fill="hold" nodeType="withEffect">
                                  <p:stCondLst>
                                    <p:cond delay="500"/>
                                  </p:stCondLst>
                                  <p:childTnLst>
                                    <p:set>
                                      <p:cBhvr>
                                        <p:cTn id="53" dur="1" fill="hold">
                                          <p:stCondLst>
                                            <p:cond delay="0"/>
                                          </p:stCondLst>
                                        </p:cTn>
                                        <p:tgtEl>
                                          <p:spTgt spid="3"/>
                                        </p:tgtEl>
                                        <p:attrNameLst>
                                          <p:attrName>style.visibility</p:attrName>
                                        </p:attrNameLst>
                                      </p:cBhvr>
                                      <p:to>
                                        <p:strVal val="visible"/>
                                      </p:to>
                                    </p:set>
                                    <p:anim calcmode="lin" valueType="num">
                                      <p:cBhvr>
                                        <p:cTn id="54" dur="500" fill="hold"/>
                                        <p:tgtEl>
                                          <p:spTgt spid="3"/>
                                        </p:tgtEl>
                                        <p:attrNameLst>
                                          <p:attrName>ppt_w</p:attrName>
                                        </p:attrNameLst>
                                      </p:cBhvr>
                                      <p:tavLst>
                                        <p:tav tm="0">
                                          <p:val>
                                            <p:fltVal val="0"/>
                                          </p:val>
                                        </p:tav>
                                        <p:tav tm="100000">
                                          <p:val>
                                            <p:strVal val="#ppt_w"/>
                                          </p:val>
                                        </p:tav>
                                      </p:tavLst>
                                    </p:anim>
                                    <p:anim calcmode="lin" valueType="num">
                                      <p:cBhvr>
                                        <p:cTn id="55" dur="500" fill="hold"/>
                                        <p:tgtEl>
                                          <p:spTgt spid="3"/>
                                        </p:tgtEl>
                                        <p:attrNameLst>
                                          <p:attrName>ppt_h</p:attrName>
                                        </p:attrNameLst>
                                      </p:cBhvr>
                                      <p:tavLst>
                                        <p:tav tm="0">
                                          <p:val>
                                            <p:fltVal val="0"/>
                                          </p:val>
                                        </p:tav>
                                        <p:tav tm="100000">
                                          <p:val>
                                            <p:strVal val="#ppt_h"/>
                                          </p:val>
                                        </p:tav>
                                      </p:tavLst>
                                    </p:anim>
                                    <p:animEffect transition="in" filter="fade">
                                      <p:cBhvr>
                                        <p:cTn id="56" dur="500"/>
                                        <p:tgtEl>
                                          <p:spTgt spid="3"/>
                                        </p:tgtEl>
                                      </p:cBhvr>
                                    </p:animEffect>
                                    <p:anim calcmode="lin" valueType="num">
                                      <p:cBhvr>
                                        <p:cTn id="57" dur="500" fill="hold"/>
                                        <p:tgtEl>
                                          <p:spTgt spid="3"/>
                                        </p:tgtEl>
                                        <p:attrNameLst>
                                          <p:attrName>ppt_x</p:attrName>
                                        </p:attrNameLst>
                                      </p:cBhvr>
                                      <p:tavLst>
                                        <p:tav tm="0">
                                          <p:val>
                                            <p:fltVal val="0.5"/>
                                          </p:val>
                                        </p:tav>
                                        <p:tav tm="100000">
                                          <p:val>
                                            <p:strVal val="#ppt_x"/>
                                          </p:val>
                                        </p:tav>
                                      </p:tavLst>
                                    </p:anim>
                                    <p:anim calcmode="lin" valueType="num">
                                      <p:cBhvr>
                                        <p:cTn id="58" dur="500" fill="hold"/>
                                        <p:tgtEl>
                                          <p:spTgt spid="3"/>
                                        </p:tgtEl>
                                        <p:attrNameLst>
                                          <p:attrName>ppt_y</p:attrName>
                                        </p:attrNameLst>
                                      </p:cBhvr>
                                      <p:tavLst>
                                        <p:tav tm="0">
                                          <p:val>
                                            <p:fltVal val="0.5"/>
                                          </p:val>
                                        </p:tav>
                                        <p:tav tm="100000">
                                          <p:val>
                                            <p:strVal val="#ppt_y"/>
                                          </p:val>
                                        </p:tav>
                                      </p:tavLst>
                                    </p:anim>
                                  </p:childTnLst>
                                </p:cTn>
                              </p:par>
                              <p:par>
                                <p:cTn id="59" presetID="53" presetClass="entr" presetSubtype="528" fill="hold" nodeType="withEffect">
                                  <p:stCondLst>
                                    <p:cond delay="800"/>
                                  </p:stCondLst>
                                  <p:childTnLst>
                                    <p:set>
                                      <p:cBhvr>
                                        <p:cTn id="60" dur="1" fill="hold">
                                          <p:stCondLst>
                                            <p:cond delay="0"/>
                                          </p:stCondLst>
                                        </p:cTn>
                                        <p:tgtEl>
                                          <p:spTgt spid="2"/>
                                        </p:tgtEl>
                                        <p:attrNameLst>
                                          <p:attrName>style.visibility</p:attrName>
                                        </p:attrNameLst>
                                      </p:cBhvr>
                                      <p:to>
                                        <p:strVal val="visible"/>
                                      </p:to>
                                    </p:set>
                                    <p:anim calcmode="lin" valueType="num">
                                      <p:cBhvr>
                                        <p:cTn id="61" dur="500" fill="hold"/>
                                        <p:tgtEl>
                                          <p:spTgt spid="2"/>
                                        </p:tgtEl>
                                        <p:attrNameLst>
                                          <p:attrName>ppt_w</p:attrName>
                                        </p:attrNameLst>
                                      </p:cBhvr>
                                      <p:tavLst>
                                        <p:tav tm="0">
                                          <p:val>
                                            <p:fltVal val="0"/>
                                          </p:val>
                                        </p:tav>
                                        <p:tav tm="100000">
                                          <p:val>
                                            <p:strVal val="#ppt_w"/>
                                          </p:val>
                                        </p:tav>
                                      </p:tavLst>
                                    </p:anim>
                                    <p:anim calcmode="lin" valueType="num">
                                      <p:cBhvr>
                                        <p:cTn id="62" dur="500" fill="hold"/>
                                        <p:tgtEl>
                                          <p:spTgt spid="2"/>
                                        </p:tgtEl>
                                        <p:attrNameLst>
                                          <p:attrName>ppt_h</p:attrName>
                                        </p:attrNameLst>
                                      </p:cBhvr>
                                      <p:tavLst>
                                        <p:tav tm="0">
                                          <p:val>
                                            <p:fltVal val="0"/>
                                          </p:val>
                                        </p:tav>
                                        <p:tav tm="100000">
                                          <p:val>
                                            <p:strVal val="#ppt_h"/>
                                          </p:val>
                                        </p:tav>
                                      </p:tavLst>
                                    </p:anim>
                                    <p:animEffect transition="in" filter="fade">
                                      <p:cBhvr>
                                        <p:cTn id="63" dur="500"/>
                                        <p:tgtEl>
                                          <p:spTgt spid="2"/>
                                        </p:tgtEl>
                                      </p:cBhvr>
                                    </p:animEffect>
                                    <p:anim calcmode="lin" valueType="num">
                                      <p:cBhvr>
                                        <p:cTn id="64" dur="500" fill="hold"/>
                                        <p:tgtEl>
                                          <p:spTgt spid="2"/>
                                        </p:tgtEl>
                                        <p:attrNameLst>
                                          <p:attrName>ppt_x</p:attrName>
                                        </p:attrNameLst>
                                      </p:cBhvr>
                                      <p:tavLst>
                                        <p:tav tm="0">
                                          <p:val>
                                            <p:fltVal val="0.5"/>
                                          </p:val>
                                        </p:tav>
                                        <p:tav tm="100000">
                                          <p:val>
                                            <p:strVal val="#ppt_x"/>
                                          </p:val>
                                        </p:tav>
                                      </p:tavLst>
                                    </p:anim>
                                    <p:anim calcmode="lin" valueType="num">
                                      <p:cBhvr>
                                        <p:cTn id="65" dur="500" fill="hold"/>
                                        <p:tgtEl>
                                          <p:spTgt spid="2"/>
                                        </p:tgtEl>
                                        <p:attrNameLst>
                                          <p:attrName>ppt_y</p:attrName>
                                        </p:attrNameLst>
                                      </p:cBhvr>
                                      <p:tavLst>
                                        <p:tav tm="0">
                                          <p:val>
                                            <p:fltVal val="0.5"/>
                                          </p:val>
                                        </p:tav>
                                        <p:tav tm="100000">
                                          <p:val>
                                            <p:strVal val="#ppt_y"/>
                                          </p:val>
                                        </p:tav>
                                      </p:tavLst>
                                    </p:anim>
                                  </p:childTnLst>
                                </p:cTn>
                              </p:par>
                              <p:par>
                                <p:cTn id="66" presetID="53" presetClass="entr" presetSubtype="528" fill="hold" nodeType="withEffect">
                                  <p:stCondLst>
                                    <p:cond delay="800"/>
                                  </p:stCondLst>
                                  <p:childTnLst>
                                    <p:set>
                                      <p:cBhvr>
                                        <p:cTn id="67" dur="1" fill="hold">
                                          <p:stCondLst>
                                            <p:cond delay="0"/>
                                          </p:stCondLst>
                                        </p:cTn>
                                        <p:tgtEl>
                                          <p:spTgt spid="8"/>
                                        </p:tgtEl>
                                        <p:attrNameLst>
                                          <p:attrName>style.visibility</p:attrName>
                                        </p:attrNameLst>
                                      </p:cBhvr>
                                      <p:to>
                                        <p:strVal val="visible"/>
                                      </p:to>
                                    </p:set>
                                    <p:anim calcmode="lin" valueType="num">
                                      <p:cBhvr>
                                        <p:cTn id="68" dur="500" fill="hold"/>
                                        <p:tgtEl>
                                          <p:spTgt spid="8"/>
                                        </p:tgtEl>
                                        <p:attrNameLst>
                                          <p:attrName>ppt_w</p:attrName>
                                        </p:attrNameLst>
                                      </p:cBhvr>
                                      <p:tavLst>
                                        <p:tav tm="0">
                                          <p:val>
                                            <p:fltVal val="0"/>
                                          </p:val>
                                        </p:tav>
                                        <p:tav tm="100000">
                                          <p:val>
                                            <p:strVal val="#ppt_w"/>
                                          </p:val>
                                        </p:tav>
                                      </p:tavLst>
                                    </p:anim>
                                    <p:anim calcmode="lin" valueType="num">
                                      <p:cBhvr>
                                        <p:cTn id="69" dur="500" fill="hold"/>
                                        <p:tgtEl>
                                          <p:spTgt spid="8"/>
                                        </p:tgtEl>
                                        <p:attrNameLst>
                                          <p:attrName>ppt_h</p:attrName>
                                        </p:attrNameLst>
                                      </p:cBhvr>
                                      <p:tavLst>
                                        <p:tav tm="0">
                                          <p:val>
                                            <p:fltVal val="0"/>
                                          </p:val>
                                        </p:tav>
                                        <p:tav tm="100000">
                                          <p:val>
                                            <p:strVal val="#ppt_h"/>
                                          </p:val>
                                        </p:tav>
                                      </p:tavLst>
                                    </p:anim>
                                    <p:animEffect transition="in" filter="fade">
                                      <p:cBhvr>
                                        <p:cTn id="70" dur="500"/>
                                        <p:tgtEl>
                                          <p:spTgt spid="8"/>
                                        </p:tgtEl>
                                      </p:cBhvr>
                                    </p:animEffect>
                                    <p:anim calcmode="lin" valueType="num">
                                      <p:cBhvr>
                                        <p:cTn id="71" dur="500" fill="hold"/>
                                        <p:tgtEl>
                                          <p:spTgt spid="8"/>
                                        </p:tgtEl>
                                        <p:attrNameLst>
                                          <p:attrName>ppt_x</p:attrName>
                                        </p:attrNameLst>
                                      </p:cBhvr>
                                      <p:tavLst>
                                        <p:tav tm="0">
                                          <p:val>
                                            <p:fltVal val="0.5"/>
                                          </p:val>
                                        </p:tav>
                                        <p:tav tm="100000">
                                          <p:val>
                                            <p:strVal val="#ppt_x"/>
                                          </p:val>
                                        </p:tav>
                                      </p:tavLst>
                                    </p:anim>
                                    <p:anim calcmode="lin" valueType="num">
                                      <p:cBhvr>
                                        <p:cTn id="72" dur="500" fill="hold"/>
                                        <p:tgtEl>
                                          <p:spTgt spid="8"/>
                                        </p:tgtEl>
                                        <p:attrNameLst>
                                          <p:attrName>ppt_y</p:attrName>
                                        </p:attrNameLst>
                                      </p:cBhvr>
                                      <p:tavLst>
                                        <p:tav tm="0">
                                          <p:val>
                                            <p:fltVal val="0.5"/>
                                          </p:val>
                                        </p:tav>
                                        <p:tav tm="100000">
                                          <p:val>
                                            <p:strVal val="#ppt_y"/>
                                          </p:val>
                                        </p:tav>
                                      </p:tavLst>
                                    </p:anim>
                                  </p:childTnLst>
                                </p:cTn>
                              </p:par>
                              <p:par>
                                <p:cTn id="73" presetID="53" presetClass="entr" presetSubtype="528" fill="hold" nodeType="withEffect">
                                  <p:stCondLst>
                                    <p:cond delay="800"/>
                                  </p:stCondLst>
                                  <p:childTnLst>
                                    <p:set>
                                      <p:cBhvr>
                                        <p:cTn id="74" dur="1" fill="hold">
                                          <p:stCondLst>
                                            <p:cond delay="0"/>
                                          </p:stCondLst>
                                        </p:cTn>
                                        <p:tgtEl>
                                          <p:spTgt spid="50177"/>
                                        </p:tgtEl>
                                        <p:attrNameLst>
                                          <p:attrName>style.visibility</p:attrName>
                                        </p:attrNameLst>
                                      </p:cBhvr>
                                      <p:to>
                                        <p:strVal val="visible"/>
                                      </p:to>
                                    </p:set>
                                    <p:anim calcmode="lin" valueType="num">
                                      <p:cBhvr>
                                        <p:cTn id="75" dur="500" fill="hold"/>
                                        <p:tgtEl>
                                          <p:spTgt spid="50177"/>
                                        </p:tgtEl>
                                        <p:attrNameLst>
                                          <p:attrName>ppt_w</p:attrName>
                                        </p:attrNameLst>
                                      </p:cBhvr>
                                      <p:tavLst>
                                        <p:tav tm="0">
                                          <p:val>
                                            <p:fltVal val="0"/>
                                          </p:val>
                                        </p:tav>
                                        <p:tav tm="100000">
                                          <p:val>
                                            <p:strVal val="#ppt_w"/>
                                          </p:val>
                                        </p:tav>
                                      </p:tavLst>
                                    </p:anim>
                                    <p:anim calcmode="lin" valueType="num">
                                      <p:cBhvr>
                                        <p:cTn id="76" dur="500" fill="hold"/>
                                        <p:tgtEl>
                                          <p:spTgt spid="50177"/>
                                        </p:tgtEl>
                                        <p:attrNameLst>
                                          <p:attrName>ppt_h</p:attrName>
                                        </p:attrNameLst>
                                      </p:cBhvr>
                                      <p:tavLst>
                                        <p:tav tm="0">
                                          <p:val>
                                            <p:fltVal val="0"/>
                                          </p:val>
                                        </p:tav>
                                        <p:tav tm="100000">
                                          <p:val>
                                            <p:strVal val="#ppt_h"/>
                                          </p:val>
                                        </p:tav>
                                      </p:tavLst>
                                    </p:anim>
                                    <p:animEffect transition="in" filter="fade">
                                      <p:cBhvr>
                                        <p:cTn id="77" dur="500"/>
                                        <p:tgtEl>
                                          <p:spTgt spid="50177"/>
                                        </p:tgtEl>
                                      </p:cBhvr>
                                    </p:animEffect>
                                    <p:anim calcmode="lin" valueType="num">
                                      <p:cBhvr>
                                        <p:cTn id="78" dur="500" fill="hold"/>
                                        <p:tgtEl>
                                          <p:spTgt spid="50177"/>
                                        </p:tgtEl>
                                        <p:attrNameLst>
                                          <p:attrName>ppt_x</p:attrName>
                                        </p:attrNameLst>
                                      </p:cBhvr>
                                      <p:tavLst>
                                        <p:tav tm="0">
                                          <p:val>
                                            <p:fltVal val="0.5"/>
                                          </p:val>
                                        </p:tav>
                                        <p:tav tm="100000">
                                          <p:val>
                                            <p:strVal val="#ppt_x"/>
                                          </p:val>
                                        </p:tav>
                                      </p:tavLst>
                                    </p:anim>
                                    <p:anim calcmode="lin" valueType="num">
                                      <p:cBhvr>
                                        <p:cTn id="79" dur="500" fill="hold"/>
                                        <p:tgtEl>
                                          <p:spTgt spid="50177"/>
                                        </p:tgtEl>
                                        <p:attrNameLst>
                                          <p:attrName>ppt_y</p:attrName>
                                        </p:attrNameLst>
                                      </p:cBhvr>
                                      <p:tavLst>
                                        <p:tav tm="0">
                                          <p:val>
                                            <p:fltVal val="0.5"/>
                                          </p:val>
                                        </p:tav>
                                        <p:tav tm="100000">
                                          <p:val>
                                            <p:strVal val="#ppt_y"/>
                                          </p:val>
                                        </p:tav>
                                      </p:tavLst>
                                    </p:anim>
                                  </p:childTnLst>
                                </p:cTn>
                              </p:par>
                              <p:par>
                                <p:cTn id="80" presetID="53" presetClass="entr" presetSubtype="528" fill="hold" nodeType="withEffect">
                                  <p:stCondLst>
                                    <p:cond delay="900"/>
                                  </p:stCondLst>
                                  <p:childTnLst>
                                    <p:set>
                                      <p:cBhvr>
                                        <p:cTn id="81" dur="1" fill="hold">
                                          <p:stCondLst>
                                            <p:cond delay="0"/>
                                          </p:stCondLst>
                                        </p:cTn>
                                        <p:tgtEl>
                                          <p:spTgt spid="4"/>
                                        </p:tgtEl>
                                        <p:attrNameLst>
                                          <p:attrName>style.visibility</p:attrName>
                                        </p:attrNameLst>
                                      </p:cBhvr>
                                      <p:to>
                                        <p:strVal val="visible"/>
                                      </p:to>
                                    </p:set>
                                    <p:anim calcmode="lin" valueType="num">
                                      <p:cBhvr>
                                        <p:cTn id="82" dur="500" fill="hold"/>
                                        <p:tgtEl>
                                          <p:spTgt spid="4"/>
                                        </p:tgtEl>
                                        <p:attrNameLst>
                                          <p:attrName>ppt_w</p:attrName>
                                        </p:attrNameLst>
                                      </p:cBhvr>
                                      <p:tavLst>
                                        <p:tav tm="0">
                                          <p:val>
                                            <p:fltVal val="0"/>
                                          </p:val>
                                        </p:tav>
                                        <p:tav tm="100000">
                                          <p:val>
                                            <p:strVal val="#ppt_w"/>
                                          </p:val>
                                        </p:tav>
                                      </p:tavLst>
                                    </p:anim>
                                    <p:anim calcmode="lin" valueType="num">
                                      <p:cBhvr>
                                        <p:cTn id="83" dur="500" fill="hold"/>
                                        <p:tgtEl>
                                          <p:spTgt spid="4"/>
                                        </p:tgtEl>
                                        <p:attrNameLst>
                                          <p:attrName>ppt_h</p:attrName>
                                        </p:attrNameLst>
                                      </p:cBhvr>
                                      <p:tavLst>
                                        <p:tav tm="0">
                                          <p:val>
                                            <p:fltVal val="0"/>
                                          </p:val>
                                        </p:tav>
                                        <p:tav tm="100000">
                                          <p:val>
                                            <p:strVal val="#ppt_h"/>
                                          </p:val>
                                        </p:tav>
                                      </p:tavLst>
                                    </p:anim>
                                    <p:animEffect transition="in" filter="fade">
                                      <p:cBhvr>
                                        <p:cTn id="84" dur="500"/>
                                        <p:tgtEl>
                                          <p:spTgt spid="4"/>
                                        </p:tgtEl>
                                      </p:cBhvr>
                                    </p:animEffect>
                                    <p:anim calcmode="lin" valueType="num">
                                      <p:cBhvr>
                                        <p:cTn id="85" dur="500" fill="hold"/>
                                        <p:tgtEl>
                                          <p:spTgt spid="4"/>
                                        </p:tgtEl>
                                        <p:attrNameLst>
                                          <p:attrName>ppt_x</p:attrName>
                                        </p:attrNameLst>
                                      </p:cBhvr>
                                      <p:tavLst>
                                        <p:tav tm="0">
                                          <p:val>
                                            <p:fltVal val="0.5"/>
                                          </p:val>
                                        </p:tav>
                                        <p:tav tm="100000">
                                          <p:val>
                                            <p:strVal val="#ppt_x"/>
                                          </p:val>
                                        </p:tav>
                                      </p:tavLst>
                                    </p:anim>
                                    <p:anim calcmode="lin" valueType="num">
                                      <p:cBhvr>
                                        <p:cTn id="86" dur="500" fill="hold"/>
                                        <p:tgtEl>
                                          <p:spTgt spid="4"/>
                                        </p:tgtEl>
                                        <p:attrNameLst>
                                          <p:attrName>ppt_y</p:attrName>
                                        </p:attrNameLst>
                                      </p:cBhvr>
                                      <p:tavLst>
                                        <p:tav tm="0">
                                          <p:val>
                                            <p:fltVal val="0.5"/>
                                          </p:val>
                                        </p:tav>
                                        <p:tav tm="100000">
                                          <p:val>
                                            <p:strVal val="#ppt_y"/>
                                          </p:val>
                                        </p:tav>
                                      </p:tavLst>
                                    </p:anim>
                                  </p:childTnLst>
                                </p:cTn>
                              </p:par>
                              <p:par>
                                <p:cTn id="87" presetID="53" presetClass="entr" presetSubtype="528" fill="hold" nodeType="withEffect">
                                  <p:stCondLst>
                                    <p:cond delay="900"/>
                                  </p:stCondLst>
                                  <p:childTnLst>
                                    <p:set>
                                      <p:cBhvr>
                                        <p:cTn id="88" dur="1" fill="hold">
                                          <p:stCondLst>
                                            <p:cond delay="0"/>
                                          </p:stCondLst>
                                        </p:cTn>
                                        <p:tgtEl>
                                          <p:spTgt spid="1032"/>
                                        </p:tgtEl>
                                        <p:attrNameLst>
                                          <p:attrName>style.visibility</p:attrName>
                                        </p:attrNameLst>
                                      </p:cBhvr>
                                      <p:to>
                                        <p:strVal val="visible"/>
                                      </p:to>
                                    </p:set>
                                    <p:anim calcmode="lin" valueType="num">
                                      <p:cBhvr>
                                        <p:cTn id="89" dur="500" fill="hold"/>
                                        <p:tgtEl>
                                          <p:spTgt spid="1032"/>
                                        </p:tgtEl>
                                        <p:attrNameLst>
                                          <p:attrName>ppt_w</p:attrName>
                                        </p:attrNameLst>
                                      </p:cBhvr>
                                      <p:tavLst>
                                        <p:tav tm="0">
                                          <p:val>
                                            <p:fltVal val="0"/>
                                          </p:val>
                                        </p:tav>
                                        <p:tav tm="100000">
                                          <p:val>
                                            <p:strVal val="#ppt_w"/>
                                          </p:val>
                                        </p:tav>
                                      </p:tavLst>
                                    </p:anim>
                                    <p:anim calcmode="lin" valueType="num">
                                      <p:cBhvr>
                                        <p:cTn id="90" dur="500" fill="hold"/>
                                        <p:tgtEl>
                                          <p:spTgt spid="1032"/>
                                        </p:tgtEl>
                                        <p:attrNameLst>
                                          <p:attrName>ppt_h</p:attrName>
                                        </p:attrNameLst>
                                      </p:cBhvr>
                                      <p:tavLst>
                                        <p:tav tm="0">
                                          <p:val>
                                            <p:fltVal val="0"/>
                                          </p:val>
                                        </p:tav>
                                        <p:tav tm="100000">
                                          <p:val>
                                            <p:strVal val="#ppt_h"/>
                                          </p:val>
                                        </p:tav>
                                      </p:tavLst>
                                    </p:anim>
                                    <p:animEffect transition="in" filter="fade">
                                      <p:cBhvr>
                                        <p:cTn id="91" dur="500"/>
                                        <p:tgtEl>
                                          <p:spTgt spid="1032"/>
                                        </p:tgtEl>
                                      </p:cBhvr>
                                    </p:animEffect>
                                    <p:anim calcmode="lin" valueType="num">
                                      <p:cBhvr>
                                        <p:cTn id="92" dur="500" fill="hold"/>
                                        <p:tgtEl>
                                          <p:spTgt spid="1032"/>
                                        </p:tgtEl>
                                        <p:attrNameLst>
                                          <p:attrName>ppt_x</p:attrName>
                                        </p:attrNameLst>
                                      </p:cBhvr>
                                      <p:tavLst>
                                        <p:tav tm="0">
                                          <p:val>
                                            <p:fltVal val="0.5"/>
                                          </p:val>
                                        </p:tav>
                                        <p:tav tm="100000">
                                          <p:val>
                                            <p:strVal val="#ppt_x"/>
                                          </p:val>
                                        </p:tav>
                                      </p:tavLst>
                                    </p:anim>
                                    <p:anim calcmode="lin" valueType="num">
                                      <p:cBhvr>
                                        <p:cTn id="93" dur="500" fill="hold"/>
                                        <p:tgtEl>
                                          <p:spTgt spid="1032"/>
                                        </p:tgtEl>
                                        <p:attrNameLst>
                                          <p:attrName>ppt_y</p:attrName>
                                        </p:attrNameLst>
                                      </p:cBhvr>
                                      <p:tavLst>
                                        <p:tav tm="0">
                                          <p:val>
                                            <p:fltVal val="0.5"/>
                                          </p:val>
                                        </p:tav>
                                        <p:tav tm="100000">
                                          <p:val>
                                            <p:strVal val="#ppt_y"/>
                                          </p:val>
                                        </p:tav>
                                      </p:tavLst>
                                    </p:anim>
                                  </p:childTnLst>
                                </p:cTn>
                              </p:par>
                              <p:par>
                                <p:cTn id="94" presetID="53" presetClass="entr" presetSubtype="528" fill="hold" nodeType="withEffect">
                                  <p:stCondLst>
                                    <p:cond delay="1400"/>
                                  </p:stCondLst>
                                  <p:childTnLst>
                                    <p:set>
                                      <p:cBhvr>
                                        <p:cTn id="95" dur="1" fill="hold">
                                          <p:stCondLst>
                                            <p:cond delay="0"/>
                                          </p:stCondLst>
                                        </p:cTn>
                                        <p:tgtEl>
                                          <p:spTgt spid="1036"/>
                                        </p:tgtEl>
                                        <p:attrNameLst>
                                          <p:attrName>style.visibility</p:attrName>
                                        </p:attrNameLst>
                                      </p:cBhvr>
                                      <p:to>
                                        <p:strVal val="visible"/>
                                      </p:to>
                                    </p:set>
                                    <p:anim calcmode="lin" valueType="num">
                                      <p:cBhvr>
                                        <p:cTn id="96" dur="500" fill="hold"/>
                                        <p:tgtEl>
                                          <p:spTgt spid="1036"/>
                                        </p:tgtEl>
                                        <p:attrNameLst>
                                          <p:attrName>ppt_w</p:attrName>
                                        </p:attrNameLst>
                                      </p:cBhvr>
                                      <p:tavLst>
                                        <p:tav tm="0">
                                          <p:val>
                                            <p:fltVal val="0"/>
                                          </p:val>
                                        </p:tav>
                                        <p:tav tm="100000">
                                          <p:val>
                                            <p:strVal val="#ppt_w"/>
                                          </p:val>
                                        </p:tav>
                                      </p:tavLst>
                                    </p:anim>
                                    <p:anim calcmode="lin" valueType="num">
                                      <p:cBhvr>
                                        <p:cTn id="97" dur="500" fill="hold"/>
                                        <p:tgtEl>
                                          <p:spTgt spid="1036"/>
                                        </p:tgtEl>
                                        <p:attrNameLst>
                                          <p:attrName>ppt_h</p:attrName>
                                        </p:attrNameLst>
                                      </p:cBhvr>
                                      <p:tavLst>
                                        <p:tav tm="0">
                                          <p:val>
                                            <p:fltVal val="0"/>
                                          </p:val>
                                        </p:tav>
                                        <p:tav tm="100000">
                                          <p:val>
                                            <p:strVal val="#ppt_h"/>
                                          </p:val>
                                        </p:tav>
                                      </p:tavLst>
                                    </p:anim>
                                    <p:animEffect transition="in" filter="fade">
                                      <p:cBhvr>
                                        <p:cTn id="98" dur="500"/>
                                        <p:tgtEl>
                                          <p:spTgt spid="1036"/>
                                        </p:tgtEl>
                                      </p:cBhvr>
                                    </p:animEffect>
                                    <p:anim calcmode="lin" valueType="num">
                                      <p:cBhvr>
                                        <p:cTn id="99" dur="500" fill="hold"/>
                                        <p:tgtEl>
                                          <p:spTgt spid="1036"/>
                                        </p:tgtEl>
                                        <p:attrNameLst>
                                          <p:attrName>ppt_x</p:attrName>
                                        </p:attrNameLst>
                                      </p:cBhvr>
                                      <p:tavLst>
                                        <p:tav tm="0">
                                          <p:val>
                                            <p:fltVal val="0.5"/>
                                          </p:val>
                                        </p:tav>
                                        <p:tav tm="100000">
                                          <p:val>
                                            <p:strVal val="#ppt_x"/>
                                          </p:val>
                                        </p:tav>
                                      </p:tavLst>
                                    </p:anim>
                                    <p:anim calcmode="lin" valueType="num">
                                      <p:cBhvr>
                                        <p:cTn id="100" dur="500" fill="hold"/>
                                        <p:tgtEl>
                                          <p:spTgt spid="1036"/>
                                        </p:tgtEl>
                                        <p:attrNameLst>
                                          <p:attrName>ppt_y</p:attrName>
                                        </p:attrNameLst>
                                      </p:cBhvr>
                                      <p:tavLst>
                                        <p:tav tm="0">
                                          <p:val>
                                            <p:fltVal val="0.5"/>
                                          </p:val>
                                        </p:tav>
                                        <p:tav tm="100000">
                                          <p:val>
                                            <p:strVal val="#ppt_y"/>
                                          </p:val>
                                        </p:tav>
                                      </p:tavLst>
                                    </p:anim>
                                  </p:childTnLst>
                                </p:cTn>
                              </p:par>
                              <p:par>
                                <p:cTn id="101" presetID="53" presetClass="entr" presetSubtype="528" fill="hold" nodeType="withEffect">
                                  <p:stCondLst>
                                    <p:cond delay="1100"/>
                                  </p:stCondLst>
                                  <p:childTnLst>
                                    <p:set>
                                      <p:cBhvr>
                                        <p:cTn id="102" dur="1" fill="hold">
                                          <p:stCondLst>
                                            <p:cond delay="0"/>
                                          </p:stCondLst>
                                        </p:cTn>
                                        <p:tgtEl>
                                          <p:spTgt spid="10"/>
                                        </p:tgtEl>
                                        <p:attrNameLst>
                                          <p:attrName>style.visibility</p:attrName>
                                        </p:attrNameLst>
                                      </p:cBhvr>
                                      <p:to>
                                        <p:strVal val="visible"/>
                                      </p:to>
                                    </p:set>
                                    <p:anim calcmode="lin" valueType="num">
                                      <p:cBhvr>
                                        <p:cTn id="103" dur="500" fill="hold"/>
                                        <p:tgtEl>
                                          <p:spTgt spid="10"/>
                                        </p:tgtEl>
                                        <p:attrNameLst>
                                          <p:attrName>ppt_w</p:attrName>
                                        </p:attrNameLst>
                                      </p:cBhvr>
                                      <p:tavLst>
                                        <p:tav tm="0">
                                          <p:val>
                                            <p:fltVal val="0"/>
                                          </p:val>
                                        </p:tav>
                                        <p:tav tm="100000">
                                          <p:val>
                                            <p:strVal val="#ppt_w"/>
                                          </p:val>
                                        </p:tav>
                                      </p:tavLst>
                                    </p:anim>
                                    <p:anim calcmode="lin" valueType="num">
                                      <p:cBhvr>
                                        <p:cTn id="104" dur="500" fill="hold"/>
                                        <p:tgtEl>
                                          <p:spTgt spid="10"/>
                                        </p:tgtEl>
                                        <p:attrNameLst>
                                          <p:attrName>ppt_h</p:attrName>
                                        </p:attrNameLst>
                                      </p:cBhvr>
                                      <p:tavLst>
                                        <p:tav tm="0">
                                          <p:val>
                                            <p:fltVal val="0"/>
                                          </p:val>
                                        </p:tav>
                                        <p:tav tm="100000">
                                          <p:val>
                                            <p:strVal val="#ppt_h"/>
                                          </p:val>
                                        </p:tav>
                                      </p:tavLst>
                                    </p:anim>
                                    <p:animEffect transition="in" filter="fade">
                                      <p:cBhvr>
                                        <p:cTn id="105" dur="500"/>
                                        <p:tgtEl>
                                          <p:spTgt spid="10"/>
                                        </p:tgtEl>
                                      </p:cBhvr>
                                    </p:animEffect>
                                    <p:anim calcmode="lin" valueType="num">
                                      <p:cBhvr>
                                        <p:cTn id="106" dur="500" fill="hold"/>
                                        <p:tgtEl>
                                          <p:spTgt spid="10"/>
                                        </p:tgtEl>
                                        <p:attrNameLst>
                                          <p:attrName>ppt_x</p:attrName>
                                        </p:attrNameLst>
                                      </p:cBhvr>
                                      <p:tavLst>
                                        <p:tav tm="0">
                                          <p:val>
                                            <p:fltVal val="0.5"/>
                                          </p:val>
                                        </p:tav>
                                        <p:tav tm="100000">
                                          <p:val>
                                            <p:strVal val="#ppt_x"/>
                                          </p:val>
                                        </p:tav>
                                      </p:tavLst>
                                    </p:anim>
                                    <p:anim calcmode="lin" valueType="num">
                                      <p:cBhvr>
                                        <p:cTn id="107"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图片 2"/>
          <p:cNvPicPr>
            <a:picLocks noChangeAspect="1" noChangeArrowheads="1"/>
          </p:cNvPicPr>
          <p:nvPr/>
        </p:nvPicPr>
        <p:blipFill>
          <a:blip r:embed="rId3"/>
          <a:srcRect/>
          <a:stretch>
            <a:fillRect/>
          </a:stretch>
        </p:blipFill>
        <p:spPr bwMode="auto">
          <a:xfrm>
            <a:off x="8511715" y="2798453"/>
            <a:ext cx="1813185" cy="1991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图片 8"/>
          <p:cNvPicPr>
            <a:picLocks noChangeAspect="1" noChangeArrowheads="1"/>
          </p:cNvPicPr>
          <p:nvPr/>
        </p:nvPicPr>
        <p:blipFill rotWithShape="1">
          <a:blip r:embed="rId4"/>
          <a:srcRect t="16835" r="2901"/>
          <a:stretch>
            <a:fillRect/>
          </a:stretch>
        </p:blipFill>
        <p:spPr bwMode="auto">
          <a:xfrm>
            <a:off x="6491720" y="2798452"/>
            <a:ext cx="1890640" cy="202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图片 12"/>
          <p:cNvPicPr>
            <a:picLocks noChangeAspect="1" noChangeArrowheads="1"/>
          </p:cNvPicPr>
          <p:nvPr/>
        </p:nvPicPr>
        <p:blipFill rotWithShape="1">
          <a:blip r:embed="rId5"/>
          <a:srcRect l="17986" t="-1332" r="7080" b="1332"/>
          <a:stretch>
            <a:fillRect/>
          </a:stretch>
        </p:blipFill>
        <p:spPr bwMode="auto">
          <a:xfrm>
            <a:off x="4507365" y="614764"/>
            <a:ext cx="1836624" cy="2041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图片 14"/>
          <p:cNvPicPr>
            <a:picLocks noChangeAspect="1" noChangeArrowheads="1"/>
          </p:cNvPicPr>
          <p:nvPr/>
        </p:nvPicPr>
        <p:blipFill rotWithShape="1">
          <a:blip r:embed="rId6"/>
          <a:srcRect t="6793" b="21371"/>
          <a:stretch>
            <a:fillRect/>
          </a:stretch>
        </p:blipFill>
        <p:spPr bwMode="auto">
          <a:xfrm>
            <a:off x="6436072" y="4942311"/>
            <a:ext cx="1950472" cy="1929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9" name="图片 18"/>
          <p:cNvPicPr>
            <a:picLocks noChangeAspect="1" noChangeArrowheads="1"/>
          </p:cNvPicPr>
          <p:nvPr/>
        </p:nvPicPr>
        <p:blipFill rotWithShape="1">
          <a:blip r:embed="rId7"/>
          <a:srcRect b="14496"/>
          <a:stretch>
            <a:fillRect/>
          </a:stretch>
        </p:blipFill>
        <p:spPr bwMode="auto">
          <a:xfrm>
            <a:off x="6504714" y="651655"/>
            <a:ext cx="1877645" cy="20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0" name="图片 20"/>
          <p:cNvPicPr>
            <a:picLocks noChangeAspect="1" noChangeArrowheads="1"/>
          </p:cNvPicPr>
          <p:nvPr/>
        </p:nvPicPr>
        <p:blipFill>
          <a:blip r:embed="rId8"/>
          <a:srcRect/>
          <a:stretch>
            <a:fillRect/>
          </a:stretch>
        </p:blipFill>
        <p:spPr bwMode="auto">
          <a:xfrm>
            <a:off x="4492297" y="4942311"/>
            <a:ext cx="1846669" cy="19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1" name="图片 22"/>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contrast="20000"/>
                    </a14:imgEffect>
                  </a14:imgLayer>
                </a14:imgProps>
              </a:ext>
            </a:extLst>
          </a:blip>
          <a:srcRect t="10424" b="3063"/>
          <a:stretch>
            <a:fillRect/>
          </a:stretch>
        </p:blipFill>
        <p:spPr bwMode="auto">
          <a:xfrm>
            <a:off x="529584" y="661031"/>
            <a:ext cx="1883502" cy="20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2541024" y="651655"/>
            <a:ext cx="1978933" cy="2010743"/>
            <a:chOff x="2542517" y="664668"/>
            <a:chExt cx="1978933" cy="2010743"/>
          </a:xfrm>
        </p:grpSpPr>
        <p:sp>
          <p:nvSpPr>
            <p:cNvPr id="24" name="矩形 23"/>
            <p:cNvSpPr/>
            <p:nvPr/>
          </p:nvSpPr>
          <p:spPr>
            <a:xfrm>
              <a:off x="2556894" y="664668"/>
              <a:ext cx="1814859" cy="20107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矩形 32"/>
            <p:cNvSpPr/>
            <p:nvPr/>
          </p:nvSpPr>
          <p:spPr>
            <a:xfrm>
              <a:off x="2627211" y="718244"/>
              <a:ext cx="1784725" cy="738664"/>
            </a:xfrm>
            <a:prstGeom prst="rect">
              <a:avLst/>
            </a:prstGeom>
          </p:spPr>
          <p:txBody>
            <a:bodyPr wrap="square">
              <a:spAutoFit/>
            </a:bodyPr>
            <a:lstStyle/>
            <a:p>
              <a:pPr algn="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长征二号丁运载火箭总设计师 </a:t>
              </a:r>
              <a:endParaRPr lang="en-US" altLang="zh-CN" sz="1400" b="1" dirty="0">
                <a:solidFill>
                  <a:schemeClr val="bg1"/>
                </a:solidFill>
                <a:latin typeface="微软雅黑" panose="020B0503020204020204" pitchFamily="34" charset="-122"/>
                <a:ea typeface="微软雅黑" panose="020B0503020204020204" pitchFamily="34" charset="-122"/>
              </a:endParaRPr>
            </a:p>
            <a:p>
              <a:pPr algn="r" fontAlgn="auto">
                <a:spcBef>
                  <a:spcPts val="0"/>
                </a:spcBef>
                <a:spcAft>
                  <a:spcPts val="0"/>
                </a:spcAft>
                <a:defRPr/>
              </a:pPr>
              <a:r>
                <a:rPr lang="zh-CN" altLang="en-US" sz="1400" dirty="0">
                  <a:solidFill>
                    <a:schemeClr val="bg1"/>
                  </a:solidFill>
                  <a:latin typeface="微软雅黑" panose="020B0503020204020204" pitchFamily="34" charset="-122"/>
                  <a:ea typeface="微软雅黑" panose="020B0503020204020204" pitchFamily="34" charset="-122"/>
                </a:rPr>
                <a:t>洪刚</a:t>
              </a:r>
            </a:p>
          </p:txBody>
        </p:sp>
        <p:sp>
          <p:nvSpPr>
            <p:cNvPr id="37" name="矩形 36"/>
            <p:cNvSpPr/>
            <p:nvPr/>
          </p:nvSpPr>
          <p:spPr>
            <a:xfrm>
              <a:off x="2542517" y="1800069"/>
              <a:ext cx="1978933" cy="738664"/>
            </a:xfrm>
            <a:prstGeom prst="rect">
              <a:avLst/>
            </a:prstGeom>
          </p:spPr>
          <p:txBody>
            <a:bodyPr wrap="square">
              <a:spAutoFit/>
            </a:bodyPr>
            <a:lstStyle/>
            <a:p>
              <a:pP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创新一号</a:t>
              </a:r>
              <a:r>
                <a:rPr lang="en-US" altLang="zh-CN" sz="1400" b="1" dirty="0">
                  <a:solidFill>
                    <a:schemeClr val="bg1"/>
                  </a:solidFill>
                  <a:latin typeface="微软雅黑" panose="020B0503020204020204" pitchFamily="34" charset="-122"/>
                  <a:ea typeface="微软雅黑" panose="020B0503020204020204" pitchFamily="34" charset="-122"/>
                </a:rPr>
                <a:t>02</a:t>
              </a:r>
              <a:r>
                <a:rPr lang="zh-CN" altLang="en-US" sz="1400" b="1" dirty="0">
                  <a:solidFill>
                    <a:schemeClr val="bg1"/>
                  </a:solidFill>
                  <a:latin typeface="微软雅黑" panose="020B0503020204020204" pitchFamily="34" charset="-122"/>
                  <a:ea typeface="微软雅黑" panose="020B0503020204020204" pitchFamily="34" charset="-122"/>
                </a:rPr>
                <a:t>星、</a:t>
              </a:r>
              <a:r>
                <a:rPr lang="en-US" altLang="zh-CN" sz="1400" b="1" dirty="0">
                  <a:solidFill>
                    <a:schemeClr val="bg1"/>
                  </a:solidFill>
                  <a:latin typeface="微软雅黑" panose="020B0503020204020204" pitchFamily="34" charset="-122"/>
                  <a:ea typeface="微软雅黑" panose="020B0503020204020204" pitchFamily="34" charset="-122"/>
                </a:rPr>
                <a:t>03</a:t>
              </a:r>
              <a:r>
                <a:rPr lang="zh-CN" altLang="en-US" sz="1400" b="1" dirty="0">
                  <a:solidFill>
                    <a:schemeClr val="bg1"/>
                  </a:solidFill>
                  <a:latin typeface="微软雅黑" panose="020B0503020204020204" pitchFamily="34" charset="-122"/>
                  <a:ea typeface="微软雅黑" panose="020B0503020204020204" pitchFamily="34" charset="-122"/>
                </a:rPr>
                <a:t>星</a:t>
              </a:r>
              <a:endParaRPr lang="en-US" altLang="zh-CN" sz="1400" b="1" dirty="0">
                <a:solidFill>
                  <a:schemeClr val="bg1"/>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总设计师 </a:t>
              </a:r>
              <a:endParaRPr lang="en-US" altLang="zh-CN" sz="1400" b="1" dirty="0">
                <a:solidFill>
                  <a:schemeClr val="bg1"/>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400" dirty="0">
                  <a:solidFill>
                    <a:schemeClr val="bg1"/>
                  </a:solidFill>
                  <a:latin typeface="微软雅黑" panose="020B0503020204020204" pitchFamily="34" charset="-122"/>
                  <a:ea typeface="微软雅黑" panose="020B0503020204020204" pitchFamily="34" charset="-122"/>
                </a:rPr>
                <a:t>梁旭文</a:t>
              </a:r>
            </a:p>
          </p:txBody>
        </p:sp>
        <p:sp>
          <p:nvSpPr>
            <p:cNvPr id="42" name="等腰三角形 41"/>
            <p:cNvSpPr/>
            <p:nvPr/>
          </p:nvSpPr>
          <p:spPr>
            <a:xfrm rot="16200000">
              <a:off x="2587225" y="1083225"/>
              <a:ext cx="274573" cy="1791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 name="等腰三角形 42"/>
            <p:cNvSpPr/>
            <p:nvPr/>
          </p:nvSpPr>
          <p:spPr>
            <a:xfrm rot="5400000">
              <a:off x="4074579" y="2193011"/>
              <a:ext cx="274573" cy="1791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8" name="组合 7"/>
          <p:cNvGrpSpPr/>
          <p:nvPr/>
        </p:nvGrpSpPr>
        <p:grpSpPr>
          <a:xfrm>
            <a:off x="527734" y="4942311"/>
            <a:ext cx="1900476" cy="1943775"/>
            <a:chOff x="527734" y="4942311"/>
            <a:chExt cx="1900476" cy="1943775"/>
          </a:xfrm>
        </p:grpSpPr>
        <p:sp>
          <p:nvSpPr>
            <p:cNvPr id="25" name="矩形 24"/>
            <p:cNvSpPr/>
            <p:nvPr/>
          </p:nvSpPr>
          <p:spPr>
            <a:xfrm>
              <a:off x="527734" y="4942311"/>
              <a:ext cx="1866761" cy="19437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4" name="矩形 33"/>
            <p:cNvSpPr/>
            <p:nvPr/>
          </p:nvSpPr>
          <p:spPr>
            <a:xfrm>
              <a:off x="1142541" y="5217556"/>
              <a:ext cx="1285669" cy="738664"/>
            </a:xfrm>
            <a:prstGeom prst="rect">
              <a:avLst/>
            </a:prstGeom>
          </p:spPr>
          <p:txBody>
            <a:bodyPr wrap="square">
              <a:spAutoFit/>
            </a:bodyPr>
            <a:lstStyle/>
            <a:p>
              <a:pPr algn="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嫦娥二号卫星</a:t>
              </a:r>
              <a:endParaRPr lang="en-US" altLang="zh-CN" sz="1400" b="1" dirty="0">
                <a:solidFill>
                  <a:schemeClr val="bg1"/>
                </a:solidFill>
                <a:latin typeface="微软雅黑" panose="020B0503020204020204" pitchFamily="34" charset="-122"/>
                <a:ea typeface="微软雅黑" panose="020B0503020204020204" pitchFamily="34" charset="-122"/>
              </a:endParaRPr>
            </a:p>
            <a:p>
              <a:pPr algn="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总设计师 </a:t>
              </a:r>
              <a:endParaRPr lang="en-US" altLang="zh-CN" sz="1400" b="1" dirty="0">
                <a:solidFill>
                  <a:schemeClr val="bg1"/>
                </a:solidFill>
                <a:latin typeface="微软雅黑" panose="020B0503020204020204" pitchFamily="34" charset="-122"/>
                <a:ea typeface="微软雅黑" panose="020B0503020204020204" pitchFamily="34" charset="-122"/>
              </a:endParaRPr>
            </a:p>
            <a:p>
              <a:pPr algn="r" fontAlgn="auto">
                <a:spcBef>
                  <a:spcPts val="0"/>
                </a:spcBef>
                <a:spcAft>
                  <a:spcPts val="0"/>
                </a:spcAft>
                <a:defRPr/>
              </a:pPr>
              <a:r>
                <a:rPr lang="zh-CN" altLang="en-US" sz="1400" dirty="0">
                  <a:solidFill>
                    <a:schemeClr val="bg1"/>
                  </a:solidFill>
                  <a:latin typeface="微软雅黑" panose="020B0503020204020204" pitchFamily="34" charset="-122"/>
                  <a:ea typeface="微软雅黑" panose="020B0503020204020204" pitchFamily="34" charset="-122"/>
                </a:rPr>
                <a:t>黄江川</a:t>
              </a:r>
            </a:p>
          </p:txBody>
        </p:sp>
        <p:sp>
          <p:nvSpPr>
            <p:cNvPr id="39" name="矩形 38"/>
            <p:cNvSpPr/>
            <p:nvPr/>
          </p:nvSpPr>
          <p:spPr>
            <a:xfrm>
              <a:off x="537780" y="5946846"/>
              <a:ext cx="1615626" cy="738664"/>
            </a:xfrm>
            <a:prstGeom prst="rect">
              <a:avLst/>
            </a:prstGeom>
          </p:spPr>
          <p:txBody>
            <a:bodyPr>
              <a:spAutoFit/>
            </a:bodyPr>
            <a:lstStyle/>
            <a:p>
              <a:pP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绕月探测工程</a:t>
              </a:r>
              <a:endParaRPr lang="en-US" altLang="zh-CN" sz="1400" b="1" dirty="0">
                <a:solidFill>
                  <a:schemeClr val="bg1"/>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副总设计师 </a:t>
              </a:r>
              <a:endParaRPr lang="en-US" altLang="zh-CN" sz="1400" b="1" dirty="0">
                <a:solidFill>
                  <a:schemeClr val="bg1"/>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400" dirty="0">
                  <a:solidFill>
                    <a:schemeClr val="bg1"/>
                  </a:solidFill>
                  <a:latin typeface="微软雅黑" panose="020B0503020204020204" pitchFamily="34" charset="-122"/>
                  <a:ea typeface="微软雅黑" panose="020B0503020204020204" pitchFamily="34" charset="-122"/>
                </a:rPr>
                <a:t>于登云</a:t>
              </a:r>
            </a:p>
          </p:txBody>
        </p:sp>
        <p:sp>
          <p:nvSpPr>
            <p:cNvPr id="46" name="等腰三角形 45"/>
            <p:cNvSpPr/>
            <p:nvPr/>
          </p:nvSpPr>
          <p:spPr>
            <a:xfrm rot="5400000">
              <a:off x="2140012" y="6136034"/>
              <a:ext cx="274573" cy="1808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等腰三角形 46"/>
            <p:cNvSpPr/>
            <p:nvPr/>
          </p:nvSpPr>
          <p:spPr>
            <a:xfrm>
              <a:off x="1877158" y="5007664"/>
              <a:ext cx="276248" cy="1808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 name="组合 4"/>
          <p:cNvGrpSpPr/>
          <p:nvPr/>
        </p:nvGrpSpPr>
        <p:grpSpPr>
          <a:xfrm>
            <a:off x="4450442" y="2827765"/>
            <a:ext cx="2090564" cy="1993349"/>
            <a:chOff x="4450442" y="2827765"/>
            <a:chExt cx="2090564" cy="1993349"/>
          </a:xfrm>
        </p:grpSpPr>
        <p:sp>
          <p:nvSpPr>
            <p:cNvPr id="26" name="矩形 25"/>
            <p:cNvSpPr/>
            <p:nvPr/>
          </p:nvSpPr>
          <p:spPr>
            <a:xfrm>
              <a:off x="4507365" y="2827765"/>
              <a:ext cx="1836623" cy="19933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矩形 29"/>
            <p:cNvSpPr/>
            <p:nvPr/>
          </p:nvSpPr>
          <p:spPr>
            <a:xfrm>
              <a:off x="4453249" y="3845695"/>
              <a:ext cx="2087757" cy="954107"/>
            </a:xfrm>
            <a:prstGeom prst="rect">
              <a:avLst/>
            </a:prstGeom>
          </p:spPr>
          <p:txBody>
            <a:bodyPr>
              <a:spAutoFit/>
            </a:bodyPr>
            <a:lstStyle/>
            <a:p>
              <a:pP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长征二号丁、长征四号运载火箭</a:t>
              </a:r>
              <a:endParaRPr lang="en-US" altLang="zh-CN" sz="1400" b="1" dirty="0">
                <a:solidFill>
                  <a:schemeClr val="bg1"/>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总设计师 </a:t>
              </a:r>
              <a:endParaRPr lang="en-US" altLang="zh-CN" sz="1400" b="1" dirty="0">
                <a:solidFill>
                  <a:schemeClr val="bg1"/>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400" dirty="0">
                  <a:solidFill>
                    <a:schemeClr val="bg1"/>
                  </a:solidFill>
                  <a:latin typeface="微软雅黑" panose="020B0503020204020204" pitchFamily="34" charset="-122"/>
                  <a:ea typeface="微软雅黑" panose="020B0503020204020204" pitchFamily="34" charset="-122"/>
                </a:rPr>
                <a:t>孙敬良院士</a:t>
              </a:r>
            </a:p>
          </p:txBody>
        </p:sp>
        <p:sp>
          <p:nvSpPr>
            <p:cNvPr id="35" name="矩形 34"/>
            <p:cNvSpPr/>
            <p:nvPr/>
          </p:nvSpPr>
          <p:spPr>
            <a:xfrm>
              <a:off x="4450442" y="2839485"/>
              <a:ext cx="1870110" cy="954107"/>
            </a:xfrm>
            <a:prstGeom prst="rect">
              <a:avLst/>
            </a:prstGeom>
          </p:spPr>
          <p:txBody>
            <a:bodyPr wrap="square">
              <a:spAutoFit/>
            </a:bodyPr>
            <a:lstStyle/>
            <a:p>
              <a:pP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资源一号、资源三号系列卫星地面系统</a:t>
              </a:r>
              <a:endParaRPr lang="en-US" altLang="zh-CN" sz="1400" b="1" dirty="0">
                <a:solidFill>
                  <a:schemeClr val="bg1"/>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总指挥兼总设计师</a:t>
              </a:r>
              <a:r>
                <a:rPr lang="zh-CN" altLang="en-US" sz="1400" dirty="0">
                  <a:solidFill>
                    <a:schemeClr val="bg1"/>
                  </a:solidFill>
                  <a:latin typeface="微软雅黑" panose="020B0503020204020204" pitchFamily="34" charset="-122"/>
                  <a:ea typeface="微软雅黑" panose="020B0503020204020204" pitchFamily="34" charset="-122"/>
                </a:rPr>
                <a:t> </a:t>
              </a:r>
              <a:endParaRPr lang="en-US" altLang="zh-CN" sz="1400" dirty="0">
                <a:solidFill>
                  <a:schemeClr val="bg1"/>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400" dirty="0">
                  <a:solidFill>
                    <a:schemeClr val="bg1"/>
                  </a:solidFill>
                  <a:latin typeface="微软雅黑" panose="020B0503020204020204" pitchFamily="34" charset="-122"/>
                  <a:ea typeface="微软雅黑" panose="020B0503020204020204" pitchFamily="34" charset="-122"/>
                </a:rPr>
                <a:t>徐文</a:t>
              </a:r>
            </a:p>
          </p:txBody>
        </p:sp>
        <p:sp>
          <p:nvSpPr>
            <p:cNvPr id="48" name="等腰三角形 47"/>
            <p:cNvSpPr/>
            <p:nvPr/>
          </p:nvSpPr>
          <p:spPr>
            <a:xfrm flipV="1">
              <a:off x="5562166" y="4566550"/>
              <a:ext cx="274573" cy="18167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等腰三角形 48"/>
            <p:cNvSpPr/>
            <p:nvPr/>
          </p:nvSpPr>
          <p:spPr>
            <a:xfrm rot="5400000">
              <a:off x="6045327" y="3312268"/>
              <a:ext cx="275875" cy="1808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 name="组合 3"/>
          <p:cNvGrpSpPr/>
          <p:nvPr/>
        </p:nvGrpSpPr>
        <p:grpSpPr>
          <a:xfrm>
            <a:off x="8513785" y="637459"/>
            <a:ext cx="1813185" cy="2031776"/>
            <a:chOff x="8513785" y="637459"/>
            <a:chExt cx="1813185" cy="2031776"/>
          </a:xfrm>
        </p:grpSpPr>
        <p:sp>
          <p:nvSpPr>
            <p:cNvPr id="27" name="矩形 26"/>
            <p:cNvSpPr/>
            <p:nvPr/>
          </p:nvSpPr>
          <p:spPr>
            <a:xfrm>
              <a:off x="8513785" y="637459"/>
              <a:ext cx="1813185" cy="20317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 name="矩形 31"/>
            <p:cNvSpPr/>
            <p:nvPr/>
          </p:nvSpPr>
          <p:spPr>
            <a:xfrm>
              <a:off x="8646052" y="1135224"/>
              <a:ext cx="1632367" cy="954107"/>
            </a:xfrm>
            <a:prstGeom prst="rect">
              <a:avLst/>
            </a:prstGeom>
          </p:spPr>
          <p:txBody>
            <a:bodyPr wrap="square">
              <a:spAutoFit/>
            </a:bodyPr>
            <a:lstStyle/>
            <a:p>
              <a:pP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中国载人飞船和空间实验室系统</a:t>
              </a:r>
              <a:endParaRPr lang="en-US" altLang="zh-CN" sz="1400" b="1" dirty="0">
                <a:solidFill>
                  <a:schemeClr val="bg1"/>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副总设计师</a:t>
              </a:r>
              <a:r>
                <a:rPr lang="zh-CN" altLang="en-US" sz="1400" dirty="0">
                  <a:solidFill>
                    <a:schemeClr val="bg1"/>
                  </a:solidFill>
                  <a:latin typeface="微软雅黑" panose="020B0503020204020204" pitchFamily="34" charset="-122"/>
                  <a:ea typeface="微软雅黑" panose="020B0503020204020204" pitchFamily="34" charset="-122"/>
                </a:rPr>
                <a:t> </a:t>
              </a:r>
              <a:endParaRPr lang="en-US" altLang="zh-CN" sz="1400" dirty="0">
                <a:solidFill>
                  <a:schemeClr val="bg1"/>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400" dirty="0">
                  <a:solidFill>
                    <a:schemeClr val="bg1"/>
                  </a:solidFill>
                  <a:latin typeface="微软雅黑" panose="020B0503020204020204" pitchFamily="34" charset="-122"/>
                  <a:ea typeface="微软雅黑" panose="020B0503020204020204" pitchFamily="34" charset="-122"/>
                </a:rPr>
                <a:t>张崇峰</a:t>
              </a:r>
            </a:p>
          </p:txBody>
        </p:sp>
        <p:sp>
          <p:nvSpPr>
            <p:cNvPr id="50" name="等腰三角形 49"/>
            <p:cNvSpPr/>
            <p:nvPr/>
          </p:nvSpPr>
          <p:spPr>
            <a:xfrm rot="16200000">
              <a:off x="8448120" y="1423461"/>
              <a:ext cx="274573" cy="1030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7" name="组合 6"/>
          <p:cNvGrpSpPr/>
          <p:nvPr/>
        </p:nvGrpSpPr>
        <p:grpSpPr>
          <a:xfrm>
            <a:off x="8513785" y="4942311"/>
            <a:ext cx="1876030" cy="1963865"/>
            <a:chOff x="8513785" y="4942311"/>
            <a:chExt cx="1876030" cy="1963865"/>
          </a:xfrm>
        </p:grpSpPr>
        <p:sp>
          <p:nvSpPr>
            <p:cNvPr id="31" name="矩形 30"/>
            <p:cNvSpPr/>
            <p:nvPr/>
          </p:nvSpPr>
          <p:spPr>
            <a:xfrm>
              <a:off x="8533876" y="4942311"/>
              <a:ext cx="1788074" cy="1963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矩形 35"/>
            <p:cNvSpPr/>
            <p:nvPr/>
          </p:nvSpPr>
          <p:spPr>
            <a:xfrm>
              <a:off x="8513785" y="4982493"/>
              <a:ext cx="1801466" cy="738664"/>
            </a:xfrm>
            <a:prstGeom prst="rect">
              <a:avLst/>
            </a:prstGeom>
          </p:spPr>
          <p:txBody>
            <a:bodyPr>
              <a:spAutoFit/>
            </a:bodyPr>
            <a:lstStyle/>
            <a:p>
              <a:pPr algn="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实践十三号卫星工程</a:t>
              </a:r>
              <a:endParaRPr lang="en-US" altLang="zh-CN" sz="1400" b="1" dirty="0">
                <a:solidFill>
                  <a:schemeClr val="bg1"/>
                </a:solidFill>
                <a:latin typeface="微软雅黑" panose="020B0503020204020204" pitchFamily="34" charset="-122"/>
                <a:ea typeface="微软雅黑" panose="020B0503020204020204" pitchFamily="34" charset="-122"/>
              </a:endParaRPr>
            </a:p>
            <a:p>
              <a:pPr algn="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总设计师 </a:t>
              </a:r>
              <a:endParaRPr lang="en-US" altLang="zh-CN" sz="1400" b="1" dirty="0">
                <a:solidFill>
                  <a:schemeClr val="bg1"/>
                </a:solidFill>
                <a:latin typeface="微软雅黑" panose="020B0503020204020204" pitchFamily="34" charset="-122"/>
                <a:ea typeface="微软雅黑" panose="020B0503020204020204" pitchFamily="34" charset="-122"/>
              </a:endParaRPr>
            </a:p>
            <a:p>
              <a:pPr algn="r" fontAlgn="auto">
                <a:spcBef>
                  <a:spcPts val="0"/>
                </a:spcBef>
                <a:spcAft>
                  <a:spcPts val="0"/>
                </a:spcAft>
                <a:defRPr/>
              </a:pPr>
              <a:r>
                <a:rPr lang="zh-CN" altLang="en-US" sz="1400" dirty="0">
                  <a:solidFill>
                    <a:schemeClr val="bg1"/>
                  </a:solidFill>
                  <a:latin typeface="微软雅黑" panose="020B0503020204020204" pitchFamily="34" charset="-122"/>
                  <a:ea typeface="微软雅黑" panose="020B0503020204020204" pitchFamily="34" charset="-122"/>
                </a:rPr>
                <a:t>刘方</a:t>
              </a:r>
            </a:p>
          </p:txBody>
        </p:sp>
        <p:sp>
          <p:nvSpPr>
            <p:cNvPr id="51236" name="矩形 50"/>
            <p:cNvSpPr>
              <a:spLocks noChangeArrowheads="1"/>
            </p:cNvSpPr>
            <p:nvPr/>
          </p:nvSpPr>
          <p:spPr bwMode="auto">
            <a:xfrm>
              <a:off x="8541471" y="6119467"/>
              <a:ext cx="184834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风云四号卫星</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b="1" dirty="0">
                  <a:solidFill>
                    <a:schemeClr val="bg1"/>
                  </a:solidFill>
                  <a:latin typeface="微软雅黑" panose="020B0503020204020204" pitchFamily="34" charset="-122"/>
                  <a:ea typeface="微软雅黑" panose="020B0503020204020204" pitchFamily="34" charset="-122"/>
                </a:rPr>
                <a:t>总设计师</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董瑶海</a:t>
              </a:r>
            </a:p>
          </p:txBody>
        </p:sp>
        <p:sp>
          <p:nvSpPr>
            <p:cNvPr id="52" name="等腰三角形 51"/>
            <p:cNvSpPr/>
            <p:nvPr/>
          </p:nvSpPr>
          <p:spPr>
            <a:xfrm rot="5400000">
              <a:off x="10015757" y="6405778"/>
              <a:ext cx="287581" cy="1808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等腰三角形 52"/>
            <p:cNvSpPr/>
            <p:nvPr/>
          </p:nvSpPr>
          <p:spPr>
            <a:xfrm rot="16200000">
              <a:off x="8584424" y="5381585"/>
              <a:ext cx="285840" cy="1808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 name="组合 5"/>
          <p:cNvGrpSpPr/>
          <p:nvPr/>
        </p:nvGrpSpPr>
        <p:grpSpPr>
          <a:xfrm>
            <a:off x="10381532" y="2786170"/>
            <a:ext cx="2019115" cy="2003749"/>
            <a:chOff x="10381532" y="2839484"/>
            <a:chExt cx="2019115" cy="2003749"/>
          </a:xfrm>
        </p:grpSpPr>
        <p:sp>
          <p:nvSpPr>
            <p:cNvPr id="28" name="矩形 27"/>
            <p:cNvSpPr/>
            <p:nvPr/>
          </p:nvSpPr>
          <p:spPr>
            <a:xfrm>
              <a:off x="10467605" y="2839484"/>
              <a:ext cx="1813186" cy="20037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0" name="矩形 39"/>
            <p:cNvSpPr/>
            <p:nvPr/>
          </p:nvSpPr>
          <p:spPr>
            <a:xfrm>
              <a:off x="10381532" y="2995189"/>
              <a:ext cx="2019115" cy="307777"/>
            </a:xfrm>
            <a:prstGeom prst="rect">
              <a:avLst/>
            </a:prstGeom>
          </p:spPr>
          <p:txBody>
            <a:bodyPr>
              <a:spAutoFit/>
            </a:bodyPr>
            <a:lstStyle/>
            <a:p>
              <a:pPr fontAlgn="auto">
                <a:spcBef>
                  <a:spcPts val="0"/>
                </a:spcBef>
                <a:spcAft>
                  <a:spcPts val="0"/>
                </a:spcAft>
                <a:defRPr/>
              </a:pP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1" name="矩形 40"/>
            <p:cNvSpPr/>
            <p:nvPr/>
          </p:nvSpPr>
          <p:spPr>
            <a:xfrm>
              <a:off x="10445002" y="2877551"/>
              <a:ext cx="1858389" cy="738664"/>
            </a:xfrm>
            <a:prstGeom prst="rect">
              <a:avLst/>
            </a:prstGeom>
          </p:spPr>
          <p:txBody>
            <a:bodyPr wrap="square">
              <a:spAutoFit/>
            </a:bodyPr>
            <a:lstStyle/>
            <a:p>
              <a:pPr algn="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长征四号乙运载火箭</a:t>
              </a:r>
              <a:endParaRPr lang="en-US" altLang="zh-CN" sz="1400" b="1" dirty="0">
                <a:solidFill>
                  <a:schemeClr val="bg1"/>
                </a:solidFill>
                <a:latin typeface="微软雅黑" panose="020B0503020204020204" pitchFamily="34" charset="-122"/>
                <a:ea typeface="微软雅黑" panose="020B0503020204020204" pitchFamily="34" charset="-122"/>
              </a:endParaRPr>
            </a:p>
            <a:p>
              <a:pPr algn="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副总设计师</a:t>
              </a:r>
              <a:endParaRPr lang="en-US" altLang="zh-CN" sz="1400" b="1" dirty="0">
                <a:solidFill>
                  <a:schemeClr val="bg1"/>
                </a:solidFill>
                <a:latin typeface="微软雅黑" panose="020B0503020204020204" pitchFamily="34" charset="-122"/>
                <a:ea typeface="微软雅黑" panose="020B0503020204020204" pitchFamily="34" charset="-122"/>
              </a:endParaRPr>
            </a:p>
            <a:p>
              <a:pPr algn="r" fontAlgn="auto">
                <a:spcBef>
                  <a:spcPts val="0"/>
                </a:spcBef>
                <a:spcAft>
                  <a:spcPts val="0"/>
                </a:spcAft>
                <a:defRPr/>
              </a:pPr>
              <a:r>
                <a:rPr lang="zh-CN" altLang="en-US" sz="1400" dirty="0">
                  <a:solidFill>
                    <a:schemeClr val="bg1"/>
                  </a:solidFill>
                  <a:latin typeface="微软雅黑" panose="020B0503020204020204" pitchFamily="34" charset="-122"/>
                  <a:ea typeface="微软雅黑" panose="020B0503020204020204" pitchFamily="34" charset="-122"/>
                </a:rPr>
                <a:t> 陈炜</a:t>
              </a:r>
            </a:p>
          </p:txBody>
        </p:sp>
        <p:sp>
          <p:nvSpPr>
            <p:cNvPr id="55" name="等腰三角形 54"/>
            <p:cNvSpPr/>
            <p:nvPr/>
          </p:nvSpPr>
          <p:spPr>
            <a:xfrm rot="16200000">
              <a:off x="10558014" y="3268344"/>
              <a:ext cx="276247" cy="1808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pic>
        <p:nvPicPr>
          <p:cNvPr id="2050" name="Picture 2" descr="http://scitech.people.com.cn/mediafile/201011/24/F201011240819301660633752.jpg"/>
          <p:cNvPicPr>
            <a:picLocks noChangeAspect="1" noChangeArrowheads="1"/>
          </p:cNvPicPr>
          <p:nvPr/>
        </p:nvPicPr>
        <p:blipFill rotWithShape="1">
          <a:blip r:embed="rId11"/>
          <a:srcRect t="14962" b="6484"/>
          <a:stretch>
            <a:fillRect/>
          </a:stretch>
        </p:blipFill>
        <p:spPr bwMode="auto">
          <a:xfrm>
            <a:off x="532934" y="2814764"/>
            <a:ext cx="3848842" cy="20256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dzb.jinbaonet.com/images/2017-10/16/A9/res03_attpic_brief.jpg"/>
          <p:cNvPicPr>
            <a:picLocks noChangeAspect="1" noChangeArrowheads="1"/>
          </p:cNvPicPr>
          <p:nvPr/>
        </p:nvPicPr>
        <p:blipFill rotWithShape="1">
          <a:blip r:embed="rId12"/>
          <a:srcRect l="27720" t="860" r="8462" b="-860"/>
          <a:stretch>
            <a:fillRect/>
          </a:stretch>
        </p:blipFill>
        <p:spPr bwMode="auto">
          <a:xfrm>
            <a:off x="10461823" y="4929505"/>
            <a:ext cx="1823590" cy="1981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itech.people.com.cn/mediafile/201009/29/F201009292221521252712423.jpg"/>
          <p:cNvPicPr>
            <a:picLocks noChangeAspect="1" noChangeArrowheads="1"/>
          </p:cNvPicPr>
          <p:nvPr/>
        </p:nvPicPr>
        <p:blipFill rotWithShape="1">
          <a:blip r:embed="rId13"/>
          <a:srcRect l="20376" r="18504"/>
          <a:stretch>
            <a:fillRect/>
          </a:stretch>
        </p:blipFill>
        <p:spPr bwMode="auto">
          <a:xfrm>
            <a:off x="2564856" y="4942311"/>
            <a:ext cx="1800200" cy="19599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51204"/>
                                        </p:tgtEl>
                                        <p:attrNameLst>
                                          <p:attrName>style.visibility</p:attrName>
                                        </p:attrNameLst>
                                      </p:cBhvr>
                                      <p:to>
                                        <p:strVal val="visible"/>
                                      </p:to>
                                    </p:set>
                                    <p:anim calcmode="lin" valueType="num">
                                      <p:cBhvr>
                                        <p:cTn id="7" dur="500" fill="hold"/>
                                        <p:tgtEl>
                                          <p:spTgt spid="51204"/>
                                        </p:tgtEl>
                                        <p:attrNameLst>
                                          <p:attrName>ppt_w</p:attrName>
                                        </p:attrNameLst>
                                      </p:cBhvr>
                                      <p:tavLst>
                                        <p:tav tm="0">
                                          <p:val>
                                            <p:fltVal val="0"/>
                                          </p:val>
                                        </p:tav>
                                        <p:tav tm="100000">
                                          <p:val>
                                            <p:strVal val="#ppt_w"/>
                                          </p:val>
                                        </p:tav>
                                      </p:tavLst>
                                    </p:anim>
                                    <p:anim calcmode="lin" valueType="num">
                                      <p:cBhvr>
                                        <p:cTn id="8" dur="500" fill="hold"/>
                                        <p:tgtEl>
                                          <p:spTgt spid="51204"/>
                                        </p:tgtEl>
                                        <p:attrNameLst>
                                          <p:attrName>ppt_h</p:attrName>
                                        </p:attrNameLst>
                                      </p:cBhvr>
                                      <p:tavLst>
                                        <p:tav tm="0">
                                          <p:val>
                                            <p:fltVal val="0"/>
                                          </p:val>
                                        </p:tav>
                                        <p:tav tm="100000">
                                          <p:val>
                                            <p:strVal val="#ppt_h"/>
                                          </p:val>
                                        </p:tav>
                                      </p:tavLst>
                                    </p:anim>
                                    <p:animEffect transition="in" filter="fade">
                                      <p:cBhvr>
                                        <p:cTn id="9" dur="500"/>
                                        <p:tgtEl>
                                          <p:spTgt spid="51204"/>
                                        </p:tgtEl>
                                      </p:cBhvr>
                                    </p:animEffect>
                                    <p:anim calcmode="lin" valueType="num">
                                      <p:cBhvr>
                                        <p:cTn id="10" dur="500" fill="hold"/>
                                        <p:tgtEl>
                                          <p:spTgt spid="51204"/>
                                        </p:tgtEl>
                                        <p:attrNameLst>
                                          <p:attrName>ppt_x</p:attrName>
                                        </p:attrNameLst>
                                      </p:cBhvr>
                                      <p:tavLst>
                                        <p:tav tm="0">
                                          <p:val>
                                            <p:fltVal val="0.5"/>
                                          </p:val>
                                        </p:tav>
                                        <p:tav tm="100000">
                                          <p:val>
                                            <p:strVal val="#ppt_x"/>
                                          </p:val>
                                        </p:tav>
                                      </p:tavLst>
                                    </p:anim>
                                    <p:anim calcmode="lin" valueType="num">
                                      <p:cBhvr>
                                        <p:cTn id="11" dur="500" fill="hold"/>
                                        <p:tgtEl>
                                          <p:spTgt spid="51204"/>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anim calcmode="lin" valueType="num">
                                      <p:cBhvr>
                                        <p:cTn id="17" dur="500" fill="hold"/>
                                        <p:tgtEl>
                                          <p:spTgt spid="5"/>
                                        </p:tgtEl>
                                        <p:attrNameLst>
                                          <p:attrName>ppt_x</p:attrName>
                                        </p:attrNameLst>
                                      </p:cBhvr>
                                      <p:tavLst>
                                        <p:tav tm="0">
                                          <p:val>
                                            <p:fltVal val="0.5"/>
                                          </p:val>
                                        </p:tav>
                                        <p:tav tm="100000">
                                          <p:val>
                                            <p:strVal val="#ppt_x"/>
                                          </p:val>
                                        </p:tav>
                                      </p:tavLst>
                                    </p:anim>
                                    <p:anim calcmode="lin" valueType="num">
                                      <p:cBhvr>
                                        <p:cTn id="18" dur="500" fill="hold"/>
                                        <p:tgtEl>
                                          <p:spTgt spid="5"/>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700"/>
                                  </p:stCondLst>
                                  <p:childTnLst>
                                    <p:set>
                                      <p:cBhvr>
                                        <p:cTn id="20" dur="1" fill="hold">
                                          <p:stCondLst>
                                            <p:cond delay="0"/>
                                          </p:stCondLst>
                                        </p:cTn>
                                        <p:tgtEl>
                                          <p:spTgt spid="51206"/>
                                        </p:tgtEl>
                                        <p:attrNameLst>
                                          <p:attrName>style.visibility</p:attrName>
                                        </p:attrNameLst>
                                      </p:cBhvr>
                                      <p:to>
                                        <p:strVal val="visible"/>
                                      </p:to>
                                    </p:set>
                                    <p:anim calcmode="lin" valueType="num">
                                      <p:cBhvr>
                                        <p:cTn id="21" dur="500" fill="hold"/>
                                        <p:tgtEl>
                                          <p:spTgt spid="51206"/>
                                        </p:tgtEl>
                                        <p:attrNameLst>
                                          <p:attrName>ppt_w</p:attrName>
                                        </p:attrNameLst>
                                      </p:cBhvr>
                                      <p:tavLst>
                                        <p:tav tm="0">
                                          <p:val>
                                            <p:fltVal val="0"/>
                                          </p:val>
                                        </p:tav>
                                        <p:tav tm="100000">
                                          <p:val>
                                            <p:strVal val="#ppt_w"/>
                                          </p:val>
                                        </p:tav>
                                      </p:tavLst>
                                    </p:anim>
                                    <p:anim calcmode="lin" valueType="num">
                                      <p:cBhvr>
                                        <p:cTn id="22" dur="500" fill="hold"/>
                                        <p:tgtEl>
                                          <p:spTgt spid="51206"/>
                                        </p:tgtEl>
                                        <p:attrNameLst>
                                          <p:attrName>ppt_h</p:attrName>
                                        </p:attrNameLst>
                                      </p:cBhvr>
                                      <p:tavLst>
                                        <p:tav tm="0">
                                          <p:val>
                                            <p:fltVal val="0"/>
                                          </p:val>
                                        </p:tav>
                                        <p:tav tm="100000">
                                          <p:val>
                                            <p:strVal val="#ppt_h"/>
                                          </p:val>
                                        </p:tav>
                                      </p:tavLst>
                                    </p:anim>
                                    <p:animEffect transition="in" filter="fade">
                                      <p:cBhvr>
                                        <p:cTn id="23" dur="500"/>
                                        <p:tgtEl>
                                          <p:spTgt spid="51206"/>
                                        </p:tgtEl>
                                      </p:cBhvr>
                                    </p:animEffect>
                                    <p:anim calcmode="lin" valueType="num">
                                      <p:cBhvr>
                                        <p:cTn id="24" dur="500" fill="hold"/>
                                        <p:tgtEl>
                                          <p:spTgt spid="51206"/>
                                        </p:tgtEl>
                                        <p:attrNameLst>
                                          <p:attrName>ppt_x</p:attrName>
                                        </p:attrNameLst>
                                      </p:cBhvr>
                                      <p:tavLst>
                                        <p:tav tm="0">
                                          <p:val>
                                            <p:fltVal val="0.5"/>
                                          </p:val>
                                        </p:tav>
                                        <p:tav tm="100000">
                                          <p:val>
                                            <p:strVal val="#ppt_x"/>
                                          </p:val>
                                        </p:tav>
                                      </p:tavLst>
                                    </p:anim>
                                    <p:anim calcmode="lin" valueType="num">
                                      <p:cBhvr>
                                        <p:cTn id="25" dur="500" fill="hold"/>
                                        <p:tgtEl>
                                          <p:spTgt spid="51206"/>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600"/>
                                  </p:stCondLst>
                                  <p:childTnLst>
                                    <p:set>
                                      <p:cBhvr>
                                        <p:cTn id="27" dur="1" fill="hold">
                                          <p:stCondLst>
                                            <p:cond delay="0"/>
                                          </p:stCondLst>
                                        </p:cTn>
                                        <p:tgtEl>
                                          <p:spTgt spid="51207"/>
                                        </p:tgtEl>
                                        <p:attrNameLst>
                                          <p:attrName>style.visibility</p:attrName>
                                        </p:attrNameLst>
                                      </p:cBhvr>
                                      <p:to>
                                        <p:strVal val="visible"/>
                                      </p:to>
                                    </p:set>
                                    <p:anim calcmode="lin" valueType="num">
                                      <p:cBhvr>
                                        <p:cTn id="28" dur="500" fill="hold"/>
                                        <p:tgtEl>
                                          <p:spTgt spid="51207"/>
                                        </p:tgtEl>
                                        <p:attrNameLst>
                                          <p:attrName>ppt_w</p:attrName>
                                        </p:attrNameLst>
                                      </p:cBhvr>
                                      <p:tavLst>
                                        <p:tav tm="0">
                                          <p:val>
                                            <p:fltVal val="0"/>
                                          </p:val>
                                        </p:tav>
                                        <p:tav tm="100000">
                                          <p:val>
                                            <p:strVal val="#ppt_w"/>
                                          </p:val>
                                        </p:tav>
                                      </p:tavLst>
                                    </p:anim>
                                    <p:anim calcmode="lin" valueType="num">
                                      <p:cBhvr>
                                        <p:cTn id="29" dur="500" fill="hold"/>
                                        <p:tgtEl>
                                          <p:spTgt spid="51207"/>
                                        </p:tgtEl>
                                        <p:attrNameLst>
                                          <p:attrName>ppt_h</p:attrName>
                                        </p:attrNameLst>
                                      </p:cBhvr>
                                      <p:tavLst>
                                        <p:tav tm="0">
                                          <p:val>
                                            <p:fltVal val="0"/>
                                          </p:val>
                                        </p:tav>
                                        <p:tav tm="100000">
                                          <p:val>
                                            <p:strVal val="#ppt_h"/>
                                          </p:val>
                                        </p:tav>
                                      </p:tavLst>
                                    </p:anim>
                                    <p:animEffect transition="in" filter="fade">
                                      <p:cBhvr>
                                        <p:cTn id="30" dur="500"/>
                                        <p:tgtEl>
                                          <p:spTgt spid="51207"/>
                                        </p:tgtEl>
                                      </p:cBhvr>
                                    </p:animEffect>
                                    <p:anim calcmode="lin" valueType="num">
                                      <p:cBhvr>
                                        <p:cTn id="31" dur="500" fill="hold"/>
                                        <p:tgtEl>
                                          <p:spTgt spid="51207"/>
                                        </p:tgtEl>
                                        <p:attrNameLst>
                                          <p:attrName>ppt_x</p:attrName>
                                        </p:attrNameLst>
                                      </p:cBhvr>
                                      <p:tavLst>
                                        <p:tav tm="0">
                                          <p:val>
                                            <p:fltVal val="0.5"/>
                                          </p:val>
                                        </p:tav>
                                        <p:tav tm="100000">
                                          <p:val>
                                            <p:strVal val="#ppt_x"/>
                                          </p:val>
                                        </p:tav>
                                      </p:tavLst>
                                    </p:anim>
                                    <p:anim calcmode="lin" valueType="num">
                                      <p:cBhvr>
                                        <p:cTn id="32" dur="500" fill="hold"/>
                                        <p:tgtEl>
                                          <p:spTgt spid="51207"/>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300"/>
                                  </p:stCondLst>
                                  <p:childTnLst>
                                    <p:set>
                                      <p:cBhvr>
                                        <p:cTn id="34" dur="1" fill="hold">
                                          <p:stCondLst>
                                            <p:cond delay="0"/>
                                          </p:stCondLst>
                                        </p:cTn>
                                        <p:tgtEl>
                                          <p:spTgt spid="51209"/>
                                        </p:tgtEl>
                                        <p:attrNameLst>
                                          <p:attrName>style.visibility</p:attrName>
                                        </p:attrNameLst>
                                      </p:cBhvr>
                                      <p:to>
                                        <p:strVal val="visible"/>
                                      </p:to>
                                    </p:set>
                                    <p:anim calcmode="lin" valueType="num">
                                      <p:cBhvr>
                                        <p:cTn id="35" dur="500" fill="hold"/>
                                        <p:tgtEl>
                                          <p:spTgt spid="51209"/>
                                        </p:tgtEl>
                                        <p:attrNameLst>
                                          <p:attrName>ppt_w</p:attrName>
                                        </p:attrNameLst>
                                      </p:cBhvr>
                                      <p:tavLst>
                                        <p:tav tm="0">
                                          <p:val>
                                            <p:fltVal val="0"/>
                                          </p:val>
                                        </p:tav>
                                        <p:tav tm="100000">
                                          <p:val>
                                            <p:strVal val="#ppt_w"/>
                                          </p:val>
                                        </p:tav>
                                      </p:tavLst>
                                    </p:anim>
                                    <p:anim calcmode="lin" valueType="num">
                                      <p:cBhvr>
                                        <p:cTn id="36" dur="500" fill="hold"/>
                                        <p:tgtEl>
                                          <p:spTgt spid="51209"/>
                                        </p:tgtEl>
                                        <p:attrNameLst>
                                          <p:attrName>ppt_h</p:attrName>
                                        </p:attrNameLst>
                                      </p:cBhvr>
                                      <p:tavLst>
                                        <p:tav tm="0">
                                          <p:val>
                                            <p:fltVal val="0"/>
                                          </p:val>
                                        </p:tav>
                                        <p:tav tm="100000">
                                          <p:val>
                                            <p:strVal val="#ppt_h"/>
                                          </p:val>
                                        </p:tav>
                                      </p:tavLst>
                                    </p:anim>
                                    <p:animEffect transition="in" filter="fade">
                                      <p:cBhvr>
                                        <p:cTn id="37" dur="500"/>
                                        <p:tgtEl>
                                          <p:spTgt spid="51209"/>
                                        </p:tgtEl>
                                      </p:cBhvr>
                                    </p:animEffect>
                                    <p:anim calcmode="lin" valueType="num">
                                      <p:cBhvr>
                                        <p:cTn id="38" dur="500" fill="hold"/>
                                        <p:tgtEl>
                                          <p:spTgt spid="51209"/>
                                        </p:tgtEl>
                                        <p:attrNameLst>
                                          <p:attrName>ppt_x</p:attrName>
                                        </p:attrNameLst>
                                      </p:cBhvr>
                                      <p:tavLst>
                                        <p:tav tm="0">
                                          <p:val>
                                            <p:fltVal val="0.5"/>
                                          </p:val>
                                        </p:tav>
                                        <p:tav tm="100000">
                                          <p:val>
                                            <p:strVal val="#ppt_x"/>
                                          </p:val>
                                        </p:tav>
                                      </p:tavLst>
                                    </p:anim>
                                    <p:anim calcmode="lin" valueType="num">
                                      <p:cBhvr>
                                        <p:cTn id="39" dur="500" fill="hold"/>
                                        <p:tgtEl>
                                          <p:spTgt spid="51209"/>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600"/>
                                  </p:stCondLst>
                                  <p:childTnLst>
                                    <p:set>
                                      <p:cBhvr>
                                        <p:cTn id="41" dur="1" fill="hold">
                                          <p:stCondLst>
                                            <p:cond delay="0"/>
                                          </p:stCondLst>
                                        </p:cTn>
                                        <p:tgtEl>
                                          <p:spTgt spid="51210"/>
                                        </p:tgtEl>
                                        <p:attrNameLst>
                                          <p:attrName>style.visibility</p:attrName>
                                        </p:attrNameLst>
                                      </p:cBhvr>
                                      <p:to>
                                        <p:strVal val="visible"/>
                                      </p:to>
                                    </p:set>
                                    <p:anim calcmode="lin" valueType="num">
                                      <p:cBhvr>
                                        <p:cTn id="42" dur="500" fill="hold"/>
                                        <p:tgtEl>
                                          <p:spTgt spid="51210"/>
                                        </p:tgtEl>
                                        <p:attrNameLst>
                                          <p:attrName>ppt_w</p:attrName>
                                        </p:attrNameLst>
                                      </p:cBhvr>
                                      <p:tavLst>
                                        <p:tav tm="0">
                                          <p:val>
                                            <p:fltVal val="0"/>
                                          </p:val>
                                        </p:tav>
                                        <p:tav tm="100000">
                                          <p:val>
                                            <p:strVal val="#ppt_w"/>
                                          </p:val>
                                        </p:tav>
                                      </p:tavLst>
                                    </p:anim>
                                    <p:anim calcmode="lin" valueType="num">
                                      <p:cBhvr>
                                        <p:cTn id="43" dur="500" fill="hold"/>
                                        <p:tgtEl>
                                          <p:spTgt spid="51210"/>
                                        </p:tgtEl>
                                        <p:attrNameLst>
                                          <p:attrName>ppt_h</p:attrName>
                                        </p:attrNameLst>
                                      </p:cBhvr>
                                      <p:tavLst>
                                        <p:tav tm="0">
                                          <p:val>
                                            <p:fltVal val="0"/>
                                          </p:val>
                                        </p:tav>
                                        <p:tav tm="100000">
                                          <p:val>
                                            <p:strVal val="#ppt_h"/>
                                          </p:val>
                                        </p:tav>
                                      </p:tavLst>
                                    </p:anim>
                                    <p:animEffect transition="in" filter="fade">
                                      <p:cBhvr>
                                        <p:cTn id="44" dur="500"/>
                                        <p:tgtEl>
                                          <p:spTgt spid="51210"/>
                                        </p:tgtEl>
                                      </p:cBhvr>
                                    </p:animEffect>
                                    <p:anim calcmode="lin" valueType="num">
                                      <p:cBhvr>
                                        <p:cTn id="45" dur="500" fill="hold"/>
                                        <p:tgtEl>
                                          <p:spTgt spid="51210"/>
                                        </p:tgtEl>
                                        <p:attrNameLst>
                                          <p:attrName>ppt_x</p:attrName>
                                        </p:attrNameLst>
                                      </p:cBhvr>
                                      <p:tavLst>
                                        <p:tav tm="0">
                                          <p:val>
                                            <p:fltVal val="0.5"/>
                                          </p:val>
                                        </p:tav>
                                        <p:tav tm="100000">
                                          <p:val>
                                            <p:strVal val="#ppt_x"/>
                                          </p:val>
                                        </p:tav>
                                      </p:tavLst>
                                    </p:anim>
                                    <p:anim calcmode="lin" valueType="num">
                                      <p:cBhvr>
                                        <p:cTn id="46" dur="500" fill="hold"/>
                                        <p:tgtEl>
                                          <p:spTgt spid="51210"/>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300"/>
                                  </p:stCondLst>
                                  <p:childTnLst>
                                    <p:set>
                                      <p:cBhvr>
                                        <p:cTn id="48" dur="1" fill="hold">
                                          <p:stCondLst>
                                            <p:cond delay="0"/>
                                          </p:stCondLst>
                                        </p:cTn>
                                        <p:tgtEl>
                                          <p:spTgt spid="51211"/>
                                        </p:tgtEl>
                                        <p:attrNameLst>
                                          <p:attrName>style.visibility</p:attrName>
                                        </p:attrNameLst>
                                      </p:cBhvr>
                                      <p:to>
                                        <p:strVal val="visible"/>
                                      </p:to>
                                    </p:set>
                                    <p:anim calcmode="lin" valueType="num">
                                      <p:cBhvr>
                                        <p:cTn id="49" dur="500" fill="hold"/>
                                        <p:tgtEl>
                                          <p:spTgt spid="51211"/>
                                        </p:tgtEl>
                                        <p:attrNameLst>
                                          <p:attrName>ppt_w</p:attrName>
                                        </p:attrNameLst>
                                      </p:cBhvr>
                                      <p:tavLst>
                                        <p:tav tm="0">
                                          <p:val>
                                            <p:fltVal val="0"/>
                                          </p:val>
                                        </p:tav>
                                        <p:tav tm="100000">
                                          <p:val>
                                            <p:strVal val="#ppt_w"/>
                                          </p:val>
                                        </p:tav>
                                      </p:tavLst>
                                    </p:anim>
                                    <p:anim calcmode="lin" valueType="num">
                                      <p:cBhvr>
                                        <p:cTn id="50" dur="500" fill="hold"/>
                                        <p:tgtEl>
                                          <p:spTgt spid="51211"/>
                                        </p:tgtEl>
                                        <p:attrNameLst>
                                          <p:attrName>ppt_h</p:attrName>
                                        </p:attrNameLst>
                                      </p:cBhvr>
                                      <p:tavLst>
                                        <p:tav tm="0">
                                          <p:val>
                                            <p:fltVal val="0"/>
                                          </p:val>
                                        </p:tav>
                                        <p:tav tm="100000">
                                          <p:val>
                                            <p:strVal val="#ppt_h"/>
                                          </p:val>
                                        </p:tav>
                                      </p:tavLst>
                                    </p:anim>
                                    <p:animEffect transition="in" filter="fade">
                                      <p:cBhvr>
                                        <p:cTn id="51" dur="500"/>
                                        <p:tgtEl>
                                          <p:spTgt spid="51211"/>
                                        </p:tgtEl>
                                      </p:cBhvr>
                                    </p:animEffect>
                                    <p:anim calcmode="lin" valueType="num">
                                      <p:cBhvr>
                                        <p:cTn id="52" dur="500" fill="hold"/>
                                        <p:tgtEl>
                                          <p:spTgt spid="51211"/>
                                        </p:tgtEl>
                                        <p:attrNameLst>
                                          <p:attrName>ppt_x</p:attrName>
                                        </p:attrNameLst>
                                      </p:cBhvr>
                                      <p:tavLst>
                                        <p:tav tm="0">
                                          <p:val>
                                            <p:fltVal val="0.5"/>
                                          </p:val>
                                        </p:tav>
                                        <p:tav tm="100000">
                                          <p:val>
                                            <p:strVal val="#ppt_x"/>
                                          </p:val>
                                        </p:tav>
                                      </p:tavLst>
                                    </p:anim>
                                    <p:anim calcmode="lin" valueType="num">
                                      <p:cBhvr>
                                        <p:cTn id="53" dur="500" fill="hold"/>
                                        <p:tgtEl>
                                          <p:spTgt spid="51211"/>
                                        </p:tgtEl>
                                        <p:attrNameLst>
                                          <p:attrName>ppt_y</p:attrName>
                                        </p:attrNameLst>
                                      </p:cBhvr>
                                      <p:tavLst>
                                        <p:tav tm="0">
                                          <p:val>
                                            <p:fltVal val="0.5"/>
                                          </p:val>
                                        </p:tav>
                                        <p:tav tm="100000">
                                          <p:val>
                                            <p:strVal val="#ppt_y"/>
                                          </p:val>
                                        </p:tav>
                                      </p:tavLst>
                                    </p:anim>
                                  </p:childTnLst>
                                </p:cTn>
                              </p:par>
                              <p:par>
                                <p:cTn id="54" presetID="53" presetClass="entr" presetSubtype="528" fill="hold" nodeType="withEffect">
                                  <p:stCondLst>
                                    <p:cond delay="200"/>
                                  </p:stCondLst>
                                  <p:childTnLst>
                                    <p:set>
                                      <p:cBhvr>
                                        <p:cTn id="55" dur="1" fill="hold">
                                          <p:stCondLst>
                                            <p:cond delay="0"/>
                                          </p:stCondLst>
                                        </p:cTn>
                                        <p:tgtEl>
                                          <p:spTgt spid="51201"/>
                                        </p:tgtEl>
                                        <p:attrNameLst>
                                          <p:attrName>style.visibility</p:attrName>
                                        </p:attrNameLst>
                                      </p:cBhvr>
                                      <p:to>
                                        <p:strVal val="visible"/>
                                      </p:to>
                                    </p:set>
                                    <p:anim calcmode="lin" valueType="num">
                                      <p:cBhvr>
                                        <p:cTn id="56" dur="500" fill="hold"/>
                                        <p:tgtEl>
                                          <p:spTgt spid="51201"/>
                                        </p:tgtEl>
                                        <p:attrNameLst>
                                          <p:attrName>ppt_w</p:attrName>
                                        </p:attrNameLst>
                                      </p:cBhvr>
                                      <p:tavLst>
                                        <p:tav tm="0">
                                          <p:val>
                                            <p:fltVal val="0"/>
                                          </p:val>
                                        </p:tav>
                                        <p:tav tm="100000">
                                          <p:val>
                                            <p:strVal val="#ppt_w"/>
                                          </p:val>
                                        </p:tav>
                                      </p:tavLst>
                                    </p:anim>
                                    <p:anim calcmode="lin" valueType="num">
                                      <p:cBhvr>
                                        <p:cTn id="57" dur="500" fill="hold"/>
                                        <p:tgtEl>
                                          <p:spTgt spid="51201"/>
                                        </p:tgtEl>
                                        <p:attrNameLst>
                                          <p:attrName>ppt_h</p:attrName>
                                        </p:attrNameLst>
                                      </p:cBhvr>
                                      <p:tavLst>
                                        <p:tav tm="0">
                                          <p:val>
                                            <p:fltVal val="0"/>
                                          </p:val>
                                        </p:tav>
                                        <p:tav tm="100000">
                                          <p:val>
                                            <p:strVal val="#ppt_h"/>
                                          </p:val>
                                        </p:tav>
                                      </p:tavLst>
                                    </p:anim>
                                    <p:animEffect transition="in" filter="fade">
                                      <p:cBhvr>
                                        <p:cTn id="58" dur="500"/>
                                        <p:tgtEl>
                                          <p:spTgt spid="51201"/>
                                        </p:tgtEl>
                                      </p:cBhvr>
                                    </p:animEffect>
                                    <p:anim calcmode="lin" valueType="num">
                                      <p:cBhvr>
                                        <p:cTn id="59" dur="500" fill="hold"/>
                                        <p:tgtEl>
                                          <p:spTgt spid="51201"/>
                                        </p:tgtEl>
                                        <p:attrNameLst>
                                          <p:attrName>ppt_x</p:attrName>
                                        </p:attrNameLst>
                                      </p:cBhvr>
                                      <p:tavLst>
                                        <p:tav tm="0">
                                          <p:val>
                                            <p:fltVal val="0.5"/>
                                          </p:val>
                                        </p:tav>
                                        <p:tav tm="100000">
                                          <p:val>
                                            <p:strVal val="#ppt_x"/>
                                          </p:val>
                                        </p:tav>
                                      </p:tavLst>
                                    </p:anim>
                                    <p:anim calcmode="lin" valueType="num">
                                      <p:cBhvr>
                                        <p:cTn id="60" dur="500" fill="hold"/>
                                        <p:tgtEl>
                                          <p:spTgt spid="51201"/>
                                        </p:tgtEl>
                                        <p:attrNameLst>
                                          <p:attrName>ppt_y</p:attrName>
                                        </p:attrNameLst>
                                      </p:cBhvr>
                                      <p:tavLst>
                                        <p:tav tm="0">
                                          <p:val>
                                            <p:fltVal val="0.5"/>
                                          </p:val>
                                        </p:tav>
                                        <p:tav tm="100000">
                                          <p:val>
                                            <p:strVal val="#ppt_y"/>
                                          </p:val>
                                        </p:tav>
                                      </p:tavLst>
                                    </p:anim>
                                  </p:childTnLst>
                                </p:cTn>
                              </p:par>
                              <p:par>
                                <p:cTn id="61" presetID="53" presetClass="entr" presetSubtype="528" fill="hold" nodeType="withEffect">
                                  <p:stCondLst>
                                    <p:cond delay="300"/>
                                  </p:stCondLst>
                                  <p:childTnLst>
                                    <p:set>
                                      <p:cBhvr>
                                        <p:cTn id="62" dur="1" fill="hold">
                                          <p:stCondLst>
                                            <p:cond delay="0"/>
                                          </p:stCondLst>
                                        </p:cTn>
                                        <p:tgtEl>
                                          <p:spTgt spid="3"/>
                                        </p:tgtEl>
                                        <p:attrNameLst>
                                          <p:attrName>style.visibility</p:attrName>
                                        </p:attrNameLst>
                                      </p:cBhvr>
                                      <p:to>
                                        <p:strVal val="visible"/>
                                      </p:to>
                                    </p:set>
                                    <p:anim calcmode="lin" valueType="num">
                                      <p:cBhvr>
                                        <p:cTn id="63" dur="500" fill="hold"/>
                                        <p:tgtEl>
                                          <p:spTgt spid="3"/>
                                        </p:tgtEl>
                                        <p:attrNameLst>
                                          <p:attrName>ppt_w</p:attrName>
                                        </p:attrNameLst>
                                      </p:cBhvr>
                                      <p:tavLst>
                                        <p:tav tm="0">
                                          <p:val>
                                            <p:fltVal val="0"/>
                                          </p:val>
                                        </p:tav>
                                        <p:tav tm="100000">
                                          <p:val>
                                            <p:strVal val="#ppt_w"/>
                                          </p:val>
                                        </p:tav>
                                      </p:tavLst>
                                    </p:anim>
                                    <p:anim calcmode="lin" valueType="num">
                                      <p:cBhvr>
                                        <p:cTn id="64" dur="500" fill="hold"/>
                                        <p:tgtEl>
                                          <p:spTgt spid="3"/>
                                        </p:tgtEl>
                                        <p:attrNameLst>
                                          <p:attrName>ppt_h</p:attrName>
                                        </p:attrNameLst>
                                      </p:cBhvr>
                                      <p:tavLst>
                                        <p:tav tm="0">
                                          <p:val>
                                            <p:fltVal val="0"/>
                                          </p:val>
                                        </p:tav>
                                        <p:tav tm="100000">
                                          <p:val>
                                            <p:strVal val="#ppt_h"/>
                                          </p:val>
                                        </p:tav>
                                      </p:tavLst>
                                    </p:anim>
                                    <p:animEffect transition="in" filter="fade">
                                      <p:cBhvr>
                                        <p:cTn id="65" dur="500"/>
                                        <p:tgtEl>
                                          <p:spTgt spid="3"/>
                                        </p:tgtEl>
                                      </p:cBhvr>
                                    </p:animEffect>
                                    <p:anim calcmode="lin" valueType="num">
                                      <p:cBhvr>
                                        <p:cTn id="66" dur="500" fill="hold"/>
                                        <p:tgtEl>
                                          <p:spTgt spid="3"/>
                                        </p:tgtEl>
                                        <p:attrNameLst>
                                          <p:attrName>ppt_x</p:attrName>
                                        </p:attrNameLst>
                                      </p:cBhvr>
                                      <p:tavLst>
                                        <p:tav tm="0">
                                          <p:val>
                                            <p:fltVal val="0.5"/>
                                          </p:val>
                                        </p:tav>
                                        <p:tav tm="100000">
                                          <p:val>
                                            <p:strVal val="#ppt_x"/>
                                          </p:val>
                                        </p:tav>
                                      </p:tavLst>
                                    </p:anim>
                                    <p:anim calcmode="lin" valueType="num">
                                      <p:cBhvr>
                                        <p:cTn id="67" dur="500" fill="hold"/>
                                        <p:tgtEl>
                                          <p:spTgt spid="3"/>
                                        </p:tgtEl>
                                        <p:attrNameLst>
                                          <p:attrName>ppt_y</p:attrName>
                                        </p:attrNameLst>
                                      </p:cBhvr>
                                      <p:tavLst>
                                        <p:tav tm="0">
                                          <p:val>
                                            <p:fltVal val="0.5"/>
                                          </p:val>
                                        </p:tav>
                                        <p:tav tm="100000">
                                          <p:val>
                                            <p:strVal val="#ppt_y"/>
                                          </p:val>
                                        </p:tav>
                                      </p:tavLst>
                                    </p:anim>
                                  </p:childTnLst>
                                </p:cTn>
                              </p:par>
                              <p:par>
                                <p:cTn id="68" presetID="53" presetClass="entr" presetSubtype="528" fill="hold" nodeType="withEffect">
                                  <p:stCondLst>
                                    <p:cond delay="600"/>
                                  </p:stCondLst>
                                  <p:childTnLst>
                                    <p:set>
                                      <p:cBhvr>
                                        <p:cTn id="69" dur="1" fill="hold">
                                          <p:stCondLst>
                                            <p:cond delay="0"/>
                                          </p:stCondLst>
                                        </p:cTn>
                                        <p:tgtEl>
                                          <p:spTgt spid="8"/>
                                        </p:tgtEl>
                                        <p:attrNameLst>
                                          <p:attrName>style.visibility</p:attrName>
                                        </p:attrNameLst>
                                      </p:cBhvr>
                                      <p:to>
                                        <p:strVal val="visible"/>
                                      </p:to>
                                    </p:set>
                                    <p:anim calcmode="lin" valueType="num">
                                      <p:cBhvr>
                                        <p:cTn id="70" dur="500" fill="hold"/>
                                        <p:tgtEl>
                                          <p:spTgt spid="8"/>
                                        </p:tgtEl>
                                        <p:attrNameLst>
                                          <p:attrName>ppt_w</p:attrName>
                                        </p:attrNameLst>
                                      </p:cBhvr>
                                      <p:tavLst>
                                        <p:tav tm="0">
                                          <p:val>
                                            <p:fltVal val="0"/>
                                          </p:val>
                                        </p:tav>
                                        <p:tav tm="100000">
                                          <p:val>
                                            <p:strVal val="#ppt_w"/>
                                          </p:val>
                                        </p:tav>
                                      </p:tavLst>
                                    </p:anim>
                                    <p:anim calcmode="lin" valueType="num">
                                      <p:cBhvr>
                                        <p:cTn id="71" dur="500" fill="hold"/>
                                        <p:tgtEl>
                                          <p:spTgt spid="8"/>
                                        </p:tgtEl>
                                        <p:attrNameLst>
                                          <p:attrName>ppt_h</p:attrName>
                                        </p:attrNameLst>
                                      </p:cBhvr>
                                      <p:tavLst>
                                        <p:tav tm="0">
                                          <p:val>
                                            <p:fltVal val="0"/>
                                          </p:val>
                                        </p:tav>
                                        <p:tav tm="100000">
                                          <p:val>
                                            <p:strVal val="#ppt_h"/>
                                          </p:val>
                                        </p:tav>
                                      </p:tavLst>
                                    </p:anim>
                                    <p:animEffect transition="in" filter="fade">
                                      <p:cBhvr>
                                        <p:cTn id="72" dur="500"/>
                                        <p:tgtEl>
                                          <p:spTgt spid="8"/>
                                        </p:tgtEl>
                                      </p:cBhvr>
                                    </p:animEffect>
                                    <p:anim calcmode="lin" valueType="num">
                                      <p:cBhvr>
                                        <p:cTn id="73" dur="500" fill="hold"/>
                                        <p:tgtEl>
                                          <p:spTgt spid="8"/>
                                        </p:tgtEl>
                                        <p:attrNameLst>
                                          <p:attrName>ppt_x</p:attrName>
                                        </p:attrNameLst>
                                      </p:cBhvr>
                                      <p:tavLst>
                                        <p:tav tm="0">
                                          <p:val>
                                            <p:fltVal val="0.5"/>
                                          </p:val>
                                        </p:tav>
                                        <p:tav tm="100000">
                                          <p:val>
                                            <p:strVal val="#ppt_x"/>
                                          </p:val>
                                        </p:tav>
                                      </p:tavLst>
                                    </p:anim>
                                    <p:anim calcmode="lin" valueType="num">
                                      <p:cBhvr>
                                        <p:cTn id="74" dur="500" fill="hold"/>
                                        <p:tgtEl>
                                          <p:spTgt spid="8"/>
                                        </p:tgtEl>
                                        <p:attrNameLst>
                                          <p:attrName>ppt_y</p:attrName>
                                        </p:attrNameLst>
                                      </p:cBhvr>
                                      <p:tavLst>
                                        <p:tav tm="0">
                                          <p:val>
                                            <p:fltVal val="0.5"/>
                                          </p:val>
                                        </p:tav>
                                        <p:tav tm="100000">
                                          <p:val>
                                            <p:strVal val="#ppt_y"/>
                                          </p:val>
                                        </p:tav>
                                      </p:tavLst>
                                    </p:anim>
                                  </p:childTnLst>
                                </p:cTn>
                              </p:par>
                              <p:par>
                                <p:cTn id="75" presetID="53" presetClass="entr" presetSubtype="528" fill="hold" nodeType="withEffect">
                                  <p:stCondLst>
                                    <p:cond delay="500"/>
                                  </p:stCondLst>
                                  <p:childTnLst>
                                    <p:set>
                                      <p:cBhvr>
                                        <p:cTn id="76" dur="1" fill="hold">
                                          <p:stCondLst>
                                            <p:cond delay="0"/>
                                          </p:stCondLst>
                                        </p:cTn>
                                        <p:tgtEl>
                                          <p:spTgt spid="4"/>
                                        </p:tgtEl>
                                        <p:attrNameLst>
                                          <p:attrName>style.visibility</p:attrName>
                                        </p:attrNameLst>
                                      </p:cBhvr>
                                      <p:to>
                                        <p:strVal val="visible"/>
                                      </p:to>
                                    </p:set>
                                    <p:anim calcmode="lin" valueType="num">
                                      <p:cBhvr>
                                        <p:cTn id="77" dur="500" fill="hold"/>
                                        <p:tgtEl>
                                          <p:spTgt spid="4"/>
                                        </p:tgtEl>
                                        <p:attrNameLst>
                                          <p:attrName>ppt_w</p:attrName>
                                        </p:attrNameLst>
                                      </p:cBhvr>
                                      <p:tavLst>
                                        <p:tav tm="0">
                                          <p:val>
                                            <p:fltVal val="0"/>
                                          </p:val>
                                        </p:tav>
                                        <p:tav tm="100000">
                                          <p:val>
                                            <p:strVal val="#ppt_w"/>
                                          </p:val>
                                        </p:tav>
                                      </p:tavLst>
                                    </p:anim>
                                    <p:anim calcmode="lin" valueType="num">
                                      <p:cBhvr>
                                        <p:cTn id="78" dur="500" fill="hold"/>
                                        <p:tgtEl>
                                          <p:spTgt spid="4"/>
                                        </p:tgtEl>
                                        <p:attrNameLst>
                                          <p:attrName>ppt_h</p:attrName>
                                        </p:attrNameLst>
                                      </p:cBhvr>
                                      <p:tavLst>
                                        <p:tav tm="0">
                                          <p:val>
                                            <p:fltVal val="0"/>
                                          </p:val>
                                        </p:tav>
                                        <p:tav tm="100000">
                                          <p:val>
                                            <p:strVal val="#ppt_h"/>
                                          </p:val>
                                        </p:tav>
                                      </p:tavLst>
                                    </p:anim>
                                    <p:animEffect transition="in" filter="fade">
                                      <p:cBhvr>
                                        <p:cTn id="79" dur="500"/>
                                        <p:tgtEl>
                                          <p:spTgt spid="4"/>
                                        </p:tgtEl>
                                      </p:cBhvr>
                                    </p:animEffect>
                                    <p:anim calcmode="lin" valueType="num">
                                      <p:cBhvr>
                                        <p:cTn id="80" dur="500" fill="hold"/>
                                        <p:tgtEl>
                                          <p:spTgt spid="4"/>
                                        </p:tgtEl>
                                        <p:attrNameLst>
                                          <p:attrName>ppt_x</p:attrName>
                                        </p:attrNameLst>
                                      </p:cBhvr>
                                      <p:tavLst>
                                        <p:tav tm="0">
                                          <p:val>
                                            <p:fltVal val="0.5"/>
                                          </p:val>
                                        </p:tav>
                                        <p:tav tm="100000">
                                          <p:val>
                                            <p:strVal val="#ppt_x"/>
                                          </p:val>
                                        </p:tav>
                                      </p:tavLst>
                                    </p:anim>
                                    <p:anim calcmode="lin" valueType="num">
                                      <p:cBhvr>
                                        <p:cTn id="81" dur="500" fill="hold"/>
                                        <p:tgtEl>
                                          <p:spTgt spid="4"/>
                                        </p:tgtEl>
                                        <p:attrNameLst>
                                          <p:attrName>ppt_y</p:attrName>
                                        </p:attrNameLst>
                                      </p:cBhvr>
                                      <p:tavLst>
                                        <p:tav tm="0">
                                          <p:val>
                                            <p:fltVal val="0.5"/>
                                          </p:val>
                                        </p:tav>
                                        <p:tav tm="100000">
                                          <p:val>
                                            <p:strVal val="#ppt_y"/>
                                          </p:val>
                                        </p:tav>
                                      </p:tavLst>
                                    </p:anim>
                                  </p:childTnLst>
                                </p:cTn>
                              </p:par>
                              <p:par>
                                <p:cTn id="82" presetID="53" presetClass="entr" presetSubtype="528" fill="hold" nodeType="withEffect">
                                  <p:stCondLst>
                                    <p:cond delay="400"/>
                                  </p:stCondLst>
                                  <p:childTnLst>
                                    <p:set>
                                      <p:cBhvr>
                                        <p:cTn id="83" dur="1" fill="hold">
                                          <p:stCondLst>
                                            <p:cond delay="0"/>
                                          </p:stCondLst>
                                        </p:cTn>
                                        <p:tgtEl>
                                          <p:spTgt spid="7"/>
                                        </p:tgtEl>
                                        <p:attrNameLst>
                                          <p:attrName>style.visibility</p:attrName>
                                        </p:attrNameLst>
                                      </p:cBhvr>
                                      <p:to>
                                        <p:strVal val="visible"/>
                                      </p:to>
                                    </p:set>
                                    <p:anim calcmode="lin" valueType="num">
                                      <p:cBhvr>
                                        <p:cTn id="84" dur="500" fill="hold"/>
                                        <p:tgtEl>
                                          <p:spTgt spid="7"/>
                                        </p:tgtEl>
                                        <p:attrNameLst>
                                          <p:attrName>ppt_w</p:attrName>
                                        </p:attrNameLst>
                                      </p:cBhvr>
                                      <p:tavLst>
                                        <p:tav tm="0">
                                          <p:val>
                                            <p:fltVal val="0"/>
                                          </p:val>
                                        </p:tav>
                                        <p:tav tm="100000">
                                          <p:val>
                                            <p:strVal val="#ppt_w"/>
                                          </p:val>
                                        </p:tav>
                                      </p:tavLst>
                                    </p:anim>
                                    <p:anim calcmode="lin" valueType="num">
                                      <p:cBhvr>
                                        <p:cTn id="85" dur="500" fill="hold"/>
                                        <p:tgtEl>
                                          <p:spTgt spid="7"/>
                                        </p:tgtEl>
                                        <p:attrNameLst>
                                          <p:attrName>ppt_h</p:attrName>
                                        </p:attrNameLst>
                                      </p:cBhvr>
                                      <p:tavLst>
                                        <p:tav tm="0">
                                          <p:val>
                                            <p:fltVal val="0"/>
                                          </p:val>
                                        </p:tav>
                                        <p:tav tm="100000">
                                          <p:val>
                                            <p:strVal val="#ppt_h"/>
                                          </p:val>
                                        </p:tav>
                                      </p:tavLst>
                                    </p:anim>
                                    <p:animEffect transition="in" filter="fade">
                                      <p:cBhvr>
                                        <p:cTn id="86" dur="500"/>
                                        <p:tgtEl>
                                          <p:spTgt spid="7"/>
                                        </p:tgtEl>
                                      </p:cBhvr>
                                    </p:animEffect>
                                    <p:anim calcmode="lin" valueType="num">
                                      <p:cBhvr>
                                        <p:cTn id="87" dur="500" fill="hold"/>
                                        <p:tgtEl>
                                          <p:spTgt spid="7"/>
                                        </p:tgtEl>
                                        <p:attrNameLst>
                                          <p:attrName>ppt_x</p:attrName>
                                        </p:attrNameLst>
                                      </p:cBhvr>
                                      <p:tavLst>
                                        <p:tav tm="0">
                                          <p:val>
                                            <p:fltVal val="0.5"/>
                                          </p:val>
                                        </p:tav>
                                        <p:tav tm="100000">
                                          <p:val>
                                            <p:strVal val="#ppt_x"/>
                                          </p:val>
                                        </p:tav>
                                      </p:tavLst>
                                    </p:anim>
                                    <p:anim calcmode="lin" valueType="num">
                                      <p:cBhvr>
                                        <p:cTn id="88" dur="500" fill="hold"/>
                                        <p:tgtEl>
                                          <p:spTgt spid="7"/>
                                        </p:tgtEl>
                                        <p:attrNameLst>
                                          <p:attrName>ppt_y</p:attrName>
                                        </p:attrNameLst>
                                      </p:cBhvr>
                                      <p:tavLst>
                                        <p:tav tm="0">
                                          <p:val>
                                            <p:fltVal val="0.5"/>
                                          </p:val>
                                        </p:tav>
                                        <p:tav tm="100000">
                                          <p:val>
                                            <p:strVal val="#ppt_y"/>
                                          </p:val>
                                        </p:tav>
                                      </p:tavLst>
                                    </p:anim>
                                  </p:childTnLst>
                                </p:cTn>
                              </p:par>
                              <p:par>
                                <p:cTn id="89" presetID="53" presetClass="entr" presetSubtype="528" fill="hold" nodeType="withEffect">
                                  <p:stCondLst>
                                    <p:cond delay="600"/>
                                  </p:stCondLst>
                                  <p:childTnLst>
                                    <p:set>
                                      <p:cBhvr>
                                        <p:cTn id="90" dur="1" fill="hold">
                                          <p:stCondLst>
                                            <p:cond delay="0"/>
                                          </p:stCondLst>
                                        </p:cTn>
                                        <p:tgtEl>
                                          <p:spTgt spid="6"/>
                                        </p:tgtEl>
                                        <p:attrNameLst>
                                          <p:attrName>style.visibility</p:attrName>
                                        </p:attrNameLst>
                                      </p:cBhvr>
                                      <p:to>
                                        <p:strVal val="visible"/>
                                      </p:to>
                                    </p:set>
                                    <p:anim calcmode="lin" valueType="num">
                                      <p:cBhvr>
                                        <p:cTn id="91" dur="500" fill="hold"/>
                                        <p:tgtEl>
                                          <p:spTgt spid="6"/>
                                        </p:tgtEl>
                                        <p:attrNameLst>
                                          <p:attrName>ppt_w</p:attrName>
                                        </p:attrNameLst>
                                      </p:cBhvr>
                                      <p:tavLst>
                                        <p:tav tm="0">
                                          <p:val>
                                            <p:fltVal val="0"/>
                                          </p:val>
                                        </p:tav>
                                        <p:tav tm="100000">
                                          <p:val>
                                            <p:strVal val="#ppt_w"/>
                                          </p:val>
                                        </p:tav>
                                      </p:tavLst>
                                    </p:anim>
                                    <p:anim calcmode="lin" valueType="num">
                                      <p:cBhvr>
                                        <p:cTn id="92" dur="500" fill="hold"/>
                                        <p:tgtEl>
                                          <p:spTgt spid="6"/>
                                        </p:tgtEl>
                                        <p:attrNameLst>
                                          <p:attrName>ppt_h</p:attrName>
                                        </p:attrNameLst>
                                      </p:cBhvr>
                                      <p:tavLst>
                                        <p:tav tm="0">
                                          <p:val>
                                            <p:fltVal val="0"/>
                                          </p:val>
                                        </p:tav>
                                        <p:tav tm="100000">
                                          <p:val>
                                            <p:strVal val="#ppt_h"/>
                                          </p:val>
                                        </p:tav>
                                      </p:tavLst>
                                    </p:anim>
                                    <p:animEffect transition="in" filter="fade">
                                      <p:cBhvr>
                                        <p:cTn id="93" dur="500"/>
                                        <p:tgtEl>
                                          <p:spTgt spid="6"/>
                                        </p:tgtEl>
                                      </p:cBhvr>
                                    </p:animEffect>
                                    <p:anim calcmode="lin" valueType="num">
                                      <p:cBhvr>
                                        <p:cTn id="94" dur="500" fill="hold"/>
                                        <p:tgtEl>
                                          <p:spTgt spid="6"/>
                                        </p:tgtEl>
                                        <p:attrNameLst>
                                          <p:attrName>ppt_x</p:attrName>
                                        </p:attrNameLst>
                                      </p:cBhvr>
                                      <p:tavLst>
                                        <p:tav tm="0">
                                          <p:val>
                                            <p:fltVal val="0.5"/>
                                          </p:val>
                                        </p:tav>
                                        <p:tav tm="100000">
                                          <p:val>
                                            <p:strVal val="#ppt_x"/>
                                          </p:val>
                                        </p:tav>
                                      </p:tavLst>
                                    </p:anim>
                                    <p:anim calcmode="lin" valueType="num">
                                      <p:cBhvr>
                                        <p:cTn id="95" dur="500" fill="hold"/>
                                        <p:tgtEl>
                                          <p:spTgt spid="6"/>
                                        </p:tgtEl>
                                        <p:attrNameLst>
                                          <p:attrName>ppt_y</p:attrName>
                                        </p:attrNameLst>
                                      </p:cBhvr>
                                      <p:tavLst>
                                        <p:tav tm="0">
                                          <p:val>
                                            <p:fltVal val="0.5"/>
                                          </p:val>
                                        </p:tav>
                                        <p:tav tm="100000">
                                          <p:val>
                                            <p:strVal val="#ppt_y"/>
                                          </p:val>
                                        </p:tav>
                                      </p:tavLst>
                                    </p:anim>
                                  </p:childTnLst>
                                </p:cTn>
                              </p:par>
                              <p:par>
                                <p:cTn id="96" presetID="53" presetClass="entr" presetSubtype="528" fill="hold" nodeType="withEffect">
                                  <p:stCondLst>
                                    <p:cond delay="600"/>
                                  </p:stCondLst>
                                  <p:childTnLst>
                                    <p:set>
                                      <p:cBhvr>
                                        <p:cTn id="97" dur="1" fill="hold">
                                          <p:stCondLst>
                                            <p:cond delay="0"/>
                                          </p:stCondLst>
                                        </p:cTn>
                                        <p:tgtEl>
                                          <p:spTgt spid="2050"/>
                                        </p:tgtEl>
                                        <p:attrNameLst>
                                          <p:attrName>style.visibility</p:attrName>
                                        </p:attrNameLst>
                                      </p:cBhvr>
                                      <p:to>
                                        <p:strVal val="visible"/>
                                      </p:to>
                                    </p:set>
                                    <p:anim calcmode="lin" valueType="num">
                                      <p:cBhvr>
                                        <p:cTn id="98" dur="500" fill="hold"/>
                                        <p:tgtEl>
                                          <p:spTgt spid="2050"/>
                                        </p:tgtEl>
                                        <p:attrNameLst>
                                          <p:attrName>ppt_w</p:attrName>
                                        </p:attrNameLst>
                                      </p:cBhvr>
                                      <p:tavLst>
                                        <p:tav tm="0">
                                          <p:val>
                                            <p:fltVal val="0"/>
                                          </p:val>
                                        </p:tav>
                                        <p:tav tm="100000">
                                          <p:val>
                                            <p:strVal val="#ppt_w"/>
                                          </p:val>
                                        </p:tav>
                                      </p:tavLst>
                                    </p:anim>
                                    <p:anim calcmode="lin" valueType="num">
                                      <p:cBhvr>
                                        <p:cTn id="99" dur="500" fill="hold"/>
                                        <p:tgtEl>
                                          <p:spTgt spid="2050"/>
                                        </p:tgtEl>
                                        <p:attrNameLst>
                                          <p:attrName>ppt_h</p:attrName>
                                        </p:attrNameLst>
                                      </p:cBhvr>
                                      <p:tavLst>
                                        <p:tav tm="0">
                                          <p:val>
                                            <p:fltVal val="0"/>
                                          </p:val>
                                        </p:tav>
                                        <p:tav tm="100000">
                                          <p:val>
                                            <p:strVal val="#ppt_h"/>
                                          </p:val>
                                        </p:tav>
                                      </p:tavLst>
                                    </p:anim>
                                    <p:animEffect transition="in" filter="fade">
                                      <p:cBhvr>
                                        <p:cTn id="100" dur="500"/>
                                        <p:tgtEl>
                                          <p:spTgt spid="2050"/>
                                        </p:tgtEl>
                                      </p:cBhvr>
                                    </p:animEffect>
                                    <p:anim calcmode="lin" valueType="num">
                                      <p:cBhvr>
                                        <p:cTn id="101" dur="500" fill="hold"/>
                                        <p:tgtEl>
                                          <p:spTgt spid="2050"/>
                                        </p:tgtEl>
                                        <p:attrNameLst>
                                          <p:attrName>ppt_x</p:attrName>
                                        </p:attrNameLst>
                                      </p:cBhvr>
                                      <p:tavLst>
                                        <p:tav tm="0">
                                          <p:val>
                                            <p:fltVal val="0.5"/>
                                          </p:val>
                                        </p:tav>
                                        <p:tav tm="100000">
                                          <p:val>
                                            <p:strVal val="#ppt_x"/>
                                          </p:val>
                                        </p:tav>
                                      </p:tavLst>
                                    </p:anim>
                                    <p:anim calcmode="lin" valueType="num">
                                      <p:cBhvr>
                                        <p:cTn id="102" dur="500" fill="hold"/>
                                        <p:tgtEl>
                                          <p:spTgt spid="2050"/>
                                        </p:tgtEl>
                                        <p:attrNameLst>
                                          <p:attrName>ppt_y</p:attrName>
                                        </p:attrNameLst>
                                      </p:cBhvr>
                                      <p:tavLst>
                                        <p:tav tm="0">
                                          <p:val>
                                            <p:fltVal val="0.5"/>
                                          </p:val>
                                        </p:tav>
                                        <p:tav tm="100000">
                                          <p:val>
                                            <p:strVal val="#ppt_y"/>
                                          </p:val>
                                        </p:tav>
                                      </p:tavLst>
                                    </p:anim>
                                  </p:childTnLst>
                                </p:cTn>
                              </p:par>
                              <p:par>
                                <p:cTn id="103" presetID="53" presetClass="entr" presetSubtype="528" fill="hold" nodeType="withEffect">
                                  <p:stCondLst>
                                    <p:cond delay="1200"/>
                                  </p:stCondLst>
                                  <p:childTnLst>
                                    <p:set>
                                      <p:cBhvr>
                                        <p:cTn id="104" dur="1" fill="hold">
                                          <p:stCondLst>
                                            <p:cond delay="0"/>
                                          </p:stCondLst>
                                        </p:cTn>
                                        <p:tgtEl>
                                          <p:spTgt spid="2054"/>
                                        </p:tgtEl>
                                        <p:attrNameLst>
                                          <p:attrName>style.visibility</p:attrName>
                                        </p:attrNameLst>
                                      </p:cBhvr>
                                      <p:to>
                                        <p:strVal val="visible"/>
                                      </p:to>
                                    </p:set>
                                    <p:anim calcmode="lin" valueType="num">
                                      <p:cBhvr>
                                        <p:cTn id="105" dur="500" fill="hold"/>
                                        <p:tgtEl>
                                          <p:spTgt spid="2054"/>
                                        </p:tgtEl>
                                        <p:attrNameLst>
                                          <p:attrName>ppt_w</p:attrName>
                                        </p:attrNameLst>
                                      </p:cBhvr>
                                      <p:tavLst>
                                        <p:tav tm="0">
                                          <p:val>
                                            <p:fltVal val="0"/>
                                          </p:val>
                                        </p:tav>
                                        <p:tav tm="100000">
                                          <p:val>
                                            <p:strVal val="#ppt_w"/>
                                          </p:val>
                                        </p:tav>
                                      </p:tavLst>
                                    </p:anim>
                                    <p:anim calcmode="lin" valueType="num">
                                      <p:cBhvr>
                                        <p:cTn id="106" dur="500" fill="hold"/>
                                        <p:tgtEl>
                                          <p:spTgt spid="2054"/>
                                        </p:tgtEl>
                                        <p:attrNameLst>
                                          <p:attrName>ppt_h</p:attrName>
                                        </p:attrNameLst>
                                      </p:cBhvr>
                                      <p:tavLst>
                                        <p:tav tm="0">
                                          <p:val>
                                            <p:fltVal val="0"/>
                                          </p:val>
                                        </p:tav>
                                        <p:tav tm="100000">
                                          <p:val>
                                            <p:strVal val="#ppt_h"/>
                                          </p:val>
                                        </p:tav>
                                      </p:tavLst>
                                    </p:anim>
                                    <p:animEffect transition="in" filter="fade">
                                      <p:cBhvr>
                                        <p:cTn id="107" dur="500"/>
                                        <p:tgtEl>
                                          <p:spTgt spid="2054"/>
                                        </p:tgtEl>
                                      </p:cBhvr>
                                    </p:animEffect>
                                    <p:anim calcmode="lin" valueType="num">
                                      <p:cBhvr>
                                        <p:cTn id="108" dur="500" fill="hold"/>
                                        <p:tgtEl>
                                          <p:spTgt spid="2054"/>
                                        </p:tgtEl>
                                        <p:attrNameLst>
                                          <p:attrName>ppt_x</p:attrName>
                                        </p:attrNameLst>
                                      </p:cBhvr>
                                      <p:tavLst>
                                        <p:tav tm="0">
                                          <p:val>
                                            <p:fltVal val="0.5"/>
                                          </p:val>
                                        </p:tav>
                                        <p:tav tm="100000">
                                          <p:val>
                                            <p:strVal val="#ppt_x"/>
                                          </p:val>
                                        </p:tav>
                                      </p:tavLst>
                                    </p:anim>
                                    <p:anim calcmode="lin" valueType="num">
                                      <p:cBhvr>
                                        <p:cTn id="109" dur="500" fill="hold"/>
                                        <p:tgtEl>
                                          <p:spTgt spid="2054"/>
                                        </p:tgtEl>
                                        <p:attrNameLst>
                                          <p:attrName>ppt_y</p:attrName>
                                        </p:attrNameLst>
                                      </p:cBhvr>
                                      <p:tavLst>
                                        <p:tav tm="0">
                                          <p:val>
                                            <p:fltVal val="0.5"/>
                                          </p:val>
                                        </p:tav>
                                        <p:tav tm="100000">
                                          <p:val>
                                            <p:strVal val="#ppt_y"/>
                                          </p:val>
                                        </p:tav>
                                      </p:tavLst>
                                    </p:anim>
                                  </p:childTnLst>
                                </p:cTn>
                              </p:par>
                              <p:par>
                                <p:cTn id="110" presetID="53" presetClass="entr" presetSubtype="528" fill="hold" nodeType="withEffect">
                                  <p:stCondLst>
                                    <p:cond delay="1300"/>
                                  </p:stCondLst>
                                  <p:childTnLst>
                                    <p:set>
                                      <p:cBhvr>
                                        <p:cTn id="111" dur="1" fill="hold">
                                          <p:stCondLst>
                                            <p:cond delay="0"/>
                                          </p:stCondLst>
                                        </p:cTn>
                                        <p:tgtEl>
                                          <p:spTgt spid="2052"/>
                                        </p:tgtEl>
                                        <p:attrNameLst>
                                          <p:attrName>style.visibility</p:attrName>
                                        </p:attrNameLst>
                                      </p:cBhvr>
                                      <p:to>
                                        <p:strVal val="visible"/>
                                      </p:to>
                                    </p:set>
                                    <p:anim calcmode="lin" valueType="num">
                                      <p:cBhvr>
                                        <p:cTn id="112" dur="500" fill="hold"/>
                                        <p:tgtEl>
                                          <p:spTgt spid="2052"/>
                                        </p:tgtEl>
                                        <p:attrNameLst>
                                          <p:attrName>ppt_w</p:attrName>
                                        </p:attrNameLst>
                                      </p:cBhvr>
                                      <p:tavLst>
                                        <p:tav tm="0">
                                          <p:val>
                                            <p:fltVal val="0"/>
                                          </p:val>
                                        </p:tav>
                                        <p:tav tm="100000">
                                          <p:val>
                                            <p:strVal val="#ppt_w"/>
                                          </p:val>
                                        </p:tav>
                                      </p:tavLst>
                                    </p:anim>
                                    <p:anim calcmode="lin" valueType="num">
                                      <p:cBhvr>
                                        <p:cTn id="113" dur="500" fill="hold"/>
                                        <p:tgtEl>
                                          <p:spTgt spid="2052"/>
                                        </p:tgtEl>
                                        <p:attrNameLst>
                                          <p:attrName>ppt_h</p:attrName>
                                        </p:attrNameLst>
                                      </p:cBhvr>
                                      <p:tavLst>
                                        <p:tav tm="0">
                                          <p:val>
                                            <p:fltVal val="0"/>
                                          </p:val>
                                        </p:tav>
                                        <p:tav tm="100000">
                                          <p:val>
                                            <p:strVal val="#ppt_h"/>
                                          </p:val>
                                        </p:tav>
                                      </p:tavLst>
                                    </p:anim>
                                    <p:animEffect transition="in" filter="fade">
                                      <p:cBhvr>
                                        <p:cTn id="114" dur="500"/>
                                        <p:tgtEl>
                                          <p:spTgt spid="2052"/>
                                        </p:tgtEl>
                                      </p:cBhvr>
                                    </p:animEffect>
                                    <p:anim calcmode="lin" valueType="num">
                                      <p:cBhvr>
                                        <p:cTn id="115" dur="500" fill="hold"/>
                                        <p:tgtEl>
                                          <p:spTgt spid="2052"/>
                                        </p:tgtEl>
                                        <p:attrNameLst>
                                          <p:attrName>ppt_x</p:attrName>
                                        </p:attrNameLst>
                                      </p:cBhvr>
                                      <p:tavLst>
                                        <p:tav tm="0">
                                          <p:val>
                                            <p:fltVal val="0.5"/>
                                          </p:val>
                                        </p:tav>
                                        <p:tav tm="100000">
                                          <p:val>
                                            <p:strVal val="#ppt_x"/>
                                          </p:val>
                                        </p:tav>
                                      </p:tavLst>
                                    </p:anim>
                                    <p:anim calcmode="lin" valueType="num">
                                      <p:cBhvr>
                                        <p:cTn id="116" dur="500" fill="hold"/>
                                        <p:tgtEl>
                                          <p:spTgt spid="205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H_Others_1"/>
          <p:cNvSpPr txBox="1"/>
          <p:nvPr>
            <p:custDataLst>
              <p:tags r:id="rId1"/>
            </p:custDataLst>
          </p:nvPr>
        </p:nvSpPr>
        <p:spPr>
          <a:xfrm>
            <a:off x="3493514" y="1489047"/>
            <a:ext cx="1769715" cy="3794592"/>
          </a:xfrm>
          <a:prstGeom prst="rect">
            <a:avLst/>
          </a:prstGeom>
          <a:noFill/>
        </p:spPr>
        <p:txBody>
          <a:bodyPr vert="eaVert" wrap="square" lIns="0" tIns="0" rIns="0" bIns="0" rtlCol="0" anchor="ctr" anchorCtr="0">
            <a:spAutoFit/>
          </a:bodyPr>
          <a:lstStyle/>
          <a:p>
            <a:pPr algn="ctr"/>
            <a:r>
              <a:rPr lang="zh-CN" altLang="en-US" sz="11500" b="1" dirty="0">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rPr>
              <a:t>目录</a:t>
            </a:r>
          </a:p>
        </p:txBody>
      </p:sp>
      <p:sp>
        <p:nvSpPr>
          <p:cNvPr id="19" name="MH_Others_2"/>
          <p:cNvSpPr txBox="1"/>
          <p:nvPr>
            <p:custDataLst>
              <p:tags r:id="rId2"/>
            </p:custDataLst>
          </p:nvPr>
        </p:nvSpPr>
        <p:spPr>
          <a:xfrm rot="5400000">
            <a:off x="1645732" y="3047789"/>
            <a:ext cx="3299296" cy="677108"/>
          </a:xfrm>
          <a:prstGeom prst="rect">
            <a:avLst/>
          </a:prstGeom>
          <a:noFill/>
        </p:spPr>
        <p:txBody>
          <a:bodyPr wrap="square" lIns="0" tIns="0" rIns="0" bIns="0">
            <a:spAutoFit/>
          </a:bodyPr>
          <a:lstStyle/>
          <a:p>
            <a:pPr algn="ctr">
              <a:defRPr/>
            </a:pPr>
            <a:r>
              <a:rPr lang="en-US" altLang="zh-CN" sz="4400" b="1" dirty="0">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400" b="1" dirty="0">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MH_Number_1"/>
          <p:cNvSpPr/>
          <p:nvPr>
            <p:custDataLst>
              <p:tags r:id="rId3"/>
            </p:custDataLst>
          </p:nvPr>
        </p:nvSpPr>
        <p:spPr>
          <a:xfrm>
            <a:off x="5710332" y="1312069"/>
            <a:ext cx="379667" cy="379667"/>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10"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110"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1" name="MH_Entry_1"/>
          <p:cNvSpPr/>
          <p:nvPr>
            <p:custDataLst>
              <p:tags r:id="rId4"/>
            </p:custDataLst>
          </p:nvPr>
        </p:nvSpPr>
        <p:spPr>
          <a:xfrm>
            <a:off x="6241157" y="1240061"/>
            <a:ext cx="3331046" cy="4563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nSpc>
                <a:spcPct val="130000"/>
              </a:lnSpc>
            </a:pPr>
            <a:r>
              <a:rPr lang="zh-CN" altLang="en-US" sz="253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学校概况</a:t>
            </a:r>
          </a:p>
        </p:txBody>
      </p:sp>
      <p:sp>
        <p:nvSpPr>
          <p:cNvPr id="22" name="MH_Number_2"/>
          <p:cNvSpPr/>
          <p:nvPr>
            <p:custDataLst>
              <p:tags r:id="rId5"/>
            </p:custDataLst>
          </p:nvPr>
        </p:nvSpPr>
        <p:spPr>
          <a:xfrm>
            <a:off x="5710332" y="2181585"/>
            <a:ext cx="379667" cy="379667"/>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10" b="1">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110"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3" name="MH_Entry_2"/>
          <p:cNvSpPr/>
          <p:nvPr>
            <p:custDataLst>
              <p:tags r:id="rId6"/>
            </p:custDataLst>
          </p:nvPr>
        </p:nvSpPr>
        <p:spPr>
          <a:xfrm>
            <a:off x="6241157" y="2109578"/>
            <a:ext cx="3525386" cy="4563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lnSpc>
                <a:spcPct val="130000"/>
              </a:lnSpc>
            </a:pPr>
            <a:r>
              <a:rPr lang="zh-CN" altLang="en-US" sz="253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科学研究</a:t>
            </a:r>
          </a:p>
        </p:txBody>
      </p:sp>
      <p:sp>
        <p:nvSpPr>
          <p:cNvPr id="24" name="MH_Number_3"/>
          <p:cNvSpPr/>
          <p:nvPr>
            <p:custDataLst>
              <p:tags r:id="rId7"/>
            </p:custDataLst>
          </p:nvPr>
        </p:nvSpPr>
        <p:spPr>
          <a:xfrm>
            <a:off x="5710332" y="3051101"/>
            <a:ext cx="379667" cy="379667"/>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10" b="1">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110"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5" name="MH_Entry_3"/>
          <p:cNvSpPr/>
          <p:nvPr>
            <p:custDataLst>
              <p:tags r:id="rId8"/>
            </p:custDataLst>
          </p:nvPr>
        </p:nvSpPr>
        <p:spPr>
          <a:xfrm>
            <a:off x="6241157" y="2979095"/>
            <a:ext cx="3525386" cy="4563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nSpc>
                <a:spcPct val="130000"/>
              </a:lnSpc>
            </a:pPr>
            <a:r>
              <a:rPr lang="zh-CN" altLang="en-US" sz="253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人才培养</a:t>
            </a:r>
          </a:p>
        </p:txBody>
      </p:sp>
      <p:sp>
        <p:nvSpPr>
          <p:cNvPr id="26" name="MH_Number_4"/>
          <p:cNvSpPr/>
          <p:nvPr>
            <p:custDataLst>
              <p:tags r:id="rId9"/>
            </p:custDataLst>
          </p:nvPr>
        </p:nvSpPr>
        <p:spPr>
          <a:xfrm>
            <a:off x="5710332" y="3920617"/>
            <a:ext cx="379667" cy="379667"/>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10" b="1">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4</a:t>
            </a:r>
            <a:endParaRPr lang="zh-CN" altLang="en-US" sz="2110"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7" name="MH_Entry_4"/>
          <p:cNvSpPr/>
          <p:nvPr>
            <p:custDataLst>
              <p:tags r:id="rId10"/>
            </p:custDataLst>
          </p:nvPr>
        </p:nvSpPr>
        <p:spPr>
          <a:xfrm>
            <a:off x="6288365" y="3863632"/>
            <a:ext cx="3525386" cy="4563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lnSpc>
                <a:spcPct val="130000"/>
              </a:lnSpc>
            </a:pPr>
            <a:r>
              <a:rPr lang="zh-CN" altLang="en-US" sz="253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学习生活</a:t>
            </a:r>
          </a:p>
        </p:txBody>
      </p:sp>
      <p:sp>
        <p:nvSpPr>
          <p:cNvPr id="16" name="Freeform 6"/>
          <p:cNvSpPr/>
          <p:nvPr/>
        </p:nvSpPr>
        <p:spPr bwMode="auto">
          <a:xfrm>
            <a:off x="0" y="4091804"/>
            <a:ext cx="5265494" cy="3140846"/>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15" cstate="print"/>
            <a:srcRect/>
            <a:stretch>
              <a:fillRect/>
            </a:stretch>
          </a:blip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7"/>
          <p:cNvSpPr/>
          <p:nvPr/>
        </p:nvSpPr>
        <p:spPr bwMode="auto">
          <a:xfrm>
            <a:off x="2984828" y="4640949"/>
            <a:ext cx="9873922" cy="2591700"/>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blipFill dpi="0" rotWithShape="1">
            <a:blip r:embed="rId16" cstate="print"/>
            <a:srcRect/>
            <a:stretch>
              <a:fillRect/>
            </a:stretch>
          </a:blip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17" cstate="screen"/>
          <a:stretch>
            <a:fillRect/>
          </a:stretch>
        </p:blipFill>
        <p:spPr>
          <a:xfrm>
            <a:off x="9885759" y="6463678"/>
            <a:ext cx="2540199" cy="512648"/>
          </a:xfrm>
          <a:prstGeom prst="rect">
            <a:avLst/>
          </a:prstGeom>
        </p:spPr>
      </p:pic>
      <p:sp>
        <p:nvSpPr>
          <p:cNvPr id="28" name="MH_Number_4"/>
          <p:cNvSpPr/>
          <p:nvPr>
            <p:custDataLst>
              <p:tags r:id="rId11"/>
            </p:custDataLst>
          </p:nvPr>
        </p:nvSpPr>
        <p:spPr>
          <a:xfrm flipH="1" flipV="1">
            <a:off x="6089999" y="5181472"/>
            <a:ext cx="45719" cy="45719"/>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sz="2110"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9" name="MH_Entry_4"/>
          <p:cNvSpPr/>
          <p:nvPr>
            <p:custDataLst>
              <p:tags r:id="rId12"/>
            </p:custDataLst>
          </p:nvPr>
        </p:nvSpPr>
        <p:spPr>
          <a:xfrm>
            <a:off x="6288365" y="4729861"/>
            <a:ext cx="3525386" cy="4562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lnSpc>
                <a:spcPct val="130000"/>
              </a:lnSpc>
            </a:pPr>
            <a:endParaRPr lang="zh-CN" altLang="en-US" sz="253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800" advTm="4000">
        <p14:flythrough/>
      </p:transition>
    </mc:Choice>
    <mc:Fallback xmlns="">
      <p:transition spd="slow" advTm="4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36636" y="1600101"/>
            <a:ext cx="8516781" cy="3913892"/>
          </a:xfrm>
          <a:prstGeom prst="rect">
            <a:avLst/>
          </a:prstGeom>
          <a:noFill/>
          <a:ln w="9525">
            <a:noFill/>
            <a:miter lim="800000"/>
          </a:ln>
        </p:spPr>
        <p:txBody>
          <a:bodyPr>
            <a:spAutoFit/>
          </a:bodyPr>
          <a:lstStyle/>
          <a:p>
            <a:pPr algn="just">
              <a:lnSpc>
                <a:spcPts val="3165"/>
              </a:lnSpc>
              <a:spcAft>
                <a:spcPts val="635"/>
              </a:spcAft>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超大型空间环境模拟器 </a:t>
            </a:r>
          </a:p>
          <a:p>
            <a:pPr algn="just">
              <a:lnSpc>
                <a:spcPts val="3165"/>
              </a:lnSpc>
              <a:spcAft>
                <a:spcPts val="635"/>
              </a:spcAft>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仿真试验</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OUT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型闭式转台</a:t>
            </a:r>
          </a:p>
          <a:p>
            <a:pPr algn="just">
              <a:lnSpc>
                <a:spcPts val="3165"/>
              </a:lnSpc>
              <a:spcAft>
                <a:spcPts val="635"/>
              </a:spcAft>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飞船数据管理容错计算机</a:t>
            </a:r>
          </a:p>
          <a:p>
            <a:pPr algn="just">
              <a:lnSpc>
                <a:spcPts val="3165"/>
              </a:lnSpc>
              <a:spcAft>
                <a:spcPts val="635"/>
              </a:spcAft>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返回舱焊接变形控制技术</a:t>
            </a:r>
          </a:p>
          <a:p>
            <a:pPr algn="just">
              <a:lnSpc>
                <a:spcPts val="3165"/>
              </a:lnSpc>
              <a:spcAft>
                <a:spcPts val="635"/>
              </a:spcAft>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飞船故障诊断专家系统</a:t>
            </a:r>
          </a:p>
          <a:p>
            <a:pPr algn="just">
              <a:lnSpc>
                <a:spcPts val="3165"/>
              </a:lnSpc>
              <a:spcAft>
                <a:spcPts val="635"/>
              </a:spcAft>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整机特性测试台</a:t>
            </a:r>
          </a:p>
          <a:p>
            <a:pPr algn="just">
              <a:lnSpc>
                <a:spcPts val="3165"/>
              </a:lnSpc>
              <a:spcAft>
                <a:spcPts val="635"/>
              </a:spcAft>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对接机构综合试验台运动模拟器</a:t>
            </a:r>
          </a:p>
          <a:p>
            <a:pPr algn="just">
              <a:lnSpc>
                <a:spcPts val="3165"/>
              </a:lnSpc>
              <a:spcAft>
                <a:spcPts val="635"/>
              </a:spcAft>
              <a:defRPr/>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10" name="文本框 9"/>
          <p:cNvSpPr txBox="1"/>
          <p:nvPr/>
        </p:nvSpPr>
        <p:spPr>
          <a:xfrm>
            <a:off x="392023" y="266575"/>
            <a:ext cx="2553584"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立足航天 服务国防</a:t>
            </a:r>
          </a:p>
        </p:txBody>
      </p:sp>
      <p:sp>
        <p:nvSpPr>
          <p:cNvPr id="11" name="文本框 10"/>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pic>
        <p:nvPicPr>
          <p:cNvPr id="16" name="图片 15"/>
          <p:cNvPicPr>
            <a:picLocks noChangeAspect="1"/>
          </p:cNvPicPr>
          <p:nvPr/>
        </p:nvPicPr>
        <p:blipFill>
          <a:blip r:embed="rId2" cstate="screen"/>
          <a:stretch>
            <a:fillRect/>
          </a:stretch>
        </p:blipFill>
        <p:spPr>
          <a:xfrm>
            <a:off x="8085559" y="0"/>
            <a:ext cx="4845199" cy="7232650"/>
          </a:xfrm>
          <a:prstGeom prst="rect">
            <a:avLst/>
          </a:prstGeom>
        </p:spPr>
      </p:pic>
      <p:sp>
        <p:nvSpPr>
          <p:cNvPr id="7" name="Text Box 3"/>
          <p:cNvSpPr txBox="1">
            <a:spLocks noChangeArrowheads="1"/>
          </p:cNvSpPr>
          <p:nvPr/>
        </p:nvSpPr>
        <p:spPr bwMode="auto">
          <a:xfrm>
            <a:off x="889297" y="5776565"/>
            <a:ext cx="7443602" cy="64633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spAutoFit/>
          </a:bodyPr>
          <a:lstStyle>
            <a:defPPr>
              <a:defRPr lang="en-US"/>
            </a:defPPr>
            <a:lvl1pPr marL="381000" indent="-381000" eaLnBrk="1" fontAlgn="auto" hangingPunct="1">
              <a:spcBef>
                <a:spcPct val="45000"/>
              </a:spcBef>
              <a:spcAft>
                <a:spcPts val="0"/>
              </a:spcAft>
              <a:buClr>
                <a:srgbClr val="000000"/>
              </a:buClr>
              <a:buFont typeface="Wingdings" panose="05000000000000000000" pitchFamily="2" charset="2"/>
              <a:buChar char="ü"/>
              <a:defRPr kumimoji="1" sz="2000" kern="0">
                <a:solidFill>
                  <a:srgbClr val="000000"/>
                </a:solidFill>
                <a:latin typeface="黑体" panose="02010609060101010101" pitchFamily="49" charset="-122"/>
                <a:ea typeface="黑体" panose="02010609060101010101" pitchFamily="49" charset="-122"/>
              </a:defRPr>
            </a:lvl1pPr>
          </a:lstStyle>
          <a:p>
            <a:pPr marL="0" indent="0">
              <a:buNone/>
              <a:defRPr/>
            </a:pPr>
            <a:r>
              <a:rPr lang="zh-CN" altLang="en-US" sz="1800" dirty="0">
                <a:solidFill>
                  <a:schemeClr val="tx1"/>
                </a:solidFill>
                <a:effectLst>
                  <a:outerShdw blurRad="38100" dist="38100" dir="2700000" algn="tl">
                    <a:srgbClr val="000000">
                      <a:alpha val="43137"/>
                    </a:srgbClr>
                  </a:outerShdw>
                </a:effectLst>
              </a:rPr>
              <a:t>获得载人航天工程</a:t>
            </a:r>
            <a:r>
              <a:rPr lang="zh-CN" altLang="en-US" sz="2800" dirty="0">
                <a:solidFill>
                  <a:schemeClr val="tx1"/>
                </a:solidFill>
                <a:effectLst>
                  <a:outerShdw blurRad="38100" dist="38100" dir="2700000" algn="tl">
                    <a:srgbClr val="000000">
                      <a:alpha val="43137"/>
                    </a:srgbClr>
                  </a:outerShdw>
                </a:effectLst>
              </a:rPr>
              <a:t>突出贡献集体</a:t>
            </a:r>
            <a:r>
              <a:rPr lang="zh-CN" altLang="en-US" sz="1800" dirty="0">
                <a:solidFill>
                  <a:schemeClr val="tx1"/>
                </a:solidFill>
                <a:effectLst>
                  <a:outerShdw blurRad="38100" dist="38100" dir="2700000" algn="tl">
                    <a:srgbClr val="000000">
                      <a:alpha val="43137"/>
                    </a:srgbClr>
                  </a:outerShdw>
                </a:effectLst>
              </a:rPr>
              <a:t>，</a:t>
            </a:r>
            <a:r>
              <a:rPr lang="zh-CN" altLang="en-US" sz="3600" dirty="0">
                <a:solidFill>
                  <a:schemeClr val="tx1"/>
                </a:solidFill>
                <a:effectLst>
                  <a:outerShdw blurRad="38100" dist="38100" dir="2700000" algn="tl">
                    <a:srgbClr val="000000">
                      <a:alpha val="43137"/>
                    </a:srgbClr>
                  </a:outerShdw>
                </a:effectLst>
              </a:rPr>
              <a:t>唯一</a:t>
            </a:r>
            <a:r>
              <a:rPr lang="zh-CN" altLang="en-US" sz="1800" dirty="0">
                <a:solidFill>
                  <a:schemeClr val="tx1"/>
                </a:solidFill>
                <a:effectLst>
                  <a:outerShdw blurRad="38100" dist="38100" dir="2700000" algn="tl">
                    <a:srgbClr val="000000">
                      <a:alpha val="43137"/>
                    </a:srgbClr>
                  </a:outerShdw>
                </a:effectLst>
              </a:rPr>
              <a:t>获奖的高校单位</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23"/>
          <p:cNvSpPr txBox="1"/>
          <p:nvPr/>
        </p:nvSpPr>
        <p:spPr>
          <a:xfrm>
            <a:off x="1903689" y="1643917"/>
            <a:ext cx="2581470" cy="294824"/>
          </a:xfrm>
          <a:prstGeom prst="rect">
            <a:avLst/>
          </a:prstGeom>
          <a:noFill/>
        </p:spPr>
        <p:txBody>
          <a:bodyPr wrap="square" rtlCol="0">
            <a:spAutoFit/>
          </a:bodyPr>
          <a:lstStyle/>
          <a:p>
            <a:pPr algn="r">
              <a:lnSpc>
                <a:spcPct val="120000"/>
              </a:lnSpc>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“试验卫星一号”</a:t>
            </a:r>
            <a:endParaRPr lang="en-GB"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TextBox 24"/>
          <p:cNvSpPr txBox="1"/>
          <p:nvPr/>
        </p:nvSpPr>
        <p:spPr>
          <a:xfrm>
            <a:off x="3257559" y="1327147"/>
            <a:ext cx="697628" cy="424732"/>
          </a:xfrm>
          <a:prstGeom prst="rect">
            <a:avLst/>
          </a:prstGeom>
          <a:noFill/>
        </p:spPr>
        <p:txBody>
          <a:bodyPr wrap="none" rtlCol="0">
            <a:spAutoFit/>
          </a:bodyPr>
          <a:lstStyle/>
          <a:p>
            <a:pPr algn="r">
              <a:lnSpc>
                <a:spcPct val="120000"/>
              </a:lnSpc>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2004</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TextBox 23"/>
          <p:cNvSpPr txBox="1"/>
          <p:nvPr/>
        </p:nvSpPr>
        <p:spPr>
          <a:xfrm>
            <a:off x="1615657" y="3011993"/>
            <a:ext cx="2581470" cy="313932"/>
          </a:xfrm>
          <a:prstGeom prst="rect">
            <a:avLst/>
          </a:prstGeom>
          <a:noFill/>
        </p:spPr>
        <p:txBody>
          <a:bodyPr wrap="square" rtlCol="0">
            <a:spAutoFit/>
          </a:bodyPr>
          <a:lstStyle/>
          <a:p>
            <a:pPr algn="r">
              <a:lnSpc>
                <a:spcPct val="120000"/>
              </a:lnSpc>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“快舟一号”</a:t>
            </a:r>
          </a:p>
        </p:txBody>
      </p:sp>
      <p:sp>
        <p:nvSpPr>
          <p:cNvPr id="43" name="TextBox 24"/>
          <p:cNvSpPr txBox="1"/>
          <p:nvPr/>
        </p:nvSpPr>
        <p:spPr>
          <a:xfrm>
            <a:off x="3257559" y="2695223"/>
            <a:ext cx="697628" cy="424732"/>
          </a:xfrm>
          <a:prstGeom prst="rect">
            <a:avLst/>
          </a:prstGeom>
          <a:noFill/>
        </p:spPr>
        <p:txBody>
          <a:bodyPr wrap="none" rtlCol="0">
            <a:spAutoFit/>
          </a:bodyPr>
          <a:lstStyle/>
          <a:p>
            <a:pPr algn="r">
              <a:lnSpc>
                <a:spcPct val="120000"/>
              </a:lnSpc>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2013</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TextBox 23"/>
          <p:cNvSpPr txBox="1"/>
          <p:nvPr/>
        </p:nvSpPr>
        <p:spPr>
          <a:xfrm>
            <a:off x="1759673" y="4443551"/>
            <a:ext cx="2581470" cy="535531"/>
          </a:xfrm>
          <a:prstGeom prst="rect">
            <a:avLst/>
          </a:prstGeom>
          <a:noFill/>
        </p:spPr>
        <p:txBody>
          <a:bodyPr wrap="square" rtlCol="0">
            <a:spAutoFit/>
          </a:bodyPr>
          <a:lstStyle/>
          <a:p>
            <a:pPr algn="r">
              <a:lnSpc>
                <a:spcPct val="120000"/>
              </a:lnSpc>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“紫丁香二号”</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r">
              <a:lnSpc>
                <a:spcPct val="120000"/>
              </a:lnSpc>
            </a:pPr>
            <a:r>
              <a:rPr lang="zh-CN" altLang="en-US" sz="1200" dirty="0">
                <a:solidFill>
                  <a:schemeClr val="accent6"/>
                </a:solidFill>
                <a:latin typeface="Arial" panose="020B0604020202020204" pitchFamily="34" charset="0"/>
                <a:ea typeface="微软雅黑" panose="020B0503020204020204" pitchFamily="34" charset="-122"/>
                <a:cs typeface="+mn-ea"/>
                <a:sym typeface="Arial" panose="020B0604020202020204" pitchFamily="34" charset="0"/>
              </a:rPr>
              <a:t>学生团队自主研发</a:t>
            </a:r>
          </a:p>
        </p:txBody>
      </p:sp>
      <p:sp>
        <p:nvSpPr>
          <p:cNvPr id="45" name="TextBox 24"/>
          <p:cNvSpPr txBox="1"/>
          <p:nvPr/>
        </p:nvSpPr>
        <p:spPr>
          <a:xfrm>
            <a:off x="3257559" y="4126782"/>
            <a:ext cx="697628" cy="424732"/>
          </a:xfrm>
          <a:prstGeom prst="rect">
            <a:avLst/>
          </a:prstGeom>
          <a:noFill/>
        </p:spPr>
        <p:txBody>
          <a:bodyPr wrap="none" rtlCol="0">
            <a:spAutoFit/>
          </a:bodyPr>
          <a:lstStyle/>
          <a:p>
            <a:pPr algn="r">
              <a:lnSpc>
                <a:spcPct val="120000"/>
              </a:lnSpc>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2015</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TextBox 23"/>
          <p:cNvSpPr txBox="1"/>
          <p:nvPr/>
        </p:nvSpPr>
        <p:spPr>
          <a:xfrm>
            <a:off x="8157567" y="2153368"/>
            <a:ext cx="2581470" cy="294824"/>
          </a:xfrm>
          <a:prstGeom prst="rect">
            <a:avLst/>
          </a:prstGeom>
          <a:noFill/>
        </p:spPr>
        <p:txBody>
          <a:bodyPr wrap="square" rtlCol="0">
            <a:spAutoFit/>
          </a:bodyPr>
          <a:lstStyle/>
          <a:p>
            <a:pPr>
              <a:lnSpc>
                <a:spcPct val="120000"/>
              </a:lnSpc>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“试验卫星三号”</a:t>
            </a:r>
          </a:p>
        </p:txBody>
      </p:sp>
      <p:sp>
        <p:nvSpPr>
          <p:cNvPr id="47" name="TextBox 24"/>
          <p:cNvSpPr txBox="1"/>
          <p:nvPr/>
        </p:nvSpPr>
        <p:spPr>
          <a:xfrm>
            <a:off x="8756084" y="1836598"/>
            <a:ext cx="697627" cy="424732"/>
          </a:xfrm>
          <a:prstGeom prst="rect">
            <a:avLst/>
          </a:prstGeom>
          <a:noFill/>
        </p:spPr>
        <p:txBody>
          <a:bodyPr wrap="none" rtlCol="0">
            <a:spAutoFit/>
          </a:bodyPr>
          <a:lstStyle/>
          <a:p>
            <a:pPr>
              <a:lnSpc>
                <a:spcPct val="120000"/>
              </a:lnSpc>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2008</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TextBox 23"/>
          <p:cNvSpPr txBox="1"/>
          <p:nvPr/>
        </p:nvSpPr>
        <p:spPr>
          <a:xfrm>
            <a:off x="8445599" y="3504857"/>
            <a:ext cx="2581470" cy="294824"/>
          </a:xfrm>
          <a:prstGeom prst="rect">
            <a:avLst/>
          </a:prstGeom>
          <a:noFill/>
        </p:spPr>
        <p:txBody>
          <a:bodyPr wrap="square" rtlCol="0">
            <a:spAutoFit/>
          </a:bodyPr>
          <a:lstStyle/>
          <a:p>
            <a:pPr>
              <a:lnSpc>
                <a:spcPct val="120000"/>
              </a:lnSpc>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“快舟二号”</a:t>
            </a:r>
          </a:p>
        </p:txBody>
      </p:sp>
      <p:sp>
        <p:nvSpPr>
          <p:cNvPr id="49" name="TextBox 24"/>
          <p:cNvSpPr txBox="1"/>
          <p:nvPr/>
        </p:nvSpPr>
        <p:spPr>
          <a:xfrm>
            <a:off x="8756084" y="3204674"/>
            <a:ext cx="697627" cy="424732"/>
          </a:xfrm>
          <a:prstGeom prst="rect">
            <a:avLst/>
          </a:prstGeom>
          <a:noFill/>
        </p:spPr>
        <p:txBody>
          <a:bodyPr wrap="none" rtlCol="0">
            <a:spAutoFit/>
          </a:bodyPr>
          <a:lstStyle/>
          <a:p>
            <a:pPr>
              <a:lnSpc>
                <a:spcPct val="120000"/>
              </a:lnSpc>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2014</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TextBox 23"/>
          <p:cNvSpPr txBox="1"/>
          <p:nvPr/>
        </p:nvSpPr>
        <p:spPr>
          <a:xfrm>
            <a:off x="8517607" y="4969521"/>
            <a:ext cx="2581470" cy="313932"/>
          </a:xfrm>
          <a:prstGeom prst="rect">
            <a:avLst/>
          </a:prstGeom>
          <a:noFill/>
        </p:spPr>
        <p:txBody>
          <a:bodyPr wrap="square" rtlCol="0">
            <a:spAutoFit/>
          </a:bodyPr>
          <a:lstStyle/>
          <a:p>
            <a:pPr>
              <a:lnSpc>
                <a:spcPct val="120000"/>
              </a:lnSpc>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“吉林一号”</a:t>
            </a:r>
          </a:p>
        </p:txBody>
      </p:sp>
      <p:sp>
        <p:nvSpPr>
          <p:cNvPr id="51" name="TextBox 24"/>
          <p:cNvSpPr txBox="1"/>
          <p:nvPr/>
        </p:nvSpPr>
        <p:spPr>
          <a:xfrm>
            <a:off x="8756084" y="4636233"/>
            <a:ext cx="697627" cy="424732"/>
          </a:xfrm>
          <a:prstGeom prst="rect">
            <a:avLst/>
          </a:prstGeom>
          <a:noFill/>
        </p:spPr>
        <p:txBody>
          <a:bodyPr wrap="none" rtlCol="0">
            <a:spAutoFit/>
          </a:bodyPr>
          <a:lstStyle/>
          <a:p>
            <a:pPr>
              <a:lnSpc>
                <a:spcPct val="120000"/>
              </a:lnSpc>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2016</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文本框 31"/>
          <p:cNvSpPr txBox="1"/>
          <p:nvPr/>
        </p:nvSpPr>
        <p:spPr>
          <a:xfrm>
            <a:off x="392023" y="266575"/>
            <a:ext cx="215443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自主研发小卫星</a:t>
            </a:r>
          </a:p>
        </p:txBody>
      </p:sp>
      <p:grpSp>
        <p:nvGrpSpPr>
          <p:cNvPr id="2" name="组合 1"/>
          <p:cNvGrpSpPr/>
          <p:nvPr/>
        </p:nvGrpSpPr>
        <p:grpSpPr>
          <a:xfrm>
            <a:off x="5008587" y="1456085"/>
            <a:ext cx="2720287" cy="4824536"/>
            <a:chOff x="4751303" y="918971"/>
            <a:chExt cx="3351615" cy="5944223"/>
          </a:xfrm>
        </p:grpSpPr>
        <p:sp>
          <p:nvSpPr>
            <p:cNvPr id="63490" name="AutoShape 2"/>
            <p:cNvSpPr/>
            <p:nvPr/>
          </p:nvSpPr>
          <p:spPr bwMode="auto">
            <a:xfrm>
              <a:off x="7522831" y="4951465"/>
              <a:ext cx="580087" cy="6696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5"/>
            </a:solidFill>
            <a:ln>
              <a:noFill/>
            </a:ln>
            <a:effectLst/>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pPr>
              <a:r>
                <a:rPr lang="es-ES" altLang="zh-CN" sz="1685" b="0">
                  <a:latin typeface="Arial" panose="020B0604020202020204" pitchFamily="34" charset="0"/>
                  <a:ea typeface="微软雅黑" panose="020B0503020204020204" pitchFamily="34" charset="-122"/>
                  <a:cs typeface="+mn-ea"/>
                  <a:sym typeface="Arial" panose="020B0604020202020204" pitchFamily="34" charset="0"/>
                </a:rPr>
                <a:t> </a:t>
              </a:r>
              <a:endParaRPr lang="es-ES" altLang="zh-CN" sz="132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492" name="AutoShape 4"/>
            <p:cNvSpPr/>
            <p:nvPr/>
          </p:nvSpPr>
          <p:spPr bwMode="auto">
            <a:xfrm>
              <a:off x="4764697" y="2632940"/>
              <a:ext cx="580087" cy="6696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3"/>
            </a:solidFill>
            <a:ln>
              <a:noFill/>
            </a:ln>
            <a:effectLst/>
          </p:spPr>
          <p:txBody>
            <a:bodyPr lIns="0" tIns="0" rIns="0" bIns="0" anchor="ctr"/>
            <a:lstStyle/>
            <a:p>
              <a:pPr>
                <a:lnSpc>
                  <a:spcPct val="120000"/>
                </a:lnSpc>
                <a:defRPr/>
              </a:pPr>
              <a:endParaRPr lang="es-ES" sz="16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494" name="AutoShape 6"/>
            <p:cNvSpPr/>
            <p:nvPr/>
          </p:nvSpPr>
          <p:spPr bwMode="auto">
            <a:xfrm>
              <a:off x="7509437" y="3136965"/>
              <a:ext cx="580087" cy="6696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4"/>
            </a:solidFill>
            <a:ln>
              <a:noFill/>
            </a:ln>
            <a:effectLst/>
          </p:spPr>
          <p:txBody>
            <a:bodyPr lIns="0" tIns="0" rIns="0" bIns="0" anchor="ctr"/>
            <a:lstStyle/>
            <a:p>
              <a:pPr>
                <a:lnSpc>
                  <a:spcPct val="120000"/>
                </a:lnSpc>
                <a:defRPr/>
              </a:pPr>
              <a:endParaRPr lang="es-ES" sz="16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496" name="AutoShape 8"/>
            <p:cNvSpPr/>
            <p:nvPr/>
          </p:nvSpPr>
          <p:spPr bwMode="auto">
            <a:xfrm>
              <a:off x="4751303" y="918971"/>
              <a:ext cx="580087" cy="669654"/>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0800" y="0"/>
                  </a:moveTo>
                  <a:lnTo>
                    <a:pt x="21599" y="5400"/>
                  </a:lnTo>
                  <a:lnTo>
                    <a:pt x="21599" y="16200"/>
                  </a:lnTo>
                  <a:lnTo>
                    <a:pt x="10799" y="21599"/>
                  </a:lnTo>
                  <a:lnTo>
                    <a:pt x="0" y="16199"/>
                  </a:lnTo>
                  <a:lnTo>
                    <a:pt x="0" y="5400"/>
                  </a:lnTo>
                  <a:lnTo>
                    <a:pt x="10800" y="0"/>
                  </a:lnTo>
                  <a:close/>
                </a:path>
              </a:pathLst>
            </a:custGeom>
            <a:solidFill>
              <a:schemeClr val="accent1"/>
            </a:solidFill>
            <a:ln>
              <a:noFill/>
            </a:ln>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pPr>
              <a:r>
                <a:rPr lang="es-ES" altLang="zh-CN" sz="1685" b="0">
                  <a:latin typeface="Arial" panose="020B0604020202020204" pitchFamily="34" charset="0"/>
                  <a:ea typeface="微软雅黑" panose="020B0503020204020204" pitchFamily="34" charset="-122"/>
                  <a:cs typeface="+mn-ea"/>
                  <a:sym typeface="Arial" panose="020B0604020202020204" pitchFamily="34" charset="0"/>
                </a:rPr>
                <a:t> </a:t>
              </a:r>
              <a:endParaRPr lang="es-ES" altLang="zh-CN" sz="132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498" name="AutoShape 10"/>
            <p:cNvSpPr/>
            <p:nvPr/>
          </p:nvSpPr>
          <p:spPr bwMode="auto">
            <a:xfrm>
              <a:off x="4785623" y="4330427"/>
              <a:ext cx="580087" cy="6696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6"/>
            </a:solidFill>
            <a:ln>
              <a:noFill/>
            </a:ln>
            <a:effectLst/>
          </p:spPr>
          <p:txBody>
            <a:bodyPr lIns="0" tIns="0" rIns="0" bIns="0" anchor="ctr"/>
            <a:lstStyle/>
            <a:p>
              <a:pPr>
                <a:lnSpc>
                  <a:spcPct val="120000"/>
                </a:lnSpc>
                <a:defRPr/>
              </a:pPr>
              <a:endParaRPr lang="es-ES" sz="16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500" name="AutoShape 12"/>
            <p:cNvSpPr/>
            <p:nvPr/>
          </p:nvSpPr>
          <p:spPr bwMode="auto">
            <a:xfrm>
              <a:off x="7504415" y="1451290"/>
              <a:ext cx="580087" cy="669654"/>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chemeClr val="accent2"/>
            </a:solidFill>
            <a:ln>
              <a:noFill/>
            </a:ln>
          </p:spPr>
          <p:txBody>
            <a:bodyPr lIns="0" tIns="0" rIns="0" bIns="0" anchor="ctr"/>
            <a:lstStyle/>
            <a:p>
              <a:pP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AutoShape 10"/>
            <p:cNvSpPr/>
            <p:nvPr/>
          </p:nvSpPr>
          <p:spPr bwMode="auto">
            <a:xfrm>
              <a:off x="4785623" y="6193540"/>
              <a:ext cx="580087" cy="6696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6"/>
            </a:solidFill>
            <a:ln>
              <a:noFill/>
            </a:ln>
            <a:effectLst/>
          </p:spPr>
          <p:txBody>
            <a:bodyPr lIns="0" tIns="0" rIns="0" bIns="0" anchor="ctr"/>
            <a:lstStyle/>
            <a:p>
              <a:pPr>
                <a:lnSpc>
                  <a:spcPct val="120000"/>
                </a:lnSpc>
                <a:defRPr/>
              </a:pPr>
              <a:endParaRPr lang="es-ES" sz="168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7" name="TextBox 23"/>
          <p:cNvSpPr txBox="1"/>
          <p:nvPr/>
        </p:nvSpPr>
        <p:spPr>
          <a:xfrm>
            <a:off x="1759673" y="6041509"/>
            <a:ext cx="2581470" cy="535531"/>
          </a:xfrm>
          <a:prstGeom prst="rect">
            <a:avLst/>
          </a:prstGeom>
          <a:noFill/>
        </p:spPr>
        <p:txBody>
          <a:bodyPr wrap="square" rtlCol="0">
            <a:spAutoFit/>
          </a:bodyPr>
          <a:lstStyle/>
          <a:p>
            <a:pPr algn="r">
              <a:lnSpc>
                <a:spcPct val="120000"/>
              </a:lnSpc>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“紫丁香一号”</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r">
              <a:lnSpc>
                <a:spcPct val="120000"/>
              </a:lnSpc>
            </a:pPr>
            <a:r>
              <a:rPr lang="zh-CN" altLang="en-US" sz="1200" dirty="0">
                <a:solidFill>
                  <a:schemeClr val="accent6"/>
                </a:solidFill>
                <a:latin typeface="Arial" panose="020B0604020202020204" pitchFamily="34" charset="0"/>
                <a:ea typeface="微软雅黑" panose="020B0503020204020204" pitchFamily="34" charset="-122"/>
                <a:cs typeface="+mn-ea"/>
                <a:sym typeface="Arial" panose="020B0604020202020204" pitchFamily="34" charset="0"/>
              </a:rPr>
              <a:t>学生团队自主研发</a:t>
            </a:r>
          </a:p>
        </p:txBody>
      </p:sp>
      <p:sp>
        <p:nvSpPr>
          <p:cNvPr id="38" name="TextBox 24"/>
          <p:cNvSpPr txBox="1"/>
          <p:nvPr/>
        </p:nvSpPr>
        <p:spPr>
          <a:xfrm>
            <a:off x="3257559" y="5724740"/>
            <a:ext cx="697628" cy="424732"/>
          </a:xfrm>
          <a:prstGeom prst="rect">
            <a:avLst/>
          </a:prstGeom>
          <a:noFill/>
        </p:spPr>
        <p:txBody>
          <a:bodyPr wrap="none" rtlCol="0">
            <a:spAutoFit/>
          </a:bodyPr>
          <a:lstStyle/>
          <a:p>
            <a:pPr algn="r">
              <a:lnSpc>
                <a:spcPct val="120000"/>
              </a:lnSpc>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2017</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文本框 38"/>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pic>
        <p:nvPicPr>
          <p:cNvPr id="54" name="Picture 8" descr="c:\users\della\appdata\roaming\360se6\User Data\temp\u=2943862229,549005675&amp;fm=21&amp;gp=0.jpg"/>
          <p:cNvPicPr>
            <a:picLocks noChangeAspect="1" noChangeArrowheads="1"/>
          </p:cNvPicPr>
          <p:nvPr/>
        </p:nvPicPr>
        <p:blipFill>
          <a:blip r:embed="rId3" cstate="screen">
            <a:extLst>
              <a:ext uri="{BEBA8EAE-BF5A-486C-A8C5-ECC9F3942E4B}">
                <a14:imgProps xmlns:a14="http://schemas.microsoft.com/office/drawing/2010/main">
                  <a14:imgLayer r:embed="rId4">
                    <a14:imgEffect>
                      <a14:saturation sat="64000"/>
                    </a14:imgEffect>
                  </a14:imgLayer>
                </a14:imgProps>
              </a:ext>
            </a:extLst>
          </a:blip>
          <a:srcRect/>
          <a:stretch>
            <a:fillRect/>
          </a:stretch>
        </p:blipFill>
        <p:spPr bwMode="auto">
          <a:xfrm>
            <a:off x="1189688" y="2558572"/>
            <a:ext cx="1630263" cy="95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0" descr="c:\users\della\appdata\roaming\360se6\User Data\temp\W020141125484232715659.jpg"/>
          <p:cNvPicPr>
            <a:picLocks noChangeAspect="1" noChangeArrowheads="1"/>
          </p:cNvPicPr>
          <p:nvPr/>
        </p:nvPicPr>
        <p:blipFill>
          <a:blip r:embed="rId5" cstate="screen">
            <a:extLst>
              <a:ext uri="{BEBA8EAE-BF5A-486C-A8C5-ECC9F3942E4B}">
                <a14:imgProps xmlns:a14="http://schemas.microsoft.com/office/drawing/2010/main">
                  <a14:imgLayer r:embed="rId6">
                    <a14:imgEffect>
                      <a14:saturation sat="46000"/>
                    </a14:imgEffect>
                  </a14:imgLayer>
                </a14:imgProps>
              </a:ext>
            </a:extLst>
          </a:blip>
          <a:srcRect/>
          <a:stretch>
            <a:fillRect/>
          </a:stretch>
        </p:blipFill>
        <p:spPr bwMode="auto">
          <a:xfrm>
            <a:off x="10343551" y="3023773"/>
            <a:ext cx="1518222" cy="101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http://www.eol.cn/heilongjiang/hlj_news/201704/W020170420639300125345.jpg"/>
          <p:cNvPicPr>
            <a:picLocks noChangeAspect="1" noChangeArrowheads="1"/>
          </p:cNvPicPr>
          <p:nvPr/>
        </p:nvPicPr>
        <p:blipFill>
          <a:blip r:embed="rId7" cstate="screen"/>
          <a:srcRect/>
          <a:stretch>
            <a:fillRect/>
          </a:stretch>
        </p:blipFill>
        <p:spPr bwMode="auto">
          <a:xfrm>
            <a:off x="1165246" y="5268596"/>
            <a:ext cx="1654705" cy="1228049"/>
          </a:xfrm>
          <a:prstGeom prst="rect">
            <a:avLst/>
          </a:prstGeom>
          <a:noFill/>
          <a:extLst>
            <a:ext uri="{909E8E84-426E-40DD-AFC4-6F175D3DCCD1}">
              <a14:hiddenFill xmlns:a14="http://schemas.microsoft.com/office/drawing/2010/main">
                <a:solidFill>
                  <a:srgbClr val="FFFFFF"/>
                </a:solidFill>
              </a14:hiddenFill>
            </a:ext>
          </a:extLst>
        </p:spPr>
      </p:pic>
      <p:sp>
        <p:nvSpPr>
          <p:cNvPr id="56" name="五角星 55"/>
          <p:cNvSpPr/>
          <p:nvPr/>
        </p:nvSpPr>
        <p:spPr bwMode="auto">
          <a:xfrm>
            <a:off x="5006876" y="1456085"/>
            <a:ext cx="472530" cy="478473"/>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9" name="五角星 58"/>
          <p:cNvSpPr/>
          <p:nvPr/>
        </p:nvSpPr>
        <p:spPr bwMode="auto">
          <a:xfrm>
            <a:off x="5002039" y="2813910"/>
            <a:ext cx="505656" cy="512015"/>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1" name="五角星 60"/>
          <p:cNvSpPr/>
          <p:nvPr/>
        </p:nvSpPr>
        <p:spPr bwMode="auto">
          <a:xfrm>
            <a:off x="5052924" y="4252035"/>
            <a:ext cx="438891" cy="44441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2" name="五角星 61"/>
          <p:cNvSpPr/>
          <p:nvPr/>
        </p:nvSpPr>
        <p:spPr bwMode="auto">
          <a:xfrm>
            <a:off x="5042661" y="5729379"/>
            <a:ext cx="473282" cy="479234"/>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3" name="五角星 62"/>
          <p:cNvSpPr/>
          <p:nvPr/>
        </p:nvSpPr>
        <p:spPr bwMode="auto">
          <a:xfrm>
            <a:off x="7256306" y="4721990"/>
            <a:ext cx="472568" cy="478511"/>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4" name="五角星 63"/>
          <p:cNvSpPr/>
          <p:nvPr/>
        </p:nvSpPr>
        <p:spPr bwMode="auto">
          <a:xfrm>
            <a:off x="7255396" y="3256285"/>
            <a:ext cx="448514" cy="454155"/>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5" name="五角星 64"/>
          <p:cNvSpPr/>
          <p:nvPr/>
        </p:nvSpPr>
        <p:spPr bwMode="auto">
          <a:xfrm>
            <a:off x="7254047" y="1888133"/>
            <a:ext cx="451339" cy="457014"/>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pic>
        <p:nvPicPr>
          <p:cNvPr id="3" name="图片 2"/>
          <p:cNvPicPr>
            <a:picLocks noChangeAspect="1"/>
          </p:cNvPicPr>
          <p:nvPr/>
        </p:nvPicPr>
        <p:blipFill>
          <a:blip r:embed="rId8" cstate="print">
            <a:extLst>
              <a:ext uri="{BEBA8EAE-BF5A-486C-A8C5-ECC9F3942E4B}">
                <a14:imgProps xmlns:a14="http://schemas.microsoft.com/office/drawing/2010/main">
                  <a14:imgLayer r:embed="rId9">
                    <a14:imgEffect>
                      <a14:saturation sat="36000"/>
                    </a14:imgEffect>
                  </a14:imgLayer>
                </a14:imgProps>
              </a:ext>
            </a:extLst>
          </a:blip>
          <a:stretch>
            <a:fillRect/>
          </a:stretch>
        </p:blipFill>
        <p:spPr>
          <a:xfrm>
            <a:off x="10339642" y="4488580"/>
            <a:ext cx="1528457" cy="921965"/>
          </a:xfrm>
          <a:prstGeom prst="rect">
            <a:avLst/>
          </a:prstGeom>
        </p:spPr>
      </p:pic>
      <p:pic>
        <p:nvPicPr>
          <p:cNvPr id="4" name="图片 3"/>
          <p:cNvPicPr>
            <a:picLocks noChangeAspect="1"/>
          </p:cNvPicPr>
          <p:nvPr/>
        </p:nvPicPr>
        <p:blipFill>
          <a:blip r:embed="rId10" cstate="screen">
            <a:extLst>
              <a:ext uri="{BEBA8EAE-BF5A-486C-A8C5-ECC9F3942E4B}">
                <a14:imgProps xmlns:a14="http://schemas.microsoft.com/office/drawing/2010/main">
                  <a14:imgLayer r:embed="rId11">
                    <a14:imgEffect>
                      <a14:colorTemperature colorTemp="3690"/>
                    </a14:imgEffect>
                    <a14:imgEffect>
                      <a14:saturation sat="28000"/>
                    </a14:imgEffect>
                  </a14:imgLayer>
                </a14:imgProps>
              </a:ext>
            </a:extLst>
          </a:blip>
          <a:stretch>
            <a:fillRect/>
          </a:stretch>
        </p:blipFill>
        <p:spPr>
          <a:xfrm>
            <a:off x="10339642" y="1580230"/>
            <a:ext cx="1522131" cy="1009979"/>
          </a:xfrm>
          <a:prstGeom prst="rect">
            <a:avLst/>
          </a:prstGeom>
        </p:spPr>
      </p:pic>
      <p:pic>
        <p:nvPicPr>
          <p:cNvPr id="5" name="图片 4"/>
          <p:cNvPicPr>
            <a:picLocks noChangeAspect="1"/>
          </p:cNvPicPr>
          <p:nvPr/>
        </p:nvPicPr>
        <p:blipFill>
          <a:blip r:embed="rId12" cstate="screen">
            <a:extLst>
              <a:ext uri="{BEBA8EAE-BF5A-486C-A8C5-ECC9F3942E4B}">
                <a14:imgProps xmlns:a14="http://schemas.microsoft.com/office/drawing/2010/main">
                  <a14:imgLayer r:embed="rId13">
                    <a14:imgEffect>
                      <a14:saturation sat="42000"/>
                    </a14:imgEffect>
                  </a14:imgLayer>
                </a14:imgProps>
              </a:ext>
            </a:extLst>
          </a:blip>
          <a:stretch>
            <a:fillRect/>
          </a:stretch>
        </p:blipFill>
        <p:spPr>
          <a:xfrm>
            <a:off x="1209204" y="1137445"/>
            <a:ext cx="1617738" cy="947774"/>
          </a:xfrm>
          <a:prstGeom prst="rect">
            <a:avLst/>
          </a:prstGeom>
        </p:spPr>
      </p:pic>
      <p:pic>
        <p:nvPicPr>
          <p:cNvPr id="6" name="图片 5"/>
          <p:cNvPicPr>
            <a:picLocks noChangeAspect="1"/>
          </p:cNvPicPr>
          <p:nvPr/>
        </p:nvPicPr>
        <p:blipFill>
          <a:blip r:embed="rId14" cstate="print"/>
          <a:stretch>
            <a:fillRect/>
          </a:stretch>
        </p:blipFill>
        <p:spPr>
          <a:xfrm>
            <a:off x="5107405" y="-3637434"/>
            <a:ext cx="3895022" cy="3669489"/>
          </a:xfrm>
          <a:prstGeom prst="rect">
            <a:avLst/>
          </a:prstGeom>
        </p:spPr>
      </p:pic>
      <p:pic>
        <p:nvPicPr>
          <p:cNvPr id="52" name="图片 51"/>
          <p:cNvPicPr>
            <a:picLocks noChangeAspect="1"/>
          </p:cNvPicPr>
          <p:nvPr/>
        </p:nvPicPr>
        <p:blipFill>
          <a:blip r:embed="rId15" cstate="print"/>
          <a:stretch>
            <a:fillRect/>
          </a:stretch>
        </p:blipFill>
        <p:spPr>
          <a:xfrm>
            <a:off x="1167618" y="3819149"/>
            <a:ext cx="1652333" cy="11093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down)">
                                      <p:cBhvr>
                                        <p:cTn id="15" dur="500"/>
                                        <p:tgtEl>
                                          <p:spTgt spid="5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wipe(down)">
                                      <p:cBhvr>
                                        <p:cTn id="18" dur="500"/>
                                        <p:tgtEl>
                                          <p:spTgt spid="5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500"/>
                                        <p:tgtEl>
                                          <p:spTgt spid="6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down)">
                                      <p:cBhvr>
                                        <p:cTn id="24" dur="500"/>
                                        <p:tgtEl>
                                          <p:spTgt spid="6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down)">
                                      <p:cBhvr>
                                        <p:cTn id="27" dur="500"/>
                                        <p:tgtEl>
                                          <p:spTgt spid="6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wipe(down)">
                                      <p:cBhvr>
                                        <p:cTn id="30" dur="500"/>
                                        <p:tgtEl>
                                          <p:spTgt spid="64"/>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wipe(down)">
                                      <p:cBhvr>
                                        <p:cTn id="33" dur="500"/>
                                        <p:tgtEl>
                                          <p:spTgt spid="65"/>
                                        </p:tgtEl>
                                      </p:cBhvr>
                                    </p:animEffect>
                                  </p:childTnLst>
                                </p:cTn>
                              </p:par>
                              <p:par>
                                <p:cTn id="34" presetID="26" presetClass="emph" presetSubtype="0" fill="hold" nodeType="withEffect">
                                  <p:stCondLst>
                                    <p:cond delay="0"/>
                                  </p:stCondLst>
                                  <p:childTnLst>
                                    <p:animEffect transition="out" filter="fade">
                                      <p:cBhvr>
                                        <p:cTn id="35" dur="500" tmFilter="0, 0; .2, .5; .8, .5; 1, 0"/>
                                        <p:tgtEl>
                                          <p:spTgt spid="2"/>
                                        </p:tgtEl>
                                      </p:cBhvr>
                                    </p:animEffect>
                                    <p:animScale>
                                      <p:cBhvr>
                                        <p:cTn id="36" dur="250" autoRev="1" fill="hold"/>
                                        <p:tgtEl>
                                          <p:spTgt spid="2"/>
                                        </p:tgtEl>
                                      </p:cBhvr>
                                      <p:by x="105000" y="105000"/>
                                    </p:animScale>
                                  </p:childTnLst>
                                </p:cTn>
                              </p:par>
                              <p:par>
                                <p:cTn id="37" presetID="26" presetClass="emph" presetSubtype="0" fill="hold" grpId="1" nodeType="withEffect">
                                  <p:stCondLst>
                                    <p:cond delay="0"/>
                                  </p:stCondLst>
                                  <p:childTnLst>
                                    <p:animEffect transition="out" filter="fade">
                                      <p:cBhvr>
                                        <p:cTn id="38" dur="500" tmFilter="0, 0; .2, .5; .8, .5; 1, 0"/>
                                        <p:tgtEl>
                                          <p:spTgt spid="56"/>
                                        </p:tgtEl>
                                      </p:cBhvr>
                                    </p:animEffect>
                                    <p:animScale>
                                      <p:cBhvr>
                                        <p:cTn id="39" dur="250" autoRev="1" fill="hold"/>
                                        <p:tgtEl>
                                          <p:spTgt spid="56"/>
                                        </p:tgtEl>
                                      </p:cBhvr>
                                      <p:by x="105000" y="105000"/>
                                    </p:animScale>
                                  </p:childTnLst>
                                </p:cTn>
                              </p:par>
                              <p:par>
                                <p:cTn id="40" presetID="26" presetClass="emph" presetSubtype="0" fill="hold" grpId="1" nodeType="withEffect">
                                  <p:stCondLst>
                                    <p:cond delay="0"/>
                                  </p:stCondLst>
                                  <p:childTnLst>
                                    <p:animEffect transition="out" filter="fade">
                                      <p:cBhvr>
                                        <p:cTn id="41" dur="500" tmFilter="0, 0; .2, .5; .8, .5; 1, 0"/>
                                        <p:tgtEl>
                                          <p:spTgt spid="59"/>
                                        </p:tgtEl>
                                      </p:cBhvr>
                                    </p:animEffect>
                                    <p:animScale>
                                      <p:cBhvr>
                                        <p:cTn id="42" dur="250" autoRev="1" fill="hold"/>
                                        <p:tgtEl>
                                          <p:spTgt spid="59"/>
                                        </p:tgtEl>
                                      </p:cBhvr>
                                      <p:by x="105000" y="105000"/>
                                    </p:animScale>
                                  </p:childTnLst>
                                </p:cTn>
                              </p:par>
                              <p:par>
                                <p:cTn id="43" presetID="26" presetClass="emph" presetSubtype="0" fill="hold" grpId="1" nodeType="withEffect">
                                  <p:stCondLst>
                                    <p:cond delay="0"/>
                                  </p:stCondLst>
                                  <p:childTnLst>
                                    <p:animEffect transition="out" filter="fade">
                                      <p:cBhvr>
                                        <p:cTn id="44" dur="500" tmFilter="0, 0; .2, .5; .8, .5; 1, 0"/>
                                        <p:tgtEl>
                                          <p:spTgt spid="61"/>
                                        </p:tgtEl>
                                      </p:cBhvr>
                                    </p:animEffect>
                                    <p:animScale>
                                      <p:cBhvr>
                                        <p:cTn id="45" dur="250" autoRev="1" fill="hold"/>
                                        <p:tgtEl>
                                          <p:spTgt spid="61"/>
                                        </p:tgtEl>
                                      </p:cBhvr>
                                      <p:by x="105000" y="105000"/>
                                    </p:animScale>
                                  </p:childTnLst>
                                </p:cTn>
                              </p:par>
                              <p:par>
                                <p:cTn id="46" presetID="26" presetClass="emph" presetSubtype="0" fill="hold" grpId="1" nodeType="withEffect">
                                  <p:stCondLst>
                                    <p:cond delay="0"/>
                                  </p:stCondLst>
                                  <p:childTnLst>
                                    <p:animEffect transition="out" filter="fade">
                                      <p:cBhvr>
                                        <p:cTn id="47" dur="500" tmFilter="0, 0; .2, .5; .8, .5; 1, 0"/>
                                        <p:tgtEl>
                                          <p:spTgt spid="62"/>
                                        </p:tgtEl>
                                      </p:cBhvr>
                                    </p:animEffect>
                                    <p:animScale>
                                      <p:cBhvr>
                                        <p:cTn id="48" dur="250" autoRev="1" fill="hold"/>
                                        <p:tgtEl>
                                          <p:spTgt spid="62"/>
                                        </p:tgtEl>
                                      </p:cBhvr>
                                      <p:by x="105000" y="105000"/>
                                    </p:animScale>
                                  </p:childTnLst>
                                </p:cTn>
                              </p:par>
                              <p:par>
                                <p:cTn id="49" presetID="26" presetClass="emph" presetSubtype="0" fill="hold" grpId="1" nodeType="withEffect">
                                  <p:stCondLst>
                                    <p:cond delay="0"/>
                                  </p:stCondLst>
                                  <p:childTnLst>
                                    <p:animEffect transition="out" filter="fade">
                                      <p:cBhvr>
                                        <p:cTn id="50" dur="500" tmFilter="0, 0; .2, .5; .8, .5; 1, 0"/>
                                        <p:tgtEl>
                                          <p:spTgt spid="63"/>
                                        </p:tgtEl>
                                      </p:cBhvr>
                                    </p:animEffect>
                                    <p:animScale>
                                      <p:cBhvr>
                                        <p:cTn id="51" dur="250" autoRev="1" fill="hold"/>
                                        <p:tgtEl>
                                          <p:spTgt spid="63"/>
                                        </p:tgtEl>
                                      </p:cBhvr>
                                      <p:by x="105000" y="105000"/>
                                    </p:animScale>
                                  </p:childTnLst>
                                </p:cTn>
                              </p:par>
                              <p:par>
                                <p:cTn id="52" presetID="26" presetClass="emph" presetSubtype="0" fill="hold" grpId="1" nodeType="withEffect">
                                  <p:stCondLst>
                                    <p:cond delay="0"/>
                                  </p:stCondLst>
                                  <p:childTnLst>
                                    <p:animEffect transition="out" filter="fade">
                                      <p:cBhvr>
                                        <p:cTn id="53" dur="500" tmFilter="0, 0; .2, .5; .8, .5; 1, 0"/>
                                        <p:tgtEl>
                                          <p:spTgt spid="64"/>
                                        </p:tgtEl>
                                      </p:cBhvr>
                                    </p:animEffect>
                                    <p:animScale>
                                      <p:cBhvr>
                                        <p:cTn id="54" dur="250" autoRev="1" fill="hold"/>
                                        <p:tgtEl>
                                          <p:spTgt spid="64"/>
                                        </p:tgtEl>
                                      </p:cBhvr>
                                      <p:by x="105000" y="105000"/>
                                    </p:animScale>
                                  </p:childTnLst>
                                </p:cTn>
                              </p:par>
                              <p:par>
                                <p:cTn id="55" presetID="26" presetClass="emph" presetSubtype="0" fill="hold" grpId="1" nodeType="withEffect">
                                  <p:stCondLst>
                                    <p:cond delay="0"/>
                                  </p:stCondLst>
                                  <p:childTnLst>
                                    <p:animEffect transition="out" filter="fade">
                                      <p:cBhvr>
                                        <p:cTn id="56" dur="500" tmFilter="0, 0; .2, .5; .8, .5; 1, 0"/>
                                        <p:tgtEl>
                                          <p:spTgt spid="65"/>
                                        </p:tgtEl>
                                      </p:cBhvr>
                                    </p:animEffect>
                                    <p:animScale>
                                      <p:cBhvr>
                                        <p:cTn id="57" dur="250" autoRev="1" fill="hold"/>
                                        <p:tgtEl>
                                          <p:spTgt spid="6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9" grpId="0" animBg="1"/>
      <p:bldP spid="59"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5"/>
          <a:stretch>
            <a:fillRect/>
          </a:stretch>
        </p:blipFill>
        <p:spPr>
          <a:xfrm>
            <a:off x="-449207" y="-9659"/>
            <a:ext cx="13307957" cy="7576765"/>
          </a:xfrm>
          <a:prstGeom prst="rect">
            <a:avLst/>
          </a:prstGeom>
        </p:spPr>
      </p:pic>
      <p:sp>
        <p:nvSpPr>
          <p:cNvPr id="2" name="矩形 1"/>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3" name="文本框 2"/>
          <p:cNvSpPr txBox="1"/>
          <p:nvPr/>
        </p:nvSpPr>
        <p:spPr>
          <a:xfrm>
            <a:off x="392023" y="266575"/>
            <a:ext cx="215443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学生小卫星团队</a:t>
            </a:r>
          </a:p>
        </p:txBody>
      </p:sp>
      <p:sp>
        <p:nvSpPr>
          <p:cNvPr id="4" name="文本框 3"/>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pic>
        <p:nvPicPr>
          <p:cNvPr id="17" name="Picture 15" descr="未命名"/>
          <p:cNvPicPr>
            <a:picLocks noChangeAspect="1" noChangeArrowheads="1"/>
          </p:cNvPicPr>
          <p:nvPr/>
        </p:nvPicPr>
        <p:blipFill>
          <a:blip r:embed="rId6" cstate="print">
            <a:clrChange>
              <a:clrFrom>
                <a:srgbClr val="010005"/>
              </a:clrFrom>
              <a:clrTo>
                <a:srgbClr val="010005">
                  <a:alpha val="0"/>
                </a:srgbClr>
              </a:clrTo>
            </a:clrChange>
          </a:blip>
          <a:srcRect/>
          <a:stretch>
            <a:fillRect/>
          </a:stretch>
        </p:blipFill>
        <p:spPr bwMode="auto">
          <a:xfrm rot="1777370">
            <a:off x="6231859" y="3524225"/>
            <a:ext cx="1141560" cy="81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5" descr="未命名"/>
          <p:cNvPicPr>
            <a:picLocks noChangeAspect="1" noChangeArrowheads="1"/>
          </p:cNvPicPr>
          <p:nvPr/>
        </p:nvPicPr>
        <p:blipFill>
          <a:blip r:embed="rId6" cstate="print">
            <a:clrChange>
              <a:clrFrom>
                <a:srgbClr val="010005"/>
              </a:clrFrom>
              <a:clrTo>
                <a:srgbClr val="010005">
                  <a:alpha val="0"/>
                </a:srgbClr>
              </a:clrTo>
            </a:clrChange>
          </a:blip>
          <a:srcRect/>
          <a:stretch>
            <a:fillRect/>
          </a:stretch>
        </p:blipFill>
        <p:spPr bwMode="auto">
          <a:xfrm rot="2950473">
            <a:off x="9015725" y="2866565"/>
            <a:ext cx="996575" cy="70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p:cNvPicPr>
            <a:picLocks noChangeAspect="1"/>
          </p:cNvPicPr>
          <p:nvPr/>
        </p:nvPicPr>
        <p:blipFill>
          <a:blip r:embed="rId7" cstate="print">
            <a:extLst>
              <a:ext uri="{BEBA8EAE-BF5A-486C-A8C5-ECC9F3942E4B}">
                <a14:imgProps xmlns:a14="http://schemas.microsoft.com/office/drawing/2010/main">
                  <a14:imgLayer r:embed="rId8">
                    <a14:imgEffect>
                      <a14:saturation sat="68000"/>
                    </a14:imgEffect>
                  </a14:imgLayer>
                </a14:imgProps>
              </a:ext>
            </a:extLst>
          </a:blip>
          <a:stretch>
            <a:fillRect/>
          </a:stretch>
        </p:blipFill>
        <p:spPr>
          <a:xfrm>
            <a:off x="2036887" y="4142229"/>
            <a:ext cx="8208912" cy="3453905"/>
          </a:xfrm>
          <a:prstGeom prst="rect">
            <a:avLst/>
          </a:prstGeom>
        </p:spPr>
      </p:pic>
      <p:sp>
        <p:nvSpPr>
          <p:cNvPr id="5" name="TextBox 14"/>
          <p:cNvSpPr txBox="1"/>
          <p:nvPr/>
        </p:nvSpPr>
        <p:spPr>
          <a:xfrm>
            <a:off x="5781303" y="410724"/>
            <a:ext cx="6746561" cy="1077218"/>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      “紫丁香二号” 和“紫丁香一号”纳卫星由我校平均年龄不到</a:t>
            </a:r>
            <a:r>
              <a:rPr lang="en-US" altLang="zh-CN" sz="4400" dirty="0">
                <a:solidFill>
                  <a:schemeClr val="bg1"/>
                </a:solidFill>
                <a:latin typeface="微软雅黑" panose="020B0503020204020204" pitchFamily="34" charset="-122"/>
                <a:ea typeface="微软雅黑" panose="020B0503020204020204" pitchFamily="34" charset="-122"/>
              </a:rPr>
              <a:t>24</a:t>
            </a:r>
            <a:r>
              <a:rPr lang="zh-CN" altLang="en-US" sz="2000" dirty="0">
                <a:solidFill>
                  <a:schemeClr val="bg1"/>
                </a:solidFill>
                <a:latin typeface="微软雅黑" panose="020B0503020204020204" pitchFamily="34" charset="-122"/>
                <a:ea typeface="微软雅黑" panose="020B0503020204020204" pitchFamily="34" charset="-122"/>
              </a:rPr>
              <a:t>周岁的在校本、硕、博学生团队自主研发的。</a:t>
            </a:r>
            <a:endParaRPr lang="en-US" altLang="zh-CN" sz="2000" dirty="0">
              <a:solidFill>
                <a:schemeClr val="bg1"/>
              </a:solidFill>
              <a:latin typeface="微软雅黑" panose="020B0503020204020204" pitchFamily="34" charset="-122"/>
              <a:ea typeface="微软雅黑" panose="020B0503020204020204" pitchFamily="34" charset="-122"/>
            </a:endParaRPr>
          </a:p>
        </p:txBody>
      </p:sp>
      <p:grpSp>
        <p:nvGrpSpPr>
          <p:cNvPr id="11" name="Group 3"/>
          <p:cNvGrpSpPr/>
          <p:nvPr/>
        </p:nvGrpSpPr>
        <p:grpSpPr bwMode="auto">
          <a:xfrm>
            <a:off x="4500563" y="549275"/>
            <a:ext cx="287337" cy="287338"/>
            <a:chOff x="0" y="0"/>
            <a:chExt cx="1900" cy="1900"/>
          </a:xfrm>
        </p:grpSpPr>
        <p:sp>
          <p:nvSpPr>
            <p:cNvPr id="12" name="AutoShape 4"/>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AutoShape 5"/>
            <p:cNvSpPr>
              <a:spLocks noChangeArrowheads="1"/>
            </p:cNvSpPr>
            <p:nvPr/>
          </p:nvSpPr>
          <p:spPr bwMode="auto">
            <a:xfrm rot="900000">
              <a:off x="0" y="0"/>
              <a:ext cx="1851" cy="1851"/>
            </a:xfrm>
            <a:prstGeom prst="star4">
              <a:avLst>
                <a:gd name="adj" fmla="val 14370"/>
              </a:avLst>
            </a:prstGeom>
            <a:gradFill rotWithShape="1">
              <a:gsLst>
                <a:gs pos="0">
                  <a:srgbClr val="CCFFFF">
                    <a:alpha val="79999"/>
                  </a:srgbClr>
                </a:gs>
                <a:gs pos="100000">
                  <a:srgbClr val="66CCFF">
                    <a:alpha val="9999"/>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 name="Group 6"/>
          <p:cNvGrpSpPr/>
          <p:nvPr/>
        </p:nvGrpSpPr>
        <p:grpSpPr bwMode="auto">
          <a:xfrm>
            <a:off x="2339975" y="1341438"/>
            <a:ext cx="144463" cy="144462"/>
            <a:chOff x="0" y="0"/>
            <a:chExt cx="1900" cy="1900"/>
          </a:xfrm>
        </p:grpSpPr>
        <p:sp>
          <p:nvSpPr>
            <p:cNvPr id="15" name="AutoShape 7"/>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AutoShape 8"/>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 name="Group 9"/>
          <p:cNvGrpSpPr/>
          <p:nvPr/>
        </p:nvGrpSpPr>
        <p:grpSpPr bwMode="auto">
          <a:xfrm>
            <a:off x="3492500" y="1916113"/>
            <a:ext cx="144463" cy="144462"/>
            <a:chOff x="0" y="0"/>
            <a:chExt cx="1900" cy="1900"/>
          </a:xfrm>
        </p:grpSpPr>
        <p:sp>
          <p:nvSpPr>
            <p:cNvPr id="21" name="AutoShape 10"/>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AutoShape 11"/>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 name="Group 12"/>
          <p:cNvGrpSpPr/>
          <p:nvPr/>
        </p:nvGrpSpPr>
        <p:grpSpPr bwMode="auto">
          <a:xfrm>
            <a:off x="3954463" y="1982788"/>
            <a:ext cx="73025" cy="73025"/>
            <a:chOff x="0" y="0"/>
            <a:chExt cx="1900" cy="1900"/>
          </a:xfrm>
        </p:grpSpPr>
        <p:sp>
          <p:nvSpPr>
            <p:cNvPr id="24" name="AutoShape 13"/>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AutoShape 14"/>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 name="Group 15"/>
          <p:cNvGrpSpPr/>
          <p:nvPr/>
        </p:nvGrpSpPr>
        <p:grpSpPr bwMode="auto">
          <a:xfrm>
            <a:off x="2195513" y="333375"/>
            <a:ext cx="215900" cy="215900"/>
            <a:chOff x="0" y="0"/>
            <a:chExt cx="1900" cy="1900"/>
          </a:xfrm>
        </p:grpSpPr>
        <p:sp>
          <p:nvSpPr>
            <p:cNvPr id="27" name="AutoShape 16"/>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AutoShape 17"/>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2" name="Group 21"/>
          <p:cNvGrpSpPr/>
          <p:nvPr/>
        </p:nvGrpSpPr>
        <p:grpSpPr bwMode="auto">
          <a:xfrm>
            <a:off x="3205163" y="1341438"/>
            <a:ext cx="142875" cy="142875"/>
            <a:chOff x="0" y="0"/>
            <a:chExt cx="1900" cy="1900"/>
          </a:xfrm>
        </p:grpSpPr>
        <p:sp>
          <p:nvSpPr>
            <p:cNvPr id="33" name="AutoShape 22"/>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AutoShape 23"/>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8" name="Group 27"/>
          <p:cNvGrpSpPr/>
          <p:nvPr/>
        </p:nvGrpSpPr>
        <p:grpSpPr bwMode="auto">
          <a:xfrm>
            <a:off x="4048670" y="1036590"/>
            <a:ext cx="358775" cy="358775"/>
            <a:chOff x="0" y="0"/>
            <a:chExt cx="1900" cy="1900"/>
          </a:xfrm>
        </p:grpSpPr>
        <p:sp>
          <p:nvSpPr>
            <p:cNvPr id="39" name="AutoShape 28"/>
            <p:cNvSpPr>
              <a:spLocks noChangeArrowheads="1"/>
            </p:cNvSpPr>
            <p:nvPr/>
          </p:nvSpPr>
          <p:spPr bwMode="auto">
            <a:xfrm rot="3419877">
              <a:off x="0" y="0"/>
              <a:ext cx="1900" cy="1900"/>
            </a:xfrm>
            <a:prstGeom prst="star4">
              <a:avLst>
                <a:gd name="adj" fmla="val 17606"/>
              </a:avLst>
            </a:prstGeom>
            <a:gradFill rotWithShape="1">
              <a:gsLst>
                <a:gs pos="0">
                  <a:srgbClr val="FDEA5D">
                    <a:alpha val="51999"/>
                  </a:srgbClr>
                </a:gs>
                <a:gs pos="100000">
                  <a:srgbClr val="EFF339">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AutoShape 29"/>
            <p:cNvSpPr>
              <a:spLocks noChangeArrowheads="1"/>
            </p:cNvSpPr>
            <p:nvPr/>
          </p:nvSpPr>
          <p:spPr bwMode="auto">
            <a:xfrm rot="900000">
              <a:off x="0" y="0"/>
              <a:ext cx="1851" cy="1851"/>
            </a:xfrm>
            <a:prstGeom prst="star4">
              <a:avLst>
                <a:gd name="adj" fmla="val 14370"/>
              </a:avLst>
            </a:prstGeom>
            <a:gradFill rotWithShape="1">
              <a:gsLst>
                <a:gs pos="0">
                  <a:srgbClr val="FDEA5D">
                    <a:alpha val="79999"/>
                  </a:srgbClr>
                </a:gs>
                <a:gs pos="100000">
                  <a:srgbClr val="EFF339">
                    <a:alpha val="9999"/>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 name="Group 30"/>
          <p:cNvGrpSpPr/>
          <p:nvPr/>
        </p:nvGrpSpPr>
        <p:grpSpPr bwMode="auto">
          <a:xfrm>
            <a:off x="1908175" y="1844675"/>
            <a:ext cx="287338" cy="287338"/>
            <a:chOff x="0" y="0"/>
            <a:chExt cx="1900" cy="1900"/>
          </a:xfrm>
        </p:grpSpPr>
        <p:sp>
          <p:nvSpPr>
            <p:cNvPr id="42" name="AutoShape 31"/>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AutoShape 32"/>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4" name="Group 33"/>
          <p:cNvGrpSpPr/>
          <p:nvPr/>
        </p:nvGrpSpPr>
        <p:grpSpPr bwMode="auto">
          <a:xfrm>
            <a:off x="2627313" y="2563813"/>
            <a:ext cx="144462" cy="144462"/>
            <a:chOff x="0" y="0"/>
            <a:chExt cx="1900" cy="1900"/>
          </a:xfrm>
        </p:grpSpPr>
        <p:sp>
          <p:nvSpPr>
            <p:cNvPr id="45" name="AutoShape 34"/>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AutoShape 35"/>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3" name="Group 42"/>
          <p:cNvGrpSpPr/>
          <p:nvPr/>
        </p:nvGrpSpPr>
        <p:grpSpPr bwMode="auto">
          <a:xfrm>
            <a:off x="900113" y="1989138"/>
            <a:ext cx="144462" cy="144462"/>
            <a:chOff x="0" y="0"/>
            <a:chExt cx="1900" cy="1900"/>
          </a:xfrm>
        </p:grpSpPr>
        <p:sp>
          <p:nvSpPr>
            <p:cNvPr id="54" name="AutoShape 43"/>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AutoShape 44"/>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6" name="Group 45"/>
          <p:cNvGrpSpPr/>
          <p:nvPr/>
        </p:nvGrpSpPr>
        <p:grpSpPr bwMode="auto">
          <a:xfrm>
            <a:off x="755650" y="1700213"/>
            <a:ext cx="215900" cy="215900"/>
            <a:chOff x="0" y="0"/>
            <a:chExt cx="1900" cy="1900"/>
          </a:xfrm>
        </p:grpSpPr>
        <p:sp>
          <p:nvSpPr>
            <p:cNvPr id="57" name="AutoShape 46"/>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AutoShape 47"/>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 name="Group 48"/>
          <p:cNvGrpSpPr/>
          <p:nvPr/>
        </p:nvGrpSpPr>
        <p:grpSpPr bwMode="auto">
          <a:xfrm>
            <a:off x="1765300" y="2708275"/>
            <a:ext cx="142875" cy="142875"/>
            <a:chOff x="0" y="0"/>
            <a:chExt cx="1900" cy="1900"/>
          </a:xfrm>
        </p:grpSpPr>
        <p:sp>
          <p:nvSpPr>
            <p:cNvPr id="60" name="AutoShape 49"/>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AutoShape 50"/>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2" name="Group 51"/>
          <p:cNvGrpSpPr/>
          <p:nvPr/>
        </p:nvGrpSpPr>
        <p:grpSpPr bwMode="auto">
          <a:xfrm>
            <a:off x="6516688" y="476250"/>
            <a:ext cx="144462" cy="144463"/>
            <a:chOff x="0" y="0"/>
            <a:chExt cx="1900" cy="1900"/>
          </a:xfrm>
        </p:grpSpPr>
        <p:sp>
          <p:nvSpPr>
            <p:cNvPr id="63" name="AutoShape 52"/>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AutoShape 53"/>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 name="Group 54"/>
          <p:cNvGrpSpPr/>
          <p:nvPr/>
        </p:nvGrpSpPr>
        <p:grpSpPr bwMode="auto">
          <a:xfrm>
            <a:off x="7883525" y="758825"/>
            <a:ext cx="73025" cy="73025"/>
            <a:chOff x="0" y="0"/>
            <a:chExt cx="1900" cy="1900"/>
          </a:xfrm>
        </p:grpSpPr>
        <p:sp>
          <p:nvSpPr>
            <p:cNvPr id="66" name="AutoShape 55"/>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AutoShape 56"/>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7" name="Group 66"/>
          <p:cNvGrpSpPr/>
          <p:nvPr/>
        </p:nvGrpSpPr>
        <p:grpSpPr bwMode="auto">
          <a:xfrm>
            <a:off x="2555875" y="692150"/>
            <a:ext cx="144463" cy="144463"/>
            <a:chOff x="0" y="0"/>
            <a:chExt cx="1900" cy="1900"/>
          </a:xfrm>
        </p:grpSpPr>
        <p:sp>
          <p:nvSpPr>
            <p:cNvPr id="78" name="AutoShape 67"/>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AutoShape 68"/>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0" name="Group 69"/>
          <p:cNvGrpSpPr/>
          <p:nvPr/>
        </p:nvGrpSpPr>
        <p:grpSpPr bwMode="auto">
          <a:xfrm>
            <a:off x="3421063" y="692150"/>
            <a:ext cx="142875" cy="142875"/>
            <a:chOff x="0" y="0"/>
            <a:chExt cx="1900" cy="1900"/>
          </a:xfrm>
        </p:grpSpPr>
        <p:sp>
          <p:nvSpPr>
            <p:cNvPr id="81" name="AutoShape 70"/>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AutoShape 71"/>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3" name="Group 72"/>
          <p:cNvGrpSpPr/>
          <p:nvPr/>
        </p:nvGrpSpPr>
        <p:grpSpPr bwMode="auto">
          <a:xfrm>
            <a:off x="1187450" y="549275"/>
            <a:ext cx="144463" cy="144463"/>
            <a:chOff x="0" y="0"/>
            <a:chExt cx="1900" cy="1900"/>
          </a:xfrm>
        </p:grpSpPr>
        <p:sp>
          <p:nvSpPr>
            <p:cNvPr id="84" name="AutoShape 73"/>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AutoShape 74"/>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6" name="Group 75"/>
          <p:cNvGrpSpPr/>
          <p:nvPr/>
        </p:nvGrpSpPr>
        <p:grpSpPr bwMode="auto">
          <a:xfrm>
            <a:off x="1692275" y="908050"/>
            <a:ext cx="144463" cy="144463"/>
            <a:chOff x="0" y="0"/>
            <a:chExt cx="1900" cy="1900"/>
          </a:xfrm>
        </p:grpSpPr>
        <p:sp>
          <p:nvSpPr>
            <p:cNvPr id="87" name="AutoShape 76"/>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AutoShape 77"/>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9" name="Group 78"/>
          <p:cNvGrpSpPr/>
          <p:nvPr/>
        </p:nvGrpSpPr>
        <p:grpSpPr bwMode="auto">
          <a:xfrm>
            <a:off x="4643438" y="1484313"/>
            <a:ext cx="144462" cy="144462"/>
            <a:chOff x="0" y="0"/>
            <a:chExt cx="1900" cy="1900"/>
          </a:xfrm>
        </p:grpSpPr>
        <p:sp>
          <p:nvSpPr>
            <p:cNvPr id="90" name="AutoShape 79"/>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AutoShape 80"/>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8" name="Group 87"/>
          <p:cNvGrpSpPr/>
          <p:nvPr/>
        </p:nvGrpSpPr>
        <p:grpSpPr bwMode="auto">
          <a:xfrm>
            <a:off x="900113" y="3284538"/>
            <a:ext cx="142875" cy="142875"/>
            <a:chOff x="0" y="0"/>
            <a:chExt cx="1900" cy="1900"/>
          </a:xfrm>
        </p:grpSpPr>
        <p:sp>
          <p:nvSpPr>
            <p:cNvPr id="99" name="AutoShape 88"/>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AutoShape 89"/>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3" name="Group 102"/>
          <p:cNvGrpSpPr/>
          <p:nvPr/>
        </p:nvGrpSpPr>
        <p:grpSpPr bwMode="auto">
          <a:xfrm>
            <a:off x="7339013" y="2774950"/>
            <a:ext cx="73025" cy="73025"/>
            <a:chOff x="0" y="0"/>
            <a:chExt cx="1900" cy="1900"/>
          </a:xfrm>
        </p:grpSpPr>
        <p:sp>
          <p:nvSpPr>
            <p:cNvPr id="114" name="AutoShape 103"/>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 name="AutoShape 104"/>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5" name="Group 114"/>
          <p:cNvGrpSpPr/>
          <p:nvPr/>
        </p:nvGrpSpPr>
        <p:grpSpPr bwMode="auto">
          <a:xfrm>
            <a:off x="8027988" y="2492375"/>
            <a:ext cx="215900" cy="215900"/>
            <a:chOff x="0" y="0"/>
            <a:chExt cx="1900" cy="1900"/>
          </a:xfrm>
        </p:grpSpPr>
        <p:sp>
          <p:nvSpPr>
            <p:cNvPr id="126" name="AutoShape 115"/>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 name="AutoShape 116"/>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1" name="Group 120"/>
          <p:cNvGrpSpPr/>
          <p:nvPr/>
        </p:nvGrpSpPr>
        <p:grpSpPr bwMode="auto">
          <a:xfrm>
            <a:off x="8675688" y="765175"/>
            <a:ext cx="215900" cy="215900"/>
            <a:chOff x="0" y="0"/>
            <a:chExt cx="1900" cy="1900"/>
          </a:xfrm>
        </p:grpSpPr>
        <p:sp>
          <p:nvSpPr>
            <p:cNvPr id="132" name="AutoShape 121"/>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 name="AutoShape 122"/>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7" name="Group 126"/>
          <p:cNvGrpSpPr/>
          <p:nvPr/>
        </p:nvGrpSpPr>
        <p:grpSpPr bwMode="auto">
          <a:xfrm>
            <a:off x="539750" y="620713"/>
            <a:ext cx="431800" cy="431800"/>
            <a:chOff x="0" y="0"/>
            <a:chExt cx="1900" cy="1900"/>
          </a:xfrm>
        </p:grpSpPr>
        <p:sp>
          <p:nvSpPr>
            <p:cNvPr id="138" name="AutoShape 127"/>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 name="AutoShape 128"/>
            <p:cNvSpPr>
              <a:spLocks noChangeArrowheads="1"/>
            </p:cNvSpPr>
            <p:nvPr/>
          </p:nvSpPr>
          <p:spPr bwMode="auto">
            <a:xfrm rot="900000">
              <a:off x="0" y="0"/>
              <a:ext cx="1851" cy="1851"/>
            </a:xfrm>
            <a:prstGeom prst="star4">
              <a:avLst>
                <a:gd name="adj" fmla="val 14370"/>
              </a:avLst>
            </a:prstGeom>
            <a:gradFill rotWithShape="1">
              <a:gsLst>
                <a:gs pos="0">
                  <a:srgbClr val="66CCFF">
                    <a:alpha val="79999"/>
                  </a:srgb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0" name="Group 129"/>
          <p:cNvGrpSpPr/>
          <p:nvPr/>
        </p:nvGrpSpPr>
        <p:grpSpPr bwMode="auto">
          <a:xfrm>
            <a:off x="1185863" y="2276475"/>
            <a:ext cx="144462" cy="144463"/>
            <a:chOff x="0" y="0"/>
            <a:chExt cx="1900" cy="1900"/>
          </a:xfrm>
        </p:grpSpPr>
        <p:sp>
          <p:nvSpPr>
            <p:cNvPr id="141" name="AutoShape 130"/>
            <p:cNvSpPr>
              <a:spLocks noChangeArrowheads="1"/>
            </p:cNvSpPr>
            <p:nvPr/>
          </p:nvSpPr>
          <p:spPr bwMode="auto">
            <a:xfrm rot="3419877">
              <a:off x="0" y="0"/>
              <a:ext cx="1900" cy="1900"/>
            </a:xfrm>
            <a:prstGeom prst="star4">
              <a:avLst>
                <a:gd name="adj" fmla="val 17606"/>
              </a:avLst>
            </a:prstGeom>
            <a:gradFill rotWithShape="1">
              <a:gsLst>
                <a:gs pos="0">
                  <a:srgbClr val="FF9933">
                    <a:alpha val="51999"/>
                  </a:srgbClr>
                </a:gs>
                <a:gs pos="100000">
                  <a:srgbClr val="FF3300">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 name="AutoShape 131"/>
            <p:cNvSpPr>
              <a:spLocks noChangeArrowheads="1"/>
            </p:cNvSpPr>
            <p:nvPr/>
          </p:nvSpPr>
          <p:spPr bwMode="auto">
            <a:xfrm rot="900000">
              <a:off x="0" y="0"/>
              <a:ext cx="1851" cy="1851"/>
            </a:xfrm>
            <a:prstGeom prst="star4">
              <a:avLst>
                <a:gd name="adj" fmla="val 14370"/>
              </a:avLst>
            </a:prstGeom>
            <a:gradFill rotWithShape="1">
              <a:gsLst>
                <a:gs pos="0">
                  <a:srgbClr val="FF9933">
                    <a:alpha val="79999"/>
                  </a:srgbClr>
                </a:gs>
                <a:gs pos="100000">
                  <a:srgbClr val="FF3300">
                    <a:alpha val="9999"/>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3" name="Group 132"/>
          <p:cNvGrpSpPr/>
          <p:nvPr/>
        </p:nvGrpSpPr>
        <p:grpSpPr bwMode="auto">
          <a:xfrm>
            <a:off x="323850" y="2420938"/>
            <a:ext cx="142875" cy="142875"/>
            <a:chOff x="0" y="0"/>
            <a:chExt cx="1900" cy="1900"/>
          </a:xfrm>
        </p:grpSpPr>
        <p:sp>
          <p:nvSpPr>
            <p:cNvPr id="144" name="AutoShape 133"/>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 name="AutoShape 134"/>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6" name="Oval 135"/>
          <p:cNvSpPr>
            <a:spLocks noChangeArrowheads="1"/>
          </p:cNvSpPr>
          <p:nvPr/>
        </p:nvSpPr>
        <p:spPr bwMode="auto">
          <a:xfrm rot="3518666">
            <a:off x="7218362" y="-2024062"/>
            <a:ext cx="36513" cy="1008062"/>
          </a:xfrm>
          <a:prstGeom prst="ellipse">
            <a:avLst/>
          </a:prstGeom>
          <a:gradFill rotWithShape="1">
            <a:gsLst>
              <a:gs pos="0">
                <a:schemeClr val="bg1">
                  <a:alpha val="0"/>
                </a:schemeClr>
              </a:gs>
              <a:gs pos="100000">
                <a:srgbClr val="F2F4E0"/>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C0C0C0">
                      <a:alpha val="79999"/>
                    </a:srgbClr>
                  </a:outerShdw>
                </a:effectLst>
              </a14:hiddenEffects>
            </a:ext>
          </a:extLst>
        </p:spPr>
        <p:txBody>
          <a:bodyPr wrap="none" anchor="ctr"/>
          <a:lstStyle/>
          <a:p>
            <a:endParaRPr lang="zh-CN" altLang="en-US"/>
          </a:p>
        </p:txBody>
      </p:sp>
      <p:sp>
        <p:nvSpPr>
          <p:cNvPr id="148" name="Oval 137"/>
          <p:cNvSpPr>
            <a:spLocks noChangeArrowheads="1"/>
          </p:cNvSpPr>
          <p:nvPr/>
        </p:nvSpPr>
        <p:spPr bwMode="auto">
          <a:xfrm rot="3518666">
            <a:off x="3617912" y="-1665287"/>
            <a:ext cx="36513" cy="1008062"/>
          </a:xfrm>
          <a:prstGeom prst="ellipse">
            <a:avLst/>
          </a:prstGeom>
          <a:gradFill rotWithShape="1">
            <a:gsLst>
              <a:gs pos="0">
                <a:schemeClr val="bg1">
                  <a:alpha val="0"/>
                </a:schemeClr>
              </a:gs>
              <a:gs pos="100000">
                <a:srgbClr val="F2F4E0"/>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C0C0C0">
                      <a:alpha val="79999"/>
                    </a:srgbClr>
                  </a:outerShdw>
                </a:effectLst>
              </a14:hiddenEffects>
            </a:ext>
          </a:extLst>
        </p:spPr>
        <p:txBody>
          <a:bodyPr wrap="none" anchor="ctr"/>
          <a:lstStyle/>
          <a:p>
            <a:endParaRPr lang="zh-CN" altLang="en-US"/>
          </a:p>
        </p:txBody>
      </p:sp>
      <p:pic>
        <p:nvPicPr>
          <p:cNvPr id="93" name="图片 92"/>
          <p:cNvPicPr>
            <a:picLocks noChangeAspect="1"/>
          </p:cNvPicPr>
          <p:nvPr/>
        </p:nvPicPr>
        <p:blipFill>
          <a:blip r:embed="rId9"/>
          <a:stretch>
            <a:fillRect/>
          </a:stretch>
        </p:blipFill>
        <p:spPr>
          <a:xfrm>
            <a:off x="4433246" y="324373"/>
            <a:ext cx="1136250" cy="1001250"/>
          </a:xfrm>
          <a:prstGeom prst="rect">
            <a:avLst/>
          </a:prstGeom>
        </p:spPr>
      </p:pic>
      <p:pic>
        <p:nvPicPr>
          <p:cNvPr id="92" name="Diavid Hoffner - Positive Outlook">
            <a:hlinkClick r:id="" action="ppaction://media"/>
          </p:cNvPr>
          <p:cNvPicPr>
            <a:picLocks noChangeAspect="1"/>
          </p:cNvPicPr>
          <p:nvPr>
            <a:audioFile r:link="rId1"/>
            <p:extLst>
              <p:ext uri="{DAA4B4D4-6D71-4841-9C94-3DE7FCFB9230}">
                <p14:media xmlns:p14="http://schemas.microsoft.com/office/powerpoint/2010/main" r:embed="rId2">
                  <p14:trim st="6365" end="68772.625"/>
                  <p14:fade in="1000" out="1000"/>
                </p14:media>
              </p:ext>
            </p:extLst>
          </p:nvPr>
        </p:nvPicPr>
        <p:blipFill>
          <a:blip r:embed="rId10"/>
          <a:stretch>
            <a:fillRect/>
          </a:stretch>
        </p:blipFill>
        <p:spPr>
          <a:xfrm>
            <a:off x="-1091474" y="69278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10000" fill="hold"/>
                                        <p:tgtEl>
                                          <p:spTgt spid="17"/>
                                        </p:tgtEl>
                                        <p:attrNameLst>
                                          <p:attrName>r</p:attrName>
                                        </p:attrNameLst>
                                      </p:cBhvr>
                                    </p:animRot>
                                  </p:childTnLst>
                                </p:cTn>
                              </p:par>
                              <p:par>
                                <p:cTn id="7" presetID="1" presetClass="path" presetSubtype="0" repeatCount="indefinite" fill="hold" nodeType="withEffect">
                                  <p:stCondLst>
                                    <p:cond delay="0"/>
                                  </p:stCondLst>
                                  <p:endCondLst>
                                    <p:cond evt="onNext" delay="0">
                                      <p:tgtEl>
                                        <p:sldTgt/>
                                      </p:tgtEl>
                                    </p:cond>
                                  </p:endCondLst>
                                  <p:childTnLst>
                                    <p:animMotion origin="layout" path="M -0.44111 0.24495 C -0.44062 -0.09504 -0.25704 -0.37335 -0.02951 -0.37335 C 0.19728 -0.37335 0.38222 -0.0946 0.38197 0.24495 C 0.38222 0.58473 0.19728 0.86106 -0.03 0.86106 C -0.25704 0.86106 -0.44062 0.5856 -0.44111 0.24495 Z " pathEditMode="relative" rAng="16200000" ptsTypes="AAAAA">
                                      <p:cBhvr>
                                        <p:cTn id="8" dur="10000" fill="hold"/>
                                        <p:tgtEl>
                                          <p:spTgt spid="17"/>
                                        </p:tgtEl>
                                        <p:attrNameLst>
                                          <p:attrName>ppt_x</p:attrName>
                                          <p:attrName>ppt_y</p:attrName>
                                        </p:attrNameLst>
                                      </p:cBhvr>
                                      <p:rCtr x="41148" y="-110"/>
                                    </p:animMotion>
                                  </p:childTnLst>
                                </p:cTn>
                              </p:par>
                              <p:par>
                                <p:cTn id="9" presetID="8" presetClass="emph" presetSubtype="0" repeatCount="indefinite" fill="hold" nodeType="withEffect">
                                  <p:stCondLst>
                                    <p:cond delay="0"/>
                                  </p:stCondLst>
                                  <p:endCondLst>
                                    <p:cond evt="onNext" delay="0">
                                      <p:tgtEl>
                                        <p:sldTgt/>
                                      </p:tgtEl>
                                    </p:cond>
                                  </p:endCondLst>
                                  <p:childTnLst>
                                    <p:animRot by="21600000">
                                      <p:cBhvr>
                                        <p:cTn id="10" dur="10000" fill="hold"/>
                                        <p:tgtEl>
                                          <p:spTgt spid="18"/>
                                        </p:tgtEl>
                                        <p:attrNameLst>
                                          <p:attrName>r</p:attrName>
                                        </p:attrNameLst>
                                      </p:cBhvr>
                                    </p:animRot>
                                  </p:childTnLst>
                                </p:cTn>
                              </p:par>
                              <p:par>
                                <p:cTn id="11" presetID="1" presetClass="path" presetSubtype="0" repeatCount="indefinite" fill="hold" nodeType="withEffect">
                                  <p:stCondLst>
                                    <p:cond delay="0"/>
                                  </p:stCondLst>
                                  <p:endCondLst>
                                    <p:cond evt="onNext" delay="0">
                                      <p:tgtEl>
                                        <p:sldTgt/>
                                      </p:tgtEl>
                                    </p:cond>
                                  </p:endCondLst>
                                  <p:childTnLst>
                                    <p:animMotion origin="layout" path="M -0.21876 -0.21861 C 0.01247 -0.21861 0.20136 0.06102 0.20136 0.40825 C 0.20136 0.75351 0.01247 1.03556 -0.21876 1.03556 C -0.45049 1.03556 -0.63864 0.75351 -0.63864 0.40825 C -0.63864 0.06102 -0.45049 -0.21861 -0.21876 -0.21861 Z " pathEditMode="relative" rAng="0" ptsTypes="AAAAA">
                                      <p:cBhvr>
                                        <p:cTn id="12" dur="10000" fill="hold"/>
                                        <p:tgtEl>
                                          <p:spTgt spid="18"/>
                                        </p:tgtEl>
                                        <p:attrNameLst>
                                          <p:attrName>ppt_x</p:attrName>
                                          <p:attrName>ppt_y</p:attrName>
                                        </p:attrNameLst>
                                      </p:cBhvr>
                                      <p:rCtr x="12" y="62709"/>
                                    </p:animMotion>
                                  </p:childTnLst>
                                </p:cTn>
                              </p:par>
                              <p:par>
                                <p:cTn id="13" presetID="53" presetClass="entr" presetSubtype="16" repeatCount="indefinite"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0" fill="hold"/>
                                        <p:tgtEl>
                                          <p:spTgt spid="11"/>
                                        </p:tgtEl>
                                        <p:attrNameLst>
                                          <p:attrName>ppt_w</p:attrName>
                                        </p:attrNameLst>
                                      </p:cBhvr>
                                      <p:tavLst>
                                        <p:tav tm="0">
                                          <p:val>
                                            <p:fltVal val="0"/>
                                          </p:val>
                                        </p:tav>
                                        <p:tav tm="100000">
                                          <p:val>
                                            <p:strVal val="#ppt_w"/>
                                          </p:val>
                                        </p:tav>
                                      </p:tavLst>
                                    </p:anim>
                                    <p:anim calcmode="lin" valueType="num">
                                      <p:cBhvr>
                                        <p:cTn id="16" dur="5000" fill="hold"/>
                                        <p:tgtEl>
                                          <p:spTgt spid="11"/>
                                        </p:tgtEl>
                                        <p:attrNameLst>
                                          <p:attrName>ppt_h</p:attrName>
                                        </p:attrNameLst>
                                      </p:cBhvr>
                                      <p:tavLst>
                                        <p:tav tm="0">
                                          <p:val>
                                            <p:fltVal val="0"/>
                                          </p:val>
                                        </p:tav>
                                        <p:tav tm="100000">
                                          <p:val>
                                            <p:strVal val="#ppt_h"/>
                                          </p:val>
                                        </p:tav>
                                      </p:tavLst>
                                    </p:anim>
                                    <p:animEffect transition="in" filter="fade">
                                      <p:cBhvr>
                                        <p:cTn id="17" dur="5000"/>
                                        <p:tgtEl>
                                          <p:spTgt spid="11"/>
                                        </p:tgtEl>
                                      </p:cBhvr>
                                    </p:animEffect>
                                  </p:childTnLst>
                                </p:cTn>
                              </p:par>
                              <p:par>
                                <p:cTn id="18" presetID="53" presetClass="entr" presetSubtype="16" repeatCount="indefinite"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3700" fill="hold"/>
                                        <p:tgtEl>
                                          <p:spTgt spid="14"/>
                                        </p:tgtEl>
                                        <p:attrNameLst>
                                          <p:attrName>ppt_w</p:attrName>
                                        </p:attrNameLst>
                                      </p:cBhvr>
                                      <p:tavLst>
                                        <p:tav tm="0">
                                          <p:val>
                                            <p:fltVal val="0"/>
                                          </p:val>
                                        </p:tav>
                                        <p:tav tm="100000">
                                          <p:val>
                                            <p:strVal val="#ppt_w"/>
                                          </p:val>
                                        </p:tav>
                                      </p:tavLst>
                                    </p:anim>
                                    <p:anim calcmode="lin" valueType="num">
                                      <p:cBhvr>
                                        <p:cTn id="21" dur="3700" fill="hold"/>
                                        <p:tgtEl>
                                          <p:spTgt spid="14"/>
                                        </p:tgtEl>
                                        <p:attrNameLst>
                                          <p:attrName>ppt_h</p:attrName>
                                        </p:attrNameLst>
                                      </p:cBhvr>
                                      <p:tavLst>
                                        <p:tav tm="0">
                                          <p:val>
                                            <p:fltVal val="0"/>
                                          </p:val>
                                        </p:tav>
                                        <p:tav tm="100000">
                                          <p:val>
                                            <p:strVal val="#ppt_h"/>
                                          </p:val>
                                        </p:tav>
                                      </p:tavLst>
                                    </p:anim>
                                    <p:animEffect transition="in" filter="fade">
                                      <p:cBhvr>
                                        <p:cTn id="22" dur="3700"/>
                                        <p:tgtEl>
                                          <p:spTgt spid="14"/>
                                        </p:tgtEl>
                                      </p:cBhvr>
                                    </p:animEffect>
                                  </p:childTnLst>
                                </p:cTn>
                              </p:par>
                              <p:par>
                                <p:cTn id="23" presetID="53" presetClass="entr" presetSubtype="16" repeatCount="indefinite"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0" fill="hold"/>
                                        <p:tgtEl>
                                          <p:spTgt spid="20"/>
                                        </p:tgtEl>
                                        <p:attrNameLst>
                                          <p:attrName>ppt_w</p:attrName>
                                        </p:attrNameLst>
                                      </p:cBhvr>
                                      <p:tavLst>
                                        <p:tav tm="0">
                                          <p:val>
                                            <p:fltVal val="0"/>
                                          </p:val>
                                        </p:tav>
                                        <p:tav tm="100000">
                                          <p:val>
                                            <p:strVal val="#ppt_w"/>
                                          </p:val>
                                        </p:tav>
                                      </p:tavLst>
                                    </p:anim>
                                    <p:anim calcmode="lin" valueType="num">
                                      <p:cBhvr>
                                        <p:cTn id="26" dur="5000" fill="hold"/>
                                        <p:tgtEl>
                                          <p:spTgt spid="20"/>
                                        </p:tgtEl>
                                        <p:attrNameLst>
                                          <p:attrName>ppt_h</p:attrName>
                                        </p:attrNameLst>
                                      </p:cBhvr>
                                      <p:tavLst>
                                        <p:tav tm="0">
                                          <p:val>
                                            <p:fltVal val="0"/>
                                          </p:val>
                                        </p:tav>
                                        <p:tav tm="100000">
                                          <p:val>
                                            <p:strVal val="#ppt_h"/>
                                          </p:val>
                                        </p:tav>
                                      </p:tavLst>
                                    </p:anim>
                                    <p:animEffect transition="in" filter="fade">
                                      <p:cBhvr>
                                        <p:cTn id="27" dur="5000"/>
                                        <p:tgtEl>
                                          <p:spTgt spid="20"/>
                                        </p:tgtEl>
                                      </p:cBhvr>
                                    </p:animEffect>
                                  </p:childTnLst>
                                </p:cTn>
                              </p:par>
                              <p:par>
                                <p:cTn id="28" presetID="53" presetClass="entr" presetSubtype="16" repeatCount="indefinite"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3800" fill="hold"/>
                                        <p:tgtEl>
                                          <p:spTgt spid="23"/>
                                        </p:tgtEl>
                                        <p:attrNameLst>
                                          <p:attrName>ppt_w</p:attrName>
                                        </p:attrNameLst>
                                      </p:cBhvr>
                                      <p:tavLst>
                                        <p:tav tm="0">
                                          <p:val>
                                            <p:fltVal val="0"/>
                                          </p:val>
                                        </p:tav>
                                        <p:tav tm="100000">
                                          <p:val>
                                            <p:strVal val="#ppt_w"/>
                                          </p:val>
                                        </p:tav>
                                      </p:tavLst>
                                    </p:anim>
                                    <p:anim calcmode="lin" valueType="num">
                                      <p:cBhvr>
                                        <p:cTn id="31" dur="3800" fill="hold"/>
                                        <p:tgtEl>
                                          <p:spTgt spid="23"/>
                                        </p:tgtEl>
                                        <p:attrNameLst>
                                          <p:attrName>ppt_h</p:attrName>
                                        </p:attrNameLst>
                                      </p:cBhvr>
                                      <p:tavLst>
                                        <p:tav tm="0">
                                          <p:val>
                                            <p:fltVal val="0"/>
                                          </p:val>
                                        </p:tav>
                                        <p:tav tm="100000">
                                          <p:val>
                                            <p:strVal val="#ppt_h"/>
                                          </p:val>
                                        </p:tav>
                                      </p:tavLst>
                                    </p:anim>
                                    <p:animEffect transition="in" filter="fade">
                                      <p:cBhvr>
                                        <p:cTn id="32" dur="3800"/>
                                        <p:tgtEl>
                                          <p:spTgt spid="23"/>
                                        </p:tgtEl>
                                      </p:cBhvr>
                                    </p:animEffect>
                                  </p:childTnLst>
                                </p:cTn>
                              </p:par>
                              <p:par>
                                <p:cTn id="33" presetID="53" presetClass="entr" presetSubtype="16" repeatCount="indefinite"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1800" fill="hold"/>
                                        <p:tgtEl>
                                          <p:spTgt spid="26"/>
                                        </p:tgtEl>
                                        <p:attrNameLst>
                                          <p:attrName>ppt_w</p:attrName>
                                        </p:attrNameLst>
                                      </p:cBhvr>
                                      <p:tavLst>
                                        <p:tav tm="0">
                                          <p:val>
                                            <p:fltVal val="0"/>
                                          </p:val>
                                        </p:tav>
                                        <p:tav tm="100000">
                                          <p:val>
                                            <p:strVal val="#ppt_w"/>
                                          </p:val>
                                        </p:tav>
                                      </p:tavLst>
                                    </p:anim>
                                    <p:anim calcmode="lin" valueType="num">
                                      <p:cBhvr>
                                        <p:cTn id="36" dur="1800" fill="hold"/>
                                        <p:tgtEl>
                                          <p:spTgt spid="26"/>
                                        </p:tgtEl>
                                        <p:attrNameLst>
                                          <p:attrName>ppt_h</p:attrName>
                                        </p:attrNameLst>
                                      </p:cBhvr>
                                      <p:tavLst>
                                        <p:tav tm="0">
                                          <p:val>
                                            <p:fltVal val="0"/>
                                          </p:val>
                                        </p:tav>
                                        <p:tav tm="100000">
                                          <p:val>
                                            <p:strVal val="#ppt_h"/>
                                          </p:val>
                                        </p:tav>
                                      </p:tavLst>
                                    </p:anim>
                                    <p:animEffect transition="in" filter="fade">
                                      <p:cBhvr>
                                        <p:cTn id="37" dur="1800"/>
                                        <p:tgtEl>
                                          <p:spTgt spid="26"/>
                                        </p:tgtEl>
                                      </p:cBhvr>
                                    </p:animEffect>
                                  </p:childTnLst>
                                </p:cTn>
                              </p:par>
                              <p:par>
                                <p:cTn id="38" presetID="53" presetClass="entr" presetSubtype="16" repeatCount="indefinite"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4400" fill="hold"/>
                                        <p:tgtEl>
                                          <p:spTgt spid="32"/>
                                        </p:tgtEl>
                                        <p:attrNameLst>
                                          <p:attrName>ppt_w</p:attrName>
                                        </p:attrNameLst>
                                      </p:cBhvr>
                                      <p:tavLst>
                                        <p:tav tm="0">
                                          <p:val>
                                            <p:fltVal val="0"/>
                                          </p:val>
                                        </p:tav>
                                        <p:tav tm="100000">
                                          <p:val>
                                            <p:strVal val="#ppt_w"/>
                                          </p:val>
                                        </p:tav>
                                      </p:tavLst>
                                    </p:anim>
                                    <p:anim calcmode="lin" valueType="num">
                                      <p:cBhvr>
                                        <p:cTn id="41" dur="4400" fill="hold"/>
                                        <p:tgtEl>
                                          <p:spTgt spid="32"/>
                                        </p:tgtEl>
                                        <p:attrNameLst>
                                          <p:attrName>ppt_h</p:attrName>
                                        </p:attrNameLst>
                                      </p:cBhvr>
                                      <p:tavLst>
                                        <p:tav tm="0">
                                          <p:val>
                                            <p:fltVal val="0"/>
                                          </p:val>
                                        </p:tav>
                                        <p:tav tm="100000">
                                          <p:val>
                                            <p:strVal val="#ppt_h"/>
                                          </p:val>
                                        </p:tav>
                                      </p:tavLst>
                                    </p:anim>
                                    <p:animEffect transition="in" filter="fade">
                                      <p:cBhvr>
                                        <p:cTn id="42" dur="4400"/>
                                        <p:tgtEl>
                                          <p:spTgt spid="32"/>
                                        </p:tgtEl>
                                      </p:cBhvr>
                                    </p:animEffect>
                                  </p:childTnLst>
                                </p:cTn>
                              </p:par>
                              <p:par>
                                <p:cTn id="43" presetID="53" presetClass="entr" presetSubtype="16"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p:cTn id="45" dur="3000" fill="hold"/>
                                        <p:tgtEl>
                                          <p:spTgt spid="38"/>
                                        </p:tgtEl>
                                        <p:attrNameLst>
                                          <p:attrName>ppt_w</p:attrName>
                                        </p:attrNameLst>
                                      </p:cBhvr>
                                      <p:tavLst>
                                        <p:tav tm="0">
                                          <p:val>
                                            <p:fltVal val="0"/>
                                          </p:val>
                                        </p:tav>
                                        <p:tav tm="100000">
                                          <p:val>
                                            <p:strVal val="#ppt_w"/>
                                          </p:val>
                                        </p:tav>
                                      </p:tavLst>
                                    </p:anim>
                                    <p:anim calcmode="lin" valueType="num">
                                      <p:cBhvr>
                                        <p:cTn id="46" dur="3000" fill="hold"/>
                                        <p:tgtEl>
                                          <p:spTgt spid="38"/>
                                        </p:tgtEl>
                                        <p:attrNameLst>
                                          <p:attrName>ppt_h</p:attrName>
                                        </p:attrNameLst>
                                      </p:cBhvr>
                                      <p:tavLst>
                                        <p:tav tm="0">
                                          <p:val>
                                            <p:fltVal val="0"/>
                                          </p:val>
                                        </p:tav>
                                        <p:tav tm="100000">
                                          <p:val>
                                            <p:strVal val="#ppt_h"/>
                                          </p:val>
                                        </p:tav>
                                      </p:tavLst>
                                    </p:anim>
                                    <p:animEffect transition="in" filter="fade">
                                      <p:cBhvr>
                                        <p:cTn id="47" dur="3000"/>
                                        <p:tgtEl>
                                          <p:spTgt spid="38"/>
                                        </p:tgtEl>
                                      </p:cBhvr>
                                    </p:animEffect>
                                  </p:childTnLst>
                                </p:cTn>
                              </p:par>
                              <p:par>
                                <p:cTn id="48" presetID="53" presetClass="entr" presetSubtype="16" repeatCount="indefinite" fill="hold" nodeType="with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p:cTn id="50" dur="6100" fill="hold"/>
                                        <p:tgtEl>
                                          <p:spTgt spid="41"/>
                                        </p:tgtEl>
                                        <p:attrNameLst>
                                          <p:attrName>ppt_w</p:attrName>
                                        </p:attrNameLst>
                                      </p:cBhvr>
                                      <p:tavLst>
                                        <p:tav tm="0">
                                          <p:val>
                                            <p:fltVal val="0"/>
                                          </p:val>
                                        </p:tav>
                                        <p:tav tm="100000">
                                          <p:val>
                                            <p:strVal val="#ppt_w"/>
                                          </p:val>
                                        </p:tav>
                                      </p:tavLst>
                                    </p:anim>
                                    <p:anim calcmode="lin" valueType="num">
                                      <p:cBhvr>
                                        <p:cTn id="51" dur="6100" fill="hold"/>
                                        <p:tgtEl>
                                          <p:spTgt spid="41"/>
                                        </p:tgtEl>
                                        <p:attrNameLst>
                                          <p:attrName>ppt_h</p:attrName>
                                        </p:attrNameLst>
                                      </p:cBhvr>
                                      <p:tavLst>
                                        <p:tav tm="0">
                                          <p:val>
                                            <p:fltVal val="0"/>
                                          </p:val>
                                        </p:tav>
                                        <p:tav tm="100000">
                                          <p:val>
                                            <p:strVal val="#ppt_h"/>
                                          </p:val>
                                        </p:tav>
                                      </p:tavLst>
                                    </p:anim>
                                    <p:animEffect transition="in" filter="fade">
                                      <p:cBhvr>
                                        <p:cTn id="52" dur="6100"/>
                                        <p:tgtEl>
                                          <p:spTgt spid="41"/>
                                        </p:tgtEl>
                                      </p:cBhvr>
                                    </p:animEffect>
                                  </p:childTnLst>
                                </p:cTn>
                              </p:par>
                              <p:par>
                                <p:cTn id="53" presetID="53" presetClass="entr" presetSubtype="16" repeatCount="indefinite"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p:cTn id="55" dur="2500" fill="hold"/>
                                        <p:tgtEl>
                                          <p:spTgt spid="44"/>
                                        </p:tgtEl>
                                        <p:attrNameLst>
                                          <p:attrName>ppt_w</p:attrName>
                                        </p:attrNameLst>
                                      </p:cBhvr>
                                      <p:tavLst>
                                        <p:tav tm="0">
                                          <p:val>
                                            <p:fltVal val="0"/>
                                          </p:val>
                                        </p:tav>
                                        <p:tav tm="100000">
                                          <p:val>
                                            <p:strVal val="#ppt_w"/>
                                          </p:val>
                                        </p:tav>
                                      </p:tavLst>
                                    </p:anim>
                                    <p:anim calcmode="lin" valueType="num">
                                      <p:cBhvr>
                                        <p:cTn id="56" dur="2500" fill="hold"/>
                                        <p:tgtEl>
                                          <p:spTgt spid="44"/>
                                        </p:tgtEl>
                                        <p:attrNameLst>
                                          <p:attrName>ppt_h</p:attrName>
                                        </p:attrNameLst>
                                      </p:cBhvr>
                                      <p:tavLst>
                                        <p:tav tm="0">
                                          <p:val>
                                            <p:fltVal val="0"/>
                                          </p:val>
                                        </p:tav>
                                        <p:tav tm="100000">
                                          <p:val>
                                            <p:strVal val="#ppt_h"/>
                                          </p:val>
                                        </p:tav>
                                      </p:tavLst>
                                    </p:anim>
                                    <p:animEffect transition="in" filter="fade">
                                      <p:cBhvr>
                                        <p:cTn id="57" dur="2500"/>
                                        <p:tgtEl>
                                          <p:spTgt spid="44"/>
                                        </p:tgtEl>
                                      </p:cBhvr>
                                    </p:animEffect>
                                  </p:childTnLst>
                                </p:cTn>
                              </p:par>
                              <p:par>
                                <p:cTn id="58" presetID="53" presetClass="entr" presetSubtype="16" repeatCount="indefinite"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 calcmode="lin" valueType="num">
                                      <p:cBhvr>
                                        <p:cTn id="60" dur="2700" fill="hold"/>
                                        <p:tgtEl>
                                          <p:spTgt spid="53"/>
                                        </p:tgtEl>
                                        <p:attrNameLst>
                                          <p:attrName>ppt_w</p:attrName>
                                        </p:attrNameLst>
                                      </p:cBhvr>
                                      <p:tavLst>
                                        <p:tav tm="0">
                                          <p:val>
                                            <p:fltVal val="0"/>
                                          </p:val>
                                        </p:tav>
                                        <p:tav tm="100000">
                                          <p:val>
                                            <p:strVal val="#ppt_w"/>
                                          </p:val>
                                        </p:tav>
                                      </p:tavLst>
                                    </p:anim>
                                    <p:anim calcmode="lin" valueType="num">
                                      <p:cBhvr>
                                        <p:cTn id="61" dur="2700" fill="hold"/>
                                        <p:tgtEl>
                                          <p:spTgt spid="53"/>
                                        </p:tgtEl>
                                        <p:attrNameLst>
                                          <p:attrName>ppt_h</p:attrName>
                                        </p:attrNameLst>
                                      </p:cBhvr>
                                      <p:tavLst>
                                        <p:tav tm="0">
                                          <p:val>
                                            <p:fltVal val="0"/>
                                          </p:val>
                                        </p:tav>
                                        <p:tav tm="100000">
                                          <p:val>
                                            <p:strVal val="#ppt_h"/>
                                          </p:val>
                                        </p:tav>
                                      </p:tavLst>
                                    </p:anim>
                                    <p:animEffect transition="in" filter="fade">
                                      <p:cBhvr>
                                        <p:cTn id="62" dur="2700"/>
                                        <p:tgtEl>
                                          <p:spTgt spid="53"/>
                                        </p:tgtEl>
                                      </p:cBhvr>
                                    </p:animEffect>
                                  </p:childTnLst>
                                </p:cTn>
                              </p:par>
                              <p:par>
                                <p:cTn id="63" presetID="53" presetClass="entr" presetSubtype="16" repeatCount="indefinite" fill="hold" nodeType="withEffect">
                                  <p:stCondLst>
                                    <p:cond delay="0"/>
                                  </p:stCondLst>
                                  <p:childTnLst>
                                    <p:set>
                                      <p:cBhvr>
                                        <p:cTn id="64" dur="1" fill="hold">
                                          <p:stCondLst>
                                            <p:cond delay="0"/>
                                          </p:stCondLst>
                                        </p:cTn>
                                        <p:tgtEl>
                                          <p:spTgt spid="56"/>
                                        </p:tgtEl>
                                        <p:attrNameLst>
                                          <p:attrName>style.visibility</p:attrName>
                                        </p:attrNameLst>
                                      </p:cBhvr>
                                      <p:to>
                                        <p:strVal val="visible"/>
                                      </p:to>
                                    </p:set>
                                    <p:anim calcmode="lin" valueType="num">
                                      <p:cBhvr>
                                        <p:cTn id="65" dur="1900" fill="hold"/>
                                        <p:tgtEl>
                                          <p:spTgt spid="56"/>
                                        </p:tgtEl>
                                        <p:attrNameLst>
                                          <p:attrName>ppt_w</p:attrName>
                                        </p:attrNameLst>
                                      </p:cBhvr>
                                      <p:tavLst>
                                        <p:tav tm="0">
                                          <p:val>
                                            <p:fltVal val="0"/>
                                          </p:val>
                                        </p:tav>
                                        <p:tav tm="100000">
                                          <p:val>
                                            <p:strVal val="#ppt_w"/>
                                          </p:val>
                                        </p:tav>
                                      </p:tavLst>
                                    </p:anim>
                                    <p:anim calcmode="lin" valueType="num">
                                      <p:cBhvr>
                                        <p:cTn id="66" dur="1900" fill="hold"/>
                                        <p:tgtEl>
                                          <p:spTgt spid="56"/>
                                        </p:tgtEl>
                                        <p:attrNameLst>
                                          <p:attrName>ppt_h</p:attrName>
                                        </p:attrNameLst>
                                      </p:cBhvr>
                                      <p:tavLst>
                                        <p:tav tm="0">
                                          <p:val>
                                            <p:fltVal val="0"/>
                                          </p:val>
                                        </p:tav>
                                        <p:tav tm="100000">
                                          <p:val>
                                            <p:strVal val="#ppt_h"/>
                                          </p:val>
                                        </p:tav>
                                      </p:tavLst>
                                    </p:anim>
                                    <p:animEffect transition="in" filter="fade">
                                      <p:cBhvr>
                                        <p:cTn id="67" dur="1900"/>
                                        <p:tgtEl>
                                          <p:spTgt spid="56"/>
                                        </p:tgtEl>
                                      </p:cBhvr>
                                    </p:animEffect>
                                  </p:childTnLst>
                                </p:cTn>
                              </p:par>
                              <p:par>
                                <p:cTn id="68" presetID="53" presetClass="entr" presetSubtype="16" repeatCount="indefinite" fill="hold" nodeType="withEffect">
                                  <p:stCondLst>
                                    <p:cond delay="200"/>
                                  </p:stCondLst>
                                  <p:childTnLst>
                                    <p:set>
                                      <p:cBhvr>
                                        <p:cTn id="69" dur="1" fill="hold">
                                          <p:stCondLst>
                                            <p:cond delay="0"/>
                                          </p:stCondLst>
                                        </p:cTn>
                                        <p:tgtEl>
                                          <p:spTgt spid="59"/>
                                        </p:tgtEl>
                                        <p:attrNameLst>
                                          <p:attrName>style.visibility</p:attrName>
                                        </p:attrNameLst>
                                      </p:cBhvr>
                                      <p:to>
                                        <p:strVal val="visible"/>
                                      </p:to>
                                    </p:set>
                                    <p:anim calcmode="lin" valueType="num">
                                      <p:cBhvr>
                                        <p:cTn id="70" dur="2400" fill="hold"/>
                                        <p:tgtEl>
                                          <p:spTgt spid="59"/>
                                        </p:tgtEl>
                                        <p:attrNameLst>
                                          <p:attrName>ppt_w</p:attrName>
                                        </p:attrNameLst>
                                      </p:cBhvr>
                                      <p:tavLst>
                                        <p:tav tm="0">
                                          <p:val>
                                            <p:fltVal val="0"/>
                                          </p:val>
                                        </p:tav>
                                        <p:tav tm="100000">
                                          <p:val>
                                            <p:strVal val="#ppt_w"/>
                                          </p:val>
                                        </p:tav>
                                      </p:tavLst>
                                    </p:anim>
                                    <p:anim calcmode="lin" valueType="num">
                                      <p:cBhvr>
                                        <p:cTn id="71" dur="2400" fill="hold"/>
                                        <p:tgtEl>
                                          <p:spTgt spid="59"/>
                                        </p:tgtEl>
                                        <p:attrNameLst>
                                          <p:attrName>ppt_h</p:attrName>
                                        </p:attrNameLst>
                                      </p:cBhvr>
                                      <p:tavLst>
                                        <p:tav tm="0">
                                          <p:val>
                                            <p:fltVal val="0"/>
                                          </p:val>
                                        </p:tav>
                                        <p:tav tm="100000">
                                          <p:val>
                                            <p:strVal val="#ppt_h"/>
                                          </p:val>
                                        </p:tav>
                                      </p:tavLst>
                                    </p:anim>
                                    <p:animEffect transition="in" filter="fade">
                                      <p:cBhvr>
                                        <p:cTn id="72" dur="2400"/>
                                        <p:tgtEl>
                                          <p:spTgt spid="59"/>
                                        </p:tgtEl>
                                      </p:cBhvr>
                                    </p:animEffect>
                                  </p:childTnLst>
                                </p:cTn>
                              </p:par>
                              <p:par>
                                <p:cTn id="73" presetID="53" presetClass="entr" presetSubtype="16" repeatCount="indefinite" fill="hold" nodeType="with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2000" fill="hold"/>
                                        <p:tgtEl>
                                          <p:spTgt spid="62"/>
                                        </p:tgtEl>
                                        <p:attrNameLst>
                                          <p:attrName>ppt_w</p:attrName>
                                        </p:attrNameLst>
                                      </p:cBhvr>
                                      <p:tavLst>
                                        <p:tav tm="0">
                                          <p:val>
                                            <p:fltVal val="0"/>
                                          </p:val>
                                        </p:tav>
                                        <p:tav tm="100000">
                                          <p:val>
                                            <p:strVal val="#ppt_w"/>
                                          </p:val>
                                        </p:tav>
                                      </p:tavLst>
                                    </p:anim>
                                    <p:anim calcmode="lin" valueType="num">
                                      <p:cBhvr>
                                        <p:cTn id="76" dur="2000" fill="hold"/>
                                        <p:tgtEl>
                                          <p:spTgt spid="62"/>
                                        </p:tgtEl>
                                        <p:attrNameLst>
                                          <p:attrName>ppt_h</p:attrName>
                                        </p:attrNameLst>
                                      </p:cBhvr>
                                      <p:tavLst>
                                        <p:tav tm="0">
                                          <p:val>
                                            <p:fltVal val="0"/>
                                          </p:val>
                                        </p:tav>
                                        <p:tav tm="100000">
                                          <p:val>
                                            <p:strVal val="#ppt_h"/>
                                          </p:val>
                                        </p:tav>
                                      </p:tavLst>
                                    </p:anim>
                                    <p:animEffect transition="in" filter="fade">
                                      <p:cBhvr>
                                        <p:cTn id="77" dur="2000"/>
                                        <p:tgtEl>
                                          <p:spTgt spid="62"/>
                                        </p:tgtEl>
                                      </p:cBhvr>
                                    </p:animEffect>
                                  </p:childTnLst>
                                </p:cTn>
                              </p:par>
                              <p:par>
                                <p:cTn id="78" presetID="53" presetClass="entr" presetSubtype="16" repeatCount="indefinite" fill="hold" nodeType="withEffect">
                                  <p:stCondLst>
                                    <p:cond delay="0"/>
                                  </p:stCondLst>
                                  <p:childTnLst>
                                    <p:set>
                                      <p:cBhvr>
                                        <p:cTn id="79" dur="1" fill="hold">
                                          <p:stCondLst>
                                            <p:cond delay="0"/>
                                          </p:stCondLst>
                                        </p:cTn>
                                        <p:tgtEl>
                                          <p:spTgt spid="65"/>
                                        </p:tgtEl>
                                        <p:attrNameLst>
                                          <p:attrName>style.visibility</p:attrName>
                                        </p:attrNameLst>
                                      </p:cBhvr>
                                      <p:to>
                                        <p:strVal val="visible"/>
                                      </p:to>
                                    </p:set>
                                    <p:anim calcmode="lin" valueType="num">
                                      <p:cBhvr>
                                        <p:cTn id="80" dur="2800" fill="hold"/>
                                        <p:tgtEl>
                                          <p:spTgt spid="65"/>
                                        </p:tgtEl>
                                        <p:attrNameLst>
                                          <p:attrName>ppt_w</p:attrName>
                                        </p:attrNameLst>
                                      </p:cBhvr>
                                      <p:tavLst>
                                        <p:tav tm="0">
                                          <p:val>
                                            <p:fltVal val="0"/>
                                          </p:val>
                                        </p:tav>
                                        <p:tav tm="100000">
                                          <p:val>
                                            <p:strVal val="#ppt_w"/>
                                          </p:val>
                                        </p:tav>
                                      </p:tavLst>
                                    </p:anim>
                                    <p:anim calcmode="lin" valueType="num">
                                      <p:cBhvr>
                                        <p:cTn id="81" dur="2800" fill="hold"/>
                                        <p:tgtEl>
                                          <p:spTgt spid="65"/>
                                        </p:tgtEl>
                                        <p:attrNameLst>
                                          <p:attrName>ppt_h</p:attrName>
                                        </p:attrNameLst>
                                      </p:cBhvr>
                                      <p:tavLst>
                                        <p:tav tm="0">
                                          <p:val>
                                            <p:fltVal val="0"/>
                                          </p:val>
                                        </p:tav>
                                        <p:tav tm="100000">
                                          <p:val>
                                            <p:strVal val="#ppt_h"/>
                                          </p:val>
                                        </p:tav>
                                      </p:tavLst>
                                    </p:anim>
                                    <p:animEffect transition="in" filter="fade">
                                      <p:cBhvr>
                                        <p:cTn id="82" dur="2800"/>
                                        <p:tgtEl>
                                          <p:spTgt spid="65"/>
                                        </p:tgtEl>
                                      </p:cBhvr>
                                    </p:animEffect>
                                  </p:childTnLst>
                                </p:cTn>
                              </p:par>
                              <p:par>
                                <p:cTn id="83" presetID="53" presetClass="entr" presetSubtype="16" repeatCount="indefinite" fill="hold" nodeType="withEffect">
                                  <p:stCondLst>
                                    <p:cond delay="0"/>
                                  </p:stCondLst>
                                  <p:childTnLst>
                                    <p:set>
                                      <p:cBhvr>
                                        <p:cTn id="84" dur="1" fill="hold">
                                          <p:stCondLst>
                                            <p:cond delay="0"/>
                                          </p:stCondLst>
                                        </p:cTn>
                                        <p:tgtEl>
                                          <p:spTgt spid="77"/>
                                        </p:tgtEl>
                                        <p:attrNameLst>
                                          <p:attrName>style.visibility</p:attrName>
                                        </p:attrNameLst>
                                      </p:cBhvr>
                                      <p:to>
                                        <p:strVal val="visible"/>
                                      </p:to>
                                    </p:set>
                                    <p:anim calcmode="lin" valueType="num">
                                      <p:cBhvr>
                                        <p:cTn id="85" dur="3500" fill="hold"/>
                                        <p:tgtEl>
                                          <p:spTgt spid="77"/>
                                        </p:tgtEl>
                                        <p:attrNameLst>
                                          <p:attrName>ppt_w</p:attrName>
                                        </p:attrNameLst>
                                      </p:cBhvr>
                                      <p:tavLst>
                                        <p:tav tm="0">
                                          <p:val>
                                            <p:fltVal val="0"/>
                                          </p:val>
                                        </p:tav>
                                        <p:tav tm="100000">
                                          <p:val>
                                            <p:strVal val="#ppt_w"/>
                                          </p:val>
                                        </p:tav>
                                      </p:tavLst>
                                    </p:anim>
                                    <p:anim calcmode="lin" valueType="num">
                                      <p:cBhvr>
                                        <p:cTn id="86" dur="3500" fill="hold"/>
                                        <p:tgtEl>
                                          <p:spTgt spid="77"/>
                                        </p:tgtEl>
                                        <p:attrNameLst>
                                          <p:attrName>ppt_h</p:attrName>
                                        </p:attrNameLst>
                                      </p:cBhvr>
                                      <p:tavLst>
                                        <p:tav tm="0">
                                          <p:val>
                                            <p:fltVal val="0"/>
                                          </p:val>
                                        </p:tav>
                                        <p:tav tm="100000">
                                          <p:val>
                                            <p:strVal val="#ppt_h"/>
                                          </p:val>
                                        </p:tav>
                                      </p:tavLst>
                                    </p:anim>
                                    <p:animEffect transition="in" filter="fade">
                                      <p:cBhvr>
                                        <p:cTn id="87" dur="3500"/>
                                        <p:tgtEl>
                                          <p:spTgt spid="77"/>
                                        </p:tgtEl>
                                      </p:cBhvr>
                                    </p:animEffect>
                                  </p:childTnLst>
                                </p:cTn>
                              </p:par>
                              <p:par>
                                <p:cTn id="88" presetID="53" presetClass="entr" presetSubtype="16" repeatCount="indefinite" fill="hold" nodeType="withEffect">
                                  <p:stCondLst>
                                    <p:cond delay="0"/>
                                  </p:stCondLst>
                                  <p:childTnLst>
                                    <p:set>
                                      <p:cBhvr>
                                        <p:cTn id="89" dur="1" fill="hold">
                                          <p:stCondLst>
                                            <p:cond delay="0"/>
                                          </p:stCondLst>
                                        </p:cTn>
                                        <p:tgtEl>
                                          <p:spTgt spid="80"/>
                                        </p:tgtEl>
                                        <p:attrNameLst>
                                          <p:attrName>style.visibility</p:attrName>
                                        </p:attrNameLst>
                                      </p:cBhvr>
                                      <p:to>
                                        <p:strVal val="visible"/>
                                      </p:to>
                                    </p:set>
                                    <p:anim calcmode="lin" valueType="num">
                                      <p:cBhvr>
                                        <p:cTn id="90" dur="2200" fill="hold"/>
                                        <p:tgtEl>
                                          <p:spTgt spid="80"/>
                                        </p:tgtEl>
                                        <p:attrNameLst>
                                          <p:attrName>ppt_w</p:attrName>
                                        </p:attrNameLst>
                                      </p:cBhvr>
                                      <p:tavLst>
                                        <p:tav tm="0">
                                          <p:val>
                                            <p:fltVal val="0"/>
                                          </p:val>
                                        </p:tav>
                                        <p:tav tm="100000">
                                          <p:val>
                                            <p:strVal val="#ppt_w"/>
                                          </p:val>
                                        </p:tav>
                                      </p:tavLst>
                                    </p:anim>
                                    <p:anim calcmode="lin" valueType="num">
                                      <p:cBhvr>
                                        <p:cTn id="91" dur="2200" fill="hold"/>
                                        <p:tgtEl>
                                          <p:spTgt spid="80"/>
                                        </p:tgtEl>
                                        <p:attrNameLst>
                                          <p:attrName>ppt_h</p:attrName>
                                        </p:attrNameLst>
                                      </p:cBhvr>
                                      <p:tavLst>
                                        <p:tav tm="0">
                                          <p:val>
                                            <p:fltVal val="0"/>
                                          </p:val>
                                        </p:tav>
                                        <p:tav tm="100000">
                                          <p:val>
                                            <p:strVal val="#ppt_h"/>
                                          </p:val>
                                        </p:tav>
                                      </p:tavLst>
                                    </p:anim>
                                    <p:animEffect transition="in" filter="fade">
                                      <p:cBhvr>
                                        <p:cTn id="92" dur="2200"/>
                                        <p:tgtEl>
                                          <p:spTgt spid="80"/>
                                        </p:tgtEl>
                                      </p:cBhvr>
                                    </p:animEffect>
                                  </p:childTnLst>
                                </p:cTn>
                              </p:par>
                              <p:par>
                                <p:cTn id="93" presetID="53" presetClass="entr" presetSubtype="16" repeatCount="indefinite" fill="hold" nodeType="withEffect">
                                  <p:stCondLst>
                                    <p:cond delay="0"/>
                                  </p:stCondLst>
                                  <p:childTnLst>
                                    <p:set>
                                      <p:cBhvr>
                                        <p:cTn id="94" dur="1" fill="hold">
                                          <p:stCondLst>
                                            <p:cond delay="0"/>
                                          </p:stCondLst>
                                        </p:cTn>
                                        <p:tgtEl>
                                          <p:spTgt spid="83"/>
                                        </p:tgtEl>
                                        <p:attrNameLst>
                                          <p:attrName>style.visibility</p:attrName>
                                        </p:attrNameLst>
                                      </p:cBhvr>
                                      <p:to>
                                        <p:strVal val="visible"/>
                                      </p:to>
                                    </p:set>
                                    <p:anim calcmode="lin" valueType="num">
                                      <p:cBhvr>
                                        <p:cTn id="95" dur="4200" fill="hold"/>
                                        <p:tgtEl>
                                          <p:spTgt spid="83"/>
                                        </p:tgtEl>
                                        <p:attrNameLst>
                                          <p:attrName>ppt_w</p:attrName>
                                        </p:attrNameLst>
                                      </p:cBhvr>
                                      <p:tavLst>
                                        <p:tav tm="0">
                                          <p:val>
                                            <p:fltVal val="0"/>
                                          </p:val>
                                        </p:tav>
                                        <p:tav tm="100000">
                                          <p:val>
                                            <p:strVal val="#ppt_w"/>
                                          </p:val>
                                        </p:tav>
                                      </p:tavLst>
                                    </p:anim>
                                    <p:anim calcmode="lin" valueType="num">
                                      <p:cBhvr>
                                        <p:cTn id="96" dur="4200" fill="hold"/>
                                        <p:tgtEl>
                                          <p:spTgt spid="83"/>
                                        </p:tgtEl>
                                        <p:attrNameLst>
                                          <p:attrName>ppt_h</p:attrName>
                                        </p:attrNameLst>
                                      </p:cBhvr>
                                      <p:tavLst>
                                        <p:tav tm="0">
                                          <p:val>
                                            <p:fltVal val="0"/>
                                          </p:val>
                                        </p:tav>
                                        <p:tav tm="100000">
                                          <p:val>
                                            <p:strVal val="#ppt_h"/>
                                          </p:val>
                                        </p:tav>
                                      </p:tavLst>
                                    </p:anim>
                                    <p:animEffect transition="in" filter="fade">
                                      <p:cBhvr>
                                        <p:cTn id="97" dur="4200"/>
                                        <p:tgtEl>
                                          <p:spTgt spid="83"/>
                                        </p:tgtEl>
                                      </p:cBhvr>
                                    </p:animEffect>
                                  </p:childTnLst>
                                </p:cTn>
                              </p:par>
                              <p:par>
                                <p:cTn id="98" presetID="53" presetClass="entr" presetSubtype="16" repeatCount="indefinite" fill="hold" nodeType="withEffect">
                                  <p:stCondLst>
                                    <p:cond delay="0"/>
                                  </p:stCondLst>
                                  <p:childTnLst>
                                    <p:set>
                                      <p:cBhvr>
                                        <p:cTn id="99" dur="1" fill="hold">
                                          <p:stCondLst>
                                            <p:cond delay="0"/>
                                          </p:stCondLst>
                                        </p:cTn>
                                        <p:tgtEl>
                                          <p:spTgt spid="86"/>
                                        </p:tgtEl>
                                        <p:attrNameLst>
                                          <p:attrName>style.visibility</p:attrName>
                                        </p:attrNameLst>
                                      </p:cBhvr>
                                      <p:to>
                                        <p:strVal val="visible"/>
                                      </p:to>
                                    </p:set>
                                    <p:anim calcmode="lin" valueType="num">
                                      <p:cBhvr>
                                        <p:cTn id="100" dur="3000" fill="hold"/>
                                        <p:tgtEl>
                                          <p:spTgt spid="86"/>
                                        </p:tgtEl>
                                        <p:attrNameLst>
                                          <p:attrName>ppt_w</p:attrName>
                                        </p:attrNameLst>
                                      </p:cBhvr>
                                      <p:tavLst>
                                        <p:tav tm="0">
                                          <p:val>
                                            <p:fltVal val="0"/>
                                          </p:val>
                                        </p:tav>
                                        <p:tav tm="100000">
                                          <p:val>
                                            <p:strVal val="#ppt_w"/>
                                          </p:val>
                                        </p:tav>
                                      </p:tavLst>
                                    </p:anim>
                                    <p:anim calcmode="lin" valueType="num">
                                      <p:cBhvr>
                                        <p:cTn id="101" dur="3000" fill="hold"/>
                                        <p:tgtEl>
                                          <p:spTgt spid="86"/>
                                        </p:tgtEl>
                                        <p:attrNameLst>
                                          <p:attrName>ppt_h</p:attrName>
                                        </p:attrNameLst>
                                      </p:cBhvr>
                                      <p:tavLst>
                                        <p:tav tm="0">
                                          <p:val>
                                            <p:fltVal val="0"/>
                                          </p:val>
                                        </p:tav>
                                        <p:tav tm="100000">
                                          <p:val>
                                            <p:strVal val="#ppt_h"/>
                                          </p:val>
                                        </p:tav>
                                      </p:tavLst>
                                    </p:anim>
                                    <p:animEffect transition="in" filter="fade">
                                      <p:cBhvr>
                                        <p:cTn id="102" dur="3000"/>
                                        <p:tgtEl>
                                          <p:spTgt spid="86"/>
                                        </p:tgtEl>
                                      </p:cBhvr>
                                    </p:animEffect>
                                  </p:childTnLst>
                                </p:cTn>
                              </p:par>
                              <p:par>
                                <p:cTn id="103" presetID="53" presetClass="entr" presetSubtype="16" repeatCount="indefinite" fill="hold" nodeType="withEffect">
                                  <p:stCondLst>
                                    <p:cond delay="0"/>
                                  </p:stCondLst>
                                  <p:childTnLst>
                                    <p:set>
                                      <p:cBhvr>
                                        <p:cTn id="104" dur="1" fill="hold">
                                          <p:stCondLst>
                                            <p:cond delay="0"/>
                                          </p:stCondLst>
                                        </p:cTn>
                                        <p:tgtEl>
                                          <p:spTgt spid="89"/>
                                        </p:tgtEl>
                                        <p:attrNameLst>
                                          <p:attrName>style.visibility</p:attrName>
                                        </p:attrNameLst>
                                      </p:cBhvr>
                                      <p:to>
                                        <p:strVal val="visible"/>
                                      </p:to>
                                    </p:set>
                                    <p:anim calcmode="lin" valueType="num">
                                      <p:cBhvr>
                                        <p:cTn id="105" dur="5000" fill="hold"/>
                                        <p:tgtEl>
                                          <p:spTgt spid="89"/>
                                        </p:tgtEl>
                                        <p:attrNameLst>
                                          <p:attrName>ppt_w</p:attrName>
                                        </p:attrNameLst>
                                      </p:cBhvr>
                                      <p:tavLst>
                                        <p:tav tm="0">
                                          <p:val>
                                            <p:fltVal val="0"/>
                                          </p:val>
                                        </p:tav>
                                        <p:tav tm="100000">
                                          <p:val>
                                            <p:strVal val="#ppt_w"/>
                                          </p:val>
                                        </p:tav>
                                      </p:tavLst>
                                    </p:anim>
                                    <p:anim calcmode="lin" valueType="num">
                                      <p:cBhvr>
                                        <p:cTn id="106" dur="5000" fill="hold"/>
                                        <p:tgtEl>
                                          <p:spTgt spid="89"/>
                                        </p:tgtEl>
                                        <p:attrNameLst>
                                          <p:attrName>ppt_h</p:attrName>
                                        </p:attrNameLst>
                                      </p:cBhvr>
                                      <p:tavLst>
                                        <p:tav tm="0">
                                          <p:val>
                                            <p:fltVal val="0"/>
                                          </p:val>
                                        </p:tav>
                                        <p:tav tm="100000">
                                          <p:val>
                                            <p:strVal val="#ppt_h"/>
                                          </p:val>
                                        </p:tav>
                                      </p:tavLst>
                                    </p:anim>
                                    <p:animEffect transition="in" filter="fade">
                                      <p:cBhvr>
                                        <p:cTn id="107" dur="5000"/>
                                        <p:tgtEl>
                                          <p:spTgt spid="89"/>
                                        </p:tgtEl>
                                      </p:cBhvr>
                                    </p:animEffect>
                                  </p:childTnLst>
                                </p:cTn>
                              </p:par>
                              <p:par>
                                <p:cTn id="108" presetID="53" presetClass="entr" presetSubtype="16" repeatCount="indefinite" fill="hold" nodeType="withEffect">
                                  <p:stCondLst>
                                    <p:cond delay="0"/>
                                  </p:stCondLst>
                                  <p:childTnLst>
                                    <p:set>
                                      <p:cBhvr>
                                        <p:cTn id="109" dur="1" fill="hold">
                                          <p:stCondLst>
                                            <p:cond delay="0"/>
                                          </p:stCondLst>
                                        </p:cTn>
                                        <p:tgtEl>
                                          <p:spTgt spid="98"/>
                                        </p:tgtEl>
                                        <p:attrNameLst>
                                          <p:attrName>style.visibility</p:attrName>
                                        </p:attrNameLst>
                                      </p:cBhvr>
                                      <p:to>
                                        <p:strVal val="visible"/>
                                      </p:to>
                                    </p:set>
                                    <p:anim calcmode="lin" valueType="num">
                                      <p:cBhvr>
                                        <p:cTn id="110" dur="3700" fill="hold"/>
                                        <p:tgtEl>
                                          <p:spTgt spid="98"/>
                                        </p:tgtEl>
                                        <p:attrNameLst>
                                          <p:attrName>ppt_w</p:attrName>
                                        </p:attrNameLst>
                                      </p:cBhvr>
                                      <p:tavLst>
                                        <p:tav tm="0">
                                          <p:val>
                                            <p:fltVal val="0"/>
                                          </p:val>
                                        </p:tav>
                                        <p:tav tm="100000">
                                          <p:val>
                                            <p:strVal val="#ppt_w"/>
                                          </p:val>
                                        </p:tav>
                                      </p:tavLst>
                                    </p:anim>
                                    <p:anim calcmode="lin" valueType="num">
                                      <p:cBhvr>
                                        <p:cTn id="111" dur="3700" fill="hold"/>
                                        <p:tgtEl>
                                          <p:spTgt spid="98"/>
                                        </p:tgtEl>
                                        <p:attrNameLst>
                                          <p:attrName>ppt_h</p:attrName>
                                        </p:attrNameLst>
                                      </p:cBhvr>
                                      <p:tavLst>
                                        <p:tav tm="0">
                                          <p:val>
                                            <p:fltVal val="0"/>
                                          </p:val>
                                        </p:tav>
                                        <p:tav tm="100000">
                                          <p:val>
                                            <p:strVal val="#ppt_h"/>
                                          </p:val>
                                        </p:tav>
                                      </p:tavLst>
                                    </p:anim>
                                    <p:animEffect transition="in" filter="fade">
                                      <p:cBhvr>
                                        <p:cTn id="112" dur="3700"/>
                                        <p:tgtEl>
                                          <p:spTgt spid="98"/>
                                        </p:tgtEl>
                                      </p:cBhvr>
                                    </p:animEffect>
                                  </p:childTnLst>
                                </p:cTn>
                              </p:par>
                              <p:par>
                                <p:cTn id="113" presetID="53" presetClass="entr" presetSubtype="16" repeatCount="indefinite" fill="hold" nodeType="withEffect">
                                  <p:stCondLst>
                                    <p:cond delay="0"/>
                                  </p:stCondLst>
                                  <p:childTnLst>
                                    <p:set>
                                      <p:cBhvr>
                                        <p:cTn id="114" dur="1" fill="hold">
                                          <p:stCondLst>
                                            <p:cond delay="0"/>
                                          </p:stCondLst>
                                        </p:cTn>
                                        <p:tgtEl>
                                          <p:spTgt spid="113"/>
                                        </p:tgtEl>
                                        <p:attrNameLst>
                                          <p:attrName>style.visibility</p:attrName>
                                        </p:attrNameLst>
                                      </p:cBhvr>
                                      <p:to>
                                        <p:strVal val="visible"/>
                                      </p:to>
                                    </p:set>
                                    <p:anim calcmode="lin" valueType="num">
                                      <p:cBhvr>
                                        <p:cTn id="115" dur="3200" fill="hold"/>
                                        <p:tgtEl>
                                          <p:spTgt spid="113"/>
                                        </p:tgtEl>
                                        <p:attrNameLst>
                                          <p:attrName>ppt_w</p:attrName>
                                        </p:attrNameLst>
                                      </p:cBhvr>
                                      <p:tavLst>
                                        <p:tav tm="0">
                                          <p:val>
                                            <p:fltVal val="0"/>
                                          </p:val>
                                        </p:tav>
                                        <p:tav tm="100000">
                                          <p:val>
                                            <p:strVal val="#ppt_w"/>
                                          </p:val>
                                        </p:tav>
                                      </p:tavLst>
                                    </p:anim>
                                    <p:anim calcmode="lin" valueType="num">
                                      <p:cBhvr>
                                        <p:cTn id="116" dur="3200" fill="hold"/>
                                        <p:tgtEl>
                                          <p:spTgt spid="113"/>
                                        </p:tgtEl>
                                        <p:attrNameLst>
                                          <p:attrName>ppt_h</p:attrName>
                                        </p:attrNameLst>
                                      </p:cBhvr>
                                      <p:tavLst>
                                        <p:tav tm="0">
                                          <p:val>
                                            <p:fltVal val="0"/>
                                          </p:val>
                                        </p:tav>
                                        <p:tav tm="100000">
                                          <p:val>
                                            <p:strVal val="#ppt_h"/>
                                          </p:val>
                                        </p:tav>
                                      </p:tavLst>
                                    </p:anim>
                                    <p:animEffect transition="in" filter="fade">
                                      <p:cBhvr>
                                        <p:cTn id="117" dur="3200"/>
                                        <p:tgtEl>
                                          <p:spTgt spid="113"/>
                                        </p:tgtEl>
                                      </p:cBhvr>
                                    </p:animEffect>
                                  </p:childTnLst>
                                </p:cTn>
                              </p:par>
                              <p:par>
                                <p:cTn id="118" presetID="53" presetClass="entr" presetSubtype="16" repeatCount="indefinite" fill="hold" nodeType="withEffect">
                                  <p:stCondLst>
                                    <p:cond delay="0"/>
                                  </p:stCondLst>
                                  <p:childTnLst>
                                    <p:set>
                                      <p:cBhvr>
                                        <p:cTn id="119" dur="1" fill="hold">
                                          <p:stCondLst>
                                            <p:cond delay="0"/>
                                          </p:stCondLst>
                                        </p:cTn>
                                        <p:tgtEl>
                                          <p:spTgt spid="125"/>
                                        </p:tgtEl>
                                        <p:attrNameLst>
                                          <p:attrName>style.visibility</p:attrName>
                                        </p:attrNameLst>
                                      </p:cBhvr>
                                      <p:to>
                                        <p:strVal val="visible"/>
                                      </p:to>
                                    </p:set>
                                    <p:anim calcmode="lin" valueType="num">
                                      <p:cBhvr>
                                        <p:cTn id="120" dur="2700" fill="hold"/>
                                        <p:tgtEl>
                                          <p:spTgt spid="125"/>
                                        </p:tgtEl>
                                        <p:attrNameLst>
                                          <p:attrName>ppt_w</p:attrName>
                                        </p:attrNameLst>
                                      </p:cBhvr>
                                      <p:tavLst>
                                        <p:tav tm="0">
                                          <p:val>
                                            <p:fltVal val="0"/>
                                          </p:val>
                                        </p:tav>
                                        <p:tav tm="100000">
                                          <p:val>
                                            <p:strVal val="#ppt_w"/>
                                          </p:val>
                                        </p:tav>
                                      </p:tavLst>
                                    </p:anim>
                                    <p:anim calcmode="lin" valueType="num">
                                      <p:cBhvr>
                                        <p:cTn id="121" dur="2700" fill="hold"/>
                                        <p:tgtEl>
                                          <p:spTgt spid="125"/>
                                        </p:tgtEl>
                                        <p:attrNameLst>
                                          <p:attrName>ppt_h</p:attrName>
                                        </p:attrNameLst>
                                      </p:cBhvr>
                                      <p:tavLst>
                                        <p:tav tm="0">
                                          <p:val>
                                            <p:fltVal val="0"/>
                                          </p:val>
                                        </p:tav>
                                        <p:tav tm="100000">
                                          <p:val>
                                            <p:strVal val="#ppt_h"/>
                                          </p:val>
                                        </p:tav>
                                      </p:tavLst>
                                    </p:anim>
                                    <p:animEffect transition="in" filter="fade">
                                      <p:cBhvr>
                                        <p:cTn id="122" dur="2700"/>
                                        <p:tgtEl>
                                          <p:spTgt spid="125"/>
                                        </p:tgtEl>
                                      </p:cBhvr>
                                    </p:animEffect>
                                  </p:childTnLst>
                                </p:cTn>
                              </p:par>
                              <p:par>
                                <p:cTn id="123" presetID="53" presetClass="entr" presetSubtype="16" repeatCount="indefinite" fill="hold" nodeType="withEffect">
                                  <p:stCondLst>
                                    <p:cond delay="0"/>
                                  </p:stCondLst>
                                  <p:childTnLst>
                                    <p:set>
                                      <p:cBhvr>
                                        <p:cTn id="124" dur="1" fill="hold">
                                          <p:stCondLst>
                                            <p:cond delay="0"/>
                                          </p:stCondLst>
                                        </p:cTn>
                                        <p:tgtEl>
                                          <p:spTgt spid="131"/>
                                        </p:tgtEl>
                                        <p:attrNameLst>
                                          <p:attrName>style.visibility</p:attrName>
                                        </p:attrNameLst>
                                      </p:cBhvr>
                                      <p:to>
                                        <p:strVal val="visible"/>
                                      </p:to>
                                    </p:set>
                                    <p:anim calcmode="lin" valueType="num">
                                      <p:cBhvr>
                                        <p:cTn id="125" dur="2200" fill="hold"/>
                                        <p:tgtEl>
                                          <p:spTgt spid="131"/>
                                        </p:tgtEl>
                                        <p:attrNameLst>
                                          <p:attrName>ppt_w</p:attrName>
                                        </p:attrNameLst>
                                      </p:cBhvr>
                                      <p:tavLst>
                                        <p:tav tm="0">
                                          <p:val>
                                            <p:fltVal val="0"/>
                                          </p:val>
                                        </p:tav>
                                        <p:tav tm="100000">
                                          <p:val>
                                            <p:strVal val="#ppt_w"/>
                                          </p:val>
                                        </p:tav>
                                      </p:tavLst>
                                    </p:anim>
                                    <p:anim calcmode="lin" valueType="num">
                                      <p:cBhvr>
                                        <p:cTn id="126" dur="2200" fill="hold"/>
                                        <p:tgtEl>
                                          <p:spTgt spid="131"/>
                                        </p:tgtEl>
                                        <p:attrNameLst>
                                          <p:attrName>ppt_h</p:attrName>
                                        </p:attrNameLst>
                                      </p:cBhvr>
                                      <p:tavLst>
                                        <p:tav tm="0">
                                          <p:val>
                                            <p:fltVal val="0"/>
                                          </p:val>
                                        </p:tav>
                                        <p:tav tm="100000">
                                          <p:val>
                                            <p:strVal val="#ppt_h"/>
                                          </p:val>
                                        </p:tav>
                                      </p:tavLst>
                                    </p:anim>
                                    <p:animEffect transition="in" filter="fade">
                                      <p:cBhvr>
                                        <p:cTn id="127" dur="2200"/>
                                        <p:tgtEl>
                                          <p:spTgt spid="131"/>
                                        </p:tgtEl>
                                      </p:cBhvr>
                                    </p:animEffect>
                                  </p:childTnLst>
                                </p:cTn>
                              </p:par>
                              <p:par>
                                <p:cTn id="128" presetID="53" presetClass="entr" presetSubtype="16" fill="hold" nodeType="withEffect">
                                  <p:stCondLst>
                                    <p:cond delay="0"/>
                                  </p:stCondLst>
                                  <p:childTnLst>
                                    <p:set>
                                      <p:cBhvr>
                                        <p:cTn id="129" dur="1" fill="hold">
                                          <p:stCondLst>
                                            <p:cond delay="0"/>
                                          </p:stCondLst>
                                        </p:cTn>
                                        <p:tgtEl>
                                          <p:spTgt spid="137"/>
                                        </p:tgtEl>
                                        <p:attrNameLst>
                                          <p:attrName>style.visibility</p:attrName>
                                        </p:attrNameLst>
                                      </p:cBhvr>
                                      <p:to>
                                        <p:strVal val="visible"/>
                                      </p:to>
                                    </p:set>
                                    <p:anim calcmode="lin" valueType="num">
                                      <p:cBhvr>
                                        <p:cTn id="130" dur="1700" fill="hold"/>
                                        <p:tgtEl>
                                          <p:spTgt spid="137"/>
                                        </p:tgtEl>
                                        <p:attrNameLst>
                                          <p:attrName>ppt_w</p:attrName>
                                        </p:attrNameLst>
                                      </p:cBhvr>
                                      <p:tavLst>
                                        <p:tav tm="0">
                                          <p:val>
                                            <p:fltVal val="0"/>
                                          </p:val>
                                        </p:tav>
                                        <p:tav tm="100000">
                                          <p:val>
                                            <p:strVal val="#ppt_w"/>
                                          </p:val>
                                        </p:tav>
                                      </p:tavLst>
                                    </p:anim>
                                    <p:anim calcmode="lin" valueType="num">
                                      <p:cBhvr>
                                        <p:cTn id="131" dur="1700" fill="hold"/>
                                        <p:tgtEl>
                                          <p:spTgt spid="137"/>
                                        </p:tgtEl>
                                        <p:attrNameLst>
                                          <p:attrName>ppt_h</p:attrName>
                                        </p:attrNameLst>
                                      </p:cBhvr>
                                      <p:tavLst>
                                        <p:tav tm="0">
                                          <p:val>
                                            <p:fltVal val="0"/>
                                          </p:val>
                                        </p:tav>
                                        <p:tav tm="100000">
                                          <p:val>
                                            <p:strVal val="#ppt_h"/>
                                          </p:val>
                                        </p:tav>
                                      </p:tavLst>
                                    </p:anim>
                                    <p:animEffect transition="in" filter="fade">
                                      <p:cBhvr>
                                        <p:cTn id="132" dur="1700"/>
                                        <p:tgtEl>
                                          <p:spTgt spid="137"/>
                                        </p:tgtEl>
                                      </p:cBhvr>
                                    </p:animEffect>
                                  </p:childTnLst>
                                </p:cTn>
                              </p:par>
                              <p:par>
                                <p:cTn id="133" presetID="53" presetClass="entr" presetSubtype="16" repeatCount="indefinite" fill="hold" nodeType="withEffect">
                                  <p:stCondLst>
                                    <p:cond delay="0"/>
                                  </p:stCondLst>
                                  <p:childTnLst>
                                    <p:set>
                                      <p:cBhvr>
                                        <p:cTn id="134" dur="1" fill="hold">
                                          <p:stCondLst>
                                            <p:cond delay="0"/>
                                          </p:stCondLst>
                                        </p:cTn>
                                        <p:tgtEl>
                                          <p:spTgt spid="140"/>
                                        </p:tgtEl>
                                        <p:attrNameLst>
                                          <p:attrName>style.visibility</p:attrName>
                                        </p:attrNameLst>
                                      </p:cBhvr>
                                      <p:to>
                                        <p:strVal val="visible"/>
                                      </p:to>
                                    </p:set>
                                    <p:anim calcmode="lin" valueType="num">
                                      <p:cBhvr>
                                        <p:cTn id="135" dur="3100" fill="hold"/>
                                        <p:tgtEl>
                                          <p:spTgt spid="140"/>
                                        </p:tgtEl>
                                        <p:attrNameLst>
                                          <p:attrName>ppt_w</p:attrName>
                                        </p:attrNameLst>
                                      </p:cBhvr>
                                      <p:tavLst>
                                        <p:tav tm="0">
                                          <p:val>
                                            <p:fltVal val="0"/>
                                          </p:val>
                                        </p:tav>
                                        <p:tav tm="100000">
                                          <p:val>
                                            <p:strVal val="#ppt_w"/>
                                          </p:val>
                                        </p:tav>
                                      </p:tavLst>
                                    </p:anim>
                                    <p:anim calcmode="lin" valueType="num">
                                      <p:cBhvr>
                                        <p:cTn id="136" dur="3100" fill="hold"/>
                                        <p:tgtEl>
                                          <p:spTgt spid="140"/>
                                        </p:tgtEl>
                                        <p:attrNameLst>
                                          <p:attrName>ppt_h</p:attrName>
                                        </p:attrNameLst>
                                      </p:cBhvr>
                                      <p:tavLst>
                                        <p:tav tm="0">
                                          <p:val>
                                            <p:fltVal val="0"/>
                                          </p:val>
                                        </p:tav>
                                        <p:tav tm="100000">
                                          <p:val>
                                            <p:strVal val="#ppt_h"/>
                                          </p:val>
                                        </p:tav>
                                      </p:tavLst>
                                    </p:anim>
                                    <p:animEffect transition="in" filter="fade">
                                      <p:cBhvr>
                                        <p:cTn id="137" dur="3100"/>
                                        <p:tgtEl>
                                          <p:spTgt spid="140"/>
                                        </p:tgtEl>
                                      </p:cBhvr>
                                    </p:animEffect>
                                  </p:childTnLst>
                                </p:cTn>
                              </p:par>
                              <p:par>
                                <p:cTn id="138" presetID="53" presetClass="entr" presetSubtype="16" repeatCount="indefinite" fill="hold" nodeType="withEffect">
                                  <p:stCondLst>
                                    <p:cond delay="0"/>
                                  </p:stCondLst>
                                  <p:childTnLst>
                                    <p:set>
                                      <p:cBhvr>
                                        <p:cTn id="139" dur="1" fill="hold">
                                          <p:stCondLst>
                                            <p:cond delay="0"/>
                                          </p:stCondLst>
                                        </p:cTn>
                                        <p:tgtEl>
                                          <p:spTgt spid="143"/>
                                        </p:tgtEl>
                                        <p:attrNameLst>
                                          <p:attrName>style.visibility</p:attrName>
                                        </p:attrNameLst>
                                      </p:cBhvr>
                                      <p:to>
                                        <p:strVal val="visible"/>
                                      </p:to>
                                    </p:set>
                                    <p:anim calcmode="lin" valueType="num">
                                      <p:cBhvr>
                                        <p:cTn id="140" dur="3000" fill="hold"/>
                                        <p:tgtEl>
                                          <p:spTgt spid="143"/>
                                        </p:tgtEl>
                                        <p:attrNameLst>
                                          <p:attrName>ppt_w</p:attrName>
                                        </p:attrNameLst>
                                      </p:cBhvr>
                                      <p:tavLst>
                                        <p:tav tm="0">
                                          <p:val>
                                            <p:fltVal val="0"/>
                                          </p:val>
                                        </p:tav>
                                        <p:tav tm="100000">
                                          <p:val>
                                            <p:strVal val="#ppt_w"/>
                                          </p:val>
                                        </p:tav>
                                      </p:tavLst>
                                    </p:anim>
                                    <p:anim calcmode="lin" valueType="num">
                                      <p:cBhvr>
                                        <p:cTn id="141" dur="3000" fill="hold"/>
                                        <p:tgtEl>
                                          <p:spTgt spid="143"/>
                                        </p:tgtEl>
                                        <p:attrNameLst>
                                          <p:attrName>ppt_h</p:attrName>
                                        </p:attrNameLst>
                                      </p:cBhvr>
                                      <p:tavLst>
                                        <p:tav tm="0">
                                          <p:val>
                                            <p:fltVal val="0"/>
                                          </p:val>
                                        </p:tav>
                                        <p:tav tm="100000">
                                          <p:val>
                                            <p:strVal val="#ppt_h"/>
                                          </p:val>
                                        </p:tav>
                                      </p:tavLst>
                                    </p:anim>
                                    <p:animEffect transition="in" filter="fade">
                                      <p:cBhvr>
                                        <p:cTn id="142" dur="3000"/>
                                        <p:tgtEl>
                                          <p:spTgt spid="143"/>
                                        </p:tgtEl>
                                      </p:cBhvr>
                                    </p:animEffect>
                                  </p:childTnLst>
                                </p:cTn>
                              </p:par>
                              <p:par>
                                <p:cTn id="143" presetID="26" presetClass="emph" presetSubtype="0" repeatCount="indefinite" fill="hold" nodeType="withEffect">
                                  <p:stCondLst>
                                    <p:cond delay="0"/>
                                  </p:stCondLst>
                                  <p:childTnLst>
                                    <p:animEffect transition="out" filter="fade">
                                      <p:cBhvr>
                                        <p:cTn id="144" dur="4500" tmFilter="0, 0; .2, .5; .8, .5; 1, 0"/>
                                        <p:tgtEl>
                                          <p:spTgt spid="137"/>
                                        </p:tgtEl>
                                      </p:cBhvr>
                                    </p:animEffect>
                                    <p:animScale>
                                      <p:cBhvr>
                                        <p:cTn id="145" dur="2250" autoRev="1" fill="hold"/>
                                        <p:tgtEl>
                                          <p:spTgt spid="137"/>
                                        </p:tgtEl>
                                      </p:cBhvr>
                                      <p:by x="105000" y="105000"/>
                                    </p:animScale>
                                  </p:childTnLst>
                                </p:cTn>
                              </p:par>
                              <p:par>
                                <p:cTn id="146" presetID="26" presetClass="emph" presetSubtype="0" repeatCount="indefinite" fill="hold" nodeType="withEffect">
                                  <p:stCondLst>
                                    <p:cond delay="0"/>
                                  </p:stCondLst>
                                  <p:childTnLst>
                                    <p:animEffect transition="out" filter="fade">
                                      <p:cBhvr>
                                        <p:cTn id="147" dur="3100" tmFilter="0, 0; .2, .5; .8, .5; 1, 0"/>
                                        <p:tgtEl>
                                          <p:spTgt spid="38"/>
                                        </p:tgtEl>
                                      </p:cBhvr>
                                    </p:animEffect>
                                    <p:animScale>
                                      <p:cBhvr>
                                        <p:cTn id="148" dur="1550" autoRev="1" fill="hold"/>
                                        <p:tgtEl>
                                          <p:spTgt spid="38"/>
                                        </p:tgtEl>
                                      </p:cBhvr>
                                      <p:by x="105000" y="105000"/>
                                    </p:animScale>
                                  </p:childTnLst>
                                </p:cTn>
                              </p:par>
                              <p:par>
                                <p:cTn id="149" presetID="49" presetClass="path" presetSubtype="0" repeatCount="indefinite" decel="50000" fill="hold" grpId="0" nodeType="withEffect">
                                  <p:stCondLst>
                                    <p:cond delay="0"/>
                                  </p:stCondLst>
                                  <p:childTnLst>
                                    <p:animMotion origin="layout" path="M 5.55556E-7 -3.33333E-6 L -0.79132 0.66922 " pathEditMode="relative" rAng="0" ptsTypes="AA">
                                      <p:cBhvr>
                                        <p:cTn id="150" dur="1700" fill="hold"/>
                                        <p:tgtEl>
                                          <p:spTgt spid="146"/>
                                        </p:tgtEl>
                                        <p:attrNameLst>
                                          <p:attrName>ppt_x</p:attrName>
                                          <p:attrName>ppt_y</p:attrName>
                                        </p:attrNameLst>
                                      </p:cBhvr>
                                      <p:rCtr x="-39500" y="33400"/>
                                    </p:animMotion>
                                  </p:childTnLst>
                                </p:cTn>
                              </p:par>
                              <p:par>
                                <p:cTn id="151" presetID="10" presetClass="exit" presetSubtype="0" repeatCount="indefinite" fill="hold" grpId="1" nodeType="withEffect">
                                  <p:stCondLst>
                                    <p:cond delay="0"/>
                                  </p:stCondLst>
                                  <p:childTnLst>
                                    <p:animEffect transition="out" filter="fade">
                                      <p:cBhvr>
                                        <p:cTn id="152" dur="1700"/>
                                        <p:tgtEl>
                                          <p:spTgt spid="146"/>
                                        </p:tgtEl>
                                      </p:cBhvr>
                                    </p:animEffect>
                                    <p:set>
                                      <p:cBhvr>
                                        <p:cTn id="153" dur="1" fill="hold">
                                          <p:stCondLst>
                                            <p:cond delay="1699"/>
                                          </p:stCondLst>
                                        </p:cTn>
                                        <p:tgtEl>
                                          <p:spTgt spid="146"/>
                                        </p:tgtEl>
                                        <p:attrNameLst>
                                          <p:attrName>style.visibility</p:attrName>
                                        </p:attrNameLst>
                                      </p:cBhvr>
                                      <p:to>
                                        <p:strVal val="hidden"/>
                                      </p:to>
                                    </p:set>
                                  </p:childTnLst>
                                </p:cTn>
                              </p:par>
                              <p:par>
                                <p:cTn id="154" presetID="49" presetClass="path" presetSubtype="0" repeatCount="indefinite" decel="50000" fill="hold" grpId="0" nodeType="withEffect">
                                  <p:stCondLst>
                                    <p:cond delay="100"/>
                                  </p:stCondLst>
                                  <p:childTnLst>
                                    <p:animMotion origin="layout" path="M 5.55556E-7 1.85185E-6 L -0.62205 0.51088 " pathEditMode="relative" rAng="0" ptsTypes="AA">
                                      <p:cBhvr>
                                        <p:cTn id="155" dur="1400" fill="hold"/>
                                        <p:tgtEl>
                                          <p:spTgt spid="148"/>
                                        </p:tgtEl>
                                        <p:attrNameLst>
                                          <p:attrName>ppt_x</p:attrName>
                                          <p:attrName>ppt_y</p:attrName>
                                        </p:attrNameLst>
                                      </p:cBhvr>
                                      <p:rCtr x="-31000" y="25500"/>
                                    </p:animMotion>
                                  </p:childTnLst>
                                </p:cTn>
                              </p:par>
                              <p:par>
                                <p:cTn id="156" presetID="10" presetClass="exit" presetSubtype="0" repeatCount="indefinite" fill="hold" grpId="1" nodeType="withEffect">
                                  <p:stCondLst>
                                    <p:cond delay="0"/>
                                  </p:stCondLst>
                                  <p:childTnLst>
                                    <p:animEffect transition="out" filter="fade">
                                      <p:cBhvr>
                                        <p:cTn id="157" dur="1400"/>
                                        <p:tgtEl>
                                          <p:spTgt spid="148"/>
                                        </p:tgtEl>
                                      </p:cBhvr>
                                    </p:animEffect>
                                    <p:set>
                                      <p:cBhvr>
                                        <p:cTn id="158" dur="1" fill="hold">
                                          <p:stCondLst>
                                            <p:cond delay="1399"/>
                                          </p:stCondLst>
                                        </p:cTn>
                                        <p:tgtEl>
                                          <p:spTgt spid="148"/>
                                        </p:tgtEl>
                                        <p:attrNameLst>
                                          <p:attrName>style.visibility</p:attrName>
                                        </p:attrNameLst>
                                      </p:cBhvr>
                                      <p:to>
                                        <p:strVal val="hidden"/>
                                      </p:to>
                                    </p:set>
                                  </p:childTnLst>
                                </p:cTn>
                              </p:par>
                              <p:par>
                                <p:cTn id="159" presetID="1" presetClass="mediacall" presetSubtype="0" fill="hold" nodeType="withEffect">
                                  <p:stCondLst>
                                    <p:cond delay="0"/>
                                  </p:stCondLst>
                                  <p:childTnLst>
                                    <p:cmd type="call" cmd="playFrom(0.0)">
                                      <p:cBhvr>
                                        <p:cTn id="160" dur="1" fill="hold"/>
                                        <p:tgtEl>
                                          <p:spTgt spid="9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3000" numSld="999" showWhenStopped="0">
                <p:cTn id="161" fill="hold" display="0">
                  <p:stCondLst>
                    <p:cond delay="indefinite"/>
                  </p:stCondLst>
                  <p:endCondLst>
                    <p:cond evt="onStopAudio" delay="0">
                      <p:tgtEl>
                        <p:sldTgt/>
                      </p:tgtEl>
                    </p:cond>
                  </p:endCondLst>
                </p:cTn>
                <p:tgtEl>
                  <p:spTgt spid="92"/>
                </p:tgtEl>
              </p:cMediaNode>
            </p:audio>
          </p:childTnLst>
        </p:cTn>
      </p:par>
    </p:tnLst>
    <p:bldLst>
      <p:bldP spid="146" grpId="0" animBg="1"/>
      <p:bldP spid="146" grpId="1" animBg="1"/>
      <p:bldP spid="148" grpId="0" animBg="1"/>
      <p:bldP spid="14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l="24381" b="30789"/>
          <a:stretch>
            <a:fillRect/>
          </a:stretch>
        </p:blipFill>
        <p:spPr>
          <a:xfrm>
            <a:off x="0" y="-33501"/>
            <a:ext cx="12961440" cy="7288048"/>
          </a:xfrm>
          <a:prstGeom prst="rect">
            <a:avLst/>
          </a:prstGeom>
          <a:solidFill>
            <a:schemeClr val="tx1"/>
          </a:solidFill>
          <a:effectLst/>
        </p:spPr>
      </p:pic>
      <p:sp>
        <p:nvSpPr>
          <p:cNvPr id="2" name="矩形 1"/>
          <p:cNvSpPr/>
          <p:nvPr/>
        </p:nvSpPr>
        <p:spPr>
          <a:xfrm>
            <a:off x="9597727" y="412582"/>
            <a:ext cx="3108543" cy="483850"/>
          </a:xfrm>
          <a:prstGeom prst="rect">
            <a:avLst/>
          </a:prstGeom>
        </p:spPr>
        <p:txBody>
          <a:bodyPr wrap="none">
            <a:spAutoFit/>
          </a:bodyPr>
          <a:lstStyle/>
          <a:p>
            <a:pPr algn="r" eaLnBrk="0" hangingPunct="0">
              <a:lnSpc>
                <a:spcPct val="110000"/>
              </a:lnSpc>
            </a:pPr>
            <a:r>
              <a:rPr lang="zh-CN" altLang="en-US" sz="1200" dirty="0">
                <a:solidFill>
                  <a:schemeClr val="bg1"/>
                </a:solidFill>
                <a:latin typeface="Adobe 黑体 Std R" pitchFamily="34" charset="-122"/>
                <a:ea typeface="Adobe 黑体 Std R" pitchFamily="34" charset="-122"/>
              </a:rPr>
              <a:t>至近月点，月球中继卫星释放微纳卫星</a:t>
            </a:r>
            <a:endParaRPr lang="en-US" altLang="zh-CN" sz="1200" dirty="0">
              <a:solidFill>
                <a:schemeClr val="bg1"/>
              </a:solidFill>
              <a:latin typeface="Adobe 黑体 Std R" pitchFamily="34" charset="-122"/>
              <a:ea typeface="Adobe 黑体 Std R" pitchFamily="34" charset="-122"/>
            </a:endParaRPr>
          </a:p>
          <a:p>
            <a:pPr algn="r" eaLnBrk="0" hangingPunct="0">
              <a:lnSpc>
                <a:spcPct val="110000"/>
              </a:lnSpc>
            </a:pPr>
            <a:r>
              <a:rPr lang="zh-CN" altLang="en-US" sz="1200" dirty="0">
                <a:solidFill>
                  <a:schemeClr val="bg1"/>
                </a:solidFill>
                <a:latin typeface="Adobe 黑体 Std R" pitchFamily="34" charset="-122"/>
                <a:ea typeface="Adobe 黑体 Std R" pitchFamily="34" charset="-122"/>
              </a:rPr>
              <a:t>微纳卫星自主进入绕月轨道，形成绕月编队</a:t>
            </a:r>
          </a:p>
        </p:txBody>
      </p:sp>
      <p:pic>
        <p:nvPicPr>
          <p:cNvPr id="3" name="Picture 15"/>
          <p:cNvPicPr>
            <a:picLocks noChangeAspect="1" noChangeArrowheads="1"/>
          </p:cNvPicPr>
          <p:nvPr/>
        </p:nvPicPr>
        <p:blipFill>
          <a:blip r:embed="rId3"/>
          <a:stretch>
            <a:fillRect/>
          </a:stretch>
        </p:blipFill>
        <p:spPr bwMode="auto">
          <a:xfrm rot="18913304">
            <a:off x="6959972" y="2852695"/>
            <a:ext cx="1719346" cy="128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5" descr="未命名"/>
          <p:cNvPicPr>
            <a:picLocks noChangeAspect="1" noChangeArrowheads="1"/>
          </p:cNvPicPr>
          <p:nvPr/>
        </p:nvPicPr>
        <p:blipFill>
          <a:blip r:embed="rId4" cstate="print">
            <a:clrChange>
              <a:clrFrom>
                <a:srgbClr val="010005"/>
              </a:clrFrom>
              <a:clrTo>
                <a:srgbClr val="010005">
                  <a:alpha val="0"/>
                </a:srgbClr>
              </a:clrTo>
            </a:clrChange>
          </a:blip>
          <a:srcRect/>
          <a:stretch>
            <a:fillRect/>
          </a:stretch>
        </p:blipFill>
        <p:spPr bwMode="auto">
          <a:xfrm rot="6263078">
            <a:off x="10122384" y="2313983"/>
            <a:ext cx="559850" cy="39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5" descr="未命名"/>
          <p:cNvPicPr>
            <a:picLocks noChangeAspect="1" noChangeArrowheads="1"/>
          </p:cNvPicPr>
          <p:nvPr/>
        </p:nvPicPr>
        <p:blipFill>
          <a:blip r:embed="rId5" cstate="print">
            <a:clrChange>
              <a:clrFrom>
                <a:srgbClr val="010005"/>
              </a:clrFrom>
              <a:clrTo>
                <a:srgbClr val="010005">
                  <a:alpha val="0"/>
                </a:srgbClr>
              </a:clrTo>
            </a:clrChange>
          </a:blip>
          <a:srcRect/>
          <a:stretch>
            <a:fillRect/>
          </a:stretch>
        </p:blipFill>
        <p:spPr bwMode="auto">
          <a:xfrm rot="21275250">
            <a:off x="6787540" y="3730971"/>
            <a:ext cx="636265" cy="45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http://c.hiphotos.baidu.com/zhidao/pic/item/9f510fb30f2442a7a313a4f6d343ad4bd1130247.jpg"/>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a14:imgEffect>
                    <a14:imgEffect>
                      <a14:colorTemperature colorTemp="11200"/>
                    </a14:imgEffect>
                  </a14:imgLayer>
                </a14:imgProps>
              </a:ext>
            </a:extLst>
          </a:blip>
          <a:srcRect/>
          <a:stretch>
            <a:fillRect/>
          </a:stretch>
        </p:blipFill>
        <p:spPr bwMode="auto">
          <a:xfrm>
            <a:off x="8013551" y="2279151"/>
            <a:ext cx="2160241" cy="2170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flipH="1">
            <a:off x="1133337" y="5056485"/>
            <a:ext cx="5047368" cy="1384995"/>
          </a:xfrm>
          <a:prstGeom prst="rect">
            <a:avLst/>
          </a:prstGeom>
        </p:spPr>
        <p:txBody>
          <a:bodyPr wrap="square">
            <a:spAutoFit/>
          </a:bodyPr>
          <a:lstStyle/>
          <a:p>
            <a:pPr indent="-287655" algn="just" eaLnBrk="0" hangingPunct="0">
              <a:lnSpc>
                <a:spcPct val="150000"/>
              </a:lnSpc>
              <a:defRPr/>
            </a:pPr>
            <a:r>
              <a:rPr lang="zh-CN" altLang="en-US" sz="1400" noProof="1">
                <a:solidFill>
                  <a:schemeClr val="bg1"/>
                </a:solidFill>
                <a:latin typeface="Arial" panose="020B0604020202020204" pitchFamily="34" charset="0"/>
                <a:ea typeface="微软雅黑" panose="020B0503020204020204" pitchFamily="34" charset="-122"/>
                <a:cs typeface="+mn-ea"/>
                <a:sym typeface="+mn-ea"/>
              </a:rPr>
              <a:t>        探月微卫星</a:t>
            </a:r>
            <a:r>
              <a:rPr lang="zh-CN" altLang="zh-CN" sz="1400" dirty="0">
                <a:solidFill>
                  <a:schemeClr val="bg1"/>
                </a:solidFill>
                <a:latin typeface="Arial" panose="020B0604020202020204" pitchFamily="34" charset="0"/>
                <a:ea typeface="微软雅黑" panose="020B0503020204020204" pitchFamily="34" charset="-122"/>
                <a:cs typeface="+mn-ea"/>
                <a:sym typeface="+mn-ea"/>
              </a:rPr>
              <a:t>是全球首个绕月近距编队飞行系统和月球轨道超长波干涉成像系统，两颗微卫星编队飞行，进行国际前沿天文观测研究，探索宇宙黑暗时期的特征，具备对嫦娥4号着陆器和巡视器进行有限测控数传中继的能力。</a:t>
            </a:r>
            <a:endParaRPr lang="zh-CN" altLang="zh-CN" sz="1400" dirty="0">
              <a:solidFill>
                <a:schemeClr val="bg1"/>
              </a:solidFill>
              <a:latin typeface="Arial" panose="020B0604020202020204" pitchFamily="34" charset="0"/>
              <a:ea typeface="微软雅黑" panose="020B0503020204020204" pitchFamily="34" charset="-122"/>
              <a:cs typeface="+mn-ea"/>
            </a:endParaRPr>
          </a:p>
        </p:txBody>
      </p:sp>
      <p:sp>
        <p:nvSpPr>
          <p:cNvPr id="12" name="矩形 11"/>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13" name="文本框 12"/>
          <p:cNvSpPr txBox="1"/>
          <p:nvPr/>
        </p:nvSpPr>
        <p:spPr>
          <a:xfrm>
            <a:off x="392023" y="266575"/>
            <a:ext cx="1538883"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探月微卫星</a:t>
            </a:r>
          </a:p>
        </p:txBody>
      </p:sp>
      <p:sp>
        <p:nvSpPr>
          <p:cNvPr id="14" name="文本框 13"/>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10000" fill="hold"/>
                                        <p:tgtEl>
                                          <p:spTgt spid="3"/>
                                        </p:tgtEl>
                                        <p:attrNameLst>
                                          <p:attrName>r</p:attrName>
                                        </p:attrNameLst>
                                      </p:cBhvr>
                                    </p:animRot>
                                  </p:childTnLst>
                                </p:cTn>
                              </p:par>
                              <p:par>
                                <p:cTn id="7" presetID="1" presetClass="path" presetSubtype="0" repeatCount="indefinite" fill="hold" nodeType="withEffect">
                                  <p:stCondLst>
                                    <p:cond delay="0"/>
                                  </p:stCondLst>
                                  <p:endCondLst>
                                    <p:cond evt="onNext" delay="0">
                                      <p:tgtEl>
                                        <p:sldTgt/>
                                      </p:tgtEl>
                                    </p:cond>
                                  </p:endCondLst>
                                  <p:childTnLst>
                                    <p:animMotion origin="layout" path="M -0.07777 -0.26712 C -0.00074 -0.42889 0.13334 -0.4561 0.22247 -0.32441 C 0.31087 -0.1914 0.31926 0.0496 0.24309 0.21137 C 0.16679 0.37379 0.03272 0.39662 -0.05592 0.26427 C -0.14469 0.13213 -0.15382 -0.10448 -0.07777 -0.26712 Z " pathEditMode="relative" rAng="18600000" ptsTypes="AAAAA">
                                      <p:cBhvr>
                                        <p:cTn id="8" dur="10000" fill="hold"/>
                                        <p:tgtEl>
                                          <p:spTgt spid="3"/>
                                        </p:tgtEl>
                                        <p:attrNameLst>
                                          <p:attrName>ppt_x</p:attrName>
                                          <p:attrName>ppt_y</p:attrName>
                                        </p:attrNameLst>
                                      </p:cBhvr>
                                      <p:rCtr x="16123" y="23749"/>
                                    </p:animMotion>
                                  </p:childTnLst>
                                </p:cTn>
                              </p:par>
                              <p:par>
                                <p:cTn id="9" presetID="8" presetClass="emph" presetSubtype="0" repeatCount="indefinite" fill="hold" nodeType="withEffect">
                                  <p:stCondLst>
                                    <p:cond delay="0"/>
                                  </p:stCondLst>
                                  <p:endCondLst>
                                    <p:cond evt="onNext" delay="0">
                                      <p:tgtEl>
                                        <p:sldTgt/>
                                      </p:tgtEl>
                                    </p:cond>
                                  </p:endCondLst>
                                  <p:childTnLst>
                                    <p:animRot by="21600000">
                                      <p:cBhvr>
                                        <p:cTn id="10" dur="10000" fill="hold"/>
                                        <p:tgtEl>
                                          <p:spTgt spid="4"/>
                                        </p:tgtEl>
                                        <p:attrNameLst>
                                          <p:attrName>r</p:attrName>
                                        </p:attrNameLst>
                                      </p:cBhvr>
                                    </p:animRot>
                                  </p:childTnLst>
                                </p:cTn>
                              </p:par>
                              <p:par>
                                <p:cTn id="11" presetID="1" presetClass="path" presetSubtype="0" repeatCount="indefinite" fill="hold" nodeType="withEffect">
                                  <p:stCondLst>
                                    <p:cond delay="0"/>
                                  </p:stCondLst>
                                  <p:endCondLst>
                                    <p:cond evt="onNext" delay="0">
                                      <p:tgtEl>
                                        <p:sldTgt/>
                                      </p:tgtEl>
                                    </p:cond>
                                  </p:endCondLst>
                                  <p:childTnLst>
                                    <p:animMotion origin="layout" path="M -0.1084 -0.21422 C -0.00815 -0.21422 0.07383 -0.0755 0.07383 0.09746 C 0.07383 0.26976 -0.00815 0.41089 -0.1084 0.41089 C -0.20889 0.41089 -0.29025 0.26976 -0.29025 0.09746 C -0.29025 -0.0755 -0.20889 -0.21422 -0.1084 -0.21422 Z " pathEditMode="relative" rAng="0" ptsTypes="AAAAA">
                                      <p:cBhvr>
                                        <p:cTn id="12" dur="10000" fill="hold"/>
                                        <p:tgtEl>
                                          <p:spTgt spid="4"/>
                                        </p:tgtEl>
                                        <p:attrNameLst>
                                          <p:attrName>ppt_x</p:attrName>
                                          <p:attrName>ppt_y</p:attrName>
                                        </p:attrNameLst>
                                      </p:cBhvr>
                                      <p:rCtr x="12" y="31255"/>
                                    </p:animMotion>
                                  </p:childTnLst>
                                </p:cTn>
                              </p:par>
                              <p:par>
                                <p:cTn id="13" presetID="8" presetClass="emph" presetSubtype="0" repeatCount="indefinite" fill="hold" nodeType="withEffect">
                                  <p:stCondLst>
                                    <p:cond delay="0"/>
                                  </p:stCondLst>
                                  <p:endCondLst>
                                    <p:cond evt="onNext" delay="0">
                                      <p:tgtEl>
                                        <p:sldTgt/>
                                      </p:tgtEl>
                                    </p:cond>
                                  </p:endCondLst>
                                  <p:childTnLst>
                                    <p:animRot by="21600000">
                                      <p:cBhvr>
                                        <p:cTn id="14" dur="10000" fill="hold"/>
                                        <p:tgtEl>
                                          <p:spTgt spid="10"/>
                                        </p:tgtEl>
                                        <p:attrNameLst>
                                          <p:attrName>r</p:attrName>
                                        </p:attrNameLst>
                                      </p:cBhvr>
                                    </p:animRot>
                                  </p:childTnLst>
                                </p:cTn>
                              </p:par>
                              <p:par>
                                <p:cTn id="15" presetID="1" presetClass="path" presetSubtype="0" repeatCount="indefinite" fill="hold" nodeType="withEffect">
                                  <p:stCondLst>
                                    <p:cond delay="0"/>
                                  </p:stCondLst>
                                  <p:endCondLst>
                                    <p:cond evt="onNext" delay="0">
                                      <p:tgtEl>
                                        <p:sldTgt/>
                                      </p:tgtEl>
                                    </p:cond>
                                  </p:endCondLst>
                                  <p:childTnLst>
                                    <p:animMotion origin="layout" path="M -0.0258 -0.10733 C -0.02568 -0.26251 0.05074 -0.38981 0.14531 -0.38981 C 0.23976 -0.38981 0.31679 -0.26185 0.31679 -0.10733 C 0.31679 0.04675 0.23976 0.17208 0.14519 0.17208 C 0.05074 0.17208 -0.02568 0.04763 -0.0258 -0.10733 Z " pathEditMode="relative" rAng="16200000" ptsTypes="AAAAA">
                                      <p:cBhvr>
                                        <p:cTn id="16" dur="10000" fill="hold"/>
                                        <p:tgtEl>
                                          <p:spTgt spid="10"/>
                                        </p:tgtEl>
                                        <p:attrNameLst>
                                          <p:attrName>ppt_x</p:attrName>
                                          <p:attrName>ppt_y</p:attrName>
                                        </p:attrNameLst>
                                      </p:cBhvr>
                                      <p:rCtr x="17123" y="-1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rotWithShape="1">
          <a:blip r:embed="rId4"/>
          <a:srcRect l="27112" t="2185" b="24605"/>
          <a:stretch>
            <a:fillRect/>
          </a:stretch>
        </p:blipFill>
        <p:spPr>
          <a:xfrm>
            <a:off x="-51345" y="-56083"/>
            <a:ext cx="13128057" cy="7416824"/>
          </a:xfrm>
          <a:prstGeom prst="rect">
            <a:avLst/>
          </a:prstGeom>
        </p:spPr>
      </p:pic>
      <p:grpSp>
        <p:nvGrpSpPr>
          <p:cNvPr id="3" name="Group 27"/>
          <p:cNvGrpSpPr/>
          <p:nvPr/>
        </p:nvGrpSpPr>
        <p:grpSpPr bwMode="auto">
          <a:xfrm rot="-2617657">
            <a:off x="9729433" y="3127136"/>
            <a:ext cx="1599666" cy="3503808"/>
            <a:chOff x="1216" y="1438"/>
            <a:chExt cx="348" cy="1529"/>
          </a:xfrm>
        </p:grpSpPr>
        <p:sp>
          <p:nvSpPr>
            <p:cNvPr id="13356" name="Oval 28"/>
            <p:cNvSpPr>
              <a:spLocks noChangeArrowheads="1"/>
            </p:cNvSpPr>
            <p:nvPr/>
          </p:nvSpPr>
          <p:spPr bwMode="auto">
            <a:xfrm>
              <a:off x="1216" y="1438"/>
              <a:ext cx="348" cy="1529"/>
            </a:xfrm>
            <a:prstGeom prst="ellipse">
              <a:avLst/>
            </a:prstGeom>
            <a:gradFill rotWithShape="1">
              <a:gsLst>
                <a:gs pos="0">
                  <a:srgbClr val="FF0000"/>
                </a:gs>
                <a:gs pos="100000">
                  <a:srgbClr val="76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57" name="Oval 29"/>
            <p:cNvSpPr>
              <a:spLocks noChangeArrowheads="1"/>
            </p:cNvSpPr>
            <p:nvPr/>
          </p:nvSpPr>
          <p:spPr bwMode="auto">
            <a:xfrm>
              <a:off x="1277" y="1711"/>
              <a:ext cx="227" cy="861"/>
            </a:xfrm>
            <a:prstGeom prst="ellipse">
              <a:avLst/>
            </a:prstGeom>
            <a:gradFill rotWithShape="1">
              <a:gsLst>
                <a:gs pos="0">
                  <a:srgbClr val="FF6600"/>
                </a:gs>
                <a:gs pos="100000">
                  <a:srgbClr val="762F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 name="Group 17"/>
          <p:cNvGrpSpPr/>
          <p:nvPr/>
        </p:nvGrpSpPr>
        <p:grpSpPr bwMode="auto">
          <a:xfrm rot="2937566">
            <a:off x="7656111" y="-676846"/>
            <a:ext cx="3341935" cy="7067847"/>
            <a:chOff x="2789" y="4622"/>
            <a:chExt cx="1497" cy="3166"/>
          </a:xfrm>
        </p:grpSpPr>
        <p:pic>
          <p:nvPicPr>
            <p:cNvPr id="13354" name="Picture 12"/>
            <p:cNvPicPr>
              <a:picLocks noChangeAspect="1" noChangeArrowheads="1"/>
            </p:cNvPicPr>
            <p:nvPr/>
          </p:nvPicPr>
          <p:blipFill>
            <a:blip r:embed="rId5" cstate="print"/>
            <a:stretch>
              <a:fillRect/>
            </a:stretch>
          </p:blipFill>
          <p:spPr bwMode="auto">
            <a:xfrm>
              <a:off x="3054" y="4622"/>
              <a:ext cx="860" cy="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55" name="Rectangle 16"/>
            <p:cNvSpPr>
              <a:spLocks noChangeArrowheads="1"/>
            </p:cNvSpPr>
            <p:nvPr/>
          </p:nvSpPr>
          <p:spPr bwMode="auto">
            <a:xfrm>
              <a:off x="2789" y="5566"/>
              <a:ext cx="1497" cy="2222"/>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pic>
        <p:nvPicPr>
          <p:cNvPr id="18467" name="Picture 35" descr="雾"/>
          <p:cNvPicPr>
            <a:picLocks noChangeAspect="1" noChangeArrowheads="1"/>
          </p:cNvPicPr>
          <p:nvPr/>
        </p:nvPicPr>
        <p:blipFill>
          <a:blip r:embed="rId6"/>
          <a:srcRect/>
          <a:stretch>
            <a:fillRect/>
          </a:stretch>
        </p:blipFill>
        <p:spPr bwMode="auto">
          <a:xfrm>
            <a:off x="7436734" y="3856882"/>
            <a:ext cx="4018359" cy="44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8" name="Picture 36" descr="雾"/>
          <p:cNvPicPr>
            <a:picLocks noChangeAspect="1" noChangeArrowheads="1"/>
          </p:cNvPicPr>
          <p:nvPr/>
        </p:nvPicPr>
        <p:blipFill>
          <a:blip r:embed="rId6"/>
          <a:srcRect/>
          <a:stretch>
            <a:fillRect/>
          </a:stretch>
        </p:blipFill>
        <p:spPr bwMode="auto">
          <a:xfrm rot="-3251938">
            <a:off x="9295374" y="2424107"/>
            <a:ext cx="3049488" cy="333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1" name="Picture 39" descr="雾"/>
          <p:cNvPicPr>
            <a:picLocks noChangeAspect="1" noChangeArrowheads="1"/>
          </p:cNvPicPr>
          <p:nvPr/>
        </p:nvPicPr>
        <p:blipFill>
          <a:blip r:embed="rId6"/>
          <a:srcRect/>
          <a:stretch>
            <a:fillRect/>
          </a:stretch>
        </p:blipFill>
        <p:spPr bwMode="auto">
          <a:xfrm rot="4858641">
            <a:off x="10770900" y="2769369"/>
            <a:ext cx="4018359" cy="44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9" name="Picture 37" descr="雾"/>
          <p:cNvPicPr>
            <a:picLocks noChangeAspect="1" noChangeArrowheads="1"/>
          </p:cNvPicPr>
          <p:nvPr/>
        </p:nvPicPr>
        <p:blipFill>
          <a:blip r:embed="rId6"/>
          <a:srcRect/>
          <a:stretch>
            <a:fillRect/>
          </a:stretch>
        </p:blipFill>
        <p:spPr bwMode="auto">
          <a:xfrm rot="7646257">
            <a:off x="9999293" y="5374326"/>
            <a:ext cx="2542729" cy="278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2" name="Picture 40" descr="雾"/>
          <p:cNvPicPr>
            <a:picLocks noChangeAspect="1" noChangeArrowheads="1"/>
          </p:cNvPicPr>
          <p:nvPr/>
        </p:nvPicPr>
        <p:blipFill>
          <a:blip r:embed="rId6"/>
          <a:srcRect/>
          <a:stretch>
            <a:fillRect/>
          </a:stretch>
        </p:blipFill>
        <p:spPr bwMode="auto">
          <a:xfrm rot="7646257">
            <a:off x="7613188" y="5830020"/>
            <a:ext cx="2542728" cy="278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3" name="Picture 41" descr="雾"/>
          <p:cNvPicPr>
            <a:picLocks noChangeAspect="1" noChangeArrowheads="1"/>
          </p:cNvPicPr>
          <p:nvPr/>
        </p:nvPicPr>
        <p:blipFill>
          <a:blip r:embed="rId6"/>
          <a:srcRect/>
          <a:stretch>
            <a:fillRect/>
          </a:stretch>
        </p:blipFill>
        <p:spPr bwMode="auto">
          <a:xfrm rot="7646257">
            <a:off x="11410194" y="5607935"/>
            <a:ext cx="2542728" cy="278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4" name="Picture 42" descr="cloud1"/>
          <p:cNvPicPr>
            <a:picLocks noChangeAspect="1" noChangeArrowheads="1"/>
          </p:cNvPicPr>
          <p:nvPr/>
        </p:nvPicPr>
        <p:blipFill>
          <a:blip r:embed="rId7" cstate="print"/>
          <a:srcRect/>
          <a:stretch>
            <a:fillRect/>
          </a:stretch>
        </p:blipFill>
        <p:spPr bwMode="auto">
          <a:xfrm>
            <a:off x="-455414" y="-2460129"/>
            <a:ext cx="2330648" cy="162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5" name="Picture 43" descr="cloud1"/>
          <p:cNvPicPr>
            <a:picLocks noChangeAspect="1" noChangeArrowheads="1"/>
          </p:cNvPicPr>
          <p:nvPr/>
        </p:nvPicPr>
        <p:blipFill>
          <a:blip r:embed="rId7"/>
          <a:srcRect/>
          <a:stretch>
            <a:fillRect/>
          </a:stretch>
        </p:blipFill>
        <p:spPr bwMode="auto">
          <a:xfrm>
            <a:off x="6125766" y="-2256060"/>
            <a:ext cx="3239245" cy="2256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6" name="Picture 44" descr="cloud1"/>
          <p:cNvPicPr>
            <a:picLocks noChangeAspect="1" noChangeArrowheads="1"/>
          </p:cNvPicPr>
          <p:nvPr/>
        </p:nvPicPr>
        <p:blipFill>
          <a:blip r:embed="rId7"/>
          <a:srcRect/>
          <a:stretch>
            <a:fillRect/>
          </a:stretch>
        </p:blipFill>
        <p:spPr bwMode="auto">
          <a:xfrm>
            <a:off x="-3596432" y="-467890"/>
            <a:ext cx="2661047" cy="1855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77" name="Oval 45"/>
          <p:cNvSpPr>
            <a:spLocks noChangeArrowheads="1"/>
          </p:cNvSpPr>
          <p:nvPr/>
        </p:nvSpPr>
        <p:spPr bwMode="auto">
          <a:xfrm>
            <a:off x="-5924848" y="-4890318"/>
            <a:ext cx="9923116" cy="5572126"/>
          </a:xfrm>
          <a:prstGeom prst="ellipse">
            <a:avLst/>
          </a:prstGeom>
          <a:gradFill rotWithShape="1">
            <a:gsLst>
              <a:gs pos="0">
                <a:schemeClr val="bg1">
                  <a:alpha val="39999"/>
                </a:schemeClr>
              </a:gs>
              <a:gs pos="100000">
                <a:schemeClr val="bg1">
                  <a:gamma/>
                  <a:shade val="46275"/>
                  <a:invGamma/>
                  <a:alpha val="0"/>
                </a:schemeClr>
              </a:gs>
            </a:gsLst>
            <a:path path="shape">
              <a:fillToRect l="50000" t="50000" r="50000" b="50000"/>
            </a:path>
          </a:gradFill>
          <a:ln w="9525">
            <a:noFill/>
            <a:round/>
          </a:ln>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18478" name="Oval 46"/>
          <p:cNvSpPr>
            <a:spLocks noChangeArrowheads="1"/>
          </p:cNvSpPr>
          <p:nvPr/>
        </p:nvSpPr>
        <p:spPr bwMode="auto">
          <a:xfrm>
            <a:off x="1881527" y="-5566757"/>
            <a:ext cx="9923115" cy="5572125"/>
          </a:xfrm>
          <a:prstGeom prst="ellipse">
            <a:avLst/>
          </a:prstGeom>
          <a:gradFill rotWithShape="1">
            <a:gsLst>
              <a:gs pos="0">
                <a:schemeClr val="bg1">
                  <a:alpha val="30000"/>
                </a:schemeClr>
              </a:gs>
              <a:gs pos="100000">
                <a:schemeClr val="bg1">
                  <a:gamma/>
                  <a:shade val="46275"/>
                  <a:invGamma/>
                  <a:alpha val="0"/>
                </a:schemeClr>
              </a:gs>
            </a:gsLst>
            <a:path path="shape">
              <a:fillToRect l="50000" t="50000" r="50000" b="50000"/>
            </a:path>
          </a:gradFill>
          <a:ln w="9525">
            <a:noFill/>
            <a:round/>
          </a:ln>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nvGrpSpPr>
          <p:cNvPr id="6" name="Group 62"/>
          <p:cNvGrpSpPr/>
          <p:nvPr/>
        </p:nvGrpSpPr>
        <p:grpSpPr bwMode="auto">
          <a:xfrm rot="-2986778">
            <a:off x="4156917" y="3496429"/>
            <a:ext cx="627311" cy="850553"/>
            <a:chOff x="-1481" y="1778"/>
            <a:chExt cx="398" cy="540"/>
          </a:xfrm>
        </p:grpSpPr>
        <p:sp>
          <p:nvSpPr>
            <p:cNvPr id="18491" name="AutoShape 59"/>
            <p:cNvSpPr>
              <a:spLocks noChangeArrowheads="1"/>
            </p:cNvSpPr>
            <p:nvPr/>
          </p:nvSpPr>
          <p:spPr bwMode="auto">
            <a:xfrm>
              <a:off x="-1431" y="1846"/>
              <a:ext cx="299" cy="404"/>
            </a:xfrm>
            <a:prstGeom prst="star4">
              <a:avLst>
                <a:gd name="adj" fmla="val 2704"/>
              </a:avLst>
            </a:prstGeom>
            <a:gradFill rotWithShape="1">
              <a:gsLst>
                <a:gs pos="0">
                  <a:schemeClr val="bg1"/>
                </a:gs>
                <a:gs pos="100000">
                  <a:schemeClr val="bg1">
                    <a:gamma/>
                    <a:shade val="46275"/>
                    <a:invGamma/>
                    <a:alpha val="0"/>
                  </a:schemeClr>
                </a:gs>
              </a:gsLst>
              <a:path path="shape">
                <a:fillToRect l="50000" t="50000" r="50000" b="50000"/>
              </a:path>
            </a:gradFill>
            <a:ln w="9525">
              <a:noFill/>
              <a:miter lim="800000"/>
            </a:ln>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18492" name="AutoShape 60"/>
            <p:cNvSpPr>
              <a:spLocks noChangeArrowheads="1"/>
            </p:cNvSpPr>
            <p:nvPr/>
          </p:nvSpPr>
          <p:spPr bwMode="auto">
            <a:xfrm rot="2148118">
              <a:off x="-1481" y="1778"/>
              <a:ext cx="398" cy="540"/>
            </a:xfrm>
            <a:prstGeom prst="star4">
              <a:avLst>
                <a:gd name="adj" fmla="val 2704"/>
              </a:avLst>
            </a:prstGeom>
            <a:gradFill rotWithShape="1">
              <a:gsLst>
                <a:gs pos="0">
                  <a:schemeClr val="bg1"/>
                </a:gs>
                <a:gs pos="100000">
                  <a:schemeClr val="bg1">
                    <a:gamma/>
                    <a:shade val="46275"/>
                    <a:invGamma/>
                    <a:alpha val="0"/>
                  </a:schemeClr>
                </a:gs>
              </a:gsLst>
              <a:path path="shape">
                <a:fillToRect l="50000" t="50000" r="50000" b="50000"/>
              </a:path>
            </a:gradFill>
            <a:ln w="9525">
              <a:noFill/>
              <a:miter lim="800000"/>
            </a:ln>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nvGrpSpPr>
          <p:cNvPr id="11" name="Group 75"/>
          <p:cNvGrpSpPr/>
          <p:nvPr/>
        </p:nvGrpSpPr>
        <p:grpSpPr bwMode="auto">
          <a:xfrm rot="-2427818">
            <a:off x="11292356" y="737740"/>
            <a:ext cx="627311" cy="850553"/>
            <a:chOff x="-1481" y="1778"/>
            <a:chExt cx="398" cy="540"/>
          </a:xfrm>
        </p:grpSpPr>
        <p:sp>
          <p:nvSpPr>
            <p:cNvPr id="18508" name="AutoShape 76"/>
            <p:cNvSpPr>
              <a:spLocks noChangeArrowheads="1"/>
            </p:cNvSpPr>
            <p:nvPr/>
          </p:nvSpPr>
          <p:spPr bwMode="auto">
            <a:xfrm>
              <a:off x="-1431" y="1846"/>
              <a:ext cx="299" cy="404"/>
            </a:xfrm>
            <a:prstGeom prst="star4">
              <a:avLst>
                <a:gd name="adj" fmla="val 2704"/>
              </a:avLst>
            </a:prstGeom>
            <a:gradFill rotWithShape="1">
              <a:gsLst>
                <a:gs pos="0">
                  <a:schemeClr val="bg1">
                    <a:alpha val="80000"/>
                  </a:schemeClr>
                </a:gs>
                <a:gs pos="100000">
                  <a:schemeClr val="bg1">
                    <a:gamma/>
                    <a:shade val="46275"/>
                    <a:invGamma/>
                    <a:alpha val="0"/>
                  </a:schemeClr>
                </a:gs>
              </a:gsLst>
              <a:path path="shape">
                <a:fillToRect l="50000" t="50000" r="50000" b="50000"/>
              </a:path>
            </a:gradFill>
            <a:ln w="9525">
              <a:noFill/>
              <a:miter lim="800000"/>
            </a:ln>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18509" name="AutoShape 77"/>
            <p:cNvSpPr>
              <a:spLocks noChangeArrowheads="1"/>
            </p:cNvSpPr>
            <p:nvPr/>
          </p:nvSpPr>
          <p:spPr bwMode="auto">
            <a:xfrm rot="2148118">
              <a:off x="-1481" y="1778"/>
              <a:ext cx="398" cy="540"/>
            </a:xfrm>
            <a:prstGeom prst="star4">
              <a:avLst>
                <a:gd name="adj" fmla="val 2704"/>
              </a:avLst>
            </a:prstGeom>
            <a:gradFill rotWithShape="1">
              <a:gsLst>
                <a:gs pos="0">
                  <a:schemeClr val="bg1">
                    <a:alpha val="80000"/>
                  </a:schemeClr>
                </a:gs>
                <a:gs pos="100000">
                  <a:schemeClr val="bg1">
                    <a:gamma/>
                    <a:shade val="46275"/>
                    <a:invGamma/>
                    <a:alpha val="0"/>
                  </a:schemeClr>
                </a:gs>
              </a:gsLst>
              <a:path path="shape">
                <a:fillToRect l="50000" t="50000" r="50000" b="50000"/>
              </a:path>
            </a:gradFill>
            <a:ln w="9525">
              <a:noFill/>
              <a:miter lim="800000"/>
            </a:ln>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sp>
        <p:nvSpPr>
          <p:cNvPr id="56" name="矩形 55"/>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57" name="文本框 56"/>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长征火箭</a:t>
            </a:r>
          </a:p>
        </p:txBody>
      </p:sp>
      <p:sp>
        <p:nvSpPr>
          <p:cNvPr id="58" name="文本框 57"/>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17" name="矩形 16"/>
          <p:cNvSpPr/>
          <p:nvPr/>
        </p:nvSpPr>
        <p:spPr>
          <a:xfrm>
            <a:off x="720335" y="5060840"/>
            <a:ext cx="7436221" cy="1415772"/>
          </a:xfrm>
          <a:prstGeom prst="rect">
            <a:avLst/>
          </a:prstGeom>
        </p:spPr>
        <p:txBody>
          <a:bodyPr wrap="square">
            <a:spAutoFit/>
          </a:bodyPr>
          <a:lstStyle/>
          <a:p>
            <a:pPr>
              <a:spcBef>
                <a:spcPts val="1200"/>
              </a:spcBef>
            </a:pPr>
            <a:r>
              <a:rPr lang="zh-CN" altLang="en-US" sz="1400" dirty="0">
                <a:solidFill>
                  <a:schemeClr val="bg1"/>
                </a:solidFill>
                <a:latin typeface="Arial" panose="020B0604020202020204" pitchFamily="34" charset="0"/>
                <a:ea typeface="微软雅黑" panose="020B0503020204020204" pitchFamily="34" charset="-122"/>
                <a:cs typeface="+mn-ea"/>
              </a:rPr>
              <a:t>助推级</a:t>
            </a:r>
            <a:r>
              <a:rPr lang="en-US" altLang="zh-CN" sz="1400" dirty="0">
                <a:solidFill>
                  <a:schemeClr val="bg1"/>
                </a:solidFill>
                <a:latin typeface="Arial" panose="020B0604020202020204" pitchFamily="34" charset="0"/>
                <a:ea typeface="微软雅黑" panose="020B0503020204020204" pitchFamily="34" charset="-122"/>
                <a:cs typeface="+mn-ea"/>
              </a:rPr>
              <a:t>120</a:t>
            </a:r>
            <a:r>
              <a:rPr lang="zh-CN" altLang="en-US" sz="1400" dirty="0">
                <a:solidFill>
                  <a:schemeClr val="bg1"/>
                </a:solidFill>
                <a:latin typeface="Arial" panose="020B0604020202020204" pitchFamily="34" charset="0"/>
                <a:ea typeface="微软雅黑" panose="020B0503020204020204" pitchFamily="34" charset="-122"/>
                <a:cs typeface="+mn-ea"/>
              </a:rPr>
              <a:t>吨液氧煤油发动机涡轮气动设计为“长征五号”总推力破千吨助推</a:t>
            </a:r>
            <a:endParaRPr lang="en-US" altLang="zh-CN" sz="1400" dirty="0">
              <a:solidFill>
                <a:schemeClr val="bg1"/>
              </a:solidFill>
              <a:latin typeface="Arial" panose="020B0604020202020204" pitchFamily="34" charset="0"/>
              <a:ea typeface="微软雅黑" panose="020B0503020204020204" pitchFamily="34" charset="-122"/>
              <a:cs typeface="+mn-ea"/>
            </a:endParaRPr>
          </a:p>
          <a:p>
            <a:pPr>
              <a:spcBef>
                <a:spcPts val="1200"/>
              </a:spcBef>
            </a:pPr>
            <a:r>
              <a:rPr lang="zh-CN" altLang="en-US" sz="1400" dirty="0">
                <a:solidFill>
                  <a:schemeClr val="bg1"/>
                </a:solidFill>
                <a:latin typeface="Arial" panose="020B0604020202020204" pitchFamily="34" charset="0"/>
                <a:ea typeface="微软雅黑" panose="020B0503020204020204" pitchFamily="34" charset="-122"/>
                <a:cs typeface="+mn-ea"/>
              </a:rPr>
              <a:t>发动机气瓶热防护项目，攻克“长征五号”热防护难题</a:t>
            </a:r>
            <a:endParaRPr lang="en-US" altLang="zh-CN" sz="1400" dirty="0">
              <a:solidFill>
                <a:schemeClr val="bg1"/>
              </a:solidFill>
              <a:latin typeface="Arial" panose="020B0604020202020204" pitchFamily="34" charset="0"/>
              <a:ea typeface="微软雅黑" panose="020B0503020204020204" pitchFamily="34" charset="-122"/>
              <a:cs typeface="+mn-ea"/>
            </a:endParaRPr>
          </a:p>
          <a:p>
            <a:pPr>
              <a:spcBef>
                <a:spcPts val="1200"/>
              </a:spcBef>
            </a:pPr>
            <a:r>
              <a:rPr lang="zh-CN" altLang="en-US" sz="1400" dirty="0">
                <a:solidFill>
                  <a:schemeClr val="bg1"/>
                </a:solidFill>
                <a:latin typeface="Arial" panose="020B0604020202020204" pitchFamily="34" charset="0"/>
                <a:ea typeface="微软雅黑" panose="020B0503020204020204" pitchFamily="34" charset="-122"/>
                <a:cs typeface="+mn-ea"/>
              </a:rPr>
              <a:t>金属橡胶阻尼环在“长征五号”运载火箭发动机上成功应用</a:t>
            </a:r>
            <a:endParaRPr lang="en-US" altLang="zh-CN" sz="1400" dirty="0">
              <a:solidFill>
                <a:schemeClr val="bg1"/>
              </a:solidFill>
              <a:latin typeface="Arial" panose="020B0604020202020204" pitchFamily="34" charset="0"/>
              <a:ea typeface="微软雅黑" panose="020B0503020204020204" pitchFamily="34" charset="-122"/>
              <a:cs typeface="+mn-ea"/>
            </a:endParaRPr>
          </a:p>
          <a:p>
            <a:pPr>
              <a:spcBef>
                <a:spcPts val="1200"/>
              </a:spcBef>
            </a:pPr>
            <a:r>
              <a:rPr lang="zh-CN" altLang="en-US" sz="1400" dirty="0">
                <a:solidFill>
                  <a:schemeClr val="bg1"/>
                </a:solidFill>
                <a:latin typeface="Arial" panose="020B0604020202020204" pitchFamily="34" charset="0"/>
                <a:ea typeface="微软雅黑" panose="020B0503020204020204" pitchFamily="34" charset="-122"/>
                <a:cs typeface="+mn-ea"/>
              </a:rPr>
              <a:t>工业设计团队完成“长征五号”的整体涂装与</a:t>
            </a:r>
            <a:r>
              <a:rPr lang="en-US" altLang="zh-CN" sz="1400" dirty="0">
                <a:solidFill>
                  <a:schemeClr val="bg1"/>
                </a:solidFill>
                <a:latin typeface="Arial" panose="020B0604020202020204" pitchFamily="34" charset="0"/>
                <a:ea typeface="微软雅黑" panose="020B0503020204020204" pitchFamily="34" charset="-122"/>
                <a:cs typeface="+mn-ea"/>
              </a:rPr>
              <a:t>logo</a:t>
            </a:r>
            <a:r>
              <a:rPr lang="zh-CN" altLang="en-US" sz="1400" dirty="0">
                <a:solidFill>
                  <a:schemeClr val="bg1"/>
                </a:solidFill>
                <a:latin typeface="Arial" panose="020B0604020202020204" pitchFamily="34" charset="0"/>
                <a:ea typeface="微软雅黑" panose="020B0503020204020204" pitchFamily="34" charset="-122"/>
                <a:cs typeface="+mn-ea"/>
              </a:rPr>
              <a:t>方案</a:t>
            </a:r>
          </a:p>
        </p:txBody>
      </p:sp>
      <p:sp>
        <p:nvSpPr>
          <p:cNvPr id="18" name="矩形 17"/>
          <p:cNvSpPr/>
          <p:nvPr/>
        </p:nvSpPr>
        <p:spPr>
          <a:xfrm>
            <a:off x="686527" y="3976365"/>
            <a:ext cx="4493538" cy="584775"/>
          </a:xfrm>
          <a:prstGeom prst="rect">
            <a:avLst/>
          </a:prstGeom>
        </p:spPr>
        <p:txBody>
          <a:bodyPr wrap="none">
            <a:spAutoFit/>
          </a:bodyPr>
          <a:lstStyle/>
          <a:p>
            <a:r>
              <a:rPr lang="zh-CN" altLang="en-US" dirty="0">
                <a:solidFill>
                  <a:schemeClr val="bg1"/>
                </a:solidFill>
                <a:latin typeface="Arial" panose="020B0604020202020204" pitchFamily="34" charset="0"/>
                <a:ea typeface="微软雅黑" panose="020B0503020204020204" pitchFamily="34" charset="-122"/>
                <a:cs typeface="+mn-ea"/>
              </a:rPr>
              <a:t>多项研究助力</a:t>
            </a:r>
            <a:r>
              <a:rPr lang="zh-CN" altLang="en-US" sz="3200" dirty="0">
                <a:solidFill>
                  <a:schemeClr val="bg1"/>
                </a:solidFill>
                <a:latin typeface="Arial" panose="020B0604020202020204" pitchFamily="34" charset="0"/>
                <a:ea typeface="微软雅黑" panose="020B0503020204020204" pitchFamily="34" charset="-122"/>
                <a:cs typeface="+mn-ea"/>
              </a:rPr>
              <a:t>“长征五号”</a:t>
            </a:r>
            <a:r>
              <a:rPr lang="zh-CN" altLang="en-US" dirty="0">
                <a:solidFill>
                  <a:schemeClr val="bg1"/>
                </a:solidFill>
                <a:latin typeface="Arial" panose="020B0604020202020204" pitchFamily="34" charset="0"/>
                <a:ea typeface="微软雅黑" panose="020B0503020204020204" pitchFamily="34" charset="-122"/>
                <a:cs typeface="+mn-ea"/>
              </a:rPr>
              <a:t>首飞</a:t>
            </a:r>
            <a:endParaRPr lang="zh-CN" altLang="en-US" dirty="0"/>
          </a:p>
        </p:txBody>
      </p:sp>
      <p:pic>
        <p:nvPicPr>
          <p:cNvPr id="32" name="图片 31"/>
          <p:cNvPicPr>
            <a:picLocks noChangeAspect="1"/>
          </p:cNvPicPr>
          <p:nvPr/>
        </p:nvPicPr>
        <p:blipFill>
          <a:blip r:embed="rId8"/>
          <a:stretch>
            <a:fillRect/>
          </a:stretch>
        </p:blipFill>
        <p:spPr>
          <a:xfrm>
            <a:off x="11037887" y="380086"/>
            <a:ext cx="1136250" cy="1001250"/>
          </a:xfrm>
          <a:prstGeom prst="rect">
            <a:avLst/>
          </a:prstGeom>
        </p:spPr>
      </p:pic>
      <p:pic>
        <p:nvPicPr>
          <p:cNvPr id="33" name="sound023.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400369" y="1358247"/>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100"/>
                                  </p:stCondLst>
                                  <p:childTnLst>
                                    <p:set>
                                      <p:cBhvr>
                                        <p:cTn id="6" dur="1" fill="hold">
                                          <p:stCondLst>
                                            <p:cond delay="0"/>
                                          </p:stCondLst>
                                        </p:cTn>
                                        <p:tgtEl>
                                          <p:spTgt spid="4"/>
                                        </p:tgtEl>
                                        <p:attrNameLst>
                                          <p:attrName>style.visibility</p:attrName>
                                        </p:attrNameLst>
                                      </p:cBhvr>
                                      <p:to>
                                        <p:strVal val="visible"/>
                                      </p:to>
                                    </p:set>
                                  </p:childTnLst>
                                </p:cTn>
                              </p:par>
                              <p:par>
                                <p:cTn id="7" presetID="8" presetClass="emph" presetSubtype="0" fill="hold" nodeType="withEffect">
                                  <p:stCondLst>
                                    <p:cond delay="1100"/>
                                  </p:stCondLst>
                                  <p:childTnLst>
                                    <p:animRot by="-5700000">
                                      <p:cBhvr>
                                        <p:cTn id="8" dur="300" fill="hold"/>
                                        <p:tgtEl>
                                          <p:spTgt spid="4"/>
                                        </p:tgtEl>
                                        <p:attrNameLst>
                                          <p:attrName>r</p:attrName>
                                        </p:attrNameLst>
                                      </p:cBhvr>
                                    </p:animRot>
                                  </p:childTnLst>
                                </p:cTn>
                              </p:par>
                              <p:par>
                                <p:cTn id="9" presetID="8" presetClass="emph" presetSubtype="0" fill="hold" nodeType="withEffect">
                                  <p:stCondLst>
                                    <p:cond delay="1400"/>
                                  </p:stCondLst>
                                  <p:childTnLst>
                                    <p:animRot by="300000">
                                      <p:cBhvr>
                                        <p:cTn id="10" dur="100" fill="hold"/>
                                        <p:tgtEl>
                                          <p:spTgt spid="4"/>
                                        </p:tgtEl>
                                        <p:attrNameLst>
                                          <p:attrName>r</p:attrName>
                                        </p:attrNameLst>
                                      </p:cBhvr>
                                    </p:animRot>
                                  </p:childTnLst>
                                </p:cTn>
                              </p:par>
                              <p:par>
                                <p:cTn id="11" presetID="1" presetClass="entr" presetSubtype="0" fill="hold" nodeType="withEffect">
                                  <p:stCondLst>
                                    <p:cond delay="1500"/>
                                  </p:stCondLst>
                                  <p:childTnLst>
                                    <p:set>
                                      <p:cBhvr>
                                        <p:cTn id="12" dur="1" fill="hold">
                                          <p:stCondLst>
                                            <p:cond delay="0"/>
                                          </p:stCondLst>
                                        </p:cTn>
                                        <p:tgtEl>
                                          <p:spTgt spid="3"/>
                                        </p:tgtEl>
                                        <p:attrNameLst>
                                          <p:attrName>style.visibility</p:attrName>
                                        </p:attrNameLst>
                                      </p:cBhvr>
                                      <p:to>
                                        <p:strVal val="visible"/>
                                      </p:to>
                                    </p:set>
                                  </p:childTnLst>
                                </p:cTn>
                              </p:par>
                              <p:par>
                                <p:cTn id="13" presetID="6" presetClass="emph" presetSubtype="0" repeatCount="607000" autoRev="1" fill="hold" nodeType="withEffect">
                                  <p:stCondLst>
                                    <p:cond delay="1500"/>
                                  </p:stCondLst>
                                  <p:childTnLst>
                                    <p:animScale>
                                      <p:cBhvr>
                                        <p:cTn id="14" dur="19" fill="hold"/>
                                        <p:tgtEl>
                                          <p:spTgt spid="3"/>
                                        </p:tgtEl>
                                      </p:cBhvr>
                                      <p:by x="100000" y="120000"/>
                                    </p:animScale>
                                  </p:childTnLst>
                                </p:cTn>
                              </p:par>
                              <p:par>
                                <p:cTn id="15" presetID="10" presetClass="entr" presetSubtype="0" fill="hold" nodeType="withEffect">
                                  <p:stCondLst>
                                    <p:cond delay="1500"/>
                                  </p:stCondLst>
                                  <p:childTnLst>
                                    <p:set>
                                      <p:cBhvr>
                                        <p:cTn id="16" dur="1" fill="hold">
                                          <p:stCondLst>
                                            <p:cond delay="0"/>
                                          </p:stCondLst>
                                        </p:cTn>
                                        <p:tgtEl>
                                          <p:spTgt spid="18468"/>
                                        </p:tgtEl>
                                        <p:attrNameLst>
                                          <p:attrName>style.visibility</p:attrName>
                                        </p:attrNameLst>
                                      </p:cBhvr>
                                      <p:to>
                                        <p:strVal val="visible"/>
                                      </p:to>
                                    </p:set>
                                    <p:animEffect transition="in" filter="fade">
                                      <p:cBhvr>
                                        <p:cTn id="17" dur="300"/>
                                        <p:tgtEl>
                                          <p:spTgt spid="18468"/>
                                        </p:tgtEl>
                                      </p:cBhvr>
                                    </p:animEffect>
                                  </p:childTnLst>
                                </p:cTn>
                              </p:par>
                              <p:par>
                                <p:cTn id="18" presetID="10" presetClass="entr" presetSubtype="0" fill="hold" nodeType="withEffect">
                                  <p:stCondLst>
                                    <p:cond delay="1500"/>
                                  </p:stCondLst>
                                  <p:childTnLst>
                                    <p:set>
                                      <p:cBhvr>
                                        <p:cTn id="19" dur="1" fill="hold">
                                          <p:stCondLst>
                                            <p:cond delay="0"/>
                                          </p:stCondLst>
                                        </p:cTn>
                                        <p:tgtEl>
                                          <p:spTgt spid="18467"/>
                                        </p:tgtEl>
                                        <p:attrNameLst>
                                          <p:attrName>style.visibility</p:attrName>
                                        </p:attrNameLst>
                                      </p:cBhvr>
                                      <p:to>
                                        <p:strVal val="visible"/>
                                      </p:to>
                                    </p:set>
                                    <p:animEffect transition="in" filter="fade">
                                      <p:cBhvr>
                                        <p:cTn id="20" dur="300"/>
                                        <p:tgtEl>
                                          <p:spTgt spid="18467"/>
                                        </p:tgtEl>
                                      </p:cBhvr>
                                    </p:animEffect>
                                  </p:childTnLst>
                                </p:cTn>
                              </p:par>
                              <p:par>
                                <p:cTn id="21" presetID="10" presetClass="entr" presetSubtype="0" fill="hold" nodeType="withEffect">
                                  <p:stCondLst>
                                    <p:cond delay="1600"/>
                                  </p:stCondLst>
                                  <p:childTnLst>
                                    <p:set>
                                      <p:cBhvr>
                                        <p:cTn id="22" dur="1" fill="hold">
                                          <p:stCondLst>
                                            <p:cond delay="0"/>
                                          </p:stCondLst>
                                        </p:cTn>
                                        <p:tgtEl>
                                          <p:spTgt spid="18471"/>
                                        </p:tgtEl>
                                        <p:attrNameLst>
                                          <p:attrName>style.visibility</p:attrName>
                                        </p:attrNameLst>
                                      </p:cBhvr>
                                      <p:to>
                                        <p:strVal val="visible"/>
                                      </p:to>
                                    </p:set>
                                    <p:animEffect transition="in" filter="fade">
                                      <p:cBhvr>
                                        <p:cTn id="23" dur="300"/>
                                        <p:tgtEl>
                                          <p:spTgt spid="18471"/>
                                        </p:tgtEl>
                                      </p:cBhvr>
                                    </p:animEffect>
                                  </p:childTnLst>
                                </p:cTn>
                              </p:par>
                              <p:par>
                                <p:cTn id="24" presetID="10" presetClass="entr" presetSubtype="0" fill="hold" nodeType="withEffect">
                                  <p:stCondLst>
                                    <p:cond delay="1700"/>
                                  </p:stCondLst>
                                  <p:childTnLst>
                                    <p:set>
                                      <p:cBhvr>
                                        <p:cTn id="25" dur="1" fill="hold">
                                          <p:stCondLst>
                                            <p:cond delay="0"/>
                                          </p:stCondLst>
                                        </p:cTn>
                                        <p:tgtEl>
                                          <p:spTgt spid="18472"/>
                                        </p:tgtEl>
                                        <p:attrNameLst>
                                          <p:attrName>style.visibility</p:attrName>
                                        </p:attrNameLst>
                                      </p:cBhvr>
                                      <p:to>
                                        <p:strVal val="visible"/>
                                      </p:to>
                                    </p:set>
                                    <p:animEffect transition="in" filter="fade">
                                      <p:cBhvr>
                                        <p:cTn id="26" dur="300"/>
                                        <p:tgtEl>
                                          <p:spTgt spid="18472"/>
                                        </p:tgtEl>
                                      </p:cBhvr>
                                    </p:animEffect>
                                  </p:childTnLst>
                                </p:cTn>
                              </p:par>
                              <p:par>
                                <p:cTn id="27" presetID="10" presetClass="entr" presetSubtype="0" fill="hold" nodeType="withEffect">
                                  <p:stCondLst>
                                    <p:cond delay="1800"/>
                                  </p:stCondLst>
                                  <p:childTnLst>
                                    <p:set>
                                      <p:cBhvr>
                                        <p:cTn id="28" dur="1" fill="hold">
                                          <p:stCondLst>
                                            <p:cond delay="0"/>
                                          </p:stCondLst>
                                        </p:cTn>
                                        <p:tgtEl>
                                          <p:spTgt spid="18469"/>
                                        </p:tgtEl>
                                        <p:attrNameLst>
                                          <p:attrName>style.visibility</p:attrName>
                                        </p:attrNameLst>
                                      </p:cBhvr>
                                      <p:to>
                                        <p:strVal val="visible"/>
                                      </p:to>
                                    </p:set>
                                    <p:animEffect transition="in" filter="fade">
                                      <p:cBhvr>
                                        <p:cTn id="29" dur="300"/>
                                        <p:tgtEl>
                                          <p:spTgt spid="18469"/>
                                        </p:tgtEl>
                                      </p:cBhvr>
                                    </p:animEffect>
                                  </p:childTnLst>
                                </p:cTn>
                              </p:par>
                              <p:par>
                                <p:cTn id="30" presetID="10" presetClass="entr" presetSubtype="0" fill="hold" nodeType="withEffect">
                                  <p:stCondLst>
                                    <p:cond delay="1800"/>
                                  </p:stCondLst>
                                  <p:childTnLst>
                                    <p:set>
                                      <p:cBhvr>
                                        <p:cTn id="31" dur="1" fill="hold">
                                          <p:stCondLst>
                                            <p:cond delay="0"/>
                                          </p:stCondLst>
                                        </p:cTn>
                                        <p:tgtEl>
                                          <p:spTgt spid="18473"/>
                                        </p:tgtEl>
                                        <p:attrNameLst>
                                          <p:attrName>style.visibility</p:attrName>
                                        </p:attrNameLst>
                                      </p:cBhvr>
                                      <p:to>
                                        <p:strVal val="visible"/>
                                      </p:to>
                                    </p:set>
                                    <p:animEffect transition="in" filter="fade">
                                      <p:cBhvr>
                                        <p:cTn id="32" dur="300"/>
                                        <p:tgtEl>
                                          <p:spTgt spid="18473"/>
                                        </p:tgtEl>
                                      </p:cBhvr>
                                    </p:animEffect>
                                  </p:childTnLst>
                                </p:cTn>
                              </p:par>
                              <p:par>
                                <p:cTn id="33" presetID="0" presetClass="path" presetSubtype="0" accel="50000" decel="50000" fill="hold" nodeType="withEffect">
                                  <p:stCondLst>
                                    <p:cond delay="1500"/>
                                  </p:stCondLst>
                                  <p:childTnLst>
                                    <p:animMotion origin="layout" path="M -4.19753E-6 -3.56453E-6 L -0.00777 0.50812 " pathEditMode="relative" rAng="0" ptsTypes="AA">
                                      <p:cBhvr>
                                        <p:cTn id="34" dur="2000" fill="hold"/>
                                        <p:tgtEl>
                                          <p:spTgt spid="18472"/>
                                        </p:tgtEl>
                                        <p:attrNameLst>
                                          <p:attrName>ppt_x</p:attrName>
                                          <p:attrName>ppt_y</p:attrName>
                                        </p:attrNameLst>
                                      </p:cBhvr>
                                      <p:rCtr x="-395" y="25395"/>
                                    </p:animMotion>
                                  </p:childTnLst>
                                </p:cTn>
                              </p:par>
                              <p:par>
                                <p:cTn id="35" presetID="0" presetClass="path" presetSubtype="0" accel="50000" decel="50000" fill="hold" nodeType="withEffect">
                                  <p:stCondLst>
                                    <p:cond delay="1500"/>
                                  </p:stCondLst>
                                  <p:childTnLst>
                                    <p:animMotion origin="layout" path="M 2.09877E-6 3.17823E-6 L 0.12605 0.81211 " pathEditMode="relative" rAng="0" ptsTypes="AA">
                                      <p:cBhvr>
                                        <p:cTn id="36" dur="2000" fill="hold"/>
                                        <p:tgtEl>
                                          <p:spTgt spid="18467"/>
                                        </p:tgtEl>
                                        <p:attrNameLst>
                                          <p:attrName>ppt_x</p:attrName>
                                          <p:attrName>ppt_y</p:attrName>
                                        </p:attrNameLst>
                                      </p:cBhvr>
                                      <p:rCtr x="6296" y="40606"/>
                                    </p:animMotion>
                                  </p:childTnLst>
                                </p:cTn>
                              </p:par>
                              <p:par>
                                <p:cTn id="37" presetID="0" presetClass="path" presetSubtype="0" accel="50000" decel="50000" fill="hold" nodeType="withEffect">
                                  <p:stCondLst>
                                    <p:cond delay="1500"/>
                                  </p:stCondLst>
                                  <p:childTnLst>
                                    <p:animMotion origin="layout" path="M 2.46914E-7 2.89728E-7 L 0.19284 0.64421 " pathEditMode="relative" rAng="0" ptsTypes="AA">
                                      <p:cBhvr>
                                        <p:cTn id="38" dur="2000" fill="hold"/>
                                        <p:tgtEl>
                                          <p:spTgt spid="18469"/>
                                        </p:tgtEl>
                                        <p:attrNameLst>
                                          <p:attrName>ppt_x</p:attrName>
                                          <p:attrName>ppt_y</p:attrName>
                                        </p:attrNameLst>
                                      </p:cBhvr>
                                      <p:rCtr x="9642" y="32199"/>
                                    </p:animMotion>
                                  </p:childTnLst>
                                </p:cTn>
                              </p:par>
                              <p:par>
                                <p:cTn id="39" presetID="0" presetClass="path" presetSubtype="0" accel="50000" decel="50000" fill="hold" nodeType="withEffect">
                                  <p:stCondLst>
                                    <p:cond delay="1500"/>
                                  </p:stCondLst>
                                  <p:childTnLst>
                                    <p:animMotion origin="layout" path="M -2.83951E-6 -4.85514E-6 L 0.30716 0.44821 " pathEditMode="relative" rAng="0" ptsTypes="AA">
                                      <p:cBhvr>
                                        <p:cTn id="40" dur="2000" fill="hold"/>
                                        <p:tgtEl>
                                          <p:spTgt spid="18473"/>
                                        </p:tgtEl>
                                        <p:attrNameLst>
                                          <p:attrName>ppt_x</p:attrName>
                                          <p:attrName>ppt_y</p:attrName>
                                        </p:attrNameLst>
                                      </p:cBhvr>
                                      <p:rCtr x="15358" y="22410"/>
                                    </p:animMotion>
                                  </p:childTnLst>
                                </p:cTn>
                              </p:par>
                              <p:par>
                                <p:cTn id="41" presetID="0" presetClass="path" presetSubtype="0" accel="50000" decel="50000" fill="hold" nodeType="withEffect">
                                  <p:stCondLst>
                                    <p:cond delay="1500"/>
                                  </p:stCondLst>
                                  <p:childTnLst>
                                    <p:animMotion origin="layout" path="M 2.83951E-6 4.36348E-6 L 0.44901 0.27985 " pathEditMode="relative" rAng="0" ptsTypes="AA">
                                      <p:cBhvr>
                                        <p:cTn id="42" dur="2000" fill="hold"/>
                                        <p:tgtEl>
                                          <p:spTgt spid="18471"/>
                                        </p:tgtEl>
                                        <p:attrNameLst>
                                          <p:attrName>ppt_x</p:attrName>
                                          <p:attrName>ppt_y</p:attrName>
                                        </p:attrNameLst>
                                      </p:cBhvr>
                                      <p:rCtr x="22444" y="13982"/>
                                    </p:animMotion>
                                  </p:childTnLst>
                                </p:cTn>
                              </p:par>
                              <p:par>
                                <p:cTn id="43" presetID="0" presetClass="path" presetSubtype="0" accel="50000" decel="50000" fill="hold" nodeType="withEffect">
                                  <p:stCondLst>
                                    <p:cond delay="1500"/>
                                  </p:stCondLst>
                                  <p:childTnLst>
                                    <p:animMotion origin="layout" path="M 1.97531E-6 3.2748E-6 L 0.39778 0.92317 " pathEditMode="relative" rAng="0" ptsTypes="AA">
                                      <p:cBhvr>
                                        <p:cTn id="44" dur="2000" fill="hold"/>
                                        <p:tgtEl>
                                          <p:spTgt spid="18468"/>
                                        </p:tgtEl>
                                        <p:attrNameLst>
                                          <p:attrName>ppt_x</p:attrName>
                                          <p:attrName>ppt_y</p:attrName>
                                        </p:attrNameLst>
                                      </p:cBhvr>
                                      <p:rCtr x="19889" y="46159"/>
                                    </p:animMotion>
                                  </p:childTnLst>
                                </p:cTn>
                              </p:par>
                              <p:par>
                                <p:cTn id="45" presetID="10" presetClass="exit" presetSubtype="0" fill="hold" nodeType="withEffect">
                                  <p:stCondLst>
                                    <p:cond delay="1900"/>
                                  </p:stCondLst>
                                  <p:childTnLst>
                                    <p:animEffect transition="out" filter="fade">
                                      <p:cBhvr>
                                        <p:cTn id="46" dur="1000"/>
                                        <p:tgtEl>
                                          <p:spTgt spid="18468"/>
                                        </p:tgtEl>
                                      </p:cBhvr>
                                    </p:animEffect>
                                    <p:set>
                                      <p:cBhvr>
                                        <p:cTn id="47" dur="1" fill="hold">
                                          <p:stCondLst>
                                            <p:cond delay="999"/>
                                          </p:stCondLst>
                                        </p:cTn>
                                        <p:tgtEl>
                                          <p:spTgt spid="18468"/>
                                        </p:tgtEl>
                                        <p:attrNameLst>
                                          <p:attrName>style.visibility</p:attrName>
                                        </p:attrNameLst>
                                      </p:cBhvr>
                                      <p:to>
                                        <p:strVal val="hidden"/>
                                      </p:to>
                                    </p:set>
                                  </p:childTnLst>
                                </p:cTn>
                              </p:par>
                              <p:par>
                                <p:cTn id="48" presetID="10" presetClass="exit" presetSubtype="0" fill="hold" nodeType="withEffect">
                                  <p:stCondLst>
                                    <p:cond delay="2000"/>
                                  </p:stCondLst>
                                  <p:childTnLst>
                                    <p:animEffect transition="out" filter="fade">
                                      <p:cBhvr>
                                        <p:cTn id="49" dur="1000"/>
                                        <p:tgtEl>
                                          <p:spTgt spid="18467"/>
                                        </p:tgtEl>
                                      </p:cBhvr>
                                    </p:animEffect>
                                    <p:set>
                                      <p:cBhvr>
                                        <p:cTn id="50" dur="1" fill="hold">
                                          <p:stCondLst>
                                            <p:cond delay="999"/>
                                          </p:stCondLst>
                                        </p:cTn>
                                        <p:tgtEl>
                                          <p:spTgt spid="18467"/>
                                        </p:tgtEl>
                                        <p:attrNameLst>
                                          <p:attrName>style.visibility</p:attrName>
                                        </p:attrNameLst>
                                      </p:cBhvr>
                                      <p:to>
                                        <p:strVal val="hidden"/>
                                      </p:to>
                                    </p:set>
                                  </p:childTnLst>
                                </p:cTn>
                              </p:par>
                              <p:par>
                                <p:cTn id="51" presetID="10" presetClass="exit" presetSubtype="0" fill="hold" nodeType="withEffect">
                                  <p:stCondLst>
                                    <p:cond delay="1900"/>
                                  </p:stCondLst>
                                  <p:childTnLst>
                                    <p:animEffect transition="out" filter="fade">
                                      <p:cBhvr>
                                        <p:cTn id="52" dur="1000"/>
                                        <p:tgtEl>
                                          <p:spTgt spid="18472"/>
                                        </p:tgtEl>
                                      </p:cBhvr>
                                    </p:animEffect>
                                    <p:set>
                                      <p:cBhvr>
                                        <p:cTn id="53" dur="1" fill="hold">
                                          <p:stCondLst>
                                            <p:cond delay="999"/>
                                          </p:stCondLst>
                                        </p:cTn>
                                        <p:tgtEl>
                                          <p:spTgt spid="18472"/>
                                        </p:tgtEl>
                                        <p:attrNameLst>
                                          <p:attrName>style.visibility</p:attrName>
                                        </p:attrNameLst>
                                      </p:cBhvr>
                                      <p:to>
                                        <p:strVal val="hidden"/>
                                      </p:to>
                                    </p:set>
                                  </p:childTnLst>
                                </p:cTn>
                              </p:par>
                              <p:par>
                                <p:cTn id="54" presetID="10" presetClass="exit" presetSubtype="0" fill="hold" nodeType="withEffect">
                                  <p:stCondLst>
                                    <p:cond delay="1800"/>
                                  </p:stCondLst>
                                  <p:childTnLst>
                                    <p:animEffect transition="out" filter="fade">
                                      <p:cBhvr>
                                        <p:cTn id="55" dur="1000"/>
                                        <p:tgtEl>
                                          <p:spTgt spid="18469"/>
                                        </p:tgtEl>
                                      </p:cBhvr>
                                    </p:animEffect>
                                    <p:set>
                                      <p:cBhvr>
                                        <p:cTn id="56" dur="1" fill="hold">
                                          <p:stCondLst>
                                            <p:cond delay="999"/>
                                          </p:stCondLst>
                                        </p:cTn>
                                        <p:tgtEl>
                                          <p:spTgt spid="18469"/>
                                        </p:tgtEl>
                                        <p:attrNameLst>
                                          <p:attrName>style.visibility</p:attrName>
                                        </p:attrNameLst>
                                      </p:cBhvr>
                                      <p:to>
                                        <p:strVal val="hidden"/>
                                      </p:to>
                                    </p:set>
                                  </p:childTnLst>
                                </p:cTn>
                              </p:par>
                              <p:par>
                                <p:cTn id="57" presetID="10" presetClass="exit" presetSubtype="0" fill="hold" nodeType="withEffect">
                                  <p:stCondLst>
                                    <p:cond delay="1900"/>
                                  </p:stCondLst>
                                  <p:childTnLst>
                                    <p:animEffect transition="out" filter="fade">
                                      <p:cBhvr>
                                        <p:cTn id="58" dur="1000"/>
                                        <p:tgtEl>
                                          <p:spTgt spid="18473"/>
                                        </p:tgtEl>
                                      </p:cBhvr>
                                    </p:animEffect>
                                    <p:set>
                                      <p:cBhvr>
                                        <p:cTn id="59" dur="1" fill="hold">
                                          <p:stCondLst>
                                            <p:cond delay="999"/>
                                          </p:stCondLst>
                                        </p:cTn>
                                        <p:tgtEl>
                                          <p:spTgt spid="18473"/>
                                        </p:tgtEl>
                                        <p:attrNameLst>
                                          <p:attrName>style.visibility</p:attrName>
                                        </p:attrNameLst>
                                      </p:cBhvr>
                                      <p:to>
                                        <p:strVal val="hidden"/>
                                      </p:to>
                                    </p:set>
                                  </p:childTnLst>
                                </p:cTn>
                              </p:par>
                              <p:par>
                                <p:cTn id="60" presetID="10" presetClass="exit" presetSubtype="0" fill="hold" nodeType="withEffect">
                                  <p:stCondLst>
                                    <p:cond delay="1800"/>
                                  </p:stCondLst>
                                  <p:childTnLst>
                                    <p:animEffect transition="out" filter="fade">
                                      <p:cBhvr>
                                        <p:cTn id="61" dur="1000"/>
                                        <p:tgtEl>
                                          <p:spTgt spid="18471"/>
                                        </p:tgtEl>
                                      </p:cBhvr>
                                    </p:animEffect>
                                    <p:set>
                                      <p:cBhvr>
                                        <p:cTn id="62" dur="1" fill="hold">
                                          <p:stCondLst>
                                            <p:cond delay="999"/>
                                          </p:stCondLst>
                                        </p:cTn>
                                        <p:tgtEl>
                                          <p:spTgt spid="18471"/>
                                        </p:tgtEl>
                                        <p:attrNameLst>
                                          <p:attrName>style.visibility</p:attrName>
                                        </p:attrNameLst>
                                      </p:cBhvr>
                                      <p:to>
                                        <p:strVal val="hidden"/>
                                      </p:to>
                                    </p:set>
                                  </p:childTnLst>
                                </p:cTn>
                              </p:par>
                              <p:par>
                                <p:cTn id="63" presetID="0" presetClass="path" presetSubtype="0" repeatCount="2000" accel="50000" decel="50000" fill="hold" nodeType="withEffect">
                                  <p:stCondLst>
                                    <p:cond delay="600"/>
                                  </p:stCondLst>
                                  <p:childTnLst>
                                    <p:animMotion origin="layout" path="M -3.05556E-6 -4.32099E-6 L 0.78351 1.76019 " pathEditMode="relative" rAng="0" ptsTypes="AA">
                                      <p:cBhvr>
                                        <p:cTn id="64" dur="3000" fill="hold"/>
                                        <p:tgtEl>
                                          <p:spTgt spid="18474"/>
                                        </p:tgtEl>
                                        <p:attrNameLst>
                                          <p:attrName>ppt_x</p:attrName>
                                          <p:attrName>ppt_y</p:attrName>
                                        </p:attrNameLst>
                                      </p:cBhvr>
                                      <p:rCtr x="39167" y="87994"/>
                                    </p:animMotion>
                                  </p:childTnLst>
                                </p:cTn>
                              </p:par>
                              <p:par>
                                <p:cTn id="65" presetID="0" presetClass="path" presetSubtype="0" repeatCount="2000" accel="50000" decel="50000" fill="hold" nodeType="withEffect">
                                  <p:stCondLst>
                                    <p:cond delay="0"/>
                                  </p:stCondLst>
                                  <p:childTnLst>
                                    <p:animMotion origin="layout" path="M -3.33333E-6 -1.48148E-6 L 0.67726 1.38025 " pathEditMode="relative" rAng="0" ptsTypes="AA">
                                      <p:cBhvr>
                                        <p:cTn id="66" dur="3000" fill="hold"/>
                                        <p:tgtEl>
                                          <p:spTgt spid="18475"/>
                                        </p:tgtEl>
                                        <p:attrNameLst>
                                          <p:attrName>ppt_x</p:attrName>
                                          <p:attrName>ppt_y</p:attrName>
                                        </p:attrNameLst>
                                      </p:cBhvr>
                                      <p:rCtr x="33854" y="69012"/>
                                    </p:animMotion>
                                  </p:childTnLst>
                                </p:cTn>
                              </p:par>
                              <p:par>
                                <p:cTn id="67" presetID="0" presetClass="path" presetSubtype="0" repeatCount="2000" accel="50000" decel="50000" fill="hold" nodeType="withEffect">
                                  <p:stCondLst>
                                    <p:cond delay="700"/>
                                  </p:stCondLst>
                                  <p:childTnLst>
                                    <p:animMotion origin="layout" path="M -4.44444E-6 1.48148E-6 L 0.88889 1.95432 " pathEditMode="relative" rAng="0" ptsTypes="AA">
                                      <p:cBhvr>
                                        <p:cTn id="68" dur="2000" fill="hold"/>
                                        <p:tgtEl>
                                          <p:spTgt spid="18476"/>
                                        </p:tgtEl>
                                        <p:attrNameLst>
                                          <p:attrName>ppt_x</p:attrName>
                                          <p:attrName>ppt_y</p:attrName>
                                        </p:attrNameLst>
                                      </p:cBhvr>
                                      <p:rCtr x="44444" y="97716"/>
                                    </p:animMotion>
                                  </p:childTnLst>
                                </p:cTn>
                              </p:par>
                              <p:par>
                                <p:cTn id="69" presetID="0" presetClass="path" presetSubtype="0" repeatCount="3000" accel="50000" decel="50000" fill="hold" grpId="0" nodeType="withEffect">
                                  <p:stCondLst>
                                    <p:cond delay="600"/>
                                  </p:stCondLst>
                                  <p:childTnLst>
                                    <p:animMotion origin="layout" path="M 1.23457E-6 -2.15101E-6 L 0.45691 2.20457 " pathEditMode="relative" rAng="0" ptsTypes="AA">
                                      <p:cBhvr>
                                        <p:cTn id="70" dur="2000" fill="hold"/>
                                        <p:tgtEl>
                                          <p:spTgt spid="18478"/>
                                        </p:tgtEl>
                                        <p:attrNameLst>
                                          <p:attrName>ppt_x</p:attrName>
                                          <p:attrName>ppt_y</p:attrName>
                                        </p:attrNameLst>
                                      </p:cBhvr>
                                      <p:rCtr x="22840" y="110228"/>
                                    </p:animMotion>
                                  </p:childTnLst>
                                </p:cTn>
                              </p:par>
                              <p:par>
                                <p:cTn id="71" presetID="0" presetClass="path" presetSubtype="0" repeatCount="3000" accel="50000" decel="50000" fill="hold" grpId="0" nodeType="withEffect">
                                  <p:stCondLst>
                                    <p:cond delay="300"/>
                                  </p:stCondLst>
                                  <p:childTnLst>
                                    <p:animMotion origin="layout" path="M -3.61111E-6 -6.17284E-7 L 0.93716 2.20494 " pathEditMode="relative" rAng="0" ptsTypes="AA">
                                      <p:cBhvr>
                                        <p:cTn id="72" dur="2000" fill="hold"/>
                                        <p:tgtEl>
                                          <p:spTgt spid="18477"/>
                                        </p:tgtEl>
                                        <p:attrNameLst>
                                          <p:attrName>ppt_x</p:attrName>
                                          <p:attrName>ppt_y</p:attrName>
                                        </p:attrNameLst>
                                      </p:cBhvr>
                                      <p:rCtr x="46858" y="110247"/>
                                    </p:animMotion>
                                  </p:childTnLst>
                                </p:cTn>
                              </p:par>
                              <p:par>
                                <p:cTn id="73" presetID="10" presetClass="entr" presetSubtype="0" fill="hold" nodeType="withEffect">
                                  <p:stCondLst>
                                    <p:cond delay="470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par>
                                <p:cTn id="76" presetID="26" presetClass="emph" presetSubtype="0" repeatCount="551000" fill="hold" nodeType="withEffect">
                                  <p:stCondLst>
                                    <p:cond delay="4700"/>
                                  </p:stCondLst>
                                  <p:childTnLst>
                                    <p:animEffect transition="out" filter="fade">
                                      <p:cBhvr>
                                        <p:cTn id="77" dur="37" tmFilter="0, 0; .2, .5; .8, .5; 1, 0"/>
                                        <p:tgtEl>
                                          <p:spTgt spid="6"/>
                                        </p:tgtEl>
                                      </p:cBhvr>
                                    </p:animEffect>
                                    <p:animScale>
                                      <p:cBhvr>
                                        <p:cTn id="78" dur="19" autoRev="1" fill="hold"/>
                                        <p:tgtEl>
                                          <p:spTgt spid="6"/>
                                        </p:tgtEl>
                                      </p:cBhvr>
                                      <p:by x="105000" y="105000"/>
                                    </p:animScale>
                                  </p:childTnLst>
                                </p:cTn>
                              </p:par>
                              <p:par>
                                <p:cTn id="79" presetID="8" presetClass="emph" presetSubtype="0" repeatCount="3000" accel="50000" decel="50000" autoRev="1" fill="hold" nodeType="withEffect">
                                  <p:stCondLst>
                                    <p:cond delay="4700"/>
                                  </p:stCondLst>
                                  <p:childTnLst>
                                    <p:animRot by="21600000">
                                      <p:cBhvr>
                                        <p:cTn id="80" dur="2000" fill="hold"/>
                                        <p:tgtEl>
                                          <p:spTgt spid="6"/>
                                        </p:tgtEl>
                                        <p:attrNameLst>
                                          <p:attrName>r</p:attrName>
                                        </p:attrNameLst>
                                      </p:cBhvr>
                                    </p:animRot>
                                  </p:childTnLst>
                                </p:cTn>
                              </p:par>
                              <p:par>
                                <p:cTn id="81" presetID="10" presetClass="entr" presetSubtype="0" fill="hold" nodeType="withEffect">
                                  <p:stCondLst>
                                    <p:cond delay="4700"/>
                                  </p:stCondLst>
                                  <p:childTnLst>
                                    <p:set>
                                      <p:cBhvr>
                                        <p:cTn id="82" dur="1" fill="hold">
                                          <p:stCondLst>
                                            <p:cond delay="0"/>
                                          </p:stCondLst>
                                        </p:cTn>
                                        <p:tgtEl>
                                          <p:spTgt spid="11"/>
                                        </p:tgtEl>
                                        <p:attrNameLst>
                                          <p:attrName>style.visibility</p:attrName>
                                        </p:attrNameLst>
                                      </p:cBhvr>
                                      <p:to>
                                        <p:strVal val="visible"/>
                                      </p:to>
                                    </p:set>
                                    <p:animEffect transition="in" filter="fade">
                                      <p:cBhvr>
                                        <p:cTn id="83" dur="500"/>
                                        <p:tgtEl>
                                          <p:spTgt spid="11"/>
                                        </p:tgtEl>
                                      </p:cBhvr>
                                    </p:animEffect>
                                  </p:childTnLst>
                                </p:cTn>
                              </p:par>
                              <p:par>
                                <p:cTn id="84" presetID="26" presetClass="emph" presetSubtype="0" repeatCount="562000" fill="hold" nodeType="withEffect">
                                  <p:stCondLst>
                                    <p:cond delay="4700"/>
                                  </p:stCondLst>
                                  <p:childTnLst>
                                    <p:animEffect transition="out" filter="fade">
                                      <p:cBhvr>
                                        <p:cTn id="85" dur="37" tmFilter="0, 0; .2, .5; .8, .5; 1, 0"/>
                                        <p:tgtEl>
                                          <p:spTgt spid="11"/>
                                        </p:tgtEl>
                                      </p:cBhvr>
                                    </p:animEffect>
                                    <p:animScale>
                                      <p:cBhvr>
                                        <p:cTn id="86" dur="19" autoRev="1" fill="hold"/>
                                        <p:tgtEl>
                                          <p:spTgt spid="11"/>
                                        </p:tgtEl>
                                      </p:cBhvr>
                                      <p:by x="105000" y="105000"/>
                                    </p:animScale>
                                  </p:childTnLst>
                                </p:cTn>
                              </p:par>
                              <p:par>
                                <p:cTn id="87" presetID="8" presetClass="emph" presetSubtype="0" repeatCount="3000" accel="50000" decel="50000" autoRev="1" fill="hold" nodeType="withEffect">
                                  <p:stCondLst>
                                    <p:cond delay="4700"/>
                                  </p:stCondLst>
                                  <p:childTnLst>
                                    <p:animRot by="21600000">
                                      <p:cBhvr>
                                        <p:cTn id="88" dur="2000" fill="hold"/>
                                        <p:tgtEl>
                                          <p:spTgt spid="11"/>
                                        </p:tgtEl>
                                        <p:attrNameLst>
                                          <p:attrName>r</p:attrName>
                                        </p:attrNameLst>
                                      </p:cBhvr>
                                    </p:animRot>
                                  </p:childTnLst>
                                </p:cTn>
                              </p:par>
                              <p:par>
                                <p:cTn id="89" presetID="1" presetClass="mediacall" presetSubtype="0" fill="hold" nodeType="withEffect">
                                  <p:stCondLst>
                                    <p:cond delay="1500"/>
                                  </p:stCondLst>
                                  <p:childTnLst>
                                    <p:cmd type="call" cmd="playFrom(0.0)">
                                      <p:cBhvr>
                                        <p:cTn id="90" dur="4980"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1" fill="hold" display="0">
                  <p:stCondLst>
                    <p:cond delay="indefinite"/>
                  </p:stCondLst>
                  <p:endCondLst>
                    <p:cond evt="onStopAudio" delay="0">
                      <p:tgtEl>
                        <p:sldTgt/>
                      </p:tgtEl>
                    </p:cond>
                  </p:endCondLst>
                </p:cTn>
                <p:tgtEl>
                  <p:spTgt spid="33"/>
                </p:tgtEl>
              </p:cMediaNode>
            </p:audio>
          </p:childTnLst>
        </p:cTn>
      </p:par>
    </p:tnLst>
    <p:bldLst>
      <p:bldP spid="18477" grpId="0" animBg="1"/>
      <p:bldP spid="1847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12858750" cy="7232650"/>
          </a:xfrm>
          <a:prstGeom prst="rect">
            <a:avLst/>
          </a:prstGeom>
        </p:spPr>
      </p:pic>
      <p:pic>
        <p:nvPicPr>
          <p:cNvPr id="5" name="Picture 3" descr="C:\Users\x201i\Desktop\11\rdn_4eb0b6907c693\图片\image 79.png"/>
          <p:cNvPicPr>
            <a:picLocks noChangeAspect="1" noChangeArrowheads="1"/>
          </p:cNvPicPr>
          <p:nvPr/>
        </p:nvPicPr>
        <p:blipFill>
          <a:blip r:embed="rId3"/>
          <a:srcRect/>
          <a:stretch>
            <a:fillRect/>
          </a:stretch>
        </p:blipFill>
        <p:spPr bwMode="auto">
          <a:xfrm>
            <a:off x="-6134562" y="-1918313"/>
            <a:ext cx="6053996" cy="36832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x201i\Desktop\11\rdn_4eb0b6907c693\图片\image 82.png"/>
          <p:cNvPicPr>
            <a:picLocks noChangeAspect="1" noChangeArrowheads="1"/>
          </p:cNvPicPr>
          <p:nvPr/>
        </p:nvPicPr>
        <p:blipFill>
          <a:blip r:embed="rId4"/>
          <a:srcRect/>
          <a:stretch>
            <a:fillRect/>
          </a:stretch>
        </p:blipFill>
        <p:spPr bwMode="auto">
          <a:xfrm>
            <a:off x="12858750" y="4912469"/>
            <a:ext cx="6000421" cy="546466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9" name="文本框 8"/>
          <p:cNvSpPr txBox="1"/>
          <p:nvPr/>
        </p:nvSpPr>
        <p:spPr>
          <a:xfrm>
            <a:off x="392023" y="266575"/>
            <a:ext cx="1846659"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载人航天工程</a:t>
            </a:r>
          </a:p>
        </p:txBody>
      </p:sp>
      <p:sp>
        <p:nvSpPr>
          <p:cNvPr id="10" name="文本框 9"/>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11" name="矩形 10"/>
          <p:cNvSpPr/>
          <p:nvPr/>
        </p:nvSpPr>
        <p:spPr>
          <a:xfrm>
            <a:off x="596727" y="5074053"/>
            <a:ext cx="7632848" cy="1661993"/>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“天宫”目标飞行器与“神舟”号系列飞船交会对接任务中，</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哈工大提供了</a:t>
            </a:r>
            <a:r>
              <a:rPr lang="en-US" altLang="zh-CN" sz="4800" dirty="0">
                <a:solidFill>
                  <a:schemeClr val="bg1"/>
                </a:solidFill>
                <a:latin typeface="微软雅黑" panose="020B0503020204020204" pitchFamily="34" charset="-122"/>
                <a:ea typeface="微软雅黑" panose="020B0503020204020204" pitchFamily="34" charset="-122"/>
              </a:rPr>
              <a:t>20</a:t>
            </a:r>
            <a:r>
              <a:rPr lang="zh-CN" altLang="en-US" dirty="0">
                <a:solidFill>
                  <a:schemeClr val="bg1"/>
                </a:solidFill>
                <a:latin typeface="微软雅黑" panose="020B0503020204020204" pitchFamily="34" charset="-122"/>
                <a:ea typeface="微软雅黑" panose="020B0503020204020204" pitchFamily="34" charset="-122"/>
              </a:rPr>
              <a:t>多项技术支撑。</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dirty="0">
                <a:solidFill>
                  <a:schemeClr val="bg1"/>
                </a:solidFill>
                <a:latin typeface="微软雅黑" panose="020B0503020204020204" pitchFamily="34" charset="-122"/>
                <a:ea typeface="微软雅黑" panose="020B0503020204020204" pitchFamily="34" charset="-122"/>
              </a:rPr>
              <a:t>2012</a:t>
            </a:r>
            <a:r>
              <a:rPr lang="zh-CN" altLang="en-US" dirty="0">
                <a:solidFill>
                  <a:schemeClr val="bg1"/>
                </a:solidFill>
                <a:latin typeface="微软雅黑" panose="020B0503020204020204" pitchFamily="34" charset="-122"/>
                <a:ea typeface="微软雅黑" panose="020B0503020204020204" pitchFamily="34" charset="-122"/>
              </a:rPr>
              <a:t>年，荣获“天宫一号与神舟九号载人交会对接任务成功纪念奖牌”。</a:t>
            </a:r>
          </a:p>
        </p:txBody>
      </p:sp>
      <p:pic>
        <p:nvPicPr>
          <p:cNvPr id="2" name="图片 1"/>
          <p:cNvPicPr>
            <a:picLocks noChangeAspect="1"/>
          </p:cNvPicPr>
          <p:nvPr/>
        </p:nvPicPr>
        <p:blipFill>
          <a:blip r:embed="rId5"/>
          <a:stretch>
            <a:fillRect/>
          </a:stretch>
        </p:blipFill>
        <p:spPr>
          <a:xfrm>
            <a:off x="11037887" y="380086"/>
            <a:ext cx="1136250" cy="1001250"/>
          </a:xfrm>
          <a:prstGeom prst="rect">
            <a:avLst/>
          </a:prstGeom>
        </p:spPr>
      </p:pic>
      <p:grpSp>
        <p:nvGrpSpPr>
          <p:cNvPr id="12" name="Group 3"/>
          <p:cNvGrpSpPr/>
          <p:nvPr/>
        </p:nvGrpSpPr>
        <p:grpSpPr bwMode="auto">
          <a:xfrm>
            <a:off x="4500563" y="549275"/>
            <a:ext cx="287337" cy="287338"/>
            <a:chOff x="0" y="0"/>
            <a:chExt cx="1900" cy="1900"/>
          </a:xfrm>
        </p:grpSpPr>
        <p:sp>
          <p:nvSpPr>
            <p:cNvPr id="13" name="AutoShape 4"/>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utoShape 5"/>
            <p:cNvSpPr>
              <a:spLocks noChangeArrowheads="1"/>
            </p:cNvSpPr>
            <p:nvPr/>
          </p:nvSpPr>
          <p:spPr bwMode="auto">
            <a:xfrm rot="900000">
              <a:off x="0" y="0"/>
              <a:ext cx="1851" cy="1851"/>
            </a:xfrm>
            <a:prstGeom prst="star4">
              <a:avLst>
                <a:gd name="adj" fmla="val 14370"/>
              </a:avLst>
            </a:prstGeom>
            <a:gradFill rotWithShape="1">
              <a:gsLst>
                <a:gs pos="0">
                  <a:srgbClr val="CCFFFF">
                    <a:alpha val="79999"/>
                  </a:srgbClr>
                </a:gs>
                <a:gs pos="100000">
                  <a:srgbClr val="66CCFF">
                    <a:alpha val="9999"/>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 name="Group 6"/>
          <p:cNvGrpSpPr/>
          <p:nvPr/>
        </p:nvGrpSpPr>
        <p:grpSpPr bwMode="auto">
          <a:xfrm>
            <a:off x="2339975" y="1341438"/>
            <a:ext cx="144463" cy="144462"/>
            <a:chOff x="0" y="0"/>
            <a:chExt cx="1900" cy="1900"/>
          </a:xfrm>
        </p:grpSpPr>
        <p:sp>
          <p:nvSpPr>
            <p:cNvPr id="16" name="AutoShape 7"/>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AutoShape 8"/>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 name="Group 15"/>
          <p:cNvGrpSpPr/>
          <p:nvPr/>
        </p:nvGrpSpPr>
        <p:grpSpPr bwMode="auto">
          <a:xfrm>
            <a:off x="2195513" y="333375"/>
            <a:ext cx="215900" cy="215900"/>
            <a:chOff x="0" y="0"/>
            <a:chExt cx="1900" cy="1900"/>
          </a:xfrm>
        </p:grpSpPr>
        <p:sp>
          <p:nvSpPr>
            <p:cNvPr id="25" name="AutoShape 16"/>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17"/>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 name="Group 18"/>
          <p:cNvGrpSpPr/>
          <p:nvPr/>
        </p:nvGrpSpPr>
        <p:grpSpPr bwMode="auto">
          <a:xfrm>
            <a:off x="5292725" y="188913"/>
            <a:ext cx="215900" cy="215900"/>
            <a:chOff x="0" y="0"/>
            <a:chExt cx="1900" cy="1900"/>
          </a:xfrm>
        </p:grpSpPr>
        <p:sp>
          <p:nvSpPr>
            <p:cNvPr id="28" name="AutoShape 19"/>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AutoShape 20"/>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0" name="Group 21"/>
          <p:cNvGrpSpPr/>
          <p:nvPr/>
        </p:nvGrpSpPr>
        <p:grpSpPr bwMode="auto">
          <a:xfrm>
            <a:off x="3205163" y="1341438"/>
            <a:ext cx="142875" cy="142875"/>
            <a:chOff x="0" y="0"/>
            <a:chExt cx="1900" cy="1900"/>
          </a:xfrm>
        </p:grpSpPr>
        <p:sp>
          <p:nvSpPr>
            <p:cNvPr id="31" name="AutoShape 22"/>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AutoShape 23"/>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 name="Group 24"/>
          <p:cNvGrpSpPr/>
          <p:nvPr/>
        </p:nvGrpSpPr>
        <p:grpSpPr bwMode="auto">
          <a:xfrm>
            <a:off x="5435600" y="1557338"/>
            <a:ext cx="144463" cy="144462"/>
            <a:chOff x="0" y="0"/>
            <a:chExt cx="1900" cy="1900"/>
          </a:xfrm>
        </p:grpSpPr>
        <p:sp>
          <p:nvSpPr>
            <p:cNvPr id="34" name="AutoShape 25"/>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AutoShape 26"/>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6" name="Group 27"/>
          <p:cNvGrpSpPr/>
          <p:nvPr/>
        </p:nvGrpSpPr>
        <p:grpSpPr bwMode="auto">
          <a:xfrm>
            <a:off x="6804025" y="981075"/>
            <a:ext cx="358775" cy="358775"/>
            <a:chOff x="0" y="0"/>
            <a:chExt cx="1900" cy="1900"/>
          </a:xfrm>
        </p:grpSpPr>
        <p:sp>
          <p:nvSpPr>
            <p:cNvPr id="37" name="AutoShape 28"/>
            <p:cNvSpPr>
              <a:spLocks noChangeArrowheads="1"/>
            </p:cNvSpPr>
            <p:nvPr/>
          </p:nvSpPr>
          <p:spPr bwMode="auto">
            <a:xfrm rot="3419877">
              <a:off x="0" y="0"/>
              <a:ext cx="1900" cy="1900"/>
            </a:xfrm>
            <a:prstGeom prst="star4">
              <a:avLst>
                <a:gd name="adj" fmla="val 17606"/>
              </a:avLst>
            </a:prstGeom>
            <a:gradFill rotWithShape="1">
              <a:gsLst>
                <a:gs pos="0">
                  <a:srgbClr val="FDEA5D">
                    <a:alpha val="51999"/>
                  </a:srgbClr>
                </a:gs>
                <a:gs pos="100000">
                  <a:srgbClr val="EFF339">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AutoShape 29"/>
            <p:cNvSpPr>
              <a:spLocks noChangeArrowheads="1"/>
            </p:cNvSpPr>
            <p:nvPr/>
          </p:nvSpPr>
          <p:spPr bwMode="auto">
            <a:xfrm rot="900000">
              <a:off x="0" y="0"/>
              <a:ext cx="1851" cy="1851"/>
            </a:xfrm>
            <a:prstGeom prst="star4">
              <a:avLst>
                <a:gd name="adj" fmla="val 14370"/>
              </a:avLst>
            </a:prstGeom>
            <a:gradFill rotWithShape="1">
              <a:gsLst>
                <a:gs pos="0">
                  <a:srgbClr val="FDEA5D">
                    <a:alpha val="79999"/>
                  </a:srgbClr>
                </a:gs>
                <a:gs pos="100000">
                  <a:srgbClr val="EFF339">
                    <a:alpha val="9999"/>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 name="Group 42"/>
          <p:cNvGrpSpPr/>
          <p:nvPr/>
        </p:nvGrpSpPr>
        <p:grpSpPr bwMode="auto">
          <a:xfrm>
            <a:off x="900113" y="1989138"/>
            <a:ext cx="144462" cy="144462"/>
            <a:chOff x="0" y="0"/>
            <a:chExt cx="1900" cy="1900"/>
          </a:xfrm>
        </p:grpSpPr>
        <p:sp>
          <p:nvSpPr>
            <p:cNvPr id="52" name="AutoShape 43"/>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AutoShape 44"/>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4" name="Group 45"/>
          <p:cNvGrpSpPr/>
          <p:nvPr/>
        </p:nvGrpSpPr>
        <p:grpSpPr bwMode="auto">
          <a:xfrm>
            <a:off x="755650" y="1700213"/>
            <a:ext cx="215900" cy="215900"/>
            <a:chOff x="0" y="0"/>
            <a:chExt cx="1900" cy="1900"/>
          </a:xfrm>
        </p:grpSpPr>
        <p:sp>
          <p:nvSpPr>
            <p:cNvPr id="55" name="AutoShape 46"/>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AutoShape 47"/>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0" name="Group 51"/>
          <p:cNvGrpSpPr/>
          <p:nvPr/>
        </p:nvGrpSpPr>
        <p:grpSpPr bwMode="auto">
          <a:xfrm>
            <a:off x="6516688" y="476250"/>
            <a:ext cx="144462" cy="144463"/>
            <a:chOff x="0" y="0"/>
            <a:chExt cx="1900" cy="1900"/>
          </a:xfrm>
        </p:grpSpPr>
        <p:sp>
          <p:nvSpPr>
            <p:cNvPr id="61" name="AutoShape 52"/>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AutoShape 53"/>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3" name="Group 54"/>
          <p:cNvGrpSpPr/>
          <p:nvPr/>
        </p:nvGrpSpPr>
        <p:grpSpPr bwMode="auto">
          <a:xfrm>
            <a:off x="7883525" y="758825"/>
            <a:ext cx="73025" cy="73025"/>
            <a:chOff x="0" y="0"/>
            <a:chExt cx="1900" cy="1900"/>
          </a:xfrm>
        </p:grpSpPr>
        <p:sp>
          <p:nvSpPr>
            <p:cNvPr id="64" name="AutoShape 55"/>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AutoShape 56"/>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9" name="Group 60"/>
          <p:cNvGrpSpPr/>
          <p:nvPr/>
        </p:nvGrpSpPr>
        <p:grpSpPr bwMode="auto">
          <a:xfrm>
            <a:off x="7667625" y="1628775"/>
            <a:ext cx="144463" cy="144463"/>
            <a:chOff x="0" y="0"/>
            <a:chExt cx="1900" cy="1900"/>
          </a:xfrm>
        </p:grpSpPr>
        <p:sp>
          <p:nvSpPr>
            <p:cNvPr id="70" name="AutoShape 61"/>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AutoShape 62"/>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 name="Group 63"/>
          <p:cNvGrpSpPr/>
          <p:nvPr/>
        </p:nvGrpSpPr>
        <p:grpSpPr bwMode="auto">
          <a:xfrm>
            <a:off x="5508625" y="1052513"/>
            <a:ext cx="144463" cy="144462"/>
            <a:chOff x="0" y="0"/>
            <a:chExt cx="1900" cy="1900"/>
          </a:xfrm>
        </p:grpSpPr>
        <p:sp>
          <p:nvSpPr>
            <p:cNvPr id="73" name="AutoShape 64"/>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AutoShape 65"/>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5" name="Group 66"/>
          <p:cNvGrpSpPr/>
          <p:nvPr/>
        </p:nvGrpSpPr>
        <p:grpSpPr bwMode="auto">
          <a:xfrm>
            <a:off x="2555875" y="692150"/>
            <a:ext cx="144463" cy="144463"/>
            <a:chOff x="0" y="0"/>
            <a:chExt cx="1900" cy="1900"/>
          </a:xfrm>
        </p:grpSpPr>
        <p:sp>
          <p:nvSpPr>
            <p:cNvPr id="76" name="AutoShape 67"/>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AutoShape 68"/>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8" name="Group 69"/>
          <p:cNvGrpSpPr/>
          <p:nvPr/>
        </p:nvGrpSpPr>
        <p:grpSpPr bwMode="auto">
          <a:xfrm>
            <a:off x="3421063" y="692150"/>
            <a:ext cx="142875" cy="142875"/>
            <a:chOff x="0" y="0"/>
            <a:chExt cx="1900" cy="1900"/>
          </a:xfrm>
        </p:grpSpPr>
        <p:sp>
          <p:nvSpPr>
            <p:cNvPr id="79" name="AutoShape 70"/>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AutoShape 71"/>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1" name="Group 72"/>
          <p:cNvGrpSpPr/>
          <p:nvPr/>
        </p:nvGrpSpPr>
        <p:grpSpPr bwMode="auto">
          <a:xfrm>
            <a:off x="1187450" y="549275"/>
            <a:ext cx="144463" cy="144463"/>
            <a:chOff x="0" y="0"/>
            <a:chExt cx="1900" cy="1900"/>
          </a:xfrm>
        </p:grpSpPr>
        <p:sp>
          <p:nvSpPr>
            <p:cNvPr id="82" name="AutoShape 73"/>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AutoShape 74"/>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 name="Group 75"/>
          <p:cNvGrpSpPr/>
          <p:nvPr/>
        </p:nvGrpSpPr>
        <p:grpSpPr bwMode="auto">
          <a:xfrm>
            <a:off x="1692275" y="908050"/>
            <a:ext cx="144463" cy="144463"/>
            <a:chOff x="0" y="0"/>
            <a:chExt cx="1900" cy="1900"/>
          </a:xfrm>
        </p:grpSpPr>
        <p:sp>
          <p:nvSpPr>
            <p:cNvPr id="85" name="AutoShape 76"/>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AutoShape 77"/>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7" name="Group 78"/>
          <p:cNvGrpSpPr/>
          <p:nvPr/>
        </p:nvGrpSpPr>
        <p:grpSpPr bwMode="auto">
          <a:xfrm>
            <a:off x="4643438" y="1484313"/>
            <a:ext cx="144462" cy="144462"/>
            <a:chOff x="0" y="0"/>
            <a:chExt cx="1900" cy="1900"/>
          </a:xfrm>
        </p:grpSpPr>
        <p:sp>
          <p:nvSpPr>
            <p:cNvPr id="88" name="AutoShape 79"/>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AutoShape 80"/>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1" name="Group 102"/>
          <p:cNvGrpSpPr/>
          <p:nvPr/>
        </p:nvGrpSpPr>
        <p:grpSpPr bwMode="auto">
          <a:xfrm>
            <a:off x="7339013" y="2774950"/>
            <a:ext cx="73025" cy="73025"/>
            <a:chOff x="0" y="0"/>
            <a:chExt cx="1900" cy="1900"/>
          </a:xfrm>
        </p:grpSpPr>
        <p:sp>
          <p:nvSpPr>
            <p:cNvPr id="112" name="AutoShape 103"/>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 name="AutoShape 104"/>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 name="Group 111"/>
          <p:cNvGrpSpPr/>
          <p:nvPr/>
        </p:nvGrpSpPr>
        <p:grpSpPr bwMode="auto">
          <a:xfrm>
            <a:off x="6805613" y="1484313"/>
            <a:ext cx="142875" cy="142875"/>
            <a:chOff x="0" y="0"/>
            <a:chExt cx="1900" cy="1900"/>
          </a:xfrm>
        </p:grpSpPr>
        <p:sp>
          <p:nvSpPr>
            <p:cNvPr id="121" name="AutoShape 112"/>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 name="AutoShape 113"/>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9" name="Group 120"/>
          <p:cNvGrpSpPr/>
          <p:nvPr/>
        </p:nvGrpSpPr>
        <p:grpSpPr bwMode="auto">
          <a:xfrm>
            <a:off x="8675688" y="765175"/>
            <a:ext cx="215900" cy="215900"/>
            <a:chOff x="0" y="0"/>
            <a:chExt cx="1900" cy="1900"/>
          </a:xfrm>
        </p:grpSpPr>
        <p:sp>
          <p:nvSpPr>
            <p:cNvPr id="130" name="AutoShape 121"/>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AutoShape 122"/>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5" name="Group 126"/>
          <p:cNvGrpSpPr/>
          <p:nvPr/>
        </p:nvGrpSpPr>
        <p:grpSpPr bwMode="auto">
          <a:xfrm>
            <a:off x="539750" y="620713"/>
            <a:ext cx="431800" cy="431800"/>
            <a:chOff x="0" y="0"/>
            <a:chExt cx="1900" cy="1900"/>
          </a:xfrm>
        </p:grpSpPr>
        <p:sp>
          <p:nvSpPr>
            <p:cNvPr id="136" name="AutoShape 127"/>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 name="AutoShape 128"/>
            <p:cNvSpPr>
              <a:spLocks noChangeArrowheads="1"/>
            </p:cNvSpPr>
            <p:nvPr/>
          </p:nvSpPr>
          <p:spPr bwMode="auto">
            <a:xfrm rot="900000">
              <a:off x="0" y="0"/>
              <a:ext cx="1851" cy="1851"/>
            </a:xfrm>
            <a:prstGeom prst="star4">
              <a:avLst>
                <a:gd name="adj" fmla="val 14370"/>
              </a:avLst>
            </a:prstGeom>
            <a:gradFill rotWithShape="1">
              <a:gsLst>
                <a:gs pos="0">
                  <a:srgbClr val="66CCFF">
                    <a:alpha val="79999"/>
                  </a:srgb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8" name="Group 129"/>
          <p:cNvGrpSpPr/>
          <p:nvPr/>
        </p:nvGrpSpPr>
        <p:grpSpPr bwMode="auto">
          <a:xfrm>
            <a:off x="1185863" y="2276475"/>
            <a:ext cx="144462" cy="144463"/>
            <a:chOff x="0" y="0"/>
            <a:chExt cx="1900" cy="1900"/>
          </a:xfrm>
        </p:grpSpPr>
        <p:sp>
          <p:nvSpPr>
            <p:cNvPr id="139" name="AutoShape 130"/>
            <p:cNvSpPr>
              <a:spLocks noChangeArrowheads="1"/>
            </p:cNvSpPr>
            <p:nvPr/>
          </p:nvSpPr>
          <p:spPr bwMode="auto">
            <a:xfrm rot="3419877">
              <a:off x="0" y="0"/>
              <a:ext cx="1900" cy="1900"/>
            </a:xfrm>
            <a:prstGeom prst="star4">
              <a:avLst>
                <a:gd name="adj" fmla="val 17606"/>
              </a:avLst>
            </a:prstGeom>
            <a:gradFill rotWithShape="1">
              <a:gsLst>
                <a:gs pos="0">
                  <a:srgbClr val="FF9933">
                    <a:alpha val="51999"/>
                  </a:srgbClr>
                </a:gs>
                <a:gs pos="100000">
                  <a:srgbClr val="FF3300">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 name="AutoShape 131"/>
            <p:cNvSpPr>
              <a:spLocks noChangeArrowheads="1"/>
            </p:cNvSpPr>
            <p:nvPr/>
          </p:nvSpPr>
          <p:spPr bwMode="auto">
            <a:xfrm rot="900000">
              <a:off x="0" y="0"/>
              <a:ext cx="1851" cy="1851"/>
            </a:xfrm>
            <a:prstGeom prst="star4">
              <a:avLst>
                <a:gd name="adj" fmla="val 14370"/>
              </a:avLst>
            </a:prstGeom>
            <a:gradFill rotWithShape="1">
              <a:gsLst>
                <a:gs pos="0">
                  <a:srgbClr val="FF9933">
                    <a:alpha val="79999"/>
                  </a:srgbClr>
                </a:gs>
                <a:gs pos="100000">
                  <a:srgbClr val="FF3300">
                    <a:alpha val="9999"/>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1" name="Group 132"/>
          <p:cNvGrpSpPr/>
          <p:nvPr/>
        </p:nvGrpSpPr>
        <p:grpSpPr bwMode="auto">
          <a:xfrm>
            <a:off x="323850" y="2420938"/>
            <a:ext cx="142875" cy="142875"/>
            <a:chOff x="0" y="0"/>
            <a:chExt cx="1900" cy="1900"/>
          </a:xfrm>
        </p:grpSpPr>
        <p:sp>
          <p:nvSpPr>
            <p:cNvPr id="142" name="AutoShape 133"/>
            <p:cNvSpPr>
              <a:spLocks noChangeArrowheads="1"/>
            </p:cNvSpPr>
            <p:nvPr/>
          </p:nvSpPr>
          <p:spPr bwMode="auto">
            <a:xfrm rot="3419877">
              <a:off x="0" y="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 name="AutoShape 134"/>
            <p:cNvSpPr>
              <a:spLocks noChangeArrowheads="1"/>
            </p:cNvSpPr>
            <p:nvPr/>
          </p:nvSpPr>
          <p:spPr bwMode="auto">
            <a:xfrm rot="900000">
              <a:off x="0" y="0"/>
              <a:ext cx="1851" cy="1851"/>
            </a:xfrm>
            <a:prstGeom prst="star4">
              <a:avLst>
                <a:gd name="adj" fmla="val 14370"/>
              </a:avLst>
            </a:prstGeom>
            <a:gradFill rotWithShape="1">
              <a:gsLst>
                <a:gs pos="0">
                  <a:schemeClr val="bg1">
                    <a:alpha val="79999"/>
                  </a:schemeClr>
                </a:gs>
                <a:gs pos="100000">
                  <a:schemeClr val="bg1">
                    <a:alpha val="9999"/>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3000" advTm="3460">
        <p14:vortex dir="r"/>
      </p:transition>
    </mc:Choice>
    <mc:Fallback xmlns="">
      <p:transition spd="slow" advTm="34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93827E-6 -4.44249E-6 L 0.52086 0.29676 " pathEditMode="relative" rAng="0" ptsTypes="AA">
                                      <p:cBhvr>
                                        <p:cTn id="6" dur="3000" fill="hold"/>
                                        <p:tgtEl>
                                          <p:spTgt spid="5"/>
                                        </p:tgtEl>
                                        <p:attrNameLst>
                                          <p:attrName>ppt_x</p:attrName>
                                          <p:attrName>ppt_y</p:attrName>
                                        </p:attrNameLst>
                                      </p:cBhvr>
                                      <p:rCtr x="26037" y="14838"/>
                                    </p:animMotion>
                                  </p:childTnLst>
                                </p:cTn>
                              </p:par>
                              <p:par>
                                <p:cTn id="7" presetID="42" presetClass="path" presetSubtype="0" accel="50000" decel="50000" fill="hold" nodeType="withEffect">
                                  <p:stCondLst>
                                    <p:cond delay="0"/>
                                  </p:stCondLst>
                                  <p:childTnLst>
                                    <p:animMotion origin="layout" path="M 0.05544 0.04938 L -0.56049 -0.4572 " pathEditMode="relative" rAng="0" ptsTypes="AA">
                                      <p:cBhvr>
                                        <p:cTn id="8" dur="3000" fill="hold"/>
                                        <p:tgtEl>
                                          <p:spTgt spid="4"/>
                                        </p:tgtEl>
                                        <p:attrNameLst>
                                          <p:attrName>ppt_x</p:attrName>
                                          <p:attrName>ppt_y</p:attrName>
                                        </p:attrNameLst>
                                      </p:cBhvr>
                                      <p:rCtr x="-30802" y="-25329"/>
                                    </p:animMotion>
                                  </p:childTnLst>
                                </p:cTn>
                              </p:par>
                              <p:par>
                                <p:cTn id="9" presetID="53" presetClass="entr" presetSubtype="16" repeatCount="600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0" fill="hold"/>
                                        <p:tgtEl>
                                          <p:spTgt spid="12"/>
                                        </p:tgtEl>
                                        <p:attrNameLst>
                                          <p:attrName>ppt_w</p:attrName>
                                        </p:attrNameLst>
                                      </p:cBhvr>
                                      <p:tavLst>
                                        <p:tav tm="0">
                                          <p:val>
                                            <p:fltVal val="0"/>
                                          </p:val>
                                        </p:tav>
                                        <p:tav tm="100000">
                                          <p:val>
                                            <p:strVal val="#ppt_w"/>
                                          </p:val>
                                        </p:tav>
                                      </p:tavLst>
                                    </p:anim>
                                    <p:anim calcmode="lin" valueType="num">
                                      <p:cBhvr>
                                        <p:cTn id="12" dur="5000" fill="hold"/>
                                        <p:tgtEl>
                                          <p:spTgt spid="12"/>
                                        </p:tgtEl>
                                        <p:attrNameLst>
                                          <p:attrName>ppt_h</p:attrName>
                                        </p:attrNameLst>
                                      </p:cBhvr>
                                      <p:tavLst>
                                        <p:tav tm="0">
                                          <p:val>
                                            <p:fltVal val="0"/>
                                          </p:val>
                                        </p:tav>
                                        <p:tav tm="100000">
                                          <p:val>
                                            <p:strVal val="#ppt_h"/>
                                          </p:val>
                                        </p:tav>
                                      </p:tavLst>
                                    </p:anim>
                                    <p:animEffect transition="in" filter="fade">
                                      <p:cBhvr>
                                        <p:cTn id="13" dur="5000"/>
                                        <p:tgtEl>
                                          <p:spTgt spid="12"/>
                                        </p:tgtEl>
                                      </p:cBhvr>
                                    </p:animEffect>
                                  </p:childTnLst>
                                </p:cTn>
                              </p:par>
                              <p:par>
                                <p:cTn id="14" presetID="53" presetClass="entr" presetSubtype="16" repeatCount="900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3700" fill="hold"/>
                                        <p:tgtEl>
                                          <p:spTgt spid="15"/>
                                        </p:tgtEl>
                                        <p:attrNameLst>
                                          <p:attrName>ppt_w</p:attrName>
                                        </p:attrNameLst>
                                      </p:cBhvr>
                                      <p:tavLst>
                                        <p:tav tm="0">
                                          <p:val>
                                            <p:fltVal val="0"/>
                                          </p:val>
                                        </p:tav>
                                        <p:tav tm="100000">
                                          <p:val>
                                            <p:strVal val="#ppt_w"/>
                                          </p:val>
                                        </p:tav>
                                      </p:tavLst>
                                    </p:anim>
                                    <p:anim calcmode="lin" valueType="num">
                                      <p:cBhvr>
                                        <p:cTn id="17" dur="3700" fill="hold"/>
                                        <p:tgtEl>
                                          <p:spTgt spid="15"/>
                                        </p:tgtEl>
                                        <p:attrNameLst>
                                          <p:attrName>ppt_h</p:attrName>
                                        </p:attrNameLst>
                                      </p:cBhvr>
                                      <p:tavLst>
                                        <p:tav tm="0">
                                          <p:val>
                                            <p:fltVal val="0"/>
                                          </p:val>
                                        </p:tav>
                                        <p:tav tm="100000">
                                          <p:val>
                                            <p:strVal val="#ppt_h"/>
                                          </p:val>
                                        </p:tav>
                                      </p:tavLst>
                                    </p:anim>
                                    <p:animEffect transition="in" filter="fade">
                                      <p:cBhvr>
                                        <p:cTn id="18" dur="3700"/>
                                        <p:tgtEl>
                                          <p:spTgt spid="15"/>
                                        </p:tgtEl>
                                      </p:cBhvr>
                                    </p:animEffect>
                                  </p:childTnLst>
                                </p:cTn>
                              </p:par>
                              <p:par>
                                <p:cTn id="19" presetID="53" presetClass="entr" presetSubtype="16" repeatCount="1300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800" fill="hold"/>
                                        <p:tgtEl>
                                          <p:spTgt spid="24"/>
                                        </p:tgtEl>
                                        <p:attrNameLst>
                                          <p:attrName>ppt_w</p:attrName>
                                        </p:attrNameLst>
                                      </p:cBhvr>
                                      <p:tavLst>
                                        <p:tav tm="0">
                                          <p:val>
                                            <p:fltVal val="0"/>
                                          </p:val>
                                        </p:tav>
                                        <p:tav tm="100000">
                                          <p:val>
                                            <p:strVal val="#ppt_w"/>
                                          </p:val>
                                        </p:tav>
                                      </p:tavLst>
                                    </p:anim>
                                    <p:anim calcmode="lin" valueType="num">
                                      <p:cBhvr>
                                        <p:cTn id="22" dur="1800" fill="hold"/>
                                        <p:tgtEl>
                                          <p:spTgt spid="24"/>
                                        </p:tgtEl>
                                        <p:attrNameLst>
                                          <p:attrName>ppt_h</p:attrName>
                                        </p:attrNameLst>
                                      </p:cBhvr>
                                      <p:tavLst>
                                        <p:tav tm="0">
                                          <p:val>
                                            <p:fltVal val="0"/>
                                          </p:val>
                                        </p:tav>
                                        <p:tav tm="100000">
                                          <p:val>
                                            <p:strVal val="#ppt_h"/>
                                          </p:val>
                                        </p:tav>
                                      </p:tavLst>
                                    </p:anim>
                                    <p:animEffect transition="in" filter="fade">
                                      <p:cBhvr>
                                        <p:cTn id="23" dur="1800"/>
                                        <p:tgtEl>
                                          <p:spTgt spid="24"/>
                                        </p:tgtEl>
                                      </p:cBhvr>
                                    </p:animEffect>
                                  </p:childTnLst>
                                </p:cTn>
                              </p:par>
                              <p:par>
                                <p:cTn id="24" presetID="53" presetClass="entr" presetSubtype="16" repeatCount="1200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2000" fill="hold"/>
                                        <p:tgtEl>
                                          <p:spTgt spid="27"/>
                                        </p:tgtEl>
                                        <p:attrNameLst>
                                          <p:attrName>ppt_w</p:attrName>
                                        </p:attrNameLst>
                                      </p:cBhvr>
                                      <p:tavLst>
                                        <p:tav tm="0">
                                          <p:val>
                                            <p:fltVal val="0"/>
                                          </p:val>
                                        </p:tav>
                                        <p:tav tm="100000">
                                          <p:val>
                                            <p:strVal val="#ppt_w"/>
                                          </p:val>
                                        </p:tav>
                                      </p:tavLst>
                                    </p:anim>
                                    <p:anim calcmode="lin" valueType="num">
                                      <p:cBhvr>
                                        <p:cTn id="27" dur="2000" fill="hold"/>
                                        <p:tgtEl>
                                          <p:spTgt spid="27"/>
                                        </p:tgtEl>
                                        <p:attrNameLst>
                                          <p:attrName>ppt_h</p:attrName>
                                        </p:attrNameLst>
                                      </p:cBhvr>
                                      <p:tavLst>
                                        <p:tav tm="0">
                                          <p:val>
                                            <p:fltVal val="0"/>
                                          </p:val>
                                        </p:tav>
                                        <p:tav tm="100000">
                                          <p:val>
                                            <p:strVal val="#ppt_h"/>
                                          </p:val>
                                        </p:tav>
                                      </p:tavLst>
                                    </p:anim>
                                    <p:animEffect transition="in" filter="fade">
                                      <p:cBhvr>
                                        <p:cTn id="28" dur="2000"/>
                                        <p:tgtEl>
                                          <p:spTgt spid="27"/>
                                        </p:tgtEl>
                                      </p:cBhvr>
                                    </p:animEffect>
                                  </p:childTnLst>
                                </p:cTn>
                              </p:par>
                              <p:par>
                                <p:cTn id="29" presetID="53" presetClass="entr" presetSubtype="16" repeatCount="500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4400" fill="hold"/>
                                        <p:tgtEl>
                                          <p:spTgt spid="30"/>
                                        </p:tgtEl>
                                        <p:attrNameLst>
                                          <p:attrName>ppt_w</p:attrName>
                                        </p:attrNameLst>
                                      </p:cBhvr>
                                      <p:tavLst>
                                        <p:tav tm="0">
                                          <p:val>
                                            <p:fltVal val="0"/>
                                          </p:val>
                                        </p:tav>
                                        <p:tav tm="100000">
                                          <p:val>
                                            <p:strVal val="#ppt_w"/>
                                          </p:val>
                                        </p:tav>
                                      </p:tavLst>
                                    </p:anim>
                                    <p:anim calcmode="lin" valueType="num">
                                      <p:cBhvr>
                                        <p:cTn id="32" dur="4400" fill="hold"/>
                                        <p:tgtEl>
                                          <p:spTgt spid="30"/>
                                        </p:tgtEl>
                                        <p:attrNameLst>
                                          <p:attrName>ppt_h</p:attrName>
                                        </p:attrNameLst>
                                      </p:cBhvr>
                                      <p:tavLst>
                                        <p:tav tm="0">
                                          <p:val>
                                            <p:fltVal val="0"/>
                                          </p:val>
                                        </p:tav>
                                        <p:tav tm="100000">
                                          <p:val>
                                            <p:strVal val="#ppt_h"/>
                                          </p:val>
                                        </p:tav>
                                      </p:tavLst>
                                    </p:anim>
                                    <p:animEffect transition="in" filter="fade">
                                      <p:cBhvr>
                                        <p:cTn id="33" dur="4400"/>
                                        <p:tgtEl>
                                          <p:spTgt spid="30"/>
                                        </p:tgtEl>
                                      </p:cBhvr>
                                    </p:animEffect>
                                  </p:childTnLst>
                                </p:cTn>
                              </p:par>
                              <p:par>
                                <p:cTn id="34" presetID="53" presetClass="entr" presetSubtype="16" repeatCount="200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p:cTn id="36" dur="11700" fill="hold"/>
                                        <p:tgtEl>
                                          <p:spTgt spid="33"/>
                                        </p:tgtEl>
                                        <p:attrNameLst>
                                          <p:attrName>ppt_w</p:attrName>
                                        </p:attrNameLst>
                                      </p:cBhvr>
                                      <p:tavLst>
                                        <p:tav tm="0">
                                          <p:val>
                                            <p:fltVal val="0"/>
                                          </p:val>
                                        </p:tav>
                                        <p:tav tm="100000">
                                          <p:val>
                                            <p:strVal val="#ppt_w"/>
                                          </p:val>
                                        </p:tav>
                                      </p:tavLst>
                                    </p:anim>
                                    <p:anim calcmode="lin" valueType="num">
                                      <p:cBhvr>
                                        <p:cTn id="37" dur="11700" fill="hold"/>
                                        <p:tgtEl>
                                          <p:spTgt spid="33"/>
                                        </p:tgtEl>
                                        <p:attrNameLst>
                                          <p:attrName>ppt_h</p:attrName>
                                        </p:attrNameLst>
                                      </p:cBhvr>
                                      <p:tavLst>
                                        <p:tav tm="0">
                                          <p:val>
                                            <p:fltVal val="0"/>
                                          </p:val>
                                        </p:tav>
                                        <p:tav tm="100000">
                                          <p:val>
                                            <p:strVal val="#ppt_h"/>
                                          </p:val>
                                        </p:tav>
                                      </p:tavLst>
                                    </p:anim>
                                    <p:animEffect transition="in" filter="fade">
                                      <p:cBhvr>
                                        <p:cTn id="38" dur="11700"/>
                                        <p:tgtEl>
                                          <p:spTgt spid="33"/>
                                        </p:tgtEl>
                                      </p:cBhvr>
                                    </p:animEffect>
                                  </p:childTnLst>
                                </p:cTn>
                              </p:par>
                              <p:par>
                                <p:cTn id="39" presetID="53" presetClass="entr" presetSubtype="16"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p:cTn id="41" dur="3000" fill="hold"/>
                                        <p:tgtEl>
                                          <p:spTgt spid="36"/>
                                        </p:tgtEl>
                                        <p:attrNameLst>
                                          <p:attrName>ppt_w</p:attrName>
                                        </p:attrNameLst>
                                      </p:cBhvr>
                                      <p:tavLst>
                                        <p:tav tm="0">
                                          <p:val>
                                            <p:fltVal val="0"/>
                                          </p:val>
                                        </p:tav>
                                        <p:tav tm="100000">
                                          <p:val>
                                            <p:strVal val="#ppt_w"/>
                                          </p:val>
                                        </p:tav>
                                      </p:tavLst>
                                    </p:anim>
                                    <p:anim calcmode="lin" valueType="num">
                                      <p:cBhvr>
                                        <p:cTn id="42" dur="3000" fill="hold"/>
                                        <p:tgtEl>
                                          <p:spTgt spid="36"/>
                                        </p:tgtEl>
                                        <p:attrNameLst>
                                          <p:attrName>ppt_h</p:attrName>
                                        </p:attrNameLst>
                                      </p:cBhvr>
                                      <p:tavLst>
                                        <p:tav tm="0">
                                          <p:val>
                                            <p:fltVal val="0"/>
                                          </p:val>
                                        </p:tav>
                                        <p:tav tm="100000">
                                          <p:val>
                                            <p:strVal val="#ppt_h"/>
                                          </p:val>
                                        </p:tav>
                                      </p:tavLst>
                                    </p:anim>
                                    <p:animEffect transition="in" filter="fade">
                                      <p:cBhvr>
                                        <p:cTn id="43" dur="3000"/>
                                        <p:tgtEl>
                                          <p:spTgt spid="36"/>
                                        </p:tgtEl>
                                      </p:cBhvr>
                                    </p:animEffect>
                                  </p:childTnLst>
                                </p:cTn>
                              </p:par>
                              <p:par>
                                <p:cTn id="44" presetID="53" presetClass="entr" presetSubtype="16" repeatCount="4000" fill="hold" nodeType="withEffect">
                                  <p:stCondLst>
                                    <p:cond delay="0"/>
                                  </p:stCondLst>
                                  <p:childTnLst>
                                    <p:set>
                                      <p:cBhvr>
                                        <p:cTn id="45" dur="1" fill="hold">
                                          <p:stCondLst>
                                            <p:cond delay="0"/>
                                          </p:stCondLst>
                                        </p:cTn>
                                        <p:tgtEl>
                                          <p:spTgt spid="51"/>
                                        </p:tgtEl>
                                        <p:attrNameLst>
                                          <p:attrName>style.visibility</p:attrName>
                                        </p:attrNameLst>
                                      </p:cBhvr>
                                      <p:to>
                                        <p:strVal val="visible"/>
                                      </p:to>
                                    </p:set>
                                    <p:anim calcmode="lin" valueType="num">
                                      <p:cBhvr>
                                        <p:cTn id="46" dur="2700" fill="hold"/>
                                        <p:tgtEl>
                                          <p:spTgt spid="51"/>
                                        </p:tgtEl>
                                        <p:attrNameLst>
                                          <p:attrName>ppt_w</p:attrName>
                                        </p:attrNameLst>
                                      </p:cBhvr>
                                      <p:tavLst>
                                        <p:tav tm="0">
                                          <p:val>
                                            <p:fltVal val="0"/>
                                          </p:val>
                                        </p:tav>
                                        <p:tav tm="100000">
                                          <p:val>
                                            <p:strVal val="#ppt_w"/>
                                          </p:val>
                                        </p:tav>
                                      </p:tavLst>
                                    </p:anim>
                                    <p:anim calcmode="lin" valueType="num">
                                      <p:cBhvr>
                                        <p:cTn id="47" dur="2700" fill="hold"/>
                                        <p:tgtEl>
                                          <p:spTgt spid="51"/>
                                        </p:tgtEl>
                                        <p:attrNameLst>
                                          <p:attrName>ppt_h</p:attrName>
                                        </p:attrNameLst>
                                      </p:cBhvr>
                                      <p:tavLst>
                                        <p:tav tm="0">
                                          <p:val>
                                            <p:fltVal val="0"/>
                                          </p:val>
                                        </p:tav>
                                        <p:tav tm="100000">
                                          <p:val>
                                            <p:strVal val="#ppt_h"/>
                                          </p:val>
                                        </p:tav>
                                      </p:tavLst>
                                    </p:anim>
                                    <p:animEffect transition="in" filter="fade">
                                      <p:cBhvr>
                                        <p:cTn id="48" dur="2700"/>
                                        <p:tgtEl>
                                          <p:spTgt spid="51"/>
                                        </p:tgtEl>
                                      </p:cBhvr>
                                    </p:animEffect>
                                  </p:childTnLst>
                                </p:cTn>
                              </p:par>
                              <p:par>
                                <p:cTn id="49" presetID="53" presetClass="entr" presetSubtype="16" fill="hold" nodeType="withEffect">
                                  <p:stCondLst>
                                    <p:cond delay="6600"/>
                                  </p:stCondLst>
                                  <p:childTnLst>
                                    <p:set>
                                      <p:cBhvr>
                                        <p:cTn id="50" dur="1" fill="hold">
                                          <p:stCondLst>
                                            <p:cond delay="0"/>
                                          </p:stCondLst>
                                        </p:cTn>
                                        <p:tgtEl>
                                          <p:spTgt spid="54"/>
                                        </p:tgtEl>
                                        <p:attrNameLst>
                                          <p:attrName>style.visibility</p:attrName>
                                        </p:attrNameLst>
                                      </p:cBhvr>
                                      <p:to>
                                        <p:strVal val="visible"/>
                                      </p:to>
                                    </p:set>
                                    <p:anim calcmode="lin" valueType="num">
                                      <p:cBhvr>
                                        <p:cTn id="51" dur="1900" fill="hold"/>
                                        <p:tgtEl>
                                          <p:spTgt spid="54"/>
                                        </p:tgtEl>
                                        <p:attrNameLst>
                                          <p:attrName>ppt_w</p:attrName>
                                        </p:attrNameLst>
                                      </p:cBhvr>
                                      <p:tavLst>
                                        <p:tav tm="0">
                                          <p:val>
                                            <p:fltVal val="0"/>
                                          </p:val>
                                        </p:tav>
                                        <p:tav tm="100000">
                                          <p:val>
                                            <p:strVal val="#ppt_w"/>
                                          </p:val>
                                        </p:tav>
                                      </p:tavLst>
                                    </p:anim>
                                    <p:anim calcmode="lin" valueType="num">
                                      <p:cBhvr>
                                        <p:cTn id="52" dur="1900" fill="hold"/>
                                        <p:tgtEl>
                                          <p:spTgt spid="54"/>
                                        </p:tgtEl>
                                        <p:attrNameLst>
                                          <p:attrName>ppt_h</p:attrName>
                                        </p:attrNameLst>
                                      </p:cBhvr>
                                      <p:tavLst>
                                        <p:tav tm="0">
                                          <p:val>
                                            <p:fltVal val="0"/>
                                          </p:val>
                                        </p:tav>
                                        <p:tav tm="100000">
                                          <p:val>
                                            <p:strVal val="#ppt_h"/>
                                          </p:val>
                                        </p:tav>
                                      </p:tavLst>
                                    </p:anim>
                                    <p:animEffect transition="in" filter="fade">
                                      <p:cBhvr>
                                        <p:cTn id="53" dur="1900"/>
                                        <p:tgtEl>
                                          <p:spTgt spid="54"/>
                                        </p:tgtEl>
                                      </p:cBhvr>
                                    </p:animEffect>
                                  </p:childTnLst>
                                </p:cTn>
                              </p:par>
                              <p:par>
                                <p:cTn id="54" presetID="53" presetClass="entr" presetSubtype="16" repeatCount="500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 calcmode="lin" valueType="num">
                                      <p:cBhvr>
                                        <p:cTn id="56" dur="2000" fill="hold"/>
                                        <p:tgtEl>
                                          <p:spTgt spid="60"/>
                                        </p:tgtEl>
                                        <p:attrNameLst>
                                          <p:attrName>ppt_w</p:attrName>
                                        </p:attrNameLst>
                                      </p:cBhvr>
                                      <p:tavLst>
                                        <p:tav tm="0">
                                          <p:val>
                                            <p:fltVal val="0"/>
                                          </p:val>
                                        </p:tav>
                                        <p:tav tm="100000">
                                          <p:val>
                                            <p:strVal val="#ppt_w"/>
                                          </p:val>
                                        </p:tav>
                                      </p:tavLst>
                                    </p:anim>
                                    <p:anim calcmode="lin" valueType="num">
                                      <p:cBhvr>
                                        <p:cTn id="57" dur="2000" fill="hold"/>
                                        <p:tgtEl>
                                          <p:spTgt spid="60"/>
                                        </p:tgtEl>
                                        <p:attrNameLst>
                                          <p:attrName>ppt_h</p:attrName>
                                        </p:attrNameLst>
                                      </p:cBhvr>
                                      <p:tavLst>
                                        <p:tav tm="0">
                                          <p:val>
                                            <p:fltVal val="0"/>
                                          </p:val>
                                        </p:tav>
                                        <p:tav tm="100000">
                                          <p:val>
                                            <p:strVal val="#ppt_h"/>
                                          </p:val>
                                        </p:tav>
                                      </p:tavLst>
                                    </p:anim>
                                    <p:animEffect transition="in" filter="fade">
                                      <p:cBhvr>
                                        <p:cTn id="58" dur="2000"/>
                                        <p:tgtEl>
                                          <p:spTgt spid="60"/>
                                        </p:tgtEl>
                                      </p:cBhvr>
                                    </p:animEffect>
                                  </p:childTnLst>
                                </p:cTn>
                              </p:par>
                              <p:par>
                                <p:cTn id="59" presetID="53" presetClass="entr" presetSubtype="16" repeatCount="200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anim calcmode="lin" valueType="num">
                                      <p:cBhvr>
                                        <p:cTn id="61" dur="2800" fill="hold"/>
                                        <p:tgtEl>
                                          <p:spTgt spid="63"/>
                                        </p:tgtEl>
                                        <p:attrNameLst>
                                          <p:attrName>ppt_w</p:attrName>
                                        </p:attrNameLst>
                                      </p:cBhvr>
                                      <p:tavLst>
                                        <p:tav tm="0">
                                          <p:val>
                                            <p:fltVal val="0"/>
                                          </p:val>
                                        </p:tav>
                                        <p:tav tm="100000">
                                          <p:val>
                                            <p:strVal val="#ppt_w"/>
                                          </p:val>
                                        </p:tav>
                                      </p:tavLst>
                                    </p:anim>
                                    <p:anim calcmode="lin" valueType="num">
                                      <p:cBhvr>
                                        <p:cTn id="62" dur="2800" fill="hold"/>
                                        <p:tgtEl>
                                          <p:spTgt spid="63"/>
                                        </p:tgtEl>
                                        <p:attrNameLst>
                                          <p:attrName>ppt_h</p:attrName>
                                        </p:attrNameLst>
                                      </p:cBhvr>
                                      <p:tavLst>
                                        <p:tav tm="0">
                                          <p:val>
                                            <p:fltVal val="0"/>
                                          </p:val>
                                        </p:tav>
                                        <p:tav tm="100000">
                                          <p:val>
                                            <p:strVal val="#ppt_h"/>
                                          </p:val>
                                        </p:tav>
                                      </p:tavLst>
                                    </p:anim>
                                    <p:animEffect transition="in" filter="fade">
                                      <p:cBhvr>
                                        <p:cTn id="63" dur="2800"/>
                                        <p:tgtEl>
                                          <p:spTgt spid="63"/>
                                        </p:tgtEl>
                                      </p:cBhvr>
                                    </p:animEffect>
                                  </p:childTnLst>
                                </p:cTn>
                              </p:par>
                              <p:par>
                                <p:cTn id="64" presetID="53" presetClass="entr" presetSubtype="16" repeatCount="3000" fill="hold" nodeType="withEffect">
                                  <p:stCondLst>
                                    <p:cond delay="0"/>
                                  </p:stCondLst>
                                  <p:childTnLst>
                                    <p:set>
                                      <p:cBhvr>
                                        <p:cTn id="65" dur="1" fill="hold">
                                          <p:stCondLst>
                                            <p:cond delay="0"/>
                                          </p:stCondLst>
                                        </p:cTn>
                                        <p:tgtEl>
                                          <p:spTgt spid="69"/>
                                        </p:tgtEl>
                                        <p:attrNameLst>
                                          <p:attrName>style.visibility</p:attrName>
                                        </p:attrNameLst>
                                      </p:cBhvr>
                                      <p:to>
                                        <p:strVal val="visible"/>
                                      </p:to>
                                    </p:set>
                                    <p:anim calcmode="lin" valueType="num">
                                      <p:cBhvr>
                                        <p:cTn id="66" dur="3600" fill="hold"/>
                                        <p:tgtEl>
                                          <p:spTgt spid="69"/>
                                        </p:tgtEl>
                                        <p:attrNameLst>
                                          <p:attrName>ppt_w</p:attrName>
                                        </p:attrNameLst>
                                      </p:cBhvr>
                                      <p:tavLst>
                                        <p:tav tm="0">
                                          <p:val>
                                            <p:fltVal val="0"/>
                                          </p:val>
                                        </p:tav>
                                        <p:tav tm="100000">
                                          <p:val>
                                            <p:strVal val="#ppt_w"/>
                                          </p:val>
                                        </p:tav>
                                      </p:tavLst>
                                    </p:anim>
                                    <p:anim calcmode="lin" valueType="num">
                                      <p:cBhvr>
                                        <p:cTn id="67" dur="3600" fill="hold"/>
                                        <p:tgtEl>
                                          <p:spTgt spid="69"/>
                                        </p:tgtEl>
                                        <p:attrNameLst>
                                          <p:attrName>ppt_h</p:attrName>
                                        </p:attrNameLst>
                                      </p:cBhvr>
                                      <p:tavLst>
                                        <p:tav tm="0">
                                          <p:val>
                                            <p:fltVal val="0"/>
                                          </p:val>
                                        </p:tav>
                                        <p:tav tm="100000">
                                          <p:val>
                                            <p:strVal val="#ppt_h"/>
                                          </p:val>
                                        </p:tav>
                                      </p:tavLst>
                                    </p:anim>
                                    <p:animEffect transition="in" filter="fade">
                                      <p:cBhvr>
                                        <p:cTn id="68" dur="3600"/>
                                        <p:tgtEl>
                                          <p:spTgt spid="69"/>
                                        </p:tgtEl>
                                      </p:cBhvr>
                                    </p:animEffect>
                                  </p:childTnLst>
                                </p:cTn>
                              </p:par>
                              <p:par>
                                <p:cTn id="69" presetID="53" presetClass="entr" presetSubtype="16" repeatCount="2000" fill="hold" nodeType="with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p:cTn id="71" dur="2100" fill="hold"/>
                                        <p:tgtEl>
                                          <p:spTgt spid="72"/>
                                        </p:tgtEl>
                                        <p:attrNameLst>
                                          <p:attrName>ppt_w</p:attrName>
                                        </p:attrNameLst>
                                      </p:cBhvr>
                                      <p:tavLst>
                                        <p:tav tm="0">
                                          <p:val>
                                            <p:fltVal val="0"/>
                                          </p:val>
                                        </p:tav>
                                        <p:tav tm="100000">
                                          <p:val>
                                            <p:strVal val="#ppt_w"/>
                                          </p:val>
                                        </p:tav>
                                      </p:tavLst>
                                    </p:anim>
                                    <p:anim calcmode="lin" valueType="num">
                                      <p:cBhvr>
                                        <p:cTn id="72" dur="2100" fill="hold"/>
                                        <p:tgtEl>
                                          <p:spTgt spid="72"/>
                                        </p:tgtEl>
                                        <p:attrNameLst>
                                          <p:attrName>ppt_h</p:attrName>
                                        </p:attrNameLst>
                                      </p:cBhvr>
                                      <p:tavLst>
                                        <p:tav tm="0">
                                          <p:val>
                                            <p:fltVal val="0"/>
                                          </p:val>
                                        </p:tav>
                                        <p:tav tm="100000">
                                          <p:val>
                                            <p:strVal val="#ppt_h"/>
                                          </p:val>
                                        </p:tav>
                                      </p:tavLst>
                                    </p:anim>
                                    <p:animEffect transition="in" filter="fade">
                                      <p:cBhvr>
                                        <p:cTn id="73" dur="2100"/>
                                        <p:tgtEl>
                                          <p:spTgt spid="72"/>
                                        </p:tgtEl>
                                      </p:cBhvr>
                                    </p:animEffect>
                                  </p:childTnLst>
                                </p:cTn>
                              </p:par>
                              <p:par>
                                <p:cTn id="74" presetID="53" presetClass="entr" presetSubtype="16" repeatCount="3000" fill="hold" nodeType="withEffect">
                                  <p:stCondLst>
                                    <p:cond delay="0"/>
                                  </p:stCondLst>
                                  <p:childTnLst>
                                    <p:set>
                                      <p:cBhvr>
                                        <p:cTn id="75" dur="1" fill="hold">
                                          <p:stCondLst>
                                            <p:cond delay="0"/>
                                          </p:stCondLst>
                                        </p:cTn>
                                        <p:tgtEl>
                                          <p:spTgt spid="75"/>
                                        </p:tgtEl>
                                        <p:attrNameLst>
                                          <p:attrName>style.visibility</p:attrName>
                                        </p:attrNameLst>
                                      </p:cBhvr>
                                      <p:to>
                                        <p:strVal val="visible"/>
                                      </p:to>
                                    </p:set>
                                    <p:anim calcmode="lin" valueType="num">
                                      <p:cBhvr>
                                        <p:cTn id="76" dur="3500" fill="hold"/>
                                        <p:tgtEl>
                                          <p:spTgt spid="75"/>
                                        </p:tgtEl>
                                        <p:attrNameLst>
                                          <p:attrName>ppt_w</p:attrName>
                                        </p:attrNameLst>
                                      </p:cBhvr>
                                      <p:tavLst>
                                        <p:tav tm="0">
                                          <p:val>
                                            <p:fltVal val="0"/>
                                          </p:val>
                                        </p:tav>
                                        <p:tav tm="100000">
                                          <p:val>
                                            <p:strVal val="#ppt_w"/>
                                          </p:val>
                                        </p:tav>
                                      </p:tavLst>
                                    </p:anim>
                                    <p:anim calcmode="lin" valueType="num">
                                      <p:cBhvr>
                                        <p:cTn id="77" dur="3500" fill="hold"/>
                                        <p:tgtEl>
                                          <p:spTgt spid="75"/>
                                        </p:tgtEl>
                                        <p:attrNameLst>
                                          <p:attrName>ppt_h</p:attrName>
                                        </p:attrNameLst>
                                      </p:cBhvr>
                                      <p:tavLst>
                                        <p:tav tm="0">
                                          <p:val>
                                            <p:fltVal val="0"/>
                                          </p:val>
                                        </p:tav>
                                        <p:tav tm="100000">
                                          <p:val>
                                            <p:strVal val="#ppt_h"/>
                                          </p:val>
                                        </p:tav>
                                      </p:tavLst>
                                    </p:anim>
                                    <p:animEffect transition="in" filter="fade">
                                      <p:cBhvr>
                                        <p:cTn id="78" dur="3500"/>
                                        <p:tgtEl>
                                          <p:spTgt spid="75"/>
                                        </p:tgtEl>
                                      </p:cBhvr>
                                    </p:animEffect>
                                  </p:childTnLst>
                                </p:cTn>
                              </p:par>
                              <p:par>
                                <p:cTn id="79" presetID="53" presetClass="entr" presetSubtype="16" repeatCount="5000" fill="hold" nodeType="withEffect">
                                  <p:stCondLst>
                                    <p:cond delay="0"/>
                                  </p:stCondLst>
                                  <p:childTnLst>
                                    <p:set>
                                      <p:cBhvr>
                                        <p:cTn id="80" dur="1" fill="hold">
                                          <p:stCondLst>
                                            <p:cond delay="0"/>
                                          </p:stCondLst>
                                        </p:cTn>
                                        <p:tgtEl>
                                          <p:spTgt spid="78"/>
                                        </p:tgtEl>
                                        <p:attrNameLst>
                                          <p:attrName>style.visibility</p:attrName>
                                        </p:attrNameLst>
                                      </p:cBhvr>
                                      <p:to>
                                        <p:strVal val="visible"/>
                                      </p:to>
                                    </p:set>
                                    <p:anim calcmode="lin" valueType="num">
                                      <p:cBhvr>
                                        <p:cTn id="81" dur="2200" fill="hold"/>
                                        <p:tgtEl>
                                          <p:spTgt spid="78"/>
                                        </p:tgtEl>
                                        <p:attrNameLst>
                                          <p:attrName>ppt_w</p:attrName>
                                        </p:attrNameLst>
                                      </p:cBhvr>
                                      <p:tavLst>
                                        <p:tav tm="0">
                                          <p:val>
                                            <p:fltVal val="0"/>
                                          </p:val>
                                        </p:tav>
                                        <p:tav tm="100000">
                                          <p:val>
                                            <p:strVal val="#ppt_w"/>
                                          </p:val>
                                        </p:tav>
                                      </p:tavLst>
                                    </p:anim>
                                    <p:anim calcmode="lin" valueType="num">
                                      <p:cBhvr>
                                        <p:cTn id="82" dur="2200" fill="hold"/>
                                        <p:tgtEl>
                                          <p:spTgt spid="78"/>
                                        </p:tgtEl>
                                        <p:attrNameLst>
                                          <p:attrName>ppt_h</p:attrName>
                                        </p:attrNameLst>
                                      </p:cBhvr>
                                      <p:tavLst>
                                        <p:tav tm="0">
                                          <p:val>
                                            <p:fltVal val="0"/>
                                          </p:val>
                                        </p:tav>
                                        <p:tav tm="100000">
                                          <p:val>
                                            <p:strVal val="#ppt_h"/>
                                          </p:val>
                                        </p:tav>
                                      </p:tavLst>
                                    </p:anim>
                                    <p:animEffect transition="in" filter="fade">
                                      <p:cBhvr>
                                        <p:cTn id="83" dur="2200"/>
                                        <p:tgtEl>
                                          <p:spTgt spid="78"/>
                                        </p:tgtEl>
                                      </p:cBhvr>
                                    </p:animEffect>
                                  </p:childTnLst>
                                </p:cTn>
                              </p:par>
                              <p:par>
                                <p:cTn id="84" presetID="53" presetClass="entr" presetSubtype="16" repeatCount="2000" fill="hold" nodeType="with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p:cTn id="86" dur="4200" fill="hold"/>
                                        <p:tgtEl>
                                          <p:spTgt spid="81"/>
                                        </p:tgtEl>
                                        <p:attrNameLst>
                                          <p:attrName>ppt_w</p:attrName>
                                        </p:attrNameLst>
                                      </p:cBhvr>
                                      <p:tavLst>
                                        <p:tav tm="0">
                                          <p:val>
                                            <p:fltVal val="0"/>
                                          </p:val>
                                        </p:tav>
                                        <p:tav tm="100000">
                                          <p:val>
                                            <p:strVal val="#ppt_w"/>
                                          </p:val>
                                        </p:tav>
                                      </p:tavLst>
                                    </p:anim>
                                    <p:anim calcmode="lin" valueType="num">
                                      <p:cBhvr>
                                        <p:cTn id="87" dur="4200" fill="hold"/>
                                        <p:tgtEl>
                                          <p:spTgt spid="81"/>
                                        </p:tgtEl>
                                        <p:attrNameLst>
                                          <p:attrName>ppt_h</p:attrName>
                                        </p:attrNameLst>
                                      </p:cBhvr>
                                      <p:tavLst>
                                        <p:tav tm="0">
                                          <p:val>
                                            <p:fltVal val="0"/>
                                          </p:val>
                                        </p:tav>
                                        <p:tav tm="100000">
                                          <p:val>
                                            <p:strVal val="#ppt_h"/>
                                          </p:val>
                                        </p:tav>
                                      </p:tavLst>
                                    </p:anim>
                                    <p:animEffect transition="in" filter="fade">
                                      <p:cBhvr>
                                        <p:cTn id="88" dur="4200"/>
                                        <p:tgtEl>
                                          <p:spTgt spid="81"/>
                                        </p:tgtEl>
                                      </p:cBhvr>
                                    </p:animEffect>
                                  </p:childTnLst>
                                </p:cTn>
                              </p:par>
                              <p:par>
                                <p:cTn id="89" presetID="53" presetClass="entr" presetSubtype="16" repeatCount="3000" fill="hold" nodeType="withEffect">
                                  <p:stCondLst>
                                    <p:cond delay="0"/>
                                  </p:stCondLst>
                                  <p:childTnLst>
                                    <p:set>
                                      <p:cBhvr>
                                        <p:cTn id="90" dur="1" fill="hold">
                                          <p:stCondLst>
                                            <p:cond delay="0"/>
                                          </p:stCondLst>
                                        </p:cTn>
                                        <p:tgtEl>
                                          <p:spTgt spid="84"/>
                                        </p:tgtEl>
                                        <p:attrNameLst>
                                          <p:attrName>style.visibility</p:attrName>
                                        </p:attrNameLst>
                                      </p:cBhvr>
                                      <p:to>
                                        <p:strVal val="visible"/>
                                      </p:to>
                                    </p:set>
                                    <p:anim calcmode="lin" valueType="num">
                                      <p:cBhvr>
                                        <p:cTn id="91" dur="3000" fill="hold"/>
                                        <p:tgtEl>
                                          <p:spTgt spid="84"/>
                                        </p:tgtEl>
                                        <p:attrNameLst>
                                          <p:attrName>ppt_w</p:attrName>
                                        </p:attrNameLst>
                                      </p:cBhvr>
                                      <p:tavLst>
                                        <p:tav tm="0">
                                          <p:val>
                                            <p:fltVal val="0"/>
                                          </p:val>
                                        </p:tav>
                                        <p:tav tm="100000">
                                          <p:val>
                                            <p:strVal val="#ppt_w"/>
                                          </p:val>
                                        </p:tav>
                                      </p:tavLst>
                                    </p:anim>
                                    <p:anim calcmode="lin" valueType="num">
                                      <p:cBhvr>
                                        <p:cTn id="92" dur="3000" fill="hold"/>
                                        <p:tgtEl>
                                          <p:spTgt spid="84"/>
                                        </p:tgtEl>
                                        <p:attrNameLst>
                                          <p:attrName>ppt_h</p:attrName>
                                        </p:attrNameLst>
                                      </p:cBhvr>
                                      <p:tavLst>
                                        <p:tav tm="0">
                                          <p:val>
                                            <p:fltVal val="0"/>
                                          </p:val>
                                        </p:tav>
                                        <p:tav tm="100000">
                                          <p:val>
                                            <p:strVal val="#ppt_h"/>
                                          </p:val>
                                        </p:tav>
                                      </p:tavLst>
                                    </p:anim>
                                    <p:animEffect transition="in" filter="fade">
                                      <p:cBhvr>
                                        <p:cTn id="93" dur="3000"/>
                                        <p:tgtEl>
                                          <p:spTgt spid="84"/>
                                        </p:tgtEl>
                                      </p:cBhvr>
                                    </p:animEffect>
                                  </p:childTnLst>
                                </p:cTn>
                              </p:par>
                              <p:par>
                                <p:cTn id="94" presetID="53" presetClass="entr" presetSubtype="16" repeatCount="2000" fill="hold" nodeType="withEffect">
                                  <p:stCondLst>
                                    <p:cond delay="0"/>
                                  </p:stCondLst>
                                  <p:childTnLst>
                                    <p:set>
                                      <p:cBhvr>
                                        <p:cTn id="95" dur="1" fill="hold">
                                          <p:stCondLst>
                                            <p:cond delay="0"/>
                                          </p:stCondLst>
                                        </p:cTn>
                                        <p:tgtEl>
                                          <p:spTgt spid="87"/>
                                        </p:tgtEl>
                                        <p:attrNameLst>
                                          <p:attrName>style.visibility</p:attrName>
                                        </p:attrNameLst>
                                      </p:cBhvr>
                                      <p:to>
                                        <p:strVal val="visible"/>
                                      </p:to>
                                    </p:set>
                                    <p:anim calcmode="lin" valueType="num">
                                      <p:cBhvr>
                                        <p:cTn id="96" dur="5000" fill="hold"/>
                                        <p:tgtEl>
                                          <p:spTgt spid="87"/>
                                        </p:tgtEl>
                                        <p:attrNameLst>
                                          <p:attrName>ppt_w</p:attrName>
                                        </p:attrNameLst>
                                      </p:cBhvr>
                                      <p:tavLst>
                                        <p:tav tm="0">
                                          <p:val>
                                            <p:fltVal val="0"/>
                                          </p:val>
                                        </p:tav>
                                        <p:tav tm="100000">
                                          <p:val>
                                            <p:strVal val="#ppt_w"/>
                                          </p:val>
                                        </p:tav>
                                      </p:tavLst>
                                    </p:anim>
                                    <p:anim calcmode="lin" valueType="num">
                                      <p:cBhvr>
                                        <p:cTn id="97" dur="5000" fill="hold"/>
                                        <p:tgtEl>
                                          <p:spTgt spid="87"/>
                                        </p:tgtEl>
                                        <p:attrNameLst>
                                          <p:attrName>ppt_h</p:attrName>
                                        </p:attrNameLst>
                                      </p:cBhvr>
                                      <p:tavLst>
                                        <p:tav tm="0">
                                          <p:val>
                                            <p:fltVal val="0"/>
                                          </p:val>
                                        </p:tav>
                                        <p:tav tm="100000">
                                          <p:val>
                                            <p:strVal val="#ppt_h"/>
                                          </p:val>
                                        </p:tav>
                                      </p:tavLst>
                                    </p:anim>
                                    <p:animEffect transition="in" filter="fade">
                                      <p:cBhvr>
                                        <p:cTn id="98" dur="5000"/>
                                        <p:tgtEl>
                                          <p:spTgt spid="87"/>
                                        </p:tgtEl>
                                      </p:cBhvr>
                                    </p:animEffect>
                                  </p:childTnLst>
                                </p:cTn>
                              </p:par>
                              <p:par>
                                <p:cTn id="99" presetID="53" presetClass="entr" presetSubtype="16" repeatCount="6000" fill="hold" nodeType="withEffect">
                                  <p:stCondLst>
                                    <p:cond delay="0"/>
                                  </p:stCondLst>
                                  <p:childTnLst>
                                    <p:set>
                                      <p:cBhvr>
                                        <p:cTn id="100" dur="1" fill="hold">
                                          <p:stCondLst>
                                            <p:cond delay="0"/>
                                          </p:stCondLst>
                                        </p:cTn>
                                        <p:tgtEl>
                                          <p:spTgt spid="111"/>
                                        </p:tgtEl>
                                        <p:attrNameLst>
                                          <p:attrName>style.visibility</p:attrName>
                                        </p:attrNameLst>
                                      </p:cBhvr>
                                      <p:to>
                                        <p:strVal val="visible"/>
                                      </p:to>
                                    </p:set>
                                    <p:anim calcmode="lin" valueType="num">
                                      <p:cBhvr>
                                        <p:cTn id="101" dur="3200" fill="hold"/>
                                        <p:tgtEl>
                                          <p:spTgt spid="111"/>
                                        </p:tgtEl>
                                        <p:attrNameLst>
                                          <p:attrName>ppt_w</p:attrName>
                                        </p:attrNameLst>
                                      </p:cBhvr>
                                      <p:tavLst>
                                        <p:tav tm="0">
                                          <p:val>
                                            <p:fltVal val="0"/>
                                          </p:val>
                                        </p:tav>
                                        <p:tav tm="100000">
                                          <p:val>
                                            <p:strVal val="#ppt_w"/>
                                          </p:val>
                                        </p:tav>
                                      </p:tavLst>
                                    </p:anim>
                                    <p:anim calcmode="lin" valueType="num">
                                      <p:cBhvr>
                                        <p:cTn id="102" dur="3200" fill="hold"/>
                                        <p:tgtEl>
                                          <p:spTgt spid="111"/>
                                        </p:tgtEl>
                                        <p:attrNameLst>
                                          <p:attrName>ppt_h</p:attrName>
                                        </p:attrNameLst>
                                      </p:cBhvr>
                                      <p:tavLst>
                                        <p:tav tm="0">
                                          <p:val>
                                            <p:fltVal val="0"/>
                                          </p:val>
                                        </p:tav>
                                        <p:tav tm="100000">
                                          <p:val>
                                            <p:strVal val="#ppt_h"/>
                                          </p:val>
                                        </p:tav>
                                      </p:tavLst>
                                    </p:anim>
                                    <p:animEffect transition="in" filter="fade">
                                      <p:cBhvr>
                                        <p:cTn id="103" dur="3200"/>
                                        <p:tgtEl>
                                          <p:spTgt spid="111"/>
                                        </p:tgtEl>
                                      </p:cBhvr>
                                    </p:animEffect>
                                  </p:childTnLst>
                                </p:cTn>
                              </p:par>
                              <p:par>
                                <p:cTn id="104" presetID="53" presetClass="entr" presetSubtype="16" repeatCount="4000" fill="hold" nodeType="withEffect">
                                  <p:stCondLst>
                                    <p:cond delay="12100"/>
                                  </p:stCondLst>
                                  <p:childTnLst>
                                    <p:set>
                                      <p:cBhvr>
                                        <p:cTn id="105" dur="1" fill="hold">
                                          <p:stCondLst>
                                            <p:cond delay="0"/>
                                          </p:stCondLst>
                                        </p:cTn>
                                        <p:tgtEl>
                                          <p:spTgt spid="120"/>
                                        </p:tgtEl>
                                        <p:attrNameLst>
                                          <p:attrName>style.visibility</p:attrName>
                                        </p:attrNameLst>
                                      </p:cBhvr>
                                      <p:to>
                                        <p:strVal val="visible"/>
                                      </p:to>
                                    </p:set>
                                    <p:anim calcmode="lin" valueType="num">
                                      <p:cBhvr>
                                        <p:cTn id="106" dur="1600" fill="hold"/>
                                        <p:tgtEl>
                                          <p:spTgt spid="120"/>
                                        </p:tgtEl>
                                        <p:attrNameLst>
                                          <p:attrName>ppt_w</p:attrName>
                                        </p:attrNameLst>
                                      </p:cBhvr>
                                      <p:tavLst>
                                        <p:tav tm="0">
                                          <p:val>
                                            <p:fltVal val="0"/>
                                          </p:val>
                                        </p:tav>
                                        <p:tav tm="100000">
                                          <p:val>
                                            <p:strVal val="#ppt_w"/>
                                          </p:val>
                                        </p:tav>
                                      </p:tavLst>
                                    </p:anim>
                                    <p:anim calcmode="lin" valueType="num">
                                      <p:cBhvr>
                                        <p:cTn id="107" dur="1600" fill="hold"/>
                                        <p:tgtEl>
                                          <p:spTgt spid="120"/>
                                        </p:tgtEl>
                                        <p:attrNameLst>
                                          <p:attrName>ppt_h</p:attrName>
                                        </p:attrNameLst>
                                      </p:cBhvr>
                                      <p:tavLst>
                                        <p:tav tm="0">
                                          <p:val>
                                            <p:fltVal val="0"/>
                                          </p:val>
                                        </p:tav>
                                        <p:tav tm="100000">
                                          <p:val>
                                            <p:strVal val="#ppt_h"/>
                                          </p:val>
                                        </p:tav>
                                      </p:tavLst>
                                    </p:anim>
                                    <p:animEffect transition="in" filter="fade">
                                      <p:cBhvr>
                                        <p:cTn id="108" dur="1600"/>
                                        <p:tgtEl>
                                          <p:spTgt spid="120"/>
                                        </p:tgtEl>
                                      </p:cBhvr>
                                    </p:animEffect>
                                  </p:childTnLst>
                                </p:cTn>
                              </p:par>
                              <p:par>
                                <p:cTn id="109" presetID="53" presetClass="entr" presetSubtype="16" repeatCount="8000" fill="hold" nodeType="withEffect">
                                  <p:stCondLst>
                                    <p:cond delay="0"/>
                                  </p:stCondLst>
                                  <p:childTnLst>
                                    <p:set>
                                      <p:cBhvr>
                                        <p:cTn id="110" dur="1" fill="hold">
                                          <p:stCondLst>
                                            <p:cond delay="0"/>
                                          </p:stCondLst>
                                        </p:cTn>
                                        <p:tgtEl>
                                          <p:spTgt spid="129"/>
                                        </p:tgtEl>
                                        <p:attrNameLst>
                                          <p:attrName>style.visibility</p:attrName>
                                        </p:attrNameLst>
                                      </p:cBhvr>
                                      <p:to>
                                        <p:strVal val="visible"/>
                                      </p:to>
                                    </p:set>
                                    <p:anim calcmode="lin" valueType="num">
                                      <p:cBhvr>
                                        <p:cTn id="111" dur="2200" fill="hold"/>
                                        <p:tgtEl>
                                          <p:spTgt spid="129"/>
                                        </p:tgtEl>
                                        <p:attrNameLst>
                                          <p:attrName>ppt_w</p:attrName>
                                        </p:attrNameLst>
                                      </p:cBhvr>
                                      <p:tavLst>
                                        <p:tav tm="0">
                                          <p:val>
                                            <p:fltVal val="0"/>
                                          </p:val>
                                        </p:tav>
                                        <p:tav tm="100000">
                                          <p:val>
                                            <p:strVal val="#ppt_w"/>
                                          </p:val>
                                        </p:tav>
                                      </p:tavLst>
                                    </p:anim>
                                    <p:anim calcmode="lin" valueType="num">
                                      <p:cBhvr>
                                        <p:cTn id="112" dur="2200" fill="hold"/>
                                        <p:tgtEl>
                                          <p:spTgt spid="129"/>
                                        </p:tgtEl>
                                        <p:attrNameLst>
                                          <p:attrName>ppt_h</p:attrName>
                                        </p:attrNameLst>
                                      </p:cBhvr>
                                      <p:tavLst>
                                        <p:tav tm="0">
                                          <p:val>
                                            <p:fltVal val="0"/>
                                          </p:val>
                                        </p:tav>
                                        <p:tav tm="100000">
                                          <p:val>
                                            <p:strVal val="#ppt_h"/>
                                          </p:val>
                                        </p:tav>
                                      </p:tavLst>
                                    </p:anim>
                                    <p:animEffect transition="in" filter="fade">
                                      <p:cBhvr>
                                        <p:cTn id="113" dur="2200"/>
                                        <p:tgtEl>
                                          <p:spTgt spid="129"/>
                                        </p:tgtEl>
                                      </p:cBhvr>
                                    </p:animEffect>
                                  </p:childTnLst>
                                </p:cTn>
                              </p:par>
                              <p:par>
                                <p:cTn id="114" presetID="53" presetClass="entr" presetSubtype="16" fill="hold" nodeType="withEffect">
                                  <p:stCondLst>
                                    <p:cond delay="0"/>
                                  </p:stCondLst>
                                  <p:childTnLst>
                                    <p:set>
                                      <p:cBhvr>
                                        <p:cTn id="115" dur="1" fill="hold">
                                          <p:stCondLst>
                                            <p:cond delay="0"/>
                                          </p:stCondLst>
                                        </p:cTn>
                                        <p:tgtEl>
                                          <p:spTgt spid="135"/>
                                        </p:tgtEl>
                                        <p:attrNameLst>
                                          <p:attrName>style.visibility</p:attrName>
                                        </p:attrNameLst>
                                      </p:cBhvr>
                                      <p:to>
                                        <p:strVal val="visible"/>
                                      </p:to>
                                    </p:set>
                                    <p:anim calcmode="lin" valueType="num">
                                      <p:cBhvr>
                                        <p:cTn id="116" dur="1700" fill="hold"/>
                                        <p:tgtEl>
                                          <p:spTgt spid="135"/>
                                        </p:tgtEl>
                                        <p:attrNameLst>
                                          <p:attrName>ppt_w</p:attrName>
                                        </p:attrNameLst>
                                      </p:cBhvr>
                                      <p:tavLst>
                                        <p:tav tm="0">
                                          <p:val>
                                            <p:fltVal val="0"/>
                                          </p:val>
                                        </p:tav>
                                        <p:tav tm="100000">
                                          <p:val>
                                            <p:strVal val="#ppt_w"/>
                                          </p:val>
                                        </p:tav>
                                      </p:tavLst>
                                    </p:anim>
                                    <p:anim calcmode="lin" valueType="num">
                                      <p:cBhvr>
                                        <p:cTn id="117" dur="1700" fill="hold"/>
                                        <p:tgtEl>
                                          <p:spTgt spid="135"/>
                                        </p:tgtEl>
                                        <p:attrNameLst>
                                          <p:attrName>ppt_h</p:attrName>
                                        </p:attrNameLst>
                                      </p:cBhvr>
                                      <p:tavLst>
                                        <p:tav tm="0">
                                          <p:val>
                                            <p:fltVal val="0"/>
                                          </p:val>
                                        </p:tav>
                                        <p:tav tm="100000">
                                          <p:val>
                                            <p:strVal val="#ppt_h"/>
                                          </p:val>
                                        </p:tav>
                                      </p:tavLst>
                                    </p:anim>
                                    <p:animEffect transition="in" filter="fade">
                                      <p:cBhvr>
                                        <p:cTn id="118" dur="1700"/>
                                        <p:tgtEl>
                                          <p:spTgt spid="135"/>
                                        </p:tgtEl>
                                      </p:cBhvr>
                                    </p:animEffect>
                                  </p:childTnLst>
                                </p:cTn>
                              </p:par>
                              <p:par>
                                <p:cTn id="119" presetID="53" presetClass="entr" presetSubtype="16" repeatCount="7000" fill="hold" nodeType="withEffect">
                                  <p:stCondLst>
                                    <p:cond delay="0"/>
                                  </p:stCondLst>
                                  <p:childTnLst>
                                    <p:set>
                                      <p:cBhvr>
                                        <p:cTn id="120" dur="1" fill="hold">
                                          <p:stCondLst>
                                            <p:cond delay="0"/>
                                          </p:stCondLst>
                                        </p:cTn>
                                        <p:tgtEl>
                                          <p:spTgt spid="138"/>
                                        </p:tgtEl>
                                        <p:attrNameLst>
                                          <p:attrName>style.visibility</p:attrName>
                                        </p:attrNameLst>
                                      </p:cBhvr>
                                      <p:to>
                                        <p:strVal val="visible"/>
                                      </p:to>
                                    </p:set>
                                    <p:anim calcmode="lin" valueType="num">
                                      <p:cBhvr>
                                        <p:cTn id="121" dur="3100" fill="hold"/>
                                        <p:tgtEl>
                                          <p:spTgt spid="138"/>
                                        </p:tgtEl>
                                        <p:attrNameLst>
                                          <p:attrName>ppt_w</p:attrName>
                                        </p:attrNameLst>
                                      </p:cBhvr>
                                      <p:tavLst>
                                        <p:tav tm="0">
                                          <p:val>
                                            <p:fltVal val="0"/>
                                          </p:val>
                                        </p:tav>
                                        <p:tav tm="100000">
                                          <p:val>
                                            <p:strVal val="#ppt_w"/>
                                          </p:val>
                                        </p:tav>
                                      </p:tavLst>
                                    </p:anim>
                                    <p:anim calcmode="lin" valueType="num">
                                      <p:cBhvr>
                                        <p:cTn id="122" dur="3100" fill="hold"/>
                                        <p:tgtEl>
                                          <p:spTgt spid="138"/>
                                        </p:tgtEl>
                                        <p:attrNameLst>
                                          <p:attrName>ppt_h</p:attrName>
                                        </p:attrNameLst>
                                      </p:cBhvr>
                                      <p:tavLst>
                                        <p:tav tm="0">
                                          <p:val>
                                            <p:fltVal val="0"/>
                                          </p:val>
                                        </p:tav>
                                        <p:tav tm="100000">
                                          <p:val>
                                            <p:strVal val="#ppt_h"/>
                                          </p:val>
                                        </p:tav>
                                      </p:tavLst>
                                    </p:anim>
                                    <p:animEffect transition="in" filter="fade">
                                      <p:cBhvr>
                                        <p:cTn id="123" dur="3100"/>
                                        <p:tgtEl>
                                          <p:spTgt spid="138"/>
                                        </p:tgtEl>
                                      </p:cBhvr>
                                    </p:animEffect>
                                  </p:childTnLst>
                                </p:cTn>
                              </p:par>
                              <p:par>
                                <p:cTn id="124" presetID="53" presetClass="entr" presetSubtype="16" repeatCount="6000" fill="hold" nodeType="withEffect">
                                  <p:stCondLst>
                                    <p:cond delay="0"/>
                                  </p:stCondLst>
                                  <p:childTnLst>
                                    <p:set>
                                      <p:cBhvr>
                                        <p:cTn id="125" dur="1" fill="hold">
                                          <p:stCondLst>
                                            <p:cond delay="0"/>
                                          </p:stCondLst>
                                        </p:cTn>
                                        <p:tgtEl>
                                          <p:spTgt spid="141"/>
                                        </p:tgtEl>
                                        <p:attrNameLst>
                                          <p:attrName>style.visibility</p:attrName>
                                        </p:attrNameLst>
                                      </p:cBhvr>
                                      <p:to>
                                        <p:strVal val="visible"/>
                                      </p:to>
                                    </p:set>
                                    <p:anim calcmode="lin" valueType="num">
                                      <p:cBhvr>
                                        <p:cTn id="126" dur="3000" fill="hold"/>
                                        <p:tgtEl>
                                          <p:spTgt spid="141"/>
                                        </p:tgtEl>
                                        <p:attrNameLst>
                                          <p:attrName>ppt_w</p:attrName>
                                        </p:attrNameLst>
                                      </p:cBhvr>
                                      <p:tavLst>
                                        <p:tav tm="0">
                                          <p:val>
                                            <p:fltVal val="0"/>
                                          </p:val>
                                        </p:tav>
                                        <p:tav tm="100000">
                                          <p:val>
                                            <p:strVal val="#ppt_w"/>
                                          </p:val>
                                        </p:tav>
                                      </p:tavLst>
                                    </p:anim>
                                    <p:anim calcmode="lin" valueType="num">
                                      <p:cBhvr>
                                        <p:cTn id="127" dur="3000" fill="hold"/>
                                        <p:tgtEl>
                                          <p:spTgt spid="141"/>
                                        </p:tgtEl>
                                        <p:attrNameLst>
                                          <p:attrName>ppt_h</p:attrName>
                                        </p:attrNameLst>
                                      </p:cBhvr>
                                      <p:tavLst>
                                        <p:tav tm="0">
                                          <p:val>
                                            <p:fltVal val="0"/>
                                          </p:val>
                                        </p:tav>
                                        <p:tav tm="100000">
                                          <p:val>
                                            <p:strVal val="#ppt_h"/>
                                          </p:val>
                                        </p:tav>
                                      </p:tavLst>
                                    </p:anim>
                                    <p:animEffect transition="in" filter="fade">
                                      <p:cBhvr>
                                        <p:cTn id="128" dur="3000"/>
                                        <p:tgtEl>
                                          <p:spTgt spid="141"/>
                                        </p:tgtEl>
                                      </p:cBhvr>
                                    </p:animEffect>
                                  </p:childTnLst>
                                </p:cTn>
                              </p:par>
                              <p:par>
                                <p:cTn id="129" presetID="26" presetClass="emph" presetSubtype="0" repeatCount="4000" fill="hold" nodeType="withEffect">
                                  <p:stCondLst>
                                    <p:cond delay="0"/>
                                  </p:stCondLst>
                                  <p:childTnLst>
                                    <p:animEffect transition="out" filter="fade">
                                      <p:cBhvr>
                                        <p:cTn id="130" dur="4500" tmFilter="0, 0; .2, .5; .8, .5; 1, 0"/>
                                        <p:tgtEl>
                                          <p:spTgt spid="135"/>
                                        </p:tgtEl>
                                      </p:cBhvr>
                                    </p:animEffect>
                                    <p:animScale>
                                      <p:cBhvr>
                                        <p:cTn id="131" dur="2250" autoRev="1" fill="hold"/>
                                        <p:tgtEl>
                                          <p:spTgt spid="135"/>
                                        </p:tgtEl>
                                      </p:cBhvr>
                                      <p:by x="105000" y="105000"/>
                                    </p:animScale>
                                  </p:childTnLst>
                                </p:cTn>
                              </p:par>
                              <p:par>
                                <p:cTn id="132" presetID="26" presetClass="emph" presetSubtype="0" repeatCount="5000" fill="hold" nodeType="withEffect">
                                  <p:stCondLst>
                                    <p:cond delay="0"/>
                                  </p:stCondLst>
                                  <p:childTnLst>
                                    <p:animEffect transition="out" filter="fade">
                                      <p:cBhvr>
                                        <p:cTn id="133" dur="3100" tmFilter="0, 0; .2, .5; .8, .5; 1, 0"/>
                                        <p:tgtEl>
                                          <p:spTgt spid="36"/>
                                        </p:tgtEl>
                                      </p:cBhvr>
                                    </p:animEffect>
                                    <p:animScale>
                                      <p:cBhvr>
                                        <p:cTn id="134" dur="1550" autoRev="1"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3" name="文本框 2"/>
          <p:cNvSpPr txBox="1"/>
          <p:nvPr/>
        </p:nvSpPr>
        <p:spPr>
          <a:xfrm>
            <a:off x="392023" y="266575"/>
            <a:ext cx="1538883"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空间机械臂</a:t>
            </a:r>
            <a:endPar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pic>
        <p:nvPicPr>
          <p:cNvPr id="7" name="图片 6"/>
          <p:cNvPicPr>
            <a:picLocks noChangeAspect="1"/>
          </p:cNvPicPr>
          <p:nvPr/>
        </p:nvPicPr>
        <p:blipFill>
          <a:blip r:embed="rId2" cstate="print"/>
          <a:stretch>
            <a:fillRect/>
          </a:stretch>
        </p:blipFill>
        <p:spPr>
          <a:xfrm>
            <a:off x="8013551" y="-9583"/>
            <a:ext cx="5256584" cy="3893824"/>
          </a:xfrm>
          <a:prstGeom prst="rect">
            <a:avLst/>
          </a:prstGeom>
        </p:spPr>
      </p:pic>
      <p:sp>
        <p:nvSpPr>
          <p:cNvPr id="8" name="矩形 7"/>
          <p:cNvSpPr/>
          <p:nvPr/>
        </p:nvSpPr>
        <p:spPr>
          <a:xfrm>
            <a:off x="1047888" y="2771848"/>
            <a:ext cx="5832648" cy="3970318"/>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       天宫二号空间机械手由我校研制，包含多感知柔性机械臂、五指仿人灵巧手、控制器及其软件、手眼相机、人机交互设备及其软件等。研制团队在三年研制周期内，完成了产品研制、地面操作试验、空间环境适应性试验等工作。</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2016</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年</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9</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月</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15</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日，空间机械手随天宫二号发射入轨，天宫二号与神舟十一号对接后，航天员与机械手协同完成了拿电动工具拧螺钉、拆除隔热材料、在轨遥操作等科学试验。圆满完成全部试验任务。空间机械手是航天器在轨维护的核心装备，安装在航天器外侧，能够适应恶劣的工作环境，填补了我国在该领域的空白，为空间机械臂在我国空间站建设、行星探测等领域的应用奠定了坚实基础。</a:t>
            </a:r>
          </a:p>
          <a:p>
            <a:pPr>
              <a:lnSpc>
                <a:spcPct val="150000"/>
              </a:lnSpc>
            </a:pP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a:p>
            <a:pPr>
              <a:lnSpc>
                <a:spcPct val="150000"/>
              </a:lnSpc>
            </a:pP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a:p>
            <a:pPr>
              <a:lnSpc>
                <a:spcPct val="150000"/>
              </a:lnSpc>
            </a:pP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9" name="矩形 8"/>
          <p:cNvSpPr/>
          <p:nvPr/>
        </p:nvSpPr>
        <p:spPr>
          <a:xfrm>
            <a:off x="1011686" y="1334546"/>
            <a:ext cx="2236510" cy="584775"/>
          </a:xfrm>
          <a:prstGeom prst="rect">
            <a:avLst/>
          </a:prstGeom>
        </p:spPr>
        <p:txBody>
          <a:bodyPr wrap="none">
            <a:spAutoFit/>
          </a:bodyPr>
          <a:lstStyle/>
          <a:p>
            <a:r>
              <a:rPr lang="zh-CN" altLang="en-US" sz="32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rPr>
              <a:t>空间机械臂</a:t>
            </a:r>
            <a:endParaRPr lang="zh-CN" altLang="en-US" sz="3200" dirty="0">
              <a:effectLst>
                <a:outerShdw blurRad="38100" dist="38100" dir="2700000" algn="tl">
                  <a:srgbClr val="000000">
                    <a:alpha val="43137"/>
                  </a:srgbClr>
                </a:outerShdw>
              </a:effectLst>
            </a:endParaRPr>
          </a:p>
        </p:txBody>
      </p:sp>
      <p:sp>
        <p:nvSpPr>
          <p:cNvPr id="10" name="矩形 9"/>
          <p:cNvSpPr/>
          <p:nvPr/>
        </p:nvSpPr>
        <p:spPr>
          <a:xfrm>
            <a:off x="989238" y="2125517"/>
            <a:ext cx="5493812" cy="646331"/>
          </a:xfrm>
          <a:prstGeom prst="rect">
            <a:avLst/>
          </a:prstGeom>
        </p:spPr>
        <p:txBody>
          <a:bodyPr wrap="none">
            <a:spAutoFit/>
          </a:bodyPr>
          <a:lstStyle/>
          <a:p>
            <a:r>
              <a:rPr lang="zh-CN" altLang="en-US"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rPr>
              <a:t>六维空间精确定位和手爪精细操作能力的空间机械臂</a:t>
            </a:r>
          </a:p>
          <a:p>
            <a:endParaRPr lang="zh-CN" altLang="en-US" dirty="0">
              <a:effectLst>
                <a:outerShdw blurRad="38100" dist="38100" dir="2700000" algn="tl">
                  <a:srgbClr val="000000">
                    <a:alpha val="43137"/>
                  </a:srgbClr>
                </a:outerShdw>
              </a:effectLst>
            </a:endParaRPr>
          </a:p>
        </p:txBody>
      </p:sp>
      <p:pic>
        <p:nvPicPr>
          <p:cNvPr id="5" name="图片 4"/>
          <p:cNvPicPr>
            <a:picLocks noChangeAspect="1"/>
          </p:cNvPicPr>
          <p:nvPr/>
        </p:nvPicPr>
        <p:blipFill>
          <a:blip r:embed="rId3" cstate="print"/>
          <a:stretch>
            <a:fillRect/>
          </a:stretch>
        </p:blipFill>
        <p:spPr>
          <a:xfrm>
            <a:off x="8014642" y="3875707"/>
            <a:ext cx="4844108" cy="33415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stretch>
            <a:fillRect/>
          </a:stretch>
        </p:blipFill>
        <p:spPr>
          <a:xfrm>
            <a:off x="7929869" y="0"/>
            <a:ext cx="5412274" cy="3976365"/>
          </a:xfrm>
          <a:prstGeom prst="rect">
            <a:avLst/>
          </a:prstGeom>
        </p:spPr>
      </p:pic>
      <p:pic>
        <p:nvPicPr>
          <p:cNvPr id="3" name="图片 2"/>
          <p:cNvPicPr>
            <a:picLocks noChangeAspect="1"/>
          </p:cNvPicPr>
          <p:nvPr/>
        </p:nvPicPr>
        <p:blipFill>
          <a:blip r:embed="rId3" cstate="print"/>
          <a:stretch>
            <a:fillRect/>
          </a:stretch>
        </p:blipFill>
        <p:spPr>
          <a:xfrm>
            <a:off x="7931272" y="3472309"/>
            <a:ext cx="5482879" cy="3760341"/>
          </a:xfrm>
          <a:prstGeom prst="rect">
            <a:avLst/>
          </a:prstGeom>
        </p:spPr>
      </p:pic>
      <p:sp>
        <p:nvSpPr>
          <p:cNvPr id="5" name="矩形 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6" name="文本框 5"/>
          <p:cNvSpPr txBox="1"/>
          <p:nvPr/>
        </p:nvSpPr>
        <p:spPr>
          <a:xfrm>
            <a:off x="392023" y="266575"/>
            <a:ext cx="923330"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月球车</a:t>
            </a:r>
          </a:p>
        </p:txBody>
      </p:sp>
      <p:sp>
        <p:nvSpPr>
          <p:cNvPr id="7" name="文本框 6"/>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8" name="矩形 7"/>
          <p:cNvSpPr/>
          <p:nvPr/>
        </p:nvSpPr>
        <p:spPr>
          <a:xfrm>
            <a:off x="1391359" y="2246772"/>
            <a:ext cx="6429375" cy="1123384"/>
          </a:xfrm>
          <a:prstGeom prst="rect">
            <a:avLst/>
          </a:prstGeom>
        </p:spPr>
        <p:txBody>
          <a:bodyPr>
            <a:spAutoFit/>
          </a:bodyPr>
          <a:lstStyle/>
          <a:p>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rPr>
              <a:t>月球车移动系统   </a:t>
            </a:r>
            <a:r>
              <a:rPr lang="zh-CN" altLang="en-US" sz="3200" b="1" dirty="0">
                <a:solidFill>
                  <a:schemeClr val="tx1">
                    <a:lumMod val="65000"/>
                    <a:lumOff val="35000"/>
                  </a:schemeClr>
                </a:solidFill>
                <a:latin typeface="Arial" panose="020B0604020202020204" pitchFamily="34" charset="0"/>
                <a:ea typeface="微软雅黑" panose="020B0503020204020204" pitchFamily="34" charset="-122"/>
                <a:cs typeface="+mn-ea"/>
              </a:rPr>
              <a:t>副总设计师单位</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rPr>
              <a:t>，</a:t>
            </a:r>
            <a:endParaRPr lang="en-US" altLang="zh-CN" sz="1400" dirty="0">
              <a:solidFill>
                <a:schemeClr val="tx1">
                  <a:lumMod val="65000"/>
                  <a:lumOff val="35000"/>
                </a:schemeClr>
              </a:solidFill>
              <a:latin typeface="Arial" panose="020B0604020202020204" pitchFamily="34" charset="0"/>
              <a:ea typeface="微软雅黑" panose="020B0503020204020204" pitchFamily="34" charset="-122"/>
              <a:cs typeface="+mn-ea"/>
            </a:endParaRPr>
          </a:p>
          <a:p>
            <a:endParaRPr lang="en-US" altLang="zh-CN" sz="140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攻克了月球车移动系统及月面转移等多项关键技术难题</a:t>
            </a:r>
          </a:p>
        </p:txBody>
      </p:sp>
      <p:sp>
        <p:nvSpPr>
          <p:cNvPr id="9" name="矩形 8"/>
          <p:cNvSpPr/>
          <p:nvPr/>
        </p:nvSpPr>
        <p:spPr>
          <a:xfrm>
            <a:off x="1367549" y="1672109"/>
            <a:ext cx="3262432" cy="584775"/>
          </a:xfrm>
          <a:prstGeom prst="rect">
            <a:avLst/>
          </a:prstGeom>
        </p:spPr>
        <p:txBody>
          <a:bodyPr wrap="none">
            <a:spAutoFit/>
          </a:bodyPr>
          <a:lstStyle/>
          <a:p>
            <a:r>
              <a:rPr kumimoji="1" lang="zh-CN" altLang="en-US"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嫦娥三号</a:t>
            </a:r>
            <a:r>
              <a:rPr lang="zh-CN" altLang="en-US" sz="32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rPr>
              <a:t>月球车</a:t>
            </a:r>
            <a:r>
              <a:rPr lang="zh-CN" altLang="en-US"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rPr>
              <a:t>行走月球</a:t>
            </a:r>
            <a:endParaRPr lang="en-US" altLang="zh-CN"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endParaRPr>
          </a:p>
        </p:txBody>
      </p:sp>
      <p:sp>
        <p:nvSpPr>
          <p:cNvPr id="10" name="文本框 5"/>
          <p:cNvSpPr txBox="1">
            <a:spLocks noChangeArrowheads="1"/>
          </p:cNvSpPr>
          <p:nvPr/>
        </p:nvSpPr>
        <p:spPr bwMode="auto">
          <a:xfrm>
            <a:off x="1367549" y="3702830"/>
            <a:ext cx="4845802"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       月球车移动系统研究难点在于如何适应月表崎岖、大温差、月尘等极端环境。课题组先后研制出四轮、六轮、八轮等多种月球车移动系统样机。</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2006</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年与中国空间技术研究院联合研制出国内第一款月球车移动系统工程样机，并通过了沙漠外场试验；</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2009</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年提供了六轮月球车移动系统正样产品研制的基本设计参数。</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00784" y="3256285"/>
            <a:ext cx="5040559" cy="2031325"/>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是我国聚变能源领域宏伟的大科学工程，其总体规模与性能位列亚洲第一、世界第二，达到国际先进水平。该项研究攻克了系统设计、安装与集成调试等阶段的若干难题，在国内首次实现多靶型、智能化、甚多束激光高精度控制与瞄准定位，为下一步我国超多光束激光装置的研制奠定了坚实的技术基础。</a:t>
            </a:r>
          </a:p>
          <a:p>
            <a:pPr>
              <a:lnSpc>
                <a:spcPct val="150000"/>
              </a:lnSpc>
            </a:pP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3" name="矩形 2"/>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4" name="文本框 3"/>
          <p:cNvSpPr txBox="1"/>
          <p:nvPr/>
        </p:nvSpPr>
        <p:spPr>
          <a:xfrm>
            <a:off x="392023" y="266575"/>
            <a:ext cx="923330"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神光</a:t>
            </a:r>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Ⅲ</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pic>
        <p:nvPicPr>
          <p:cNvPr id="6" name="图片 5"/>
          <p:cNvPicPr>
            <a:picLocks noChangeAspect="1"/>
          </p:cNvPicPr>
          <p:nvPr/>
        </p:nvPicPr>
        <p:blipFill>
          <a:blip r:embed="rId2"/>
          <a:stretch>
            <a:fillRect/>
          </a:stretch>
        </p:blipFill>
        <p:spPr>
          <a:xfrm>
            <a:off x="7917589" y="1699269"/>
            <a:ext cx="4941161" cy="3705871"/>
          </a:xfrm>
          <a:prstGeom prst="rect">
            <a:avLst/>
          </a:prstGeom>
        </p:spPr>
      </p:pic>
      <p:sp>
        <p:nvSpPr>
          <p:cNvPr id="7" name="矩形 6"/>
          <p:cNvSpPr/>
          <p:nvPr/>
        </p:nvSpPr>
        <p:spPr>
          <a:xfrm>
            <a:off x="1100784" y="2464197"/>
            <a:ext cx="3376245" cy="584775"/>
          </a:xfrm>
          <a:prstGeom prst="rect">
            <a:avLst/>
          </a:prstGeom>
        </p:spPr>
        <p:txBody>
          <a:bodyPr wrap="none">
            <a:spAutoFit/>
          </a:bodyPr>
          <a:lstStyle/>
          <a:p>
            <a:r>
              <a:rPr lang="zh-CN" altLang="en-US" sz="32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rPr>
              <a:t>神光</a:t>
            </a:r>
            <a:r>
              <a:rPr lang="en-US" altLang="zh-CN" sz="32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rPr>
              <a:t>Ⅲ </a:t>
            </a:r>
            <a:r>
              <a:rPr lang="zh-CN" altLang="en-US"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rPr>
              <a:t>大型激光装置研究</a:t>
            </a:r>
            <a:endParaRPr lang="zh-CN" altLang="en-US" dirty="0">
              <a:effectLst>
                <a:outerShdw blurRad="38100" dist="38100" dir="2700000" algn="tl">
                  <a:srgbClr val="000000">
                    <a:alpha val="43137"/>
                  </a:srgbClr>
                </a:outerShdw>
              </a:effectLst>
            </a:endParaRPr>
          </a:p>
        </p:txBody>
      </p:sp>
      <p:sp>
        <p:nvSpPr>
          <p:cNvPr id="8" name="矩形 7"/>
          <p:cNvSpPr/>
          <p:nvPr/>
        </p:nvSpPr>
        <p:spPr>
          <a:xfrm>
            <a:off x="7917589" y="-1"/>
            <a:ext cx="4941161" cy="16721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9" name="矩形 8"/>
          <p:cNvSpPr/>
          <p:nvPr/>
        </p:nvSpPr>
        <p:spPr>
          <a:xfrm>
            <a:off x="7917589" y="5416525"/>
            <a:ext cx="4941161" cy="1816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7725520" y="1888133"/>
            <a:ext cx="5133230" cy="3264860"/>
          </a:xfrm>
          <a:prstGeom prst="rect">
            <a:avLst/>
          </a:prstGeom>
          <a:ln>
            <a:noFill/>
          </a:ln>
          <a:effectLst/>
        </p:spPr>
      </p:pic>
      <p:sp>
        <p:nvSpPr>
          <p:cNvPr id="3" name="矩形 2"/>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4" name="文本框 3"/>
          <p:cNvSpPr txBox="1"/>
          <p:nvPr/>
        </p:nvSpPr>
        <p:spPr>
          <a:xfrm>
            <a:off x="392023" y="266575"/>
            <a:ext cx="3077766" cy="369332"/>
          </a:xfrm>
          <a:prstGeom prst="rect">
            <a:avLst/>
          </a:prstGeom>
          <a:noFill/>
        </p:spPr>
        <p:txBody>
          <a:bodyPr wrap="squar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星地激光链路系统技术</a:t>
            </a:r>
          </a:p>
        </p:txBody>
      </p:sp>
      <p:sp>
        <p:nvSpPr>
          <p:cNvPr id="5" name="文本框 4"/>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6" name="矩形 5"/>
          <p:cNvSpPr/>
          <p:nvPr/>
        </p:nvSpPr>
        <p:spPr>
          <a:xfrm>
            <a:off x="1634150" y="3123809"/>
            <a:ext cx="4411669" cy="1384995"/>
          </a:xfrm>
          <a:prstGeom prst="rect">
            <a:avLst/>
          </a:prstGeom>
        </p:spPr>
        <p:txBody>
          <a:bodyPr wrap="square">
            <a:spAutoFit/>
          </a:bodyPr>
          <a:lstStyle/>
          <a:p>
            <a:pPr algn="just"/>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     “星地激光链路系统技术” 圆满完成了世界上首次星地直接探测高速激光通信链路新技术试验，标志着我国卫星激光通信技术的应用取得了重大突破，奠定了我国空间激光高速实时动态网基础，对我国空间战略的发展具有重大意义，将引发空间信息传输领域的革命，荣获国家技术发明奖一等奖。</a:t>
            </a:r>
          </a:p>
        </p:txBody>
      </p:sp>
      <p:sp>
        <p:nvSpPr>
          <p:cNvPr id="8" name="矩形 7"/>
          <p:cNvSpPr/>
          <p:nvPr/>
        </p:nvSpPr>
        <p:spPr>
          <a:xfrm>
            <a:off x="1634150" y="2369757"/>
            <a:ext cx="4288353" cy="584775"/>
          </a:xfrm>
          <a:prstGeom prst="rect">
            <a:avLst/>
          </a:prstGeom>
        </p:spPr>
        <p:txBody>
          <a:bodyPr wrap="none">
            <a:spAutoFit/>
          </a:bodyPr>
          <a:lstStyle/>
          <a:p>
            <a:r>
              <a:rPr lang="zh-CN" altLang="en-US" sz="32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rPr>
              <a:t>星地激光链路系统技术</a:t>
            </a:r>
            <a:endParaRPr lang="zh-CN" altLang="en-US" dirty="0">
              <a:effectLst>
                <a:outerShdw blurRad="38100" dist="38100" dir="2700000" algn="tl">
                  <a:srgbClr val="000000">
                    <a:alpha val="43137"/>
                  </a:srgbClr>
                </a:outerShdw>
              </a:effectLst>
            </a:endParaRPr>
          </a:p>
        </p:txBody>
      </p:sp>
      <p:sp>
        <p:nvSpPr>
          <p:cNvPr id="9" name="矩形 8"/>
          <p:cNvSpPr/>
          <p:nvPr/>
        </p:nvSpPr>
        <p:spPr>
          <a:xfrm>
            <a:off x="7725519" y="-1"/>
            <a:ext cx="5133231" cy="18161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0" name="矩形 9"/>
          <p:cNvSpPr/>
          <p:nvPr/>
        </p:nvSpPr>
        <p:spPr>
          <a:xfrm>
            <a:off x="7725519" y="5152993"/>
            <a:ext cx="5133232" cy="20796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1892871" y="2967908"/>
            <a:ext cx="575869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en-US" altLang="zh-CN" sz="72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WHAT IS HIT</a:t>
            </a:r>
          </a:p>
        </p:txBody>
      </p:sp>
      <p:sp>
        <p:nvSpPr>
          <p:cNvPr id="5124" name="矩形 10"/>
          <p:cNvSpPr>
            <a:spLocks noChangeArrowheads="1"/>
          </p:cNvSpPr>
          <p:nvPr/>
        </p:nvSpPr>
        <p:spPr bwMode="auto">
          <a:xfrm>
            <a:off x="2298122" y="2468543"/>
            <a:ext cx="4849597"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HARBIN INSTITUTE OF TECHNOLOGY</a:t>
            </a:r>
          </a:p>
        </p:txBody>
      </p:sp>
      <p:sp>
        <p:nvSpPr>
          <p:cNvPr id="5125" name="直接连接符 11"/>
          <p:cNvSpPr>
            <a:spLocks noChangeShapeType="1"/>
          </p:cNvSpPr>
          <p:nvPr/>
        </p:nvSpPr>
        <p:spPr bwMode="auto">
          <a:xfrm>
            <a:off x="1564714" y="2943331"/>
            <a:ext cx="5504850" cy="1675"/>
          </a:xfrm>
          <a:prstGeom prst="line">
            <a:avLst/>
          </a:prstGeom>
          <a:noFill/>
          <a:ln w="635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sz="2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6"/>
          <p:cNvSpPr/>
          <p:nvPr/>
        </p:nvSpPr>
        <p:spPr bwMode="auto">
          <a:xfrm>
            <a:off x="0" y="4091804"/>
            <a:ext cx="5265494" cy="3140846"/>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3" cstate="print"/>
            <a:srcRect/>
            <a:stretch>
              <a:fillRect/>
            </a:stretch>
          </a:blip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p:nvPr/>
        </p:nvSpPr>
        <p:spPr bwMode="auto">
          <a:xfrm>
            <a:off x="2984828" y="4640949"/>
            <a:ext cx="9873922" cy="2591700"/>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blipFill dpi="0" rotWithShape="1">
            <a:blip r:embed="rId4" cstate="print"/>
            <a:srcRect/>
            <a:stretch>
              <a:fillRect/>
            </a:stretch>
          </a:blip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0" name="图片 9"/>
          <p:cNvPicPr>
            <a:picLocks noChangeAspect="1"/>
          </p:cNvPicPr>
          <p:nvPr/>
        </p:nvPicPr>
        <p:blipFill>
          <a:blip r:embed="rId5" cstate="screen"/>
          <a:stretch>
            <a:fillRect/>
          </a:stretch>
        </p:blipFill>
        <p:spPr>
          <a:xfrm>
            <a:off x="9885759" y="6463678"/>
            <a:ext cx="2540199" cy="512648"/>
          </a:xfrm>
          <a:prstGeom prst="rect">
            <a:avLst/>
          </a:prstGeom>
        </p:spPr>
      </p:pic>
      <p:pic>
        <p:nvPicPr>
          <p:cNvPr id="11" name="图片 10"/>
          <p:cNvPicPr>
            <a:picLocks noChangeAspect="1"/>
          </p:cNvPicPr>
          <p:nvPr/>
        </p:nvPicPr>
        <p:blipFill>
          <a:blip r:embed="rId6"/>
          <a:stretch>
            <a:fillRect/>
          </a:stretch>
        </p:blipFill>
        <p:spPr>
          <a:xfrm>
            <a:off x="7911720" y="1960141"/>
            <a:ext cx="2550342" cy="22473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3" name="文本框 2"/>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深耕土建</a:t>
            </a:r>
          </a:p>
        </p:txBody>
      </p:sp>
      <p:sp>
        <p:nvSpPr>
          <p:cNvPr id="4" name="文本框 3"/>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8" name="TextBox 18"/>
          <p:cNvSpPr txBox="1"/>
          <p:nvPr/>
        </p:nvSpPr>
        <p:spPr>
          <a:xfrm>
            <a:off x="1460823" y="2248173"/>
            <a:ext cx="5328592" cy="2893100"/>
          </a:xfrm>
          <a:prstGeom prst="rect">
            <a:avLst/>
          </a:prstGeom>
          <a:noFill/>
        </p:spPr>
        <p:txBody>
          <a:bodyPr wrap="square" rtlCol="0">
            <a:spAutoFit/>
          </a:bodyPr>
          <a:lstStyle/>
          <a:p>
            <a:endParaRPr lang="en-US" altLang="zh-CN" sz="140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algn="just">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土木建筑类专业中：给排水排名全国第一，土木工程全国第二，建筑学全国第六</a:t>
            </a:r>
            <a:endParaRPr lang="en-US" altLang="zh-CN" sz="1400" dirty="0">
              <a:solidFill>
                <a:schemeClr val="tx1">
                  <a:lumMod val="75000"/>
                  <a:lumOff val="25000"/>
                </a:schemeClr>
              </a:solidFill>
              <a:latin typeface="Arial" panose="020B0604020202020204" pitchFamily="34" charset="0"/>
              <a:ea typeface="微软雅黑" panose="020B0503020204020204" pitchFamily="34" charset="-122"/>
            </a:endParaRPr>
          </a:p>
          <a:p>
            <a:pPr algn="just">
              <a:lnSpc>
                <a:spcPct val="150000"/>
              </a:lnSpc>
            </a:pPr>
            <a:endParaRPr lang="en-US" altLang="zh-CN" sz="1400" dirty="0">
              <a:solidFill>
                <a:schemeClr val="tx1">
                  <a:lumMod val="75000"/>
                  <a:lumOff val="25000"/>
                </a:schemeClr>
              </a:solidFill>
              <a:latin typeface="Arial" panose="020B0604020202020204" pitchFamily="34" charset="0"/>
              <a:ea typeface="微软雅黑" panose="020B0503020204020204" pitchFamily="34" charset="-122"/>
            </a:endParaRPr>
          </a:p>
          <a:p>
            <a:pPr algn="just">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交通运输工程专业排名全国第十，在 “</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C9”</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高校中唯一单独设有交通学院的高校</a:t>
            </a:r>
            <a:endParaRPr lang="en-US" altLang="zh-CN" sz="1400" dirty="0">
              <a:solidFill>
                <a:schemeClr val="tx1">
                  <a:lumMod val="75000"/>
                  <a:lumOff val="25000"/>
                </a:schemeClr>
              </a:solidFill>
              <a:latin typeface="Arial" panose="020B0604020202020204" pitchFamily="34" charset="0"/>
              <a:ea typeface="微软雅黑" panose="020B0503020204020204" pitchFamily="34" charset="-122"/>
            </a:endParaRPr>
          </a:p>
          <a:p>
            <a:pPr algn="just">
              <a:lnSpc>
                <a:spcPct val="150000"/>
              </a:lnSpc>
            </a:pP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a:p>
            <a:pPr algn="just">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哈工大建筑设计院获评中国优秀建筑设计院、当代中国建筑设计百家名院荣誉称号，囊括了工程建设领域的全部设计大奖</a:t>
            </a:r>
          </a:p>
        </p:txBody>
      </p:sp>
      <p:pic>
        <p:nvPicPr>
          <p:cNvPr id="9" name="Picture 2" descr="http://www.hitadri.cn/admin/editor/zpzs/20140225034259190.jpg"/>
          <p:cNvPicPr>
            <a:picLocks noChangeAspect="1" noChangeArrowheads="1"/>
          </p:cNvPicPr>
          <p:nvPr/>
        </p:nvPicPr>
        <p:blipFill>
          <a:blip r:embed="rId2"/>
          <a:srcRect/>
          <a:stretch>
            <a:fillRect/>
          </a:stretch>
        </p:blipFill>
        <p:spPr bwMode="auto">
          <a:xfrm>
            <a:off x="7667625" y="4354668"/>
            <a:ext cx="5191125" cy="28779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hitadri.cn/admin/editor/zpzs/20140225035224847.jpg"/>
          <p:cNvPicPr>
            <a:picLocks noChangeAspect="1" noChangeArrowheads="1"/>
          </p:cNvPicPr>
          <p:nvPr/>
        </p:nvPicPr>
        <p:blipFill>
          <a:blip r:embed="rId3"/>
          <a:srcRect/>
          <a:stretch>
            <a:fillRect/>
          </a:stretch>
        </p:blipFill>
        <p:spPr bwMode="auto">
          <a:xfrm>
            <a:off x="7667624" y="1297142"/>
            <a:ext cx="5191125" cy="3057526"/>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7667623" y="0"/>
            <a:ext cx="5191127" cy="124006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 name="矩形 4"/>
          <p:cNvSpPr/>
          <p:nvPr/>
        </p:nvSpPr>
        <p:spPr>
          <a:xfrm>
            <a:off x="1244799" y="1672109"/>
            <a:ext cx="3280431" cy="461665"/>
          </a:xfrm>
          <a:prstGeom prst="rect">
            <a:avLst/>
          </a:prstGeom>
        </p:spPr>
        <p:txBody>
          <a:bodyPr wrap="square">
            <a:spAutoFit/>
          </a:bodyPr>
          <a:lstStyle/>
          <a:p>
            <a:r>
              <a:rPr lang="zh-CN" altLang="en-US" sz="24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rPr>
              <a:t>“建筑老八校”</a:t>
            </a:r>
            <a:r>
              <a:rPr lang="zh-CN" altLang="en-US" sz="14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rPr>
              <a:t>之一</a:t>
            </a:r>
            <a:endParaRPr lang="en-US" altLang="zh-CN" sz="14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anim calcmode="lin" valueType="num">
                                      <p:cBhvr additive="base">
                                        <p:cTn id="11" dur="500" fill="hold"/>
                                        <p:tgtEl>
                                          <p:spTgt spid="1028"/>
                                        </p:tgtEl>
                                        <p:attrNameLst>
                                          <p:attrName>ppt_x</p:attrName>
                                        </p:attrNameLst>
                                      </p:cBhvr>
                                      <p:tavLst>
                                        <p:tav tm="0">
                                          <p:val>
                                            <p:strVal val="0-#ppt_w/2"/>
                                          </p:val>
                                        </p:tav>
                                        <p:tav tm="100000">
                                          <p:val>
                                            <p:strVal val="#ppt_x"/>
                                          </p:val>
                                        </p:tav>
                                      </p:tavLst>
                                    </p:anim>
                                    <p:anim calcmode="lin" valueType="num">
                                      <p:cBhvr additive="base">
                                        <p:cTn id="12" dur="500" fill="hold"/>
                                        <p:tgtEl>
                                          <p:spTgt spid="1028"/>
                                        </p:tgtEl>
                                        <p:attrNameLst>
                                          <p:attrName>ppt_y</p:attrName>
                                        </p:attrNameLst>
                                      </p:cBhvr>
                                      <p:tavLst>
                                        <p:tav tm="0">
                                          <p:val>
                                            <p:strVal val="#ppt_y"/>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3" name="文本框 2"/>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土木工程</a:t>
            </a:r>
          </a:p>
        </p:txBody>
      </p:sp>
      <p:sp>
        <p:nvSpPr>
          <p:cNvPr id="4" name="文本框 3"/>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5" name="矩形 4"/>
          <p:cNvSpPr/>
          <p:nvPr/>
        </p:nvSpPr>
        <p:spPr>
          <a:xfrm>
            <a:off x="816494" y="2918018"/>
            <a:ext cx="5282639" cy="3000821"/>
          </a:xfrm>
          <a:prstGeom prst="rect">
            <a:avLst/>
          </a:prstGeom>
        </p:spPr>
        <p:txBody>
          <a:bodyPr wrap="square">
            <a:spAutoFit/>
          </a:bodyPr>
          <a:lstStyle/>
          <a:p>
            <a:pPr algn="just">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        空间结构研究中心团队全程参与</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FAST</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项目结构系统的预研、可行性研究和初步设计，提出的主动反射面结构方案和多项关键技术成功应用于</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FAST</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项目，为超级“天眼”的国家立项和落成启用提供了技术支撑和保障。天眼落成，比美国最先进的阿雷西博</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350</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米望远镜，综合性高</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10</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倍！比德国波恩</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100</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米望远镜，灵敏度高</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10</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倍！是世界上看得最远、听力最灵敏的太空望远镜。</a:t>
            </a:r>
            <a:endParaRPr lang="en-US" altLang="zh-CN" sz="1400" dirty="0">
              <a:solidFill>
                <a:schemeClr val="tx1">
                  <a:lumMod val="75000"/>
                  <a:lumOff val="25000"/>
                </a:schemeClr>
              </a:solidFill>
              <a:latin typeface="Arial" panose="020B0604020202020204" pitchFamily="34" charset="0"/>
              <a:ea typeface="微软雅黑" panose="020B0503020204020204" pitchFamily="34" charset="-122"/>
            </a:endParaRPr>
          </a:p>
          <a:p>
            <a:pPr algn="just">
              <a:lnSpc>
                <a:spcPct val="150000"/>
              </a:lnSpc>
            </a:pP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       FAST</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项目主动反射面结构系统，被称为中国“天眼”的三大自主创新之一。</a:t>
            </a:r>
            <a:endParaRPr lang="en-US" altLang="zh-CN" sz="1400" dirty="0">
              <a:solidFill>
                <a:schemeClr val="tx1">
                  <a:lumMod val="75000"/>
                  <a:lumOff val="25000"/>
                </a:schemeClr>
              </a:solidFill>
              <a:latin typeface="Arial" panose="020B0604020202020204" pitchFamily="34" charset="0"/>
              <a:ea typeface="微软雅黑" panose="020B0503020204020204" pitchFamily="34" charset="-122"/>
            </a:endParaRPr>
          </a:p>
          <a:p>
            <a:pPr algn="just">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       </a:t>
            </a:r>
          </a:p>
        </p:txBody>
      </p:sp>
      <p:pic>
        <p:nvPicPr>
          <p:cNvPr id="9" name="Picture 2" descr="C:\Users\ran\Desktop\3b292df5e0fe99255ec7f3cc3ca85edf8cb17167.jpg"/>
          <p:cNvPicPr>
            <a:picLocks noChangeAspect="1" noChangeArrowheads="1"/>
          </p:cNvPicPr>
          <p:nvPr/>
        </p:nvPicPr>
        <p:blipFill>
          <a:blip r:embed="rId3" cstate="screen"/>
          <a:srcRect/>
          <a:stretch>
            <a:fillRect/>
          </a:stretch>
        </p:blipFill>
        <p:spPr bwMode="auto">
          <a:xfrm>
            <a:off x="7725519" y="0"/>
            <a:ext cx="5145113" cy="398845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172791" y="2269946"/>
            <a:ext cx="4326826" cy="369332"/>
          </a:xfrm>
          <a:prstGeom prst="rect">
            <a:avLst/>
          </a:prstGeom>
        </p:spPr>
        <p:txBody>
          <a:bodyPr wrap="none">
            <a:spAutoFit/>
          </a:bodyPr>
          <a:lstStyle/>
          <a:p>
            <a:r>
              <a:rPr kumimoji="1" lang="zh-CN" altLang="en-US"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超级“天眼” </a:t>
            </a:r>
            <a:r>
              <a:rPr kumimoji="1" lang="en-US" altLang="zh-CN"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500</a:t>
            </a:r>
            <a:r>
              <a:rPr kumimoji="1" lang="zh-CN" altLang="en-US"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米口径球面射电望远镜</a:t>
            </a:r>
          </a:p>
        </p:txBody>
      </p:sp>
      <p:sp>
        <p:nvSpPr>
          <p:cNvPr id="7" name="矩形 6"/>
          <p:cNvSpPr/>
          <p:nvPr/>
        </p:nvSpPr>
        <p:spPr>
          <a:xfrm>
            <a:off x="1172791" y="1500505"/>
            <a:ext cx="1596206" cy="769441"/>
          </a:xfrm>
          <a:prstGeom prst="rect">
            <a:avLst/>
          </a:prstGeom>
        </p:spPr>
        <p:txBody>
          <a:bodyPr wrap="none">
            <a:spAutoFit/>
          </a:bodyPr>
          <a:lstStyle/>
          <a:p>
            <a:r>
              <a:rPr lang="en-US" altLang="zh-CN" sz="4400" dirty="0">
                <a:latin typeface="Arial" panose="020B0604020202020204" pitchFamily="34" charset="0"/>
                <a:ea typeface="微软雅黑" panose="020B0503020204020204" pitchFamily="34" charset="-122"/>
                <a:cs typeface="+mn-ea"/>
              </a:rPr>
              <a:t>FAST</a:t>
            </a:r>
            <a:endParaRPr lang="zh-CN" altLang="en-US" sz="4400" dirty="0"/>
          </a:p>
        </p:txBody>
      </p:sp>
      <p:sp>
        <p:nvSpPr>
          <p:cNvPr id="8" name="矩形 7"/>
          <p:cNvSpPr/>
          <p:nvPr/>
        </p:nvSpPr>
        <p:spPr>
          <a:xfrm>
            <a:off x="626968" y="5776565"/>
            <a:ext cx="5946424" cy="1061829"/>
          </a:xfrm>
          <a:prstGeom prst="rect">
            <a:avLst/>
          </a:prstGeom>
        </p:spPr>
        <p:txBody>
          <a:bodyPr wrap="square">
            <a:spAutoFit/>
          </a:bodyPr>
          <a:lstStyle/>
          <a:p>
            <a:pPr algn="just">
              <a:lnSpc>
                <a:spcPct val="150000"/>
              </a:lnSpc>
            </a:pPr>
            <a:r>
              <a:rPr lang="zh-CN" altLang="en-US" sz="1050" dirty="0">
                <a:solidFill>
                  <a:schemeClr val="tx1">
                    <a:lumMod val="75000"/>
                    <a:lumOff val="25000"/>
                  </a:schemeClr>
                </a:solidFill>
                <a:latin typeface="Arial" panose="020B0604020202020204" pitchFamily="34" charset="0"/>
                <a:ea typeface="微软雅黑" panose="020B0503020204020204" pitchFamily="34" charset="-122"/>
              </a:rPr>
              <a:t>       鉴于哈尔滨工业大学在世界最大的单口径望远镜工程建设中所做的突出贡献，中国科学院国家天文台经国际天文学联合会小天体命名委员会批准，将中国科学院国家天文台施密特</a:t>
            </a:r>
            <a:r>
              <a:rPr lang="en-US" altLang="zh-CN" sz="1050" dirty="0">
                <a:solidFill>
                  <a:schemeClr val="tx1">
                    <a:lumMod val="75000"/>
                    <a:lumOff val="25000"/>
                  </a:schemeClr>
                </a:solidFill>
                <a:latin typeface="Arial" panose="020B0604020202020204" pitchFamily="34" charset="0"/>
                <a:ea typeface="微软雅黑" panose="020B0503020204020204" pitchFamily="34" charset="-122"/>
              </a:rPr>
              <a:t>CCD</a:t>
            </a:r>
            <a:r>
              <a:rPr lang="zh-CN" altLang="en-US" sz="1050" dirty="0">
                <a:solidFill>
                  <a:schemeClr val="tx1">
                    <a:lumMod val="75000"/>
                    <a:lumOff val="25000"/>
                  </a:schemeClr>
                </a:solidFill>
                <a:latin typeface="Arial" panose="020B0604020202020204" pitchFamily="34" charset="0"/>
                <a:ea typeface="微软雅黑" panose="020B0503020204020204" pitchFamily="34" charset="-122"/>
              </a:rPr>
              <a:t>小行星项目组于</a:t>
            </a:r>
            <a:r>
              <a:rPr lang="en-US" altLang="zh-CN" sz="1050" dirty="0">
                <a:solidFill>
                  <a:schemeClr val="tx1">
                    <a:lumMod val="75000"/>
                    <a:lumOff val="25000"/>
                  </a:schemeClr>
                </a:solidFill>
                <a:latin typeface="Arial" panose="020B0604020202020204" pitchFamily="34" charset="0"/>
                <a:ea typeface="微软雅黑" panose="020B0503020204020204" pitchFamily="34" charset="-122"/>
              </a:rPr>
              <a:t>1996</a:t>
            </a:r>
            <a:r>
              <a:rPr lang="zh-CN" altLang="en-US" sz="1050" dirty="0">
                <a:solidFill>
                  <a:schemeClr val="tx1">
                    <a:lumMod val="75000"/>
                    <a:lumOff val="25000"/>
                  </a:schemeClr>
                </a:solidFill>
                <a:latin typeface="Arial" panose="020B0604020202020204" pitchFamily="34" charset="0"/>
                <a:ea typeface="微软雅黑" panose="020B0503020204020204" pitchFamily="34" charset="-122"/>
              </a:rPr>
              <a:t>年</a:t>
            </a:r>
            <a:r>
              <a:rPr lang="en-US" altLang="zh-CN" sz="1050" dirty="0">
                <a:solidFill>
                  <a:schemeClr val="tx1">
                    <a:lumMod val="75000"/>
                    <a:lumOff val="25000"/>
                  </a:schemeClr>
                </a:solidFill>
                <a:latin typeface="Arial" panose="020B0604020202020204" pitchFamily="34" charset="0"/>
                <a:ea typeface="微软雅黑" panose="020B0503020204020204" pitchFamily="34" charset="-122"/>
              </a:rPr>
              <a:t>6</a:t>
            </a:r>
            <a:r>
              <a:rPr lang="zh-CN" altLang="en-US" sz="1050" dirty="0">
                <a:solidFill>
                  <a:schemeClr val="tx1">
                    <a:lumMod val="75000"/>
                    <a:lumOff val="25000"/>
                  </a:schemeClr>
                </a:solidFill>
                <a:latin typeface="Arial" panose="020B0604020202020204" pitchFamily="34" charset="0"/>
                <a:ea typeface="微软雅黑" panose="020B0503020204020204" pitchFamily="34" charset="-122"/>
              </a:rPr>
              <a:t>月</a:t>
            </a:r>
            <a:r>
              <a:rPr lang="en-US" altLang="zh-CN" sz="1050" dirty="0">
                <a:solidFill>
                  <a:schemeClr val="tx1">
                    <a:lumMod val="75000"/>
                    <a:lumOff val="25000"/>
                  </a:schemeClr>
                </a:solidFill>
                <a:latin typeface="Arial" panose="020B0604020202020204" pitchFamily="34" charset="0"/>
                <a:ea typeface="微软雅黑" panose="020B0503020204020204" pitchFamily="34" charset="-122"/>
              </a:rPr>
              <a:t>7</a:t>
            </a:r>
            <a:r>
              <a:rPr lang="zh-CN" altLang="en-US" sz="1050" dirty="0">
                <a:solidFill>
                  <a:schemeClr val="tx1">
                    <a:lumMod val="75000"/>
                    <a:lumOff val="25000"/>
                  </a:schemeClr>
                </a:solidFill>
                <a:latin typeface="Arial" panose="020B0604020202020204" pitchFamily="34" charset="0"/>
                <a:ea typeface="微软雅黑" panose="020B0503020204020204" pitchFamily="34" charset="-122"/>
              </a:rPr>
              <a:t>日发现的小行星</a:t>
            </a:r>
            <a:r>
              <a:rPr lang="en-US" altLang="zh-CN" sz="1050" dirty="0">
                <a:solidFill>
                  <a:schemeClr val="tx1">
                    <a:lumMod val="75000"/>
                    <a:lumOff val="25000"/>
                  </a:schemeClr>
                </a:solidFill>
                <a:latin typeface="Arial" panose="020B0604020202020204" pitchFamily="34" charset="0"/>
                <a:ea typeface="微软雅黑" panose="020B0503020204020204" pitchFamily="34" charset="-122"/>
              </a:rPr>
              <a:t>1996LN</a:t>
            </a:r>
            <a:r>
              <a:rPr lang="zh-CN" altLang="en-US" sz="1050" dirty="0">
                <a:solidFill>
                  <a:schemeClr val="tx1">
                    <a:lumMod val="75000"/>
                    <a:lumOff val="25000"/>
                  </a:schemeClr>
                </a:solidFill>
                <a:latin typeface="Arial" panose="020B0604020202020204" pitchFamily="34" charset="0"/>
                <a:ea typeface="微软雅黑" panose="020B0503020204020204" pitchFamily="34" charset="-122"/>
              </a:rPr>
              <a:t>命名为“哈工大星”，其国际永久编号为第</a:t>
            </a:r>
            <a:r>
              <a:rPr lang="en-US" altLang="zh-CN" sz="1050" dirty="0">
                <a:solidFill>
                  <a:schemeClr val="tx1">
                    <a:lumMod val="75000"/>
                    <a:lumOff val="25000"/>
                  </a:schemeClr>
                </a:solidFill>
                <a:latin typeface="Arial" panose="020B0604020202020204" pitchFamily="34" charset="0"/>
                <a:ea typeface="微软雅黑" panose="020B0503020204020204" pitchFamily="34" charset="-122"/>
              </a:rPr>
              <a:t>55838</a:t>
            </a:r>
            <a:r>
              <a:rPr lang="zh-CN" altLang="en-US" sz="1050" dirty="0">
                <a:solidFill>
                  <a:schemeClr val="tx1">
                    <a:lumMod val="75000"/>
                    <a:lumOff val="25000"/>
                  </a:schemeClr>
                </a:solidFill>
                <a:latin typeface="Arial" panose="020B0604020202020204" pitchFamily="34" charset="0"/>
                <a:ea typeface="微软雅黑" panose="020B0503020204020204" pitchFamily="34" charset="-122"/>
              </a:rPr>
              <a:t>号。</a:t>
            </a:r>
            <a:endParaRPr lang="en-US" altLang="zh-CN" sz="1050" dirty="0">
              <a:solidFill>
                <a:schemeClr val="tx1">
                  <a:lumMod val="75000"/>
                  <a:lumOff val="25000"/>
                </a:schemeClr>
              </a:solidFill>
              <a:latin typeface="Arial" panose="020B0604020202020204" pitchFamily="34" charset="0"/>
              <a:ea typeface="微软雅黑" panose="020B0503020204020204" pitchFamily="34" charset="-122"/>
            </a:endParaRPr>
          </a:p>
          <a:p>
            <a:pPr algn="just">
              <a:lnSpc>
                <a:spcPct val="150000"/>
              </a:lnSpc>
            </a:pPr>
            <a:endParaRPr lang="zh-CN" altLang="en-US" sz="1050" dirty="0">
              <a:solidFill>
                <a:schemeClr val="tx1">
                  <a:lumMod val="75000"/>
                  <a:lumOff val="25000"/>
                </a:schemeClr>
              </a:solidFill>
              <a:latin typeface="Arial" panose="020B0604020202020204" pitchFamily="34" charset="0"/>
              <a:ea typeface="微软雅黑" panose="020B0503020204020204" pitchFamily="34" charset="-122"/>
            </a:endParaRPr>
          </a:p>
        </p:txBody>
      </p:sp>
      <p:pic>
        <p:nvPicPr>
          <p:cNvPr id="12" name="Picture 2"/>
          <p:cNvPicPr>
            <a:picLocks noChangeAspect="1" noChangeArrowheads="1"/>
          </p:cNvPicPr>
          <p:nvPr/>
        </p:nvPicPr>
        <p:blipFill>
          <a:blip r:embed="rId4" cstate="print"/>
          <a:stretch>
            <a:fillRect/>
          </a:stretch>
        </p:blipFill>
        <p:spPr bwMode="auto">
          <a:xfrm>
            <a:off x="7725519" y="3988459"/>
            <a:ext cx="5133231" cy="32441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3" name="文本框 2"/>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生命科学</a:t>
            </a:r>
          </a:p>
        </p:txBody>
      </p:sp>
      <p:sp>
        <p:nvSpPr>
          <p:cNvPr id="4" name="文本框 3"/>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5" name="TextBox 18"/>
          <p:cNvSpPr txBox="1"/>
          <p:nvPr/>
        </p:nvSpPr>
        <p:spPr>
          <a:xfrm>
            <a:off x="889273" y="3184277"/>
            <a:ext cx="6044158" cy="2893100"/>
          </a:xfrm>
          <a:prstGeom prst="rect">
            <a:avLst/>
          </a:prstGeom>
          <a:noFill/>
        </p:spPr>
        <p:txBody>
          <a:bodyPr wrap="square" rtlCol="0">
            <a:spAutoFit/>
          </a:bodyPr>
          <a:lstStyle/>
          <a:p>
            <a:pPr algn="just"/>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2014</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年</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1</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月，揭示了世界顶级结构生物学家们一直以来梦寐以求的艾滋病病毒毒力因子（</a:t>
            </a:r>
            <a:r>
              <a:rPr lang="en-US" altLang="zh-CN" sz="1400" dirty="0" err="1">
                <a:solidFill>
                  <a:schemeClr val="tx1">
                    <a:lumMod val="75000"/>
                    <a:lumOff val="25000"/>
                  </a:schemeClr>
                </a:solidFill>
                <a:latin typeface="Arial" panose="020B0604020202020204" pitchFamily="34" charset="0"/>
                <a:ea typeface="微软雅黑" panose="020B0503020204020204" pitchFamily="34" charset="-122"/>
              </a:rPr>
              <a:t>Vif</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）的结构，研究论文</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艾滋病病毒</a:t>
            </a:r>
            <a:r>
              <a:rPr lang="en-US" altLang="zh-CN" sz="1400" dirty="0" err="1">
                <a:solidFill>
                  <a:schemeClr val="tx1">
                    <a:lumMod val="75000"/>
                    <a:lumOff val="25000"/>
                  </a:schemeClr>
                </a:solidFill>
                <a:latin typeface="Arial" panose="020B0604020202020204" pitchFamily="34" charset="0"/>
                <a:ea typeface="微软雅黑" panose="020B0503020204020204" pitchFamily="34" charset="-122"/>
              </a:rPr>
              <a:t>Vif</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劫持”人</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CBF-β</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和</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CUL5 E3 </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连接酶复合物的分子机制</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在</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自然</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在线发表。</a:t>
            </a:r>
          </a:p>
          <a:p>
            <a:pPr algn="just"/>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a:p>
            <a:pPr algn="just"/>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2016</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年</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4</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月，揭示出</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Cpf1</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的工作机理，使</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Cpf1</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成为特异和高效的全新基因编辑系统提供了结构基础，研究论文</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《CRISPR-Cpf1</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结合</a:t>
            </a:r>
            <a:r>
              <a:rPr lang="en-US" altLang="zh-CN" sz="1400" dirty="0" err="1">
                <a:solidFill>
                  <a:schemeClr val="tx1">
                    <a:lumMod val="75000"/>
                    <a:lumOff val="25000"/>
                  </a:schemeClr>
                </a:solidFill>
                <a:latin typeface="Arial" panose="020B0604020202020204" pitchFamily="34" charset="0"/>
                <a:ea typeface="微软雅黑" panose="020B0503020204020204" pitchFamily="34" charset="-122"/>
              </a:rPr>
              <a:t>crRNA</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的复合物晶体结构</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在</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自然</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在线发表。</a:t>
            </a:r>
          </a:p>
          <a:p>
            <a:pPr algn="just"/>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a:p>
            <a:pPr algn="just"/>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2017</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年</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4</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月，揭示了</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Anti-CRISPR</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蛋白抑制</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SpyCas9</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活性的分子机制，为设计时间、空间特异性地或条件性地精确控制</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SpyCas9</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基因编辑活性的工具提供了结构基础，研究论文</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《Anti-CRISPR</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蛋白抑制</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CRISPR-SpyCas9</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活性的分子机制</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在</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自然</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在线发表。</a:t>
            </a:r>
          </a:p>
          <a:p>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6" name="矩形 5"/>
          <p:cNvSpPr/>
          <p:nvPr/>
        </p:nvSpPr>
        <p:spPr>
          <a:xfrm>
            <a:off x="871339" y="2037695"/>
            <a:ext cx="5904656" cy="646331"/>
          </a:xfrm>
          <a:prstGeom prst="rect">
            <a:avLst/>
          </a:prstGeom>
        </p:spPr>
        <p:txBody>
          <a:bodyPr wrap="square">
            <a:spAutoFit/>
          </a:bodyPr>
          <a:lstStyle/>
          <a:p>
            <a:r>
              <a:rPr lang="en-US" altLang="zh-CN" sz="36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rPr>
              <a:t>3</a:t>
            </a:r>
            <a:r>
              <a:rPr lang="zh-CN" altLang="en-US" sz="36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rPr>
              <a:t>年</a:t>
            </a:r>
            <a:r>
              <a:rPr lang="zh-CN" altLang="en-US" sz="24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rPr>
              <a:t>破解</a:t>
            </a:r>
            <a:r>
              <a:rPr lang="en-US" altLang="zh-CN" sz="36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rPr>
              <a:t>3</a:t>
            </a:r>
            <a:r>
              <a:rPr lang="zh-CN" altLang="en-US" sz="36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rPr>
              <a:t>个</a:t>
            </a:r>
            <a:r>
              <a:rPr lang="zh-CN" altLang="en-US" sz="24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rPr>
              <a:t>世界科学难题</a:t>
            </a:r>
            <a:endParaRPr lang="en-US" altLang="zh-CN" sz="24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endParaRPr>
          </a:p>
        </p:txBody>
      </p:sp>
      <p:sp>
        <p:nvSpPr>
          <p:cNvPr id="7" name="矩形 6"/>
          <p:cNvSpPr/>
          <p:nvPr/>
        </p:nvSpPr>
        <p:spPr>
          <a:xfrm>
            <a:off x="884759" y="1492593"/>
            <a:ext cx="2723823" cy="369332"/>
          </a:xfrm>
          <a:prstGeom prst="rect">
            <a:avLst/>
          </a:prstGeom>
        </p:spPr>
        <p:txBody>
          <a:bodyPr wrap="none">
            <a:spAutoFit/>
          </a:bodyPr>
          <a:lstStyle/>
          <a:p>
            <a:r>
              <a:rPr lang="zh-CN" altLang="en-US"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rPr>
              <a:t>生命学院黄志伟教授团队</a:t>
            </a:r>
            <a:endParaRPr lang="en-US" altLang="zh-CN"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endParaRPr>
          </a:p>
        </p:txBody>
      </p:sp>
      <p:pic>
        <p:nvPicPr>
          <p:cNvPr id="8" name="图片 7"/>
          <p:cNvPicPr>
            <a:picLocks noChangeAspect="1"/>
          </p:cNvPicPr>
          <p:nvPr/>
        </p:nvPicPr>
        <p:blipFill>
          <a:blip r:embed="rId3"/>
          <a:stretch>
            <a:fillRect/>
          </a:stretch>
        </p:blipFill>
        <p:spPr>
          <a:xfrm>
            <a:off x="7561609" y="3455493"/>
            <a:ext cx="5310385" cy="3783649"/>
          </a:xfrm>
          <a:prstGeom prst="rect">
            <a:avLst/>
          </a:prstGeom>
        </p:spPr>
      </p:pic>
      <p:pic>
        <p:nvPicPr>
          <p:cNvPr id="9" name="图片 8"/>
          <p:cNvPicPr>
            <a:picLocks noChangeAspect="1"/>
          </p:cNvPicPr>
          <p:nvPr/>
        </p:nvPicPr>
        <p:blipFill>
          <a:blip r:embed="rId4"/>
          <a:stretch>
            <a:fillRect/>
          </a:stretch>
        </p:blipFill>
        <p:spPr>
          <a:xfrm>
            <a:off x="7561610" y="-3125"/>
            <a:ext cx="5297140" cy="3600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biLevel thresh="50000"/>
            <a:extLst>
              <a:ext uri="{BEBA8EAE-BF5A-486C-A8C5-ECC9F3942E4B}">
                <a14:imgProps xmlns:a14="http://schemas.microsoft.com/office/drawing/2010/main">
                  <a14:imgLayer r:embed="rId4">
                    <a14:imgEffect>
                      <a14:brightnessContrast bright="-20000" contrast="-40000"/>
                    </a14:imgEffect>
                  </a14:imgLayer>
                </a14:imgProps>
              </a:ext>
            </a:extLst>
          </a:blip>
          <a:srcRect r="9796"/>
          <a:stretch>
            <a:fillRect/>
          </a:stretch>
        </p:blipFill>
        <p:spPr>
          <a:xfrm>
            <a:off x="-1317649" y="579370"/>
            <a:ext cx="8763257" cy="6867912"/>
          </a:xfrm>
          <a:prstGeom prst="rect">
            <a:avLst/>
          </a:prstGeom>
          <a:effectLst/>
        </p:spPr>
      </p:pic>
      <p:sp>
        <p:nvSpPr>
          <p:cNvPr id="4" name="文本框 3"/>
          <p:cNvSpPr txBox="1"/>
          <p:nvPr/>
        </p:nvSpPr>
        <p:spPr>
          <a:xfrm>
            <a:off x="7653511" y="1456085"/>
            <a:ext cx="4247317" cy="4939814"/>
          </a:xfrm>
          <a:prstGeom prst="rect">
            <a:avLst/>
          </a:prstGeom>
          <a:noFill/>
        </p:spPr>
        <p:txBody>
          <a:bodyPr vert="eaVert" wrap="none" rtlCol="0">
            <a:spAutoFit/>
          </a:bodyPr>
          <a:lstStyle/>
          <a:p>
            <a:pPr>
              <a:lnSpc>
                <a:spcPct val="150000"/>
              </a:lnSpc>
            </a:pPr>
            <a:r>
              <a:rPr lang="zh-CN" altLang="en-US" sz="4400" spc="-200" dirty="0">
                <a:solidFill>
                  <a:schemeClr val="accent2"/>
                </a:solidFill>
                <a:latin typeface="禹卫书法行书简体" panose="02000603000000000000" pitchFamily="2" charset="-122"/>
                <a:ea typeface="禹卫书法行书简体" panose="02000603000000000000" pitchFamily="2" charset="-122"/>
              </a:rPr>
              <a:t>哈工大是一所</a:t>
            </a:r>
            <a:endParaRPr lang="en-US" altLang="zh-CN" sz="4400" spc="-200" dirty="0">
              <a:solidFill>
                <a:schemeClr val="accent2"/>
              </a:solidFill>
              <a:latin typeface="禹卫书法行书简体" panose="02000603000000000000" pitchFamily="2" charset="-122"/>
              <a:ea typeface="禹卫书法行书简体" panose="02000603000000000000" pitchFamily="2" charset="-122"/>
            </a:endParaRPr>
          </a:p>
          <a:p>
            <a:pPr>
              <a:lnSpc>
                <a:spcPct val="150000"/>
              </a:lnSpc>
            </a:pPr>
            <a:r>
              <a:rPr lang="zh-CN" altLang="en-US" sz="4400" spc="-200" dirty="0">
                <a:solidFill>
                  <a:schemeClr val="accent2"/>
                </a:solidFill>
                <a:latin typeface="禹卫书法行书简体" panose="02000603000000000000" pitchFamily="2" charset="-122"/>
                <a:ea typeface="禹卫书法行书简体" panose="02000603000000000000" pitchFamily="2" charset="-122"/>
              </a:rPr>
              <a:t>令人尊敬的、</a:t>
            </a:r>
            <a:endParaRPr lang="en-US" altLang="zh-CN" sz="4400" spc="-200" dirty="0">
              <a:solidFill>
                <a:schemeClr val="accent2"/>
              </a:solidFill>
              <a:latin typeface="禹卫书法行书简体" panose="02000603000000000000" pitchFamily="2" charset="-122"/>
              <a:ea typeface="禹卫书法行书简体" panose="02000603000000000000" pitchFamily="2" charset="-122"/>
            </a:endParaRPr>
          </a:p>
          <a:p>
            <a:pPr>
              <a:lnSpc>
                <a:spcPct val="150000"/>
              </a:lnSpc>
            </a:pPr>
            <a:r>
              <a:rPr lang="zh-CN" altLang="en-US" sz="4400" spc="-200" dirty="0">
                <a:solidFill>
                  <a:schemeClr val="accent2"/>
                </a:solidFill>
                <a:latin typeface="禹卫书法行书简体" panose="02000603000000000000" pitchFamily="2" charset="-122"/>
                <a:ea typeface="禹卫书法行书简体" panose="02000603000000000000" pitchFamily="2" charset="-122"/>
              </a:rPr>
              <a:t>可以为之奋斗的学校</a:t>
            </a:r>
          </a:p>
          <a:p>
            <a:pPr>
              <a:lnSpc>
                <a:spcPct val="150000"/>
              </a:lnSpc>
            </a:pPr>
            <a:endParaRPr lang="zh-CN" altLang="en-US" sz="4400" dirty="0">
              <a:solidFill>
                <a:schemeClr val="accent3"/>
              </a:solidFill>
            </a:endParaRPr>
          </a:p>
        </p:txBody>
      </p:sp>
      <p:sp>
        <p:nvSpPr>
          <p:cNvPr id="5" name="TextBox 2"/>
          <p:cNvSpPr txBox="1"/>
          <p:nvPr/>
        </p:nvSpPr>
        <p:spPr>
          <a:xfrm>
            <a:off x="462146" y="5972844"/>
            <a:ext cx="9433048" cy="307777"/>
          </a:xfrm>
          <a:prstGeom prst="rect">
            <a:avLst/>
          </a:prstGeom>
          <a:noFill/>
        </p:spPr>
        <p:txBody>
          <a:bodyPr wrap="square" rtlCol="0">
            <a:spAutoFit/>
          </a:bodyPr>
          <a:lstStyle/>
          <a:p>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始终扎根边疆，始终面向国家重大需求，始终响应国家号召</a:t>
            </a:r>
            <a:endParaRPr lang="en-US" altLang="zh-CN" sz="14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6" name="TextBox 24"/>
          <p:cNvSpPr txBox="1"/>
          <p:nvPr/>
        </p:nvSpPr>
        <p:spPr>
          <a:xfrm>
            <a:off x="448519" y="6280621"/>
            <a:ext cx="9433048" cy="369332"/>
          </a:xfrm>
          <a:prstGeom prst="rect">
            <a:avLst/>
          </a:prstGeom>
          <a:noFill/>
        </p:spPr>
        <p:txBody>
          <a:bodyPr wrap="square" rtlCol="0">
            <a:spAutoFit/>
          </a:bodyPr>
          <a:lstStyle/>
          <a:p>
            <a:r>
              <a:rPr lang="zh-CN" altLang="en-US"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rPr>
              <a:t>干了很多不能说的事，做了很多别人做不了的事</a:t>
            </a:r>
            <a:endParaRPr lang="en-US" altLang="zh-CN"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endParaRPr>
          </a:p>
        </p:txBody>
      </p:sp>
      <p:sp>
        <p:nvSpPr>
          <p:cNvPr id="7" name="矩形 6"/>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8" name="文本框 7"/>
          <p:cNvSpPr txBox="1"/>
          <p:nvPr/>
        </p:nvSpPr>
        <p:spPr>
          <a:xfrm>
            <a:off x="392023" y="266575"/>
            <a:ext cx="923330"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哈工大</a:t>
            </a:r>
          </a:p>
        </p:txBody>
      </p:sp>
      <p:sp>
        <p:nvSpPr>
          <p:cNvPr id="9" name="文本框 8"/>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2" name="矩形 1"/>
          <p:cNvSpPr/>
          <p:nvPr/>
        </p:nvSpPr>
        <p:spPr>
          <a:xfrm>
            <a:off x="401744" y="6703676"/>
            <a:ext cx="12396603" cy="261610"/>
          </a:xfrm>
          <a:prstGeom prst="rect">
            <a:avLst/>
          </a:prstGeom>
        </p:spPr>
        <p:txBody>
          <a:bodyPr wrap="square">
            <a:spAutoFit/>
          </a:bodyPr>
          <a:lstStyle/>
          <a:p>
            <a:r>
              <a:rPr lang="zh-CN" altLang="en-US" sz="1100" dirty="0">
                <a:solidFill>
                  <a:schemeClr val="tx1">
                    <a:lumMod val="75000"/>
                    <a:lumOff val="25000"/>
                  </a:schemeClr>
                </a:solidFill>
                <a:latin typeface="Arial" panose="020B0604020202020204" pitchFamily="34" charset="0"/>
                <a:ea typeface="微软雅黑" panose="020B0503020204020204" pitchFamily="34" charset="-122"/>
              </a:rPr>
              <a:t> 哈工大精神是经历了</a:t>
            </a:r>
            <a:r>
              <a:rPr lang="en-US" altLang="zh-CN" sz="1100" dirty="0">
                <a:solidFill>
                  <a:schemeClr val="tx1">
                    <a:lumMod val="75000"/>
                    <a:lumOff val="25000"/>
                  </a:schemeClr>
                </a:solidFill>
                <a:latin typeface="Arial" panose="020B0604020202020204" pitchFamily="34" charset="0"/>
                <a:ea typeface="微软雅黑" panose="020B0503020204020204" pitchFamily="34" charset="-122"/>
              </a:rPr>
              <a:t>97</a:t>
            </a:r>
            <a:r>
              <a:rPr lang="zh-CN" altLang="en-US" sz="1100" dirty="0">
                <a:solidFill>
                  <a:schemeClr val="tx1">
                    <a:lumMod val="75000"/>
                    <a:lumOff val="25000"/>
                  </a:schemeClr>
                </a:solidFill>
                <a:latin typeface="Arial" panose="020B0604020202020204" pitchFamily="34" charset="0"/>
                <a:ea typeface="微软雅黑" panose="020B0503020204020204" pitchFamily="34" charset="-122"/>
              </a:rPr>
              <a:t>年风雨后哈工大人身上所共有的精神，是扎根边疆努力拼搏的精神，是攻坚克难敢于承担的精神，是科学之上求真务实的精神，是哈工大在逆流中不断前行的动力源泉。</a:t>
            </a:r>
            <a:endParaRPr lang="zh-CN" altLang="en-US" sz="1100"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3"/>
          <p:cNvGrpSpPr/>
          <p:nvPr/>
        </p:nvGrpSpPr>
        <p:grpSpPr>
          <a:xfrm>
            <a:off x="1329449" y="2917683"/>
            <a:ext cx="1581624" cy="417959"/>
            <a:chOff x="1424694" y="3437117"/>
            <a:chExt cx="1499779" cy="396331"/>
          </a:xfrm>
          <a:solidFill>
            <a:schemeClr val="accent1"/>
          </a:solidFill>
        </p:grpSpPr>
        <p:sp>
          <p:nvSpPr>
            <p:cNvPr id="69" name="Round Same Side Corner Rectangle 4"/>
            <p:cNvSpPr/>
            <p:nvPr/>
          </p:nvSpPr>
          <p:spPr>
            <a:xfrm rot="16200000">
              <a:off x="2049734"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Oval 13"/>
            <p:cNvSpPr/>
            <p:nvPr/>
          </p:nvSpPr>
          <p:spPr>
            <a:xfrm>
              <a:off x="2014338"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1" name="Group 10"/>
          <p:cNvGrpSpPr/>
          <p:nvPr/>
        </p:nvGrpSpPr>
        <p:grpSpPr>
          <a:xfrm>
            <a:off x="2983616" y="3072315"/>
            <a:ext cx="1581624" cy="406356"/>
            <a:chOff x="2993261" y="3583747"/>
            <a:chExt cx="1499779" cy="385328"/>
          </a:xfrm>
          <a:solidFill>
            <a:schemeClr val="accent2"/>
          </a:solidFill>
        </p:grpSpPr>
        <p:sp>
          <p:nvSpPr>
            <p:cNvPr id="72" name="Round Same Side Corner Rectangle 6"/>
            <p:cNvSpPr/>
            <p:nvPr/>
          </p:nvSpPr>
          <p:spPr>
            <a:xfrm rot="5400000" flipH="1">
              <a:off x="3618301"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Oval 14"/>
            <p:cNvSpPr/>
            <p:nvPr/>
          </p:nvSpPr>
          <p:spPr>
            <a:xfrm>
              <a:off x="3582905"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4" name="Group 11"/>
          <p:cNvGrpSpPr/>
          <p:nvPr/>
        </p:nvGrpSpPr>
        <p:grpSpPr>
          <a:xfrm>
            <a:off x="4637781" y="2917684"/>
            <a:ext cx="1581624" cy="417958"/>
            <a:chOff x="4561827" y="3437117"/>
            <a:chExt cx="1499779" cy="396330"/>
          </a:xfrm>
          <a:solidFill>
            <a:schemeClr val="accent3"/>
          </a:solidFill>
        </p:grpSpPr>
        <p:sp>
          <p:nvSpPr>
            <p:cNvPr id="87" name="Round Same Side Corner Rectangle 7"/>
            <p:cNvSpPr/>
            <p:nvPr/>
          </p:nvSpPr>
          <p:spPr>
            <a:xfrm rot="5400000" flipH="1">
              <a:off x="5186867"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Oval 15"/>
            <p:cNvSpPr/>
            <p:nvPr/>
          </p:nvSpPr>
          <p:spPr>
            <a:xfrm>
              <a:off x="5220257"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9" name="Group 12"/>
          <p:cNvGrpSpPr/>
          <p:nvPr/>
        </p:nvGrpSpPr>
        <p:grpSpPr>
          <a:xfrm>
            <a:off x="6291948" y="3072315"/>
            <a:ext cx="1581624" cy="406356"/>
            <a:chOff x="6130393" y="3583747"/>
            <a:chExt cx="1499779" cy="385328"/>
          </a:xfrm>
          <a:solidFill>
            <a:schemeClr val="accent4"/>
          </a:solidFill>
        </p:grpSpPr>
        <p:sp>
          <p:nvSpPr>
            <p:cNvPr id="90" name="Round Same Side Corner Rectangle 8"/>
            <p:cNvSpPr/>
            <p:nvPr/>
          </p:nvSpPr>
          <p:spPr>
            <a:xfrm rot="5400000" flipH="1">
              <a:off x="6755433"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Oval 16"/>
            <p:cNvSpPr/>
            <p:nvPr/>
          </p:nvSpPr>
          <p:spPr>
            <a:xfrm>
              <a:off x="6720037"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2" name="Group 35"/>
          <p:cNvGrpSpPr/>
          <p:nvPr/>
        </p:nvGrpSpPr>
        <p:grpSpPr>
          <a:xfrm>
            <a:off x="9600279" y="3072316"/>
            <a:ext cx="1581624" cy="406355"/>
            <a:chOff x="9267526" y="3583748"/>
            <a:chExt cx="1499779" cy="385327"/>
          </a:xfrm>
          <a:solidFill>
            <a:schemeClr val="accent6"/>
          </a:solidFill>
        </p:grpSpPr>
        <p:sp>
          <p:nvSpPr>
            <p:cNvPr id="93" name="Round Same Side Corner Rectangle 5"/>
            <p:cNvSpPr/>
            <p:nvPr/>
          </p:nvSpPr>
          <p:spPr>
            <a:xfrm rot="5400000" flipH="1">
              <a:off x="9892566"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Oval 17"/>
            <p:cNvSpPr/>
            <p:nvPr/>
          </p:nvSpPr>
          <p:spPr>
            <a:xfrm>
              <a:off x="9857169"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5" name="Group 19"/>
          <p:cNvGrpSpPr/>
          <p:nvPr/>
        </p:nvGrpSpPr>
        <p:grpSpPr>
          <a:xfrm>
            <a:off x="7946113" y="2917683"/>
            <a:ext cx="1581624" cy="417959"/>
            <a:chOff x="7698960" y="3437117"/>
            <a:chExt cx="1499779" cy="396331"/>
          </a:xfrm>
          <a:solidFill>
            <a:schemeClr val="accent5"/>
          </a:solidFill>
        </p:grpSpPr>
        <p:sp>
          <p:nvSpPr>
            <p:cNvPr id="96" name="Round Same Side Corner Rectangle 9"/>
            <p:cNvSpPr/>
            <p:nvPr/>
          </p:nvSpPr>
          <p:spPr>
            <a:xfrm rot="5400000" flipH="1">
              <a:off x="8324000" y="2958708"/>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Oval 18"/>
            <p:cNvSpPr/>
            <p:nvPr/>
          </p:nvSpPr>
          <p:spPr>
            <a:xfrm>
              <a:off x="8357389"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30" name="TextBox 24"/>
          <p:cNvSpPr txBox="1"/>
          <p:nvPr/>
        </p:nvSpPr>
        <p:spPr>
          <a:xfrm>
            <a:off x="9849917" y="3046202"/>
            <a:ext cx="1082348" cy="932563"/>
          </a:xfrm>
          <a:prstGeom prst="rect">
            <a:avLst/>
          </a:prstGeom>
          <a:noFill/>
        </p:spPr>
        <p:txBody>
          <a:bodyPr wrap="none" rtlCol="0">
            <a:spAutoFit/>
          </a:bodyPr>
          <a:lstStyle/>
          <a:p>
            <a:pPr eaLnBrk="1" hangingPunct="1">
              <a:spcBef>
                <a:spcPct val="45000"/>
              </a:spcBef>
              <a:buClr>
                <a:srgbClr val="000000"/>
              </a:buClr>
            </a:pPr>
            <a:r>
              <a:rPr lang="zh-CN" altLang="en-US" sz="1400" dirty="0">
                <a:solidFill>
                  <a:schemeClr val="bg1"/>
                </a:solidFill>
                <a:latin typeface="Arial" panose="020B0604020202020204" pitchFamily="34" charset="0"/>
                <a:ea typeface="微软雅黑" panose="020B0503020204020204" pitchFamily="34" charset="-122"/>
              </a:rPr>
              <a:t>中国第</a:t>
            </a:r>
            <a:r>
              <a:rPr lang="en-US" altLang="zh-CN" sz="1400" dirty="0">
                <a:solidFill>
                  <a:schemeClr val="bg1"/>
                </a:solidFill>
                <a:latin typeface="Arial" panose="020B0604020202020204" pitchFamily="34" charset="0"/>
                <a:ea typeface="微软雅黑" panose="020B0503020204020204" pitchFamily="34" charset="-122"/>
              </a:rPr>
              <a:t>1</a:t>
            </a:r>
            <a:r>
              <a:rPr lang="zh-CN" altLang="en-US" sz="1400" dirty="0">
                <a:solidFill>
                  <a:schemeClr val="bg1"/>
                </a:solidFill>
                <a:latin typeface="Arial" panose="020B0604020202020204" pitchFamily="34" charset="0"/>
                <a:ea typeface="微软雅黑" panose="020B0503020204020204" pitchFamily="34" charset="-122"/>
              </a:rPr>
              <a:t>台</a:t>
            </a:r>
            <a:endParaRPr lang="en-US" altLang="zh-CN" sz="1400" dirty="0">
              <a:solidFill>
                <a:schemeClr val="bg1"/>
              </a:solidFill>
              <a:latin typeface="Arial" panose="020B0604020202020204" pitchFamily="34" charset="0"/>
              <a:ea typeface="微软雅黑" panose="020B0503020204020204" pitchFamily="34" charset="-122"/>
            </a:endParaRPr>
          </a:p>
          <a:p>
            <a:pPr eaLnBrk="1" hangingPunct="1">
              <a:spcBef>
                <a:spcPct val="45000"/>
              </a:spcBef>
              <a:buClr>
                <a:srgbClr val="000000"/>
              </a:buClr>
            </a:pPr>
            <a:endParaRPr lang="en-US" altLang="zh-CN" sz="1400" dirty="0">
              <a:solidFill>
                <a:schemeClr val="bg1"/>
              </a:solidFill>
              <a:latin typeface="Arial" panose="020B0604020202020204" pitchFamily="34" charset="0"/>
              <a:ea typeface="微软雅黑" panose="020B0503020204020204" pitchFamily="34" charset="-122"/>
            </a:endParaRPr>
          </a:p>
          <a:p>
            <a:pPr eaLnBrk="1" hangingPunct="1">
              <a:spcBef>
                <a:spcPct val="45000"/>
              </a:spcBef>
              <a:buClr>
                <a:srgbClr val="000000"/>
              </a:buClr>
            </a:pPr>
            <a:r>
              <a:rPr lang="zh-CN" altLang="en-US" sz="1400" dirty="0">
                <a:latin typeface="Arial" panose="020B0604020202020204" pitchFamily="34" charset="0"/>
                <a:ea typeface="微软雅黑" panose="020B0503020204020204" pitchFamily="34" charset="-122"/>
              </a:rPr>
              <a:t>模拟计算机</a:t>
            </a:r>
          </a:p>
        </p:txBody>
      </p:sp>
      <p:sp>
        <p:nvSpPr>
          <p:cNvPr id="132" name="TextBox 24"/>
          <p:cNvSpPr txBox="1"/>
          <p:nvPr/>
        </p:nvSpPr>
        <p:spPr>
          <a:xfrm>
            <a:off x="8177305" y="2420731"/>
            <a:ext cx="1261884" cy="932563"/>
          </a:xfrm>
          <a:prstGeom prst="rect">
            <a:avLst/>
          </a:prstGeom>
          <a:noFill/>
        </p:spPr>
        <p:txBody>
          <a:bodyPr wrap="none" rtlCol="0">
            <a:spAutoFit/>
          </a:bodyPr>
          <a:lstStyle>
            <a:defPPr>
              <a:defRPr lang="zh-CN"/>
            </a:defPPr>
            <a:lvl1pPr eaLnBrk="1" hangingPunct="1">
              <a:spcBef>
                <a:spcPct val="45000"/>
              </a:spcBef>
              <a:buClr>
                <a:srgbClr val="000000"/>
              </a:buClr>
              <a:defRPr sz="1400">
                <a:solidFill>
                  <a:schemeClr val="bg1">
                    <a:lumMod val="65000"/>
                  </a:schemeClr>
                </a:solidFill>
                <a:latin typeface="Arial" panose="020B0604020202020204" pitchFamily="34" charset="0"/>
                <a:ea typeface="微软雅黑" panose="020B0503020204020204" pitchFamily="34" charset="-122"/>
              </a:defRPr>
            </a:lvl1pPr>
          </a:lstStyle>
          <a:p>
            <a:pPr algn="ctr"/>
            <a:r>
              <a:rPr lang="zh-CN" altLang="en-US" dirty="0">
                <a:solidFill>
                  <a:schemeClr val="tx1"/>
                </a:solidFill>
              </a:rPr>
              <a:t>程控立式车床</a:t>
            </a:r>
            <a:endParaRPr lang="en-US" altLang="zh-CN" dirty="0">
              <a:solidFill>
                <a:schemeClr val="tx1"/>
              </a:solidFill>
            </a:endParaRPr>
          </a:p>
          <a:p>
            <a:pPr algn="ctr"/>
            <a:endParaRPr lang="en-US" altLang="zh-CN" dirty="0">
              <a:solidFill>
                <a:schemeClr val="tx1"/>
              </a:solidFill>
            </a:endParaRPr>
          </a:p>
          <a:p>
            <a:pPr algn="ctr"/>
            <a:r>
              <a:rPr lang="zh-CN" altLang="en-US" dirty="0">
                <a:solidFill>
                  <a:schemeClr val="bg1"/>
                </a:solidFill>
              </a:rPr>
              <a:t>中国第</a:t>
            </a:r>
            <a:r>
              <a:rPr lang="en-US" altLang="zh-CN" dirty="0">
                <a:solidFill>
                  <a:schemeClr val="bg1"/>
                </a:solidFill>
              </a:rPr>
              <a:t>1</a:t>
            </a:r>
            <a:r>
              <a:rPr lang="zh-CN" altLang="en-US" dirty="0">
                <a:solidFill>
                  <a:schemeClr val="bg1"/>
                </a:solidFill>
              </a:rPr>
              <a:t>台</a:t>
            </a:r>
          </a:p>
        </p:txBody>
      </p:sp>
      <p:sp>
        <p:nvSpPr>
          <p:cNvPr id="134" name="TextBox 24"/>
          <p:cNvSpPr txBox="1"/>
          <p:nvPr/>
        </p:nvSpPr>
        <p:spPr>
          <a:xfrm>
            <a:off x="6549693" y="3043358"/>
            <a:ext cx="1082348" cy="932563"/>
          </a:xfrm>
          <a:prstGeom prst="rect">
            <a:avLst/>
          </a:prstGeom>
          <a:noFill/>
        </p:spPr>
        <p:txBody>
          <a:bodyPr wrap="none" rtlCol="0">
            <a:spAutoFit/>
          </a:bodyPr>
          <a:lstStyle/>
          <a:p>
            <a:pPr algn="ctr">
              <a:spcBef>
                <a:spcPct val="45000"/>
              </a:spcBef>
              <a:buClr>
                <a:srgbClr val="000000"/>
              </a:buClr>
            </a:pPr>
            <a:r>
              <a:rPr lang="zh-CN" altLang="en-US" sz="1400" dirty="0">
                <a:solidFill>
                  <a:schemeClr val="bg1"/>
                </a:solidFill>
                <a:latin typeface="Arial" panose="020B0604020202020204" pitchFamily="34" charset="0"/>
                <a:ea typeface="微软雅黑" panose="020B0503020204020204" pitchFamily="34" charset="-122"/>
              </a:rPr>
              <a:t>中国第</a:t>
            </a:r>
            <a:r>
              <a:rPr lang="en-US" altLang="zh-CN" sz="1400" dirty="0">
                <a:solidFill>
                  <a:schemeClr val="bg1"/>
                </a:solidFill>
                <a:latin typeface="Arial" panose="020B0604020202020204" pitchFamily="34" charset="0"/>
                <a:ea typeface="微软雅黑" panose="020B0503020204020204" pitchFamily="34" charset="-122"/>
              </a:rPr>
              <a:t>1</a:t>
            </a:r>
            <a:r>
              <a:rPr lang="zh-CN" altLang="en-US" sz="1400" dirty="0">
                <a:solidFill>
                  <a:schemeClr val="bg1"/>
                </a:solidFill>
                <a:latin typeface="Arial" panose="020B0604020202020204" pitchFamily="34" charset="0"/>
                <a:ea typeface="微软雅黑" panose="020B0503020204020204" pitchFamily="34" charset="-122"/>
              </a:rPr>
              <a:t>台</a:t>
            </a:r>
            <a:endParaRPr lang="en-US" altLang="zh-CN" sz="1400" dirty="0">
              <a:solidFill>
                <a:schemeClr val="bg1"/>
              </a:solidFill>
              <a:latin typeface="Arial" panose="020B0604020202020204" pitchFamily="34" charset="0"/>
              <a:ea typeface="微软雅黑" panose="020B0503020204020204" pitchFamily="34" charset="-122"/>
            </a:endParaRPr>
          </a:p>
          <a:p>
            <a:pPr algn="ctr">
              <a:spcBef>
                <a:spcPct val="45000"/>
              </a:spcBef>
              <a:buClr>
                <a:srgbClr val="000000"/>
              </a:buClr>
            </a:pPr>
            <a:endParaRPr lang="en-US" altLang="zh-CN" sz="1400" dirty="0">
              <a:solidFill>
                <a:schemeClr val="bg1">
                  <a:lumMod val="65000"/>
                </a:schemeClr>
              </a:solidFill>
              <a:latin typeface="Arial" panose="020B0604020202020204" pitchFamily="34" charset="0"/>
              <a:ea typeface="微软雅黑" panose="020B0503020204020204" pitchFamily="34" charset="-122"/>
            </a:endParaRPr>
          </a:p>
          <a:p>
            <a:pPr algn="ctr">
              <a:spcBef>
                <a:spcPct val="45000"/>
              </a:spcBef>
              <a:buClr>
                <a:srgbClr val="000000"/>
              </a:buClr>
            </a:pPr>
            <a:r>
              <a:rPr lang="zh-CN" altLang="en-US" sz="1400" dirty="0">
                <a:latin typeface="Arial" panose="020B0604020202020204" pitchFamily="34" charset="0"/>
                <a:ea typeface="微软雅黑" panose="020B0503020204020204" pitchFamily="34" charset="-122"/>
              </a:rPr>
              <a:t>弧焊机器人</a:t>
            </a:r>
          </a:p>
        </p:txBody>
      </p:sp>
      <p:sp>
        <p:nvSpPr>
          <p:cNvPr id="136" name="TextBox 24"/>
          <p:cNvSpPr txBox="1"/>
          <p:nvPr/>
        </p:nvSpPr>
        <p:spPr>
          <a:xfrm>
            <a:off x="4321864" y="2425793"/>
            <a:ext cx="2339102" cy="932563"/>
          </a:xfrm>
          <a:prstGeom prst="rect">
            <a:avLst/>
          </a:prstGeom>
          <a:noFill/>
        </p:spPr>
        <p:txBody>
          <a:bodyPr wrap="none" rtlCol="0">
            <a:spAutoFit/>
          </a:bodyPr>
          <a:lstStyle/>
          <a:p>
            <a:pPr algn="ctr" eaLnBrk="1" hangingPunct="1">
              <a:spcBef>
                <a:spcPct val="45000"/>
              </a:spcBef>
              <a:buClr>
                <a:srgbClr val="000000"/>
              </a:buClr>
            </a:pPr>
            <a:r>
              <a:rPr lang="zh-CN" altLang="en-US" sz="1400" dirty="0">
                <a:latin typeface="Arial" panose="020B0604020202020204" pitchFamily="34" charset="0"/>
                <a:ea typeface="微软雅黑" panose="020B0503020204020204" pitchFamily="34" charset="-122"/>
              </a:rPr>
              <a:t>高精度双轴陀螺漂移测试台</a:t>
            </a:r>
            <a:endParaRPr lang="en-US" altLang="zh-CN" sz="1400" dirty="0">
              <a:latin typeface="Arial" panose="020B0604020202020204" pitchFamily="34" charset="0"/>
              <a:ea typeface="微软雅黑" panose="020B0503020204020204" pitchFamily="34" charset="-122"/>
            </a:endParaRPr>
          </a:p>
          <a:p>
            <a:pPr algn="ctr" eaLnBrk="1" hangingPunct="1">
              <a:spcBef>
                <a:spcPct val="45000"/>
              </a:spcBef>
              <a:buClr>
                <a:srgbClr val="000000"/>
              </a:buClr>
            </a:pPr>
            <a:endParaRPr lang="en-US" altLang="zh-CN" sz="1400" dirty="0">
              <a:latin typeface="Arial" panose="020B0604020202020204" pitchFamily="34" charset="0"/>
              <a:ea typeface="微软雅黑" panose="020B0503020204020204" pitchFamily="34" charset="-122"/>
            </a:endParaRPr>
          </a:p>
          <a:p>
            <a:pPr algn="ctr">
              <a:spcBef>
                <a:spcPct val="45000"/>
              </a:spcBef>
              <a:buClr>
                <a:srgbClr val="000000"/>
              </a:buClr>
            </a:pPr>
            <a:r>
              <a:rPr lang="zh-CN" altLang="en-US" sz="1400" dirty="0">
                <a:solidFill>
                  <a:schemeClr val="bg1"/>
                </a:solidFill>
                <a:latin typeface="Arial" panose="020B0604020202020204" pitchFamily="34" charset="0"/>
                <a:ea typeface="微软雅黑" panose="020B0503020204020204" pitchFamily="34" charset="-122"/>
              </a:rPr>
              <a:t>中国第</a:t>
            </a:r>
            <a:r>
              <a:rPr lang="en-US" altLang="zh-CN" sz="1400" dirty="0">
                <a:solidFill>
                  <a:schemeClr val="bg1"/>
                </a:solidFill>
                <a:latin typeface="Arial" panose="020B0604020202020204" pitchFamily="34" charset="0"/>
                <a:ea typeface="微软雅黑" panose="020B0503020204020204" pitchFamily="34" charset="-122"/>
              </a:rPr>
              <a:t>1</a:t>
            </a:r>
            <a:r>
              <a:rPr lang="zh-CN" altLang="en-US" sz="1400" dirty="0">
                <a:solidFill>
                  <a:schemeClr val="bg1"/>
                </a:solidFill>
                <a:latin typeface="Arial" panose="020B0604020202020204" pitchFamily="34" charset="0"/>
                <a:ea typeface="微软雅黑" panose="020B0503020204020204" pitchFamily="34" charset="-122"/>
              </a:rPr>
              <a:t>台</a:t>
            </a:r>
            <a:endParaRPr lang="zh-CN" altLang="en-US" sz="1400" dirty="0">
              <a:latin typeface="Arial" panose="020B0604020202020204" pitchFamily="34" charset="0"/>
              <a:ea typeface="微软雅黑" panose="020B0503020204020204" pitchFamily="34" charset="-122"/>
            </a:endParaRPr>
          </a:p>
        </p:txBody>
      </p:sp>
      <p:sp>
        <p:nvSpPr>
          <p:cNvPr id="138" name="TextBox 24"/>
          <p:cNvSpPr txBox="1"/>
          <p:nvPr/>
        </p:nvSpPr>
        <p:spPr>
          <a:xfrm>
            <a:off x="2327446" y="3043357"/>
            <a:ext cx="2923512" cy="932563"/>
          </a:xfrm>
          <a:prstGeom prst="rect">
            <a:avLst/>
          </a:prstGeom>
          <a:noFill/>
        </p:spPr>
        <p:txBody>
          <a:bodyPr wrap="square" rtlCol="0">
            <a:spAutoFit/>
          </a:bodyPr>
          <a:lstStyle/>
          <a:p>
            <a:pPr algn="ctr">
              <a:spcBef>
                <a:spcPct val="45000"/>
              </a:spcBef>
              <a:buClr>
                <a:srgbClr val="000000"/>
              </a:buClr>
            </a:pPr>
            <a:r>
              <a:rPr lang="zh-CN" altLang="en-US" sz="1400" dirty="0">
                <a:solidFill>
                  <a:schemeClr val="bg1"/>
                </a:solidFill>
                <a:latin typeface="Arial" panose="020B0604020202020204" pitchFamily="34" charset="0"/>
                <a:ea typeface="微软雅黑" panose="020B0503020204020204" pitchFamily="34" charset="-122"/>
              </a:rPr>
              <a:t>中国第</a:t>
            </a:r>
            <a:r>
              <a:rPr lang="en-US" altLang="zh-CN" sz="1400" dirty="0">
                <a:solidFill>
                  <a:schemeClr val="bg1"/>
                </a:solidFill>
                <a:latin typeface="Arial" panose="020B0604020202020204" pitchFamily="34" charset="0"/>
                <a:ea typeface="微软雅黑" panose="020B0503020204020204" pitchFamily="34" charset="-122"/>
              </a:rPr>
              <a:t>1</a:t>
            </a:r>
            <a:r>
              <a:rPr lang="zh-CN" altLang="en-US" sz="1400" dirty="0">
                <a:solidFill>
                  <a:schemeClr val="bg1"/>
                </a:solidFill>
                <a:latin typeface="Arial" panose="020B0604020202020204" pitchFamily="34" charset="0"/>
                <a:ea typeface="微软雅黑" panose="020B0503020204020204" pitchFamily="34" charset="-122"/>
              </a:rPr>
              <a:t>部</a:t>
            </a:r>
            <a:endParaRPr lang="en-US" altLang="zh-CN" sz="1400" dirty="0">
              <a:solidFill>
                <a:schemeClr val="bg1"/>
              </a:solidFill>
              <a:latin typeface="Arial" panose="020B0604020202020204" pitchFamily="34" charset="0"/>
              <a:ea typeface="微软雅黑" panose="020B0503020204020204" pitchFamily="34" charset="-122"/>
            </a:endParaRPr>
          </a:p>
          <a:p>
            <a:pPr algn="ctr">
              <a:spcBef>
                <a:spcPct val="45000"/>
              </a:spcBef>
              <a:buClr>
                <a:srgbClr val="000000"/>
              </a:buClr>
            </a:pPr>
            <a:endParaRPr lang="en-US" altLang="zh-CN" sz="1400" dirty="0">
              <a:solidFill>
                <a:schemeClr val="bg1"/>
              </a:solidFill>
              <a:latin typeface="Arial" panose="020B0604020202020204" pitchFamily="34" charset="0"/>
              <a:ea typeface="微软雅黑" panose="020B0503020204020204" pitchFamily="34" charset="-122"/>
            </a:endParaRPr>
          </a:p>
          <a:p>
            <a:pPr algn="ctr">
              <a:spcBef>
                <a:spcPct val="45000"/>
              </a:spcBef>
              <a:buClr>
                <a:srgbClr val="000000"/>
              </a:buClr>
            </a:pPr>
            <a:r>
              <a:rPr lang="zh-CN" altLang="en-US" sz="1400" dirty="0">
                <a:latin typeface="Arial" panose="020B0604020202020204" pitchFamily="34" charset="0"/>
                <a:ea typeface="微软雅黑" panose="020B0503020204020204" pitchFamily="34" charset="-122"/>
              </a:rPr>
              <a:t>世界水平的新体制雷达</a:t>
            </a:r>
          </a:p>
        </p:txBody>
      </p:sp>
      <p:sp>
        <p:nvSpPr>
          <p:cNvPr id="140" name="TextBox 24"/>
          <p:cNvSpPr txBox="1"/>
          <p:nvPr/>
        </p:nvSpPr>
        <p:spPr>
          <a:xfrm>
            <a:off x="1286955" y="2420730"/>
            <a:ext cx="1800493" cy="932563"/>
          </a:xfrm>
          <a:prstGeom prst="rect">
            <a:avLst/>
          </a:prstGeom>
          <a:noFill/>
        </p:spPr>
        <p:txBody>
          <a:bodyPr wrap="none" rtlCol="0">
            <a:spAutoFit/>
          </a:bodyPr>
          <a:lstStyle/>
          <a:p>
            <a:pPr algn="ctr" eaLnBrk="1" hangingPunct="1">
              <a:spcBef>
                <a:spcPct val="45000"/>
              </a:spcBef>
              <a:buClr>
                <a:srgbClr val="000000"/>
              </a:buClr>
            </a:pPr>
            <a:r>
              <a:rPr lang="zh-CN" altLang="en-US" sz="1400" dirty="0">
                <a:latin typeface="Arial" panose="020B0604020202020204" pitchFamily="34" charset="0"/>
                <a:ea typeface="微软雅黑" panose="020B0503020204020204" pitchFamily="34" charset="-122"/>
              </a:rPr>
              <a:t>自主版权的</a:t>
            </a:r>
            <a:r>
              <a:rPr lang="en-US" altLang="zh-CN" sz="1400" dirty="0">
                <a:latin typeface="Arial" panose="020B0604020202020204" pitchFamily="34" charset="0"/>
                <a:ea typeface="微软雅黑" panose="020B0503020204020204" pitchFamily="34" charset="-122"/>
              </a:rPr>
              <a:t>IC</a:t>
            </a:r>
            <a:r>
              <a:rPr lang="zh-CN" altLang="en-US" sz="1400" dirty="0">
                <a:latin typeface="Arial" panose="020B0604020202020204" pitchFamily="34" charset="0"/>
                <a:ea typeface="微软雅黑" panose="020B0503020204020204" pitchFamily="34" charset="-122"/>
              </a:rPr>
              <a:t>卡芯片</a:t>
            </a:r>
            <a:endParaRPr lang="en-US" altLang="zh-CN" sz="1400" dirty="0">
              <a:latin typeface="Arial" panose="020B0604020202020204" pitchFamily="34" charset="0"/>
              <a:ea typeface="微软雅黑" panose="020B0503020204020204" pitchFamily="34" charset="-122"/>
            </a:endParaRPr>
          </a:p>
          <a:p>
            <a:pPr algn="ctr" eaLnBrk="1" hangingPunct="1">
              <a:spcBef>
                <a:spcPct val="45000"/>
              </a:spcBef>
              <a:buClr>
                <a:srgbClr val="000000"/>
              </a:buClr>
            </a:pPr>
            <a:endParaRPr lang="en-US" altLang="zh-CN" sz="1400" dirty="0">
              <a:latin typeface="Arial" panose="020B0604020202020204" pitchFamily="34" charset="0"/>
              <a:ea typeface="微软雅黑" panose="020B0503020204020204" pitchFamily="34" charset="-122"/>
            </a:endParaRPr>
          </a:p>
          <a:p>
            <a:pPr algn="ctr" eaLnBrk="1" hangingPunct="1">
              <a:spcBef>
                <a:spcPct val="45000"/>
              </a:spcBef>
              <a:buClr>
                <a:srgbClr val="000000"/>
              </a:buClr>
            </a:pPr>
            <a:r>
              <a:rPr lang="zh-CN" altLang="en-US" sz="1400" dirty="0">
                <a:solidFill>
                  <a:schemeClr val="bg1"/>
                </a:solidFill>
                <a:latin typeface="Arial" panose="020B0604020202020204" pitchFamily="34" charset="0"/>
                <a:ea typeface="微软雅黑" panose="020B0503020204020204" pitchFamily="34" charset="-122"/>
              </a:rPr>
              <a:t>中国第</a:t>
            </a:r>
            <a:r>
              <a:rPr lang="en-US" altLang="zh-CN" sz="1400" dirty="0">
                <a:solidFill>
                  <a:schemeClr val="bg1"/>
                </a:solidFill>
                <a:latin typeface="Arial" panose="020B0604020202020204" pitchFamily="34" charset="0"/>
                <a:ea typeface="微软雅黑" panose="020B0503020204020204" pitchFamily="34" charset="-122"/>
              </a:rPr>
              <a:t>1</a:t>
            </a:r>
            <a:r>
              <a:rPr lang="zh-CN" altLang="en-US" sz="1400" dirty="0">
                <a:solidFill>
                  <a:schemeClr val="bg1"/>
                </a:solidFill>
                <a:latin typeface="Arial" panose="020B0604020202020204" pitchFamily="34" charset="0"/>
                <a:ea typeface="微软雅黑" panose="020B0503020204020204" pitchFamily="34" charset="-122"/>
              </a:rPr>
              <a:t>枚</a:t>
            </a:r>
          </a:p>
        </p:txBody>
      </p:sp>
      <p:sp>
        <p:nvSpPr>
          <p:cNvPr id="64" name="文本框 63"/>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科研历史</a:t>
            </a:r>
          </a:p>
        </p:txBody>
      </p:sp>
      <p:sp>
        <p:nvSpPr>
          <p:cNvPr id="66" name="文本框 65"/>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67" name="Rectangle 3"/>
          <p:cNvSpPr>
            <a:spLocks noChangeArrowheads="1"/>
          </p:cNvSpPr>
          <p:nvPr/>
        </p:nvSpPr>
        <p:spPr bwMode="auto">
          <a:xfrm>
            <a:off x="884759" y="1328333"/>
            <a:ext cx="11135989" cy="369332"/>
          </a:xfrm>
          <a:prstGeom prst="rect">
            <a:avLst/>
          </a:prstGeom>
          <a:noFill/>
          <a:ln>
            <a:noFill/>
          </a:ln>
        </p:spPr>
        <p:txBody>
          <a:bodyPr wrap="square">
            <a:spAutoFit/>
          </a:bodyPr>
          <a:lstStyle/>
          <a:p>
            <a:pPr eaLnBrk="1" fontAlgn="auto" hangingPunct="1">
              <a:spcBef>
                <a:spcPct val="45000"/>
              </a:spcBef>
              <a:spcAft>
                <a:spcPts val="0"/>
              </a:spcAft>
              <a:buClr>
                <a:srgbClr val="000000"/>
              </a:buClr>
              <a:defRPr/>
            </a:pPr>
            <a:r>
              <a:rPr kumimoji="1" lang="en-US" altLang="zh-CN"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kumimoji="1" lang="zh-CN" altLang="en-US"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哈工大科研人员在我国的高科技领域创造了一项又一项奇迹，填补了诸多领域的技术空白。</a:t>
            </a:r>
          </a:p>
        </p:txBody>
      </p:sp>
      <p:grpSp>
        <p:nvGrpSpPr>
          <p:cNvPr id="154" name="Group 3"/>
          <p:cNvGrpSpPr/>
          <p:nvPr/>
        </p:nvGrpSpPr>
        <p:grpSpPr>
          <a:xfrm>
            <a:off x="1344223" y="5238829"/>
            <a:ext cx="1581624" cy="417959"/>
            <a:chOff x="1424694" y="3437117"/>
            <a:chExt cx="1499779" cy="396331"/>
          </a:xfrm>
          <a:solidFill>
            <a:schemeClr val="accent1"/>
          </a:solidFill>
        </p:grpSpPr>
        <p:sp>
          <p:nvSpPr>
            <p:cNvPr id="155" name="Round Same Side Corner Rectangle 4"/>
            <p:cNvSpPr/>
            <p:nvPr/>
          </p:nvSpPr>
          <p:spPr>
            <a:xfrm rot="16200000">
              <a:off x="2049734"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6" name="Oval 13"/>
            <p:cNvSpPr/>
            <p:nvPr/>
          </p:nvSpPr>
          <p:spPr>
            <a:xfrm>
              <a:off x="2014338"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7" name="Group 10"/>
          <p:cNvGrpSpPr/>
          <p:nvPr/>
        </p:nvGrpSpPr>
        <p:grpSpPr>
          <a:xfrm>
            <a:off x="2998390" y="5393461"/>
            <a:ext cx="1581624" cy="406356"/>
            <a:chOff x="2993261" y="3583747"/>
            <a:chExt cx="1499779" cy="385328"/>
          </a:xfrm>
          <a:solidFill>
            <a:schemeClr val="accent2"/>
          </a:solidFill>
        </p:grpSpPr>
        <p:sp>
          <p:nvSpPr>
            <p:cNvPr id="158" name="Round Same Side Corner Rectangle 6"/>
            <p:cNvSpPr/>
            <p:nvPr/>
          </p:nvSpPr>
          <p:spPr>
            <a:xfrm rot="5400000" flipH="1">
              <a:off x="3618301"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9" name="Oval 14"/>
            <p:cNvSpPr/>
            <p:nvPr/>
          </p:nvSpPr>
          <p:spPr>
            <a:xfrm>
              <a:off x="3582905"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0" name="Group 11"/>
          <p:cNvGrpSpPr/>
          <p:nvPr/>
        </p:nvGrpSpPr>
        <p:grpSpPr>
          <a:xfrm>
            <a:off x="4652555" y="5238830"/>
            <a:ext cx="1581624" cy="417958"/>
            <a:chOff x="4561827" y="3437117"/>
            <a:chExt cx="1499779" cy="396330"/>
          </a:xfrm>
          <a:solidFill>
            <a:schemeClr val="accent3"/>
          </a:solidFill>
        </p:grpSpPr>
        <p:sp>
          <p:nvSpPr>
            <p:cNvPr id="161" name="Round Same Side Corner Rectangle 7"/>
            <p:cNvSpPr/>
            <p:nvPr/>
          </p:nvSpPr>
          <p:spPr>
            <a:xfrm rot="5400000" flipH="1">
              <a:off x="5186867"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2" name="Oval 15"/>
            <p:cNvSpPr/>
            <p:nvPr/>
          </p:nvSpPr>
          <p:spPr>
            <a:xfrm>
              <a:off x="5220257"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3" name="Group 12"/>
          <p:cNvGrpSpPr/>
          <p:nvPr/>
        </p:nvGrpSpPr>
        <p:grpSpPr>
          <a:xfrm>
            <a:off x="6306722" y="5393461"/>
            <a:ext cx="1581624" cy="406356"/>
            <a:chOff x="6130393" y="3583747"/>
            <a:chExt cx="1499779" cy="385328"/>
          </a:xfrm>
          <a:solidFill>
            <a:schemeClr val="accent4"/>
          </a:solidFill>
        </p:grpSpPr>
        <p:sp>
          <p:nvSpPr>
            <p:cNvPr id="164" name="Round Same Side Corner Rectangle 8"/>
            <p:cNvSpPr/>
            <p:nvPr/>
          </p:nvSpPr>
          <p:spPr>
            <a:xfrm rot="5400000" flipH="1">
              <a:off x="6755433"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5" name="Oval 16"/>
            <p:cNvSpPr/>
            <p:nvPr/>
          </p:nvSpPr>
          <p:spPr>
            <a:xfrm>
              <a:off x="6720037"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6" name="Group 35"/>
          <p:cNvGrpSpPr/>
          <p:nvPr/>
        </p:nvGrpSpPr>
        <p:grpSpPr>
          <a:xfrm>
            <a:off x="9615053" y="5393462"/>
            <a:ext cx="1581624" cy="406355"/>
            <a:chOff x="9267526" y="3583748"/>
            <a:chExt cx="1499779" cy="385327"/>
          </a:xfrm>
          <a:solidFill>
            <a:schemeClr val="accent6"/>
          </a:solidFill>
        </p:grpSpPr>
        <p:sp>
          <p:nvSpPr>
            <p:cNvPr id="167" name="Round Same Side Corner Rectangle 5"/>
            <p:cNvSpPr/>
            <p:nvPr/>
          </p:nvSpPr>
          <p:spPr>
            <a:xfrm rot="5400000" flipH="1">
              <a:off x="9892566"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8" name="Oval 17"/>
            <p:cNvSpPr/>
            <p:nvPr/>
          </p:nvSpPr>
          <p:spPr>
            <a:xfrm>
              <a:off x="9857169"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9" name="Group 19"/>
          <p:cNvGrpSpPr/>
          <p:nvPr/>
        </p:nvGrpSpPr>
        <p:grpSpPr>
          <a:xfrm>
            <a:off x="7960887" y="5238829"/>
            <a:ext cx="1581624" cy="417959"/>
            <a:chOff x="7698960" y="3437117"/>
            <a:chExt cx="1499779" cy="396331"/>
          </a:xfrm>
          <a:solidFill>
            <a:schemeClr val="accent5"/>
          </a:solidFill>
        </p:grpSpPr>
        <p:sp>
          <p:nvSpPr>
            <p:cNvPr id="170" name="Round Same Side Corner Rectangle 9"/>
            <p:cNvSpPr/>
            <p:nvPr/>
          </p:nvSpPr>
          <p:spPr>
            <a:xfrm rot="5400000" flipH="1">
              <a:off x="8324000" y="2958708"/>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1" name="Oval 18"/>
            <p:cNvSpPr/>
            <p:nvPr/>
          </p:nvSpPr>
          <p:spPr>
            <a:xfrm>
              <a:off x="8357389"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2" name="TextBox 24"/>
          <p:cNvSpPr txBox="1"/>
          <p:nvPr/>
        </p:nvSpPr>
        <p:spPr>
          <a:xfrm>
            <a:off x="9221540" y="5362918"/>
            <a:ext cx="2339102" cy="932563"/>
          </a:xfrm>
          <a:prstGeom prst="rect">
            <a:avLst/>
          </a:prstGeom>
          <a:noFill/>
        </p:spPr>
        <p:txBody>
          <a:bodyPr wrap="none" rtlCol="0">
            <a:spAutoFit/>
          </a:bodyPr>
          <a:lstStyle/>
          <a:p>
            <a:pPr algn="ctr">
              <a:spcBef>
                <a:spcPct val="45000"/>
              </a:spcBef>
              <a:buClr>
                <a:srgbClr val="000000"/>
              </a:buClr>
            </a:pPr>
            <a:r>
              <a:rPr lang="zh-CN" altLang="en-US" sz="1400" dirty="0">
                <a:solidFill>
                  <a:schemeClr val="bg1"/>
                </a:solidFill>
                <a:latin typeface="Arial" panose="020B0604020202020204" pitchFamily="34" charset="0"/>
                <a:ea typeface="微软雅黑" panose="020B0503020204020204" pitchFamily="34" charset="-122"/>
              </a:rPr>
              <a:t>中国第</a:t>
            </a:r>
            <a:r>
              <a:rPr lang="en-US" altLang="zh-CN" sz="1400" dirty="0">
                <a:solidFill>
                  <a:schemeClr val="bg1"/>
                </a:solidFill>
                <a:latin typeface="Arial" panose="020B0604020202020204" pitchFamily="34" charset="0"/>
                <a:ea typeface="微软雅黑" panose="020B0503020204020204" pitchFamily="34" charset="-122"/>
              </a:rPr>
              <a:t>1</a:t>
            </a:r>
            <a:r>
              <a:rPr lang="zh-CN" altLang="en-US" sz="1400" dirty="0">
                <a:solidFill>
                  <a:schemeClr val="bg1"/>
                </a:solidFill>
                <a:latin typeface="Arial" panose="020B0604020202020204" pitchFamily="34" charset="0"/>
                <a:ea typeface="微软雅黑" panose="020B0503020204020204" pitchFamily="34" charset="-122"/>
              </a:rPr>
              <a:t>台</a:t>
            </a:r>
            <a:endParaRPr lang="en-US" altLang="zh-CN" sz="1400" dirty="0">
              <a:solidFill>
                <a:schemeClr val="bg1"/>
              </a:solidFill>
              <a:latin typeface="Arial" panose="020B0604020202020204" pitchFamily="34" charset="0"/>
              <a:ea typeface="微软雅黑" panose="020B0503020204020204" pitchFamily="34" charset="-122"/>
            </a:endParaRPr>
          </a:p>
          <a:p>
            <a:pPr algn="ctr">
              <a:spcBef>
                <a:spcPct val="45000"/>
              </a:spcBef>
              <a:buClr>
                <a:srgbClr val="000000"/>
              </a:buClr>
            </a:pPr>
            <a:endParaRPr lang="en-US" altLang="zh-CN" sz="1400" dirty="0">
              <a:solidFill>
                <a:schemeClr val="bg1"/>
              </a:solidFill>
              <a:latin typeface="Arial" panose="020B0604020202020204" pitchFamily="34" charset="0"/>
              <a:ea typeface="微软雅黑" panose="020B0503020204020204" pitchFamily="34" charset="-122"/>
            </a:endParaRPr>
          </a:p>
          <a:p>
            <a:pPr algn="ctr">
              <a:spcBef>
                <a:spcPct val="45000"/>
              </a:spcBef>
              <a:buClr>
                <a:srgbClr val="000000"/>
              </a:buClr>
            </a:pPr>
            <a:r>
              <a:rPr lang="zh-CN" altLang="en-US" sz="1400" dirty="0">
                <a:latin typeface="Arial" panose="020B0604020202020204" pitchFamily="34" charset="0"/>
                <a:ea typeface="微软雅黑" panose="020B0503020204020204" pitchFamily="34" charset="-122"/>
              </a:rPr>
              <a:t>高性能微机控制纤维缠绕机</a:t>
            </a:r>
          </a:p>
        </p:txBody>
      </p:sp>
      <p:sp>
        <p:nvSpPr>
          <p:cNvPr id="173" name="TextBox 24"/>
          <p:cNvSpPr txBox="1"/>
          <p:nvPr/>
        </p:nvSpPr>
        <p:spPr>
          <a:xfrm>
            <a:off x="8056522" y="4746078"/>
            <a:ext cx="1441420" cy="932563"/>
          </a:xfrm>
          <a:prstGeom prst="rect">
            <a:avLst/>
          </a:prstGeom>
          <a:noFill/>
        </p:spPr>
        <p:txBody>
          <a:bodyPr wrap="none" rtlCol="0">
            <a:spAutoFit/>
          </a:bodyPr>
          <a:lstStyle/>
          <a:p>
            <a:pPr algn="ctr" eaLnBrk="1" hangingPunct="1">
              <a:spcBef>
                <a:spcPct val="45000"/>
              </a:spcBef>
              <a:buClr>
                <a:srgbClr val="000000"/>
              </a:buClr>
            </a:pPr>
            <a:r>
              <a:rPr lang="zh-CN" altLang="en-US" sz="1400" dirty="0">
                <a:latin typeface="Arial" panose="020B0604020202020204" pitchFamily="34" charset="0"/>
                <a:ea typeface="微软雅黑" panose="020B0503020204020204" pitchFamily="34" charset="-122"/>
              </a:rPr>
              <a:t>大型封头旋压机</a:t>
            </a:r>
            <a:endParaRPr lang="en-US" altLang="zh-CN" sz="1400" dirty="0">
              <a:latin typeface="Arial" panose="020B0604020202020204" pitchFamily="34" charset="0"/>
              <a:ea typeface="微软雅黑" panose="020B0503020204020204" pitchFamily="34" charset="-122"/>
            </a:endParaRPr>
          </a:p>
          <a:p>
            <a:pPr algn="ctr" eaLnBrk="1" hangingPunct="1">
              <a:spcBef>
                <a:spcPct val="45000"/>
              </a:spcBef>
              <a:buClr>
                <a:srgbClr val="000000"/>
              </a:buClr>
            </a:pPr>
            <a:endParaRPr lang="en-US" altLang="zh-CN" sz="1400" dirty="0">
              <a:latin typeface="Arial" panose="020B0604020202020204" pitchFamily="34" charset="0"/>
              <a:ea typeface="微软雅黑" panose="020B0503020204020204" pitchFamily="34" charset="-122"/>
            </a:endParaRPr>
          </a:p>
          <a:p>
            <a:pPr algn="ctr">
              <a:spcBef>
                <a:spcPct val="45000"/>
              </a:spcBef>
              <a:buClr>
                <a:srgbClr val="000000"/>
              </a:buClr>
            </a:pPr>
            <a:r>
              <a:rPr lang="zh-CN" altLang="en-US" sz="1400" dirty="0">
                <a:solidFill>
                  <a:schemeClr val="bg1"/>
                </a:solidFill>
                <a:latin typeface="Arial" panose="020B0604020202020204" pitchFamily="34" charset="0"/>
                <a:ea typeface="微软雅黑" panose="020B0503020204020204" pitchFamily="34" charset="-122"/>
              </a:rPr>
              <a:t>中国第</a:t>
            </a:r>
            <a:r>
              <a:rPr lang="en-US" altLang="zh-CN" sz="1400" dirty="0">
                <a:solidFill>
                  <a:schemeClr val="bg1"/>
                </a:solidFill>
                <a:latin typeface="Arial" panose="020B0604020202020204" pitchFamily="34" charset="0"/>
                <a:ea typeface="微软雅黑" panose="020B0503020204020204" pitchFamily="34" charset="-122"/>
              </a:rPr>
              <a:t>1</a:t>
            </a:r>
            <a:r>
              <a:rPr lang="zh-CN" altLang="en-US" sz="1400" dirty="0">
                <a:solidFill>
                  <a:schemeClr val="bg1"/>
                </a:solidFill>
                <a:latin typeface="Arial" panose="020B0604020202020204" pitchFamily="34" charset="0"/>
                <a:ea typeface="微软雅黑" panose="020B0503020204020204" pitchFamily="34" charset="-122"/>
              </a:rPr>
              <a:t>台</a:t>
            </a:r>
          </a:p>
        </p:txBody>
      </p:sp>
      <p:sp>
        <p:nvSpPr>
          <p:cNvPr id="174" name="TextBox 24"/>
          <p:cNvSpPr txBox="1"/>
          <p:nvPr/>
        </p:nvSpPr>
        <p:spPr>
          <a:xfrm>
            <a:off x="6296031" y="5367314"/>
            <a:ext cx="1620957" cy="932563"/>
          </a:xfrm>
          <a:prstGeom prst="rect">
            <a:avLst/>
          </a:prstGeom>
          <a:noFill/>
        </p:spPr>
        <p:txBody>
          <a:bodyPr wrap="none" rtlCol="0">
            <a:spAutoFit/>
          </a:bodyPr>
          <a:lstStyle/>
          <a:p>
            <a:pPr algn="ctr">
              <a:spcBef>
                <a:spcPct val="45000"/>
              </a:spcBef>
              <a:buClr>
                <a:srgbClr val="000000"/>
              </a:buClr>
            </a:pPr>
            <a:r>
              <a:rPr lang="zh-CN" altLang="en-US" sz="1400" dirty="0">
                <a:solidFill>
                  <a:schemeClr val="bg1"/>
                </a:solidFill>
                <a:latin typeface="Arial" panose="020B0604020202020204" pitchFamily="34" charset="0"/>
                <a:ea typeface="微软雅黑" panose="020B0503020204020204" pitchFamily="34" charset="-122"/>
              </a:rPr>
              <a:t>中国第</a:t>
            </a:r>
            <a:r>
              <a:rPr lang="en-US" altLang="zh-CN" sz="1400" dirty="0">
                <a:solidFill>
                  <a:schemeClr val="bg1"/>
                </a:solidFill>
                <a:latin typeface="Arial" panose="020B0604020202020204" pitchFamily="34" charset="0"/>
                <a:ea typeface="微软雅黑" panose="020B0503020204020204" pitchFamily="34" charset="-122"/>
              </a:rPr>
              <a:t>1</a:t>
            </a:r>
            <a:r>
              <a:rPr lang="zh-CN" altLang="en-US" sz="1400" dirty="0">
                <a:solidFill>
                  <a:schemeClr val="bg1"/>
                </a:solidFill>
                <a:latin typeface="Arial" panose="020B0604020202020204" pitchFamily="34" charset="0"/>
                <a:ea typeface="微软雅黑" panose="020B0503020204020204" pitchFamily="34" charset="-122"/>
              </a:rPr>
              <a:t>台</a:t>
            </a:r>
            <a:endParaRPr lang="en-US" altLang="zh-CN" sz="1400" dirty="0">
              <a:solidFill>
                <a:schemeClr val="bg1"/>
              </a:solidFill>
              <a:latin typeface="Arial" panose="020B0604020202020204" pitchFamily="34" charset="0"/>
              <a:ea typeface="微软雅黑" panose="020B0503020204020204" pitchFamily="34" charset="-122"/>
            </a:endParaRPr>
          </a:p>
          <a:p>
            <a:pPr algn="ctr">
              <a:spcBef>
                <a:spcPct val="45000"/>
              </a:spcBef>
              <a:buClr>
                <a:srgbClr val="000000"/>
              </a:buClr>
            </a:pPr>
            <a:endParaRPr lang="en-US" altLang="zh-CN" sz="1400" dirty="0">
              <a:solidFill>
                <a:schemeClr val="bg1"/>
              </a:solidFill>
              <a:latin typeface="Arial" panose="020B0604020202020204" pitchFamily="34" charset="0"/>
              <a:ea typeface="微软雅黑" panose="020B0503020204020204" pitchFamily="34" charset="-122"/>
            </a:endParaRPr>
          </a:p>
          <a:p>
            <a:pPr algn="ctr">
              <a:spcBef>
                <a:spcPct val="45000"/>
              </a:spcBef>
              <a:buClr>
                <a:srgbClr val="000000"/>
              </a:buClr>
            </a:pPr>
            <a:r>
              <a:rPr lang="zh-CN" altLang="en-US" sz="1400" dirty="0">
                <a:latin typeface="Arial" panose="020B0604020202020204" pitchFamily="34" charset="0"/>
                <a:ea typeface="微软雅黑" panose="020B0503020204020204" pitchFamily="34" charset="-122"/>
              </a:rPr>
              <a:t>红外目标仿真装置</a:t>
            </a:r>
          </a:p>
        </p:txBody>
      </p:sp>
      <p:sp>
        <p:nvSpPr>
          <p:cNvPr id="175" name="TextBox 24"/>
          <p:cNvSpPr txBox="1"/>
          <p:nvPr/>
        </p:nvSpPr>
        <p:spPr>
          <a:xfrm>
            <a:off x="4405014" y="4739425"/>
            <a:ext cx="2159566" cy="932563"/>
          </a:xfrm>
          <a:prstGeom prst="rect">
            <a:avLst/>
          </a:prstGeom>
          <a:noFill/>
        </p:spPr>
        <p:txBody>
          <a:bodyPr wrap="none" rtlCol="0">
            <a:spAutoFit/>
          </a:bodyPr>
          <a:lstStyle/>
          <a:p>
            <a:pPr algn="ctr" eaLnBrk="1" hangingPunct="1">
              <a:spcBef>
                <a:spcPct val="45000"/>
              </a:spcBef>
              <a:buClr>
                <a:srgbClr val="000000"/>
              </a:buClr>
            </a:pPr>
            <a:r>
              <a:rPr lang="zh-CN" altLang="en-US" sz="1400" dirty="0">
                <a:latin typeface="Arial" panose="020B0604020202020204" pitchFamily="34" charset="0"/>
                <a:ea typeface="微软雅黑" panose="020B0503020204020204" pitchFamily="34" charset="-122"/>
              </a:rPr>
              <a:t>由高校自主研制的小卫星</a:t>
            </a:r>
            <a:endParaRPr lang="en-US" altLang="zh-CN" sz="1400" dirty="0">
              <a:latin typeface="Arial" panose="020B0604020202020204" pitchFamily="34" charset="0"/>
              <a:ea typeface="微软雅黑" panose="020B0503020204020204" pitchFamily="34" charset="-122"/>
            </a:endParaRPr>
          </a:p>
          <a:p>
            <a:pPr algn="ctr" eaLnBrk="1" hangingPunct="1">
              <a:spcBef>
                <a:spcPct val="45000"/>
              </a:spcBef>
              <a:buClr>
                <a:srgbClr val="000000"/>
              </a:buClr>
            </a:pPr>
            <a:endParaRPr lang="en-US" altLang="zh-CN" sz="1400" dirty="0">
              <a:latin typeface="Arial" panose="020B0604020202020204" pitchFamily="34" charset="0"/>
              <a:ea typeface="微软雅黑" panose="020B0503020204020204" pitchFamily="34" charset="-122"/>
            </a:endParaRPr>
          </a:p>
          <a:p>
            <a:pPr algn="ctr">
              <a:spcBef>
                <a:spcPct val="45000"/>
              </a:spcBef>
              <a:buClr>
                <a:srgbClr val="000000"/>
              </a:buClr>
            </a:pPr>
            <a:r>
              <a:rPr lang="zh-CN" altLang="en-US" sz="1400" dirty="0">
                <a:solidFill>
                  <a:schemeClr val="bg1"/>
                </a:solidFill>
                <a:latin typeface="Arial" panose="020B0604020202020204" pitchFamily="34" charset="0"/>
                <a:ea typeface="微软雅黑" panose="020B0503020204020204" pitchFamily="34" charset="-122"/>
              </a:rPr>
              <a:t>中国第</a:t>
            </a:r>
            <a:r>
              <a:rPr lang="en-US" altLang="zh-CN" sz="1400" dirty="0">
                <a:solidFill>
                  <a:schemeClr val="bg1"/>
                </a:solidFill>
                <a:latin typeface="Arial" panose="020B0604020202020204" pitchFamily="34" charset="0"/>
                <a:ea typeface="微软雅黑" panose="020B0503020204020204" pitchFamily="34" charset="-122"/>
              </a:rPr>
              <a:t>1</a:t>
            </a:r>
            <a:r>
              <a:rPr lang="zh-CN" altLang="en-US" sz="1400" dirty="0">
                <a:solidFill>
                  <a:schemeClr val="bg1"/>
                </a:solidFill>
                <a:latin typeface="Arial" panose="020B0604020202020204" pitchFamily="34" charset="0"/>
                <a:ea typeface="微软雅黑" panose="020B0503020204020204" pitchFamily="34" charset="-122"/>
              </a:rPr>
              <a:t>颗</a:t>
            </a:r>
            <a:endParaRPr lang="en-US" altLang="zh-CN" sz="1400" dirty="0">
              <a:solidFill>
                <a:schemeClr val="bg1"/>
              </a:solidFill>
              <a:latin typeface="Arial" panose="020B0604020202020204" pitchFamily="34" charset="0"/>
              <a:ea typeface="微软雅黑" panose="020B0503020204020204" pitchFamily="34" charset="-122"/>
            </a:endParaRPr>
          </a:p>
        </p:txBody>
      </p:sp>
      <p:sp>
        <p:nvSpPr>
          <p:cNvPr id="176" name="TextBox 24"/>
          <p:cNvSpPr txBox="1"/>
          <p:nvPr/>
        </p:nvSpPr>
        <p:spPr>
          <a:xfrm>
            <a:off x="2573522" y="5362918"/>
            <a:ext cx="2401811" cy="932563"/>
          </a:xfrm>
          <a:prstGeom prst="rect">
            <a:avLst/>
          </a:prstGeom>
          <a:noFill/>
        </p:spPr>
        <p:txBody>
          <a:bodyPr wrap="square" rtlCol="0">
            <a:spAutoFit/>
          </a:bodyPr>
          <a:lstStyle/>
          <a:p>
            <a:pPr algn="ctr">
              <a:spcBef>
                <a:spcPct val="45000"/>
              </a:spcBef>
              <a:buClr>
                <a:srgbClr val="000000"/>
              </a:buClr>
            </a:pPr>
            <a:r>
              <a:rPr lang="zh-CN" altLang="en-US" sz="1400" dirty="0">
                <a:solidFill>
                  <a:schemeClr val="bg1"/>
                </a:solidFill>
                <a:latin typeface="Arial" panose="020B0604020202020204" pitchFamily="34" charset="0"/>
                <a:ea typeface="微软雅黑" panose="020B0503020204020204" pitchFamily="34" charset="-122"/>
              </a:rPr>
              <a:t>中国第</a:t>
            </a:r>
            <a:r>
              <a:rPr lang="en-US" altLang="zh-CN" sz="1400" dirty="0">
                <a:solidFill>
                  <a:schemeClr val="bg1"/>
                </a:solidFill>
                <a:latin typeface="Arial" panose="020B0604020202020204" pitchFamily="34" charset="0"/>
                <a:ea typeface="微软雅黑" panose="020B0503020204020204" pitchFamily="34" charset="-122"/>
              </a:rPr>
              <a:t>1</a:t>
            </a:r>
            <a:r>
              <a:rPr lang="zh-CN" altLang="en-US" sz="1400" dirty="0">
                <a:solidFill>
                  <a:schemeClr val="bg1"/>
                </a:solidFill>
                <a:latin typeface="Arial" panose="020B0604020202020204" pitchFamily="34" charset="0"/>
                <a:ea typeface="微软雅黑" panose="020B0503020204020204" pitchFamily="34" charset="-122"/>
              </a:rPr>
              <a:t>颗</a:t>
            </a:r>
            <a:endParaRPr lang="en-US" altLang="zh-CN" sz="1400" dirty="0">
              <a:solidFill>
                <a:schemeClr val="bg1"/>
              </a:solidFill>
              <a:latin typeface="Arial" panose="020B0604020202020204" pitchFamily="34" charset="0"/>
              <a:ea typeface="微软雅黑" panose="020B0503020204020204" pitchFamily="34" charset="-122"/>
            </a:endParaRPr>
          </a:p>
          <a:p>
            <a:pPr algn="ctr">
              <a:spcBef>
                <a:spcPct val="45000"/>
              </a:spcBef>
              <a:buClr>
                <a:srgbClr val="000000"/>
              </a:buClr>
            </a:pPr>
            <a:endParaRPr lang="en-US" altLang="zh-CN" sz="1400" dirty="0">
              <a:solidFill>
                <a:schemeClr val="bg1"/>
              </a:solidFill>
              <a:latin typeface="Arial" panose="020B0604020202020204" pitchFamily="34" charset="0"/>
              <a:ea typeface="微软雅黑" panose="020B0503020204020204" pitchFamily="34" charset="-122"/>
            </a:endParaRPr>
          </a:p>
          <a:p>
            <a:pPr algn="ctr">
              <a:spcBef>
                <a:spcPct val="45000"/>
              </a:spcBef>
              <a:buClr>
                <a:srgbClr val="000000"/>
              </a:buClr>
            </a:pPr>
            <a:r>
              <a:rPr lang="zh-CN" altLang="en-US" sz="1400" dirty="0">
                <a:latin typeface="Arial" panose="020B0604020202020204" pitchFamily="34" charset="0"/>
                <a:ea typeface="微软雅黑" panose="020B0503020204020204" pitchFamily="34" charset="-122"/>
              </a:rPr>
              <a:t>由学生自主研制的小卫星</a:t>
            </a:r>
            <a:endParaRPr lang="en-US" altLang="zh-CN" sz="1400" dirty="0">
              <a:latin typeface="Arial" panose="020B0604020202020204" pitchFamily="34" charset="0"/>
              <a:ea typeface="微软雅黑" panose="020B0503020204020204" pitchFamily="34" charset="-122"/>
            </a:endParaRPr>
          </a:p>
        </p:txBody>
      </p:sp>
      <p:sp>
        <p:nvSpPr>
          <p:cNvPr id="177" name="TextBox 24"/>
          <p:cNvSpPr txBox="1"/>
          <p:nvPr/>
        </p:nvSpPr>
        <p:spPr>
          <a:xfrm>
            <a:off x="1692057" y="4538548"/>
            <a:ext cx="902811" cy="307777"/>
          </a:xfrm>
          <a:prstGeom prst="rect">
            <a:avLst/>
          </a:prstGeom>
          <a:noFill/>
        </p:spPr>
        <p:txBody>
          <a:bodyPr wrap="none" rtlCol="0">
            <a:spAutoFit/>
          </a:bodyPr>
          <a:lstStyle/>
          <a:p>
            <a:pPr eaLnBrk="1" hangingPunct="1">
              <a:spcBef>
                <a:spcPct val="45000"/>
              </a:spcBef>
              <a:buClr>
                <a:srgbClr val="000000"/>
              </a:buClr>
            </a:pPr>
            <a:r>
              <a:rPr lang="en-US" altLang="zh-CN" sz="1400" dirty="0">
                <a:solidFill>
                  <a:schemeClr val="bg1">
                    <a:lumMod val="65000"/>
                  </a:schemeClr>
                </a:solidFill>
                <a:latin typeface="Arial" panose="020B0604020202020204" pitchFamily="34" charset="0"/>
                <a:ea typeface="微软雅黑" panose="020B0503020204020204" pitchFamily="34" charset="-122"/>
              </a:rPr>
              <a:t>…………</a:t>
            </a:r>
            <a:endParaRPr lang="zh-CN" altLang="en-US" sz="1400" dirty="0">
              <a:solidFill>
                <a:schemeClr val="bg1">
                  <a:lumMod val="65000"/>
                </a:schemeClr>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0-#ppt_w/2"/>
                                          </p:val>
                                        </p:tav>
                                        <p:tav tm="100000">
                                          <p:val>
                                            <p:strVal val="#ppt_x"/>
                                          </p:val>
                                        </p:tav>
                                      </p:tavLst>
                                    </p:anim>
                                    <p:anim calcmode="lin" valueType="num">
                                      <p:cBhvr additive="base">
                                        <p:cTn id="8" dur="500" fill="hold"/>
                                        <p:tgtEl>
                                          <p:spTgt spid="92"/>
                                        </p:tgtEl>
                                        <p:attrNameLst>
                                          <p:attrName>ppt_y</p:attrName>
                                        </p:attrNameLst>
                                      </p:cBhvr>
                                      <p:tavLst>
                                        <p:tav tm="0">
                                          <p:val>
                                            <p:strVal val="#ppt_y"/>
                                          </p:val>
                                        </p:tav>
                                        <p:tav tm="100000">
                                          <p:val>
                                            <p:strVal val="#ppt_y"/>
                                          </p:val>
                                        </p:tav>
                                      </p:tavLst>
                                    </p:anim>
                                  </p:childTnLst>
                                </p:cTn>
                              </p:par>
                              <p:par>
                                <p:cTn id="9" presetID="12" presetClass="entr" presetSubtype="1" fill="hold" grpId="0" nodeType="withEffect">
                                  <p:stCondLst>
                                    <p:cond delay="0"/>
                                  </p:stCondLst>
                                  <p:childTnLst>
                                    <p:set>
                                      <p:cBhvr>
                                        <p:cTn id="10" dur="1" fill="hold">
                                          <p:stCondLst>
                                            <p:cond delay="0"/>
                                          </p:stCondLst>
                                        </p:cTn>
                                        <p:tgtEl>
                                          <p:spTgt spid="130"/>
                                        </p:tgtEl>
                                        <p:attrNameLst>
                                          <p:attrName>style.visibility</p:attrName>
                                        </p:attrNameLst>
                                      </p:cBhvr>
                                      <p:to>
                                        <p:strVal val="visible"/>
                                      </p:to>
                                    </p:set>
                                    <p:anim calcmode="lin" valueType="num">
                                      <p:cBhvr additive="base">
                                        <p:cTn id="11" dur="500"/>
                                        <p:tgtEl>
                                          <p:spTgt spid="130"/>
                                        </p:tgtEl>
                                        <p:attrNameLst>
                                          <p:attrName>ppt_y</p:attrName>
                                        </p:attrNameLst>
                                      </p:cBhvr>
                                      <p:tavLst>
                                        <p:tav tm="0">
                                          <p:val>
                                            <p:strVal val="#ppt_y-#ppt_h*1.125000"/>
                                          </p:val>
                                        </p:tav>
                                        <p:tav tm="100000">
                                          <p:val>
                                            <p:strVal val="#ppt_y"/>
                                          </p:val>
                                        </p:tav>
                                      </p:tavLst>
                                    </p:anim>
                                    <p:animEffect transition="in" filter="wipe(down)">
                                      <p:cBhvr>
                                        <p:cTn id="12" dur="500"/>
                                        <p:tgtEl>
                                          <p:spTgt spid="130"/>
                                        </p:tgtEl>
                                      </p:cBhvr>
                                    </p:animEffect>
                                  </p:childTnLst>
                                </p:cTn>
                              </p:par>
                              <p:par>
                                <p:cTn id="13" presetID="2" presetClass="entr" presetSubtype="8"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anim calcmode="lin" valueType="num">
                                      <p:cBhvr additive="base">
                                        <p:cTn id="15" dur="500" fill="hold"/>
                                        <p:tgtEl>
                                          <p:spTgt spid="95"/>
                                        </p:tgtEl>
                                        <p:attrNameLst>
                                          <p:attrName>ppt_x</p:attrName>
                                        </p:attrNameLst>
                                      </p:cBhvr>
                                      <p:tavLst>
                                        <p:tav tm="0">
                                          <p:val>
                                            <p:strVal val="0-#ppt_w/2"/>
                                          </p:val>
                                        </p:tav>
                                        <p:tav tm="100000">
                                          <p:val>
                                            <p:strVal val="#ppt_x"/>
                                          </p:val>
                                        </p:tav>
                                      </p:tavLst>
                                    </p:anim>
                                    <p:anim calcmode="lin" valueType="num">
                                      <p:cBhvr additive="base">
                                        <p:cTn id="16" dur="500" fill="hold"/>
                                        <p:tgtEl>
                                          <p:spTgt spid="95"/>
                                        </p:tgtEl>
                                        <p:attrNameLst>
                                          <p:attrName>ppt_y</p:attrName>
                                        </p:attrNameLst>
                                      </p:cBhvr>
                                      <p:tavLst>
                                        <p:tav tm="0">
                                          <p:val>
                                            <p:strVal val="#ppt_y"/>
                                          </p:val>
                                        </p:tav>
                                        <p:tav tm="100000">
                                          <p:val>
                                            <p:strVal val="#ppt_y"/>
                                          </p:val>
                                        </p:tav>
                                      </p:tavLst>
                                    </p:anim>
                                  </p:childTnLst>
                                </p:cTn>
                              </p:par>
                              <p:par>
                                <p:cTn id="17" presetID="12" presetClass="entr" presetSubtype="1"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 calcmode="lin" valueType="num">
                                      <p:cBhvr additive="base">
                                        <p:cTn id="19" dur="500"/>
                                        <p:tgtEl>
                                          <p:spTgt spid="132"/>
                                        </p:tgtEl>
                                        <p:attrNameLst>
                                          <p:attrName>ppt_y</p:attrName>
                                        </p:attrNameLst>
                                      </p:cBhvr>
                                      <p:tavLst>
                                        <p:tav tm="0">
                                          <p:val>
                                            <p:strVal val="#ppt_y-#ppt_h*1.125000"/>
                                          </p:val>
                                        </p:tav>
                                        <p:tav tm="100000">
                                          <p:val>
                                            <p:strVal val="#ppt_y"/>
                                          </p:val>
                                        </p:tav>
                                      </p:tavLst>
                                    </p:anim>
                                    <p:animEffect transition="in" filter="wipe(down)">
                                      <p:cBhvr>
                                        <p:cTn id="20" dur="500"/>
                                        <p:tgtEl>
                                          <p:spTgt spid="132"/>
                                        </p:tgtEl>
                                      </p:cBhvr>
                                    </p:animEffect>
                                  </p:childTnLst>
                                </p:cTn>
                              </p:par>
                              <p:par>
                                <p:cTn id="21" presetID="2" presetClass="entr" presetSubtype="8" fill="hold" nodeType="withEffect">
                                  <p:stCondLst>
                                    <p:cond delay="0"/>
                                  </p:stCondLst>
                                  <p:childTnLst>
                                    <p:set>
                                      <p:cBhvr>
                                        <p:cTn id="22" dur="1" fill="hold">
                                          <p:stCondLst>
                                            <p:cond delay="0"/>
                                          </p:stCondLst>
                                        </p:cTn>
                                        <p:tgtEl>
                                          <p:spTgt spid="89"/>
                                        </p:tgtEl>
                                        <p:attrNameLst>
                                          <p:attrName>style.visibility</p:attrName>
                                        </p:attrNameLst>
                                      </p:cBhvr>
                                      <p:to>
                                        <p:strVal val="visible"/>
                                      </p:to>
                                    </p:set>
                                    <p:anim calcmode="lin" valueType="num">
                                      <p:cBhvr additive="base">
                                        <p:cTn id="23" dur="500" fill="hold"/>
                                        <p:tgtEl>
                                          <p:spTgt spid="89"/>
                                        </p:tgtEl>
                                        <p:attrNameLst>
                                          <p:attrName>ppt_x</p:attrName>
                                        </p:attrNameLst>
                                      </p:cBhvr>
                                      <p:tavLst>
                                        <p:tav tm="0">
                                          <p:val>
                                            <p:strVal val="0-#ppt_w/2"/>
                                          </p:val>
                                        </p:tav>
                                        <p:tav tm="100000">
                                          <p:val>
                                            <p:strVal val="#ppt_x"/>
                                          </p:val>
                                        </p:tav>
                                      </p:tavLst>
                                    </p:anim>
                                    <p:anim calcmode="lin" valueType="num">
                                      <p:cBhvr additive="base">
                                        <p:cTn id="24" dur="500" fill="hold"/>
                                        <p:tgtEl>
                                          <p:spTgt spid="89"/>
                                        </p:tgtEl>
                                        <p:attrNameLst>
                                          <p:attrName>ppt_y</p:attrName>
                                        </p:attrNameLst>
                                      </p:cBhvr>
                                      <p:tavLst>
                                        <p:tav tm="0">
                                          <p:val>
                                            <p:strVal val="#ppt_y"/>
                                          </p:val>
                                        </p:tav>
                                        <p:tav tm="100000">
                                          <p:val>
                                            <p:strVal val="#ppt_y"/>
                                          </p:val>
                                        </p:tav>
                                      </p:tavLst>
                                    </p:anim>
                                  </p:childTnLst>
                                </p:cTn>
                              </p:par>
                              <p:par>
                                <p:cTn id="25" presetID="12" presetClass="entr" presetSubtype="1" fill="hold" grpId="0" nodeType="withEffect">
                                  <p:stCondLst>
                                    <p:cond delay="0"/>
                                  </p:stCondLst>
                                  <p:childTnLst>
                                    <p:set>
                                      <p:cBhvr>
                                        <p:cTn id="26" dur="1" fill="hold">
                                          <p:stCondLst>
                                            <p:cond delay="0"/>
                                          </p:stCondLst>
                                        </p:cTn>
                                        <p:tgtEl>
                                          <p:spTgt spid="134"/>
                                        </p:tgtEl>
                                        <p:attrNameLst>
                                          <p:attrName>style.visibility</p:attrName>
                                        </p:attrNameLst>
                                      </p:cBhvr>
                                      <p:to>
                                        <p:strVal val="visible"/>
                                      </p:to>
                                    </p:set>
                                    <p:anim calcmode="lin" valueType="num">
                                      <p:cBhvr additive="base">
                                        <p:cTn id="27" dur="500"/>
                                        <p:tgtEl>
                                          <p:spTgt spid="134"/>
                                        </p:tgtEl>
                                        <p:attrNameLst>
                                          <p:attrName>ppt_y</p:attrName>
                                        </p:attrNameLst>
                                      </p:cBhvr>
                                      <p:tavLst>
                                        <p:tav tm="0">
                                          <p:val>
                                            <p:strVal val="#ppt_y-#ppt_h*1.125000"/>
                                          </p:val>
                                        </p:tav>
                                        <p:tav tm="100000">
                                          <p:val>
                                            <p:strVal val="#ppt_y"/>
                                          </p:val>
                                        </p:tav>
                                      </p:tavLst>
                                    </p:anim>
                                    <p:animEffect transition="in" filter="wipe(down)">
                                      <p:cBhvr>
                                        <p:cTn id="28" dur="500"/>
                                        <p:tgtEl>
                                          <p:spTgt spid="134"/>
                                        </p:tgtEl>
                                      </p:cBhvr>
                                    </p:animEffect>
                                  </p:childTnLst>
                                </p:cTn>
                              </p:par>
                              <p:par>
                                <p:cTn id="29" presetID="2" presetClass="entr" presetSubtype="8"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additive="base">
                                        <p:cTn id="31" dur="500" fill="hold"/>
                                        <p:tgtEl>
                                          <p:spTgt spid="74"/>
                                        </p:tgtEl>
                                        <p:attrNameLst>
                                          <p:attrName>ppt_x</p:attrName>
                                        </p:attrNameLst>
                                      </p:cBhvr>
                                      <p:tavLst>
                                        <p:tav tm="0">
                                          <p:val>
                                            <p:strVal val="0-#ppt_w/2"/>
                                          </p:val>
                                        </p:tav>
                                        <p:tav tm="100000">
                                          <p:val>
                                            <p:strVal val="#ppt_x"/>
                                          </p:val>
                                        </p:tav>
                                      </p:tavLst>
                                    </p:anim>
                                    <p:anim calcmode="lin" valueType="num">
                                      <p:cBhvr additive="base">
                                        <p:cTn id="32" dur="500" fill="hold"/>
                                        <p:tgtEl>
                                          <p:spTgt spid="74"/>
                                        </p:tgtEl>
                                        <p:attrNameLst>
                                          <p:attrName>ppt_y</p:attrName>
                                        </p:attrNameLst>
                                      </p:cBhvr>
                                      <p:tavLst>
                                        <p:tav tm="0">
                                          <p:val>
                                            <p:strVal val="#ppt_y"/>
                                          </p:val>
                                        </p:tav>
                                        <p:tav tm="100000">
                                          <p:val>
                                            <p:strVal val="#ppt_y"/>
                                          </p:val>
                                        </p:tav>
                                      </p:tavLst>
                                    </p:anim>
                                  </p:childTnLst>
                                </p:cTn>
                              </p:par>
                              <p:par>
                                <p:cTn id="33" presetID="12" presetClass="entr" presetSubtype="1" fill="hold" grpId="0" nodeType="withEffect">
                                  <p:stCondLst>
                                    <p:cond delay="0"/>
                                  </p:stCondLst>
                                  <p:childTnLst>
                                    <p:set>
                                      <p:cBhvr>
                                        <p:cTn id="34" dur="1" fill="hold">
                                          <p:stCondLst>
                                            <p:cond delay="0"/>
                                          </p:stCondLst>
                                        </p:cTn>
                                        <p:tgtEl>
                                          <p:spTgt spid="136"/>
                                        </p:tgtEl>
                                        <p:attrNameLst>
                                          <p:attrName>style.visibility</p:attrName>
                                        </p:attrNameLst>
                                      </p:cBhvr>
                                      <p:to>
                                        <p:strVal val="visible"/>
                                      </p:to>
                                    </p:set>
                                    <p:anim calcmode="lin" valueType="num">
                                      <p:cBhvr additive="base">
                                        <p:cTn id="35" dur="500"/>
                                        <p:tgtEl>
                                          <p:spTgt spid="136"/>
                                        </p:tgtEl>
                                        <p:attrNameLst>
                                          <p:attrName>ppt_y</p:attrName>
                                        </p:attrNameLst>
                                      </p:cBhvr>
                                      <p:tavLst>
                                        <p:tav tm="0">
                                          <p:val>
                                            <p:strVal val="#ppt_y-#ppt_h*1.125000"/>
                                          </p:val>
                                        </p:tav>
                                        <p:tav tm="100000">
                                          <p:val>
                                            <p:strVal val="#ppt_y"/>
                                          </p:val>
                                        </p:tav>
                                      </p:tavLst>
                                    </p:anim>
                                    <p:animEffect transition="in" filter="wipe(down)">
                                      <p:cBhvr>
                                        <p:cTn id="36" dur="500"/>
                                        <p:tgtEl>
                                          <p:spTgt spid="136"/>
                                        </p:tgtEl>
                                      </p:cBhvr>
                                    </p:animEffect>
                                  </p:childTnLst>
                                </p:cTn>
                              </p:par>
                              <p:par>
                                <p:cTn id="37" presetID="2" presetClass="entr" presetSubtype="8" fill="hold" nodeType="withEffect">
                                  <p:stCondLst>
                                    <p:cond delay="0"/>
                                  </p:stCondLst>
                                  <p:childTnLst>
                                    <p:set>
                                      <p:cBhvr>
                                        <p:cTn id="38" dur="1" fill="hold">
                                          <p:stCondLst>
                                            <p:cond delay="0"/>
                                          </p:stCondLst>
                                        </p:cTn>
                                        <p:tgtEl>
                                          <p:spTgt spid="71"/>
                                        </p:tgtEl>
                                        <p:attrNameLst>
                                          <p:attrName>style.visibility</p:attrName>
                                        </p:attrNameLst>
                                      </p:cBhvr>
                                      <p:to>
                                        <p:strVal val="visible"/>
                                      </p:to>
                                    </p:set>
                                    <p:anim calcmode="lin" valueType="num">
                                      <p:cBhvr additive="base">
                                        <p:cTn id="39" dur="500" fill="hold"/>
                                        <p:tgtEl>
                                          <p:spTgt spid="71"/>
                                        </p:tgtEl>
                                        <p:attrNameLst>
                                          <p:attrName>ppt_x</p:attrName>
                                        </p:attrNameLst>
                                      </p:cBhvr>
                                      <p:tavLst>
                                        <p:tav tm="0">
                                          <p:val>
                                            <p:strVal val="0-#ppt_w/2"/>
                                          </p:val>
                                        </p:tav>
                                        <p:tav tm="100000">
                                          <p:val>
                                            <p:strVal val="#ppt_x"/>
                                          </p:val>
                                        </p:tav>
                                      </p:tavLst>
                                    </p:anim>
                                    <p:anim calcmode="lin" valueType="num">
                                      <p:cBhvr additive="base">
                                        <p:cTn id="40" dur="500" fill="hold"/>
                                        <p:tgtEl>
                                          <p:spTgt spid="71"/>
                                        </p:tgtEl>
                                        <p:attrNameLst>
                                          <p:attrName>ppt_y</p:attrName>
                                        </p:attrNameLst>
                                      </p:cBhvr>
                                      <p:tavLst>
                                        <p:tav tm="0">
                                          <p:val>
                                            <p:strVal val="#ppt_y"/>
                                          </p:val>
                                        </p:tav>
                                        <p:tav tm="100000">
                                          <p:val>
                                            <p:strVal val="#ppt_y"/>
                                          </p:val>
                                        </p:tav>
                                      </p:tavLst>
                                    </p:anim>
                                  </p:childTnLst>
                                </p:cTn>
                              </p:par>
                              <p:par>
                                <p:cTn id="41" presetID="12" presetClass="entr" presetSubtype="1" fill="hold" grpId="0" nodeType="withEffect">
                                  <p:stCondLst>
                                    <p:cond delay="0"/>
                                  </p:stCondLst>
                                  <p:childTnLst>
                                    <p:set>
                                      <p:cBhvr>
                                        <p:cTn id="42" dur="1" fill="hold">
                                          <p:stCondLst>
                                            <p:cond delay="0"/>
                                          </p:stCondLst>
                                        </p:cTn>
                                        <p:tgtEl>
                                          <p:spTgt spid="138"/>
                                        </p:tgtEl>
                                        <p:attrNameLst>
                                          <p:attrName>style.visibility</p:attrName>
                                        </p:attrNameLst>
                                      </p:cBhvr>
                                      <p:to>
                                        <p:strVal val="visible"/>
                                      </p:to>
                                    </p:set>
                                    <p:anim calcmode="lin" valueType="num">
                                      <p:cBhvr additive="base">
                                        <p:cTn id="43" dur="500"/>
                                        <p:tgtEl>
                                          <p:spTgt spid="138"/>
                                        </p:tgtEl>
                                        <p:attrNameLst>
                                          <p:attrName>ppt_y</p:attrName>
                                        </p:attrNameLst>
                                      </p:cBhvr>
                                      <p:tavLst>
                                        <p:tav tm="0">
                                          <p:val>
                                            <p:strVal val="#ppt_y-#ppt_h*1.125000"/>
                                          </p:val>
                                        </p:tav>
                                        <p:tav tm="100000">
                                          <p:val>
                                            <p:strVal val="#ppt_y"/>
                                          </p:val>
                                        </p:tav>
                                      </p:tavLst>
                                    </p:anim>
                                    <p:animEffect transition="in" filter="wipe(down)">
                                      <p:cBhvr>
                                        <p:cTn id="44" dur="500"/>
                                        <p:tgtEl>
                                          <p:spTgt spid="138"/>
                                        </p:tgtEl>
                                      </p:cBhvr>
                                    </p:animEffect>
                                  </p:childTnLst>
                                </p:cTn>
                              </p:par>
                              <p:par>
                                <p:cTn id="45" presetID="2" presetClass="entr" presetSubtype="8"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anim calcmode="lin" valueType="num">
                                      <p:cBhvr additive="base">
                                        <p:cTn id="47" dur="500" fill="hold"/>
                                        <p:tgtEl>
                                          <p:spTgt spid="68"/>
                                        </p:tgtEl>
                                        <p:attrNameLst>
                                          <p:attrName>ppt_x</p:attrName>
                                        </p:attrNameLst>
                                      </p:cBhvr>
                                      <p:tavLst>
                                        <p:tav tm="0">
                                          <p:val>
                                            <p:strVal val="0-#ppt_w/2"/>
                                          </p:val>
                                        </p:tav>
                                        <p:tav tm="100000">
                                          <p:val>
                                            <p:strVal val="#ppt_x"/>
                                          </p:val>
                                        </p:tav>
                                      </p:tavLst>
                                    </p:anim>
                                    <p:anim calcmode="lin" valueType="num">
                                      <p:cBhvr additive="base">
                                        <p:cTn id="48" dur="500" fill="hold"/>
                                        <p:tgtEl>
                                          <p:spTgt spid="68"/>
                                        </p:tgtEl>
                                        <p:attrNameLst>
                                          <p:attrName>ppt_y</p:attrName>
                                        </p:attrNameLst>
                                      </p:cBhvr>
                                      <p:tavLst>
                                        <p:tav tm="0">
                                          <p:val>
                                            <p:strVal val="#ppt_y"/>
                                          </p:val>
                                        </p:tav>
                                        <p:tav tm="100000">
                                          <p:val>
                                            <p:strVal val="#ppt_y"/>
                                          </p:val>
                                        </p:tav>
                                      </p:tavLst>
                                    </p:anim>
                                  </p:childTnLst>
                                </p:cTn>
                              </p:par>
                              <p:par>
                                <p:cTn id="49" presetID="12" presetClass="entr" presetSubtype="1" fill="hold" grpId="0" nodeType="withEffect">
                                  <p:stCondLst>
                                    <p:cond delay="0"/>
                                  </p:stCondLst>
                                  <p:childTnLst>
                                    <p:set>
                                      <p:cBhvr>
                                        <p:cTn id="50" dur="1" fill="hold">
                                          <p:stCondLst>
                                            <p:cond delay="0"/>
                                          </p:stCondLst>
                                        </p:cTn>
                                        <p:tgtEl>
                                          <p:spTgt spid="140"/>
                                        </p:tgtEl>
                                        <p:attrNameLst>
                                          <p:attrName>style.visibility</p:attrName>
                                        </p:attrNameLst>
                                      </p:cBhvr>
                                      <p:to>
                                        <p:strVal val="visible"/>
                                      </p:to>
                                    </p:set>
                                    <p:anim calcmode="lin" valueType="num">
                                      <p:cBhvr additive="base">
                                        <p:cTn id="51" dur="500"/>
                                        <p:tgtEl>
                                          <p:spTgt spid="140"/>
                                        </p:tgtEl>
                                        <p:attrNameLst>
                                          <p:attrName>ppt_y</p:attrName>
                                        </p:attrNameLst>
                                      </p:cBhvr>
                                      <p:tavLst>
                                        <p:tav tm="0">
                                          <p:val>
                                            <p:strVal val="#ppt_y-#ppt_h*1.125000"/>
                                          </p:val>
                                        </p:tav>
                                        <p:tav tm="100000">
                                          <p:val>
                                            <p:strVal val="#ppt_y"/>
                                          </p:val>
                                        </p:tav>
                                      </p:tavLst>
                                    </p:anim>
                                    <p:animEffect transition="in" filter="wipe(down)">
                                      <p:cBhvr>
                                        <p:cTn id="52" dur="500"/>
                                        <p:tgtEl>
                                          <p:spTgt spid="140"/>
                                        </p:tgtEl>
                                      </p:cBhvr>
                                    </p:animEffect>
                                  </p:childTnLst>
                                </p:cTn>
                              </p:par>
                              <p:par>
                                <p:cTn id="53" presetID="2" presetClass="entr" presetSubtype="8" fill="hold" nodeType="withEffect">
                                  <p:stCondLst>
                                    <p:cond delay="0"/>
                                  </p:stCondLst>
                                  <p:childTnLst>
                                    <p:set>
                                      <p:cBhvr>
                                        <p:cTn id="54" dur="1" fill="hold">
                                          <p:stCondLst>
                                            <p:cond delay="0"/>
                                          </p:stCondLst>
                                        </p:cTn>
                                        <p:tgtEl>
                                          <p:spTgt spid="166"/>
                                        </p:tgtEl>
                                        <p:attrNameLst>
                                          <p:attrName>style.visibility</p:attrName>
                                        </p:attrNameLst>
                                      </p:cBhvr>
                                      <p:to>
                                        <p:strVal val="visible"/>
                                      </p:to>
                                    </p:set>
                                    <p:anim calcmode="lin" valueType="num">
                                      <p:cBhvr additive="base">
                                        <p:cTn id="55" dur="500" fill="hold"/>
                                        <p:tgtEl>
                                          <p:spTgt spid="166"/>
                                        </p:tgtEl>
                                        <p:attrNameLst>
                                          <p:attrName>ppt_x</p:attrName>
                                        </p:attrNameLst>
                                      </p:cBhvr>
                                      <p:tavLst>
                                        <p:tav tm="0">
                                          <p:val>
                                            <p:strVal val="0-#ppt_w/2"/>
                                          </p:val>
                                        </p:tav>
                                        <p:tav tm="100000">
                                          <p:val>
                                            <p:strVal val="#ppt_x"/>
                                          </p:val>
                                        </p:tav>
                                      </p:tavLst>
                                    </p:anim>
                                    <p:anim calcmode="lin" valueType="num">
                                      <p:cBhvr additive="base">
                                        <p:cTn id="56" dur="500" fill="hold"/>
                                        <p:tgtEl>
                                          <p:spTgt spid="166"/>
                                        </p:tgtEl>
                                        <p:attrNameLst>
                                          <p:attrName>ppt_y</p:attrName>
                                        </p:attrNameLst>
                                      </p:cBhvr>
                                      <p:tavLst>
                                        <p:tav tm="0">
                                          <p:val>
                                            <p:strVal val="#ppt_y"/>
                                          </p:val>
                                        </p:tav>
                                        <p:tav tm="100000">
                                          <p:val>
                                            <p:strVal val="#ppt_y"/>
                                          </p:val>
                                        </p:tav>
                                      </p:tavLst>
                                    </p:anim>
                                  </p:childTnLst>
                                </p:cTn>
                              </p:par>
                              <p:par>
                                <p:cTn id="57" presetID="12" presetClass="entr" presetSubtype="1" fill="hold" grpId="0" nodeType="withEffect">
                                  <p:stCondLst>
                                    <p:cond delay="0"/>
                                  </p:stCondLst>
                                  <p:childTnLst>
                                    <p:set>
                                      <p:cBhvr>
                                        <p:cTn id="58" dur="1" fill="hold">
                                          <p:stCondLst>
                                            <p:cond delay="0"/>
                                          </p:stCondLst>
                                        </p:cTn>
                                        <p:tgtEl>
                                          <p:spTgt spid="172"/>
                                        </p:tgtEl>
                                        <p:attrNameLst>
                                          <p:attrName>style.visibility</p:attrName>
                                        </p:attrNameLst>
                                      </p:cBhvr>
                                      <p:to>
                                        <p:strVal val="visible"/>
                                      </p:to>
                                    </p:set>
                                    <p:anim calcmode="lin" valueType="num">
                                      <p:cBhvr additive="base">
                                        <p:cTn id="59" dur="500"/>
                                        <p:tgtEl>
                                          <p:spTgt spid="172"/>
                                        </p:tgtEl>
                                        <p:attrNameLst>
                                          <p:attrName>ppt_y</p:attrName>
                                        </p:attrNameLst>
                                      </p:cBhvr>
                                      <p:tavLst>
                                        <p:tav tm="0">
                                          <p:val>
                                            <p:strVal val="#ppt_y-#ppt_h*1.125000"/>
                                          </p:val>
                                        </p:tav>
                                        <p:tav tm="100000">
                                          <p:val>
                                            <p:strVal val="#ppt_y"/>
                                          </p:val>
                                        </p:tav>
                                      </p:tavLst>
                                    </p:anim>
                                    <p:animEffect transition="in" filter="wipe(down)">
                                      <p:cBhvr>
                                        <p:cTn id="60" dur="500"/>
                                        <p:tgtEl>
                                          <p:spTgt spid="172"/>
                                        </p:tgtEl>
                                      </p:cBhvr>
                                    </p:animEffect>
                                  </p:childTnLst>
                                </p:cTn>
                              </p:par>
                              <p:par>
                                <p:cTn id="61" presetID="2" presetClass="entr" presetSubtype="8" fill="hold" nodeType="withEffect">
                                  <p:stCondLst>
                                    <p:cond delay="0"/>
                                  </p:stCondLst>
                                  <p:childTnLst>
                                    <p:set>
                                      <p:cBhvr>
                                        <p:cTn id="62" dur="1" fill="hold">
                                          <p:stCondLst>
                                            <p:cond delay="0"/>
                                          </p:stCondLst>
                                        </p:cTn>
                                        <p:tgtEl>
                                          <p:spTgt spid="169"/>
                                        </p:tgtEl>
                                        <p:attrNameLst>
                                          <p:attrName>style.visibility</p:attrName>
                                        </p:attrNameLst>
                                      </p:cBhvr>
                                      <p:to>
                                        <p:strVal val="visible"/>
                                      </p:to>
                                    </p:set>
                                    <p:anim calcmode="lin" valueType="num">
                                      <p:cBhvr additive="base">
                                        <p:cTn id="63" dur="500" fill="hold"/>
                                        <p:tgtEl>
                                          <p:spTgt spid="169"/>
                                        </p:tgtEl>
                                        <p:attrNameLst>
                                          <p:attrName>ppt_x</p:attrName>
                                        </p:attrNameLst>
                                      </p:cBhvr>
                                      <p:tavLst>
                                        <p:tav tm="0">
                                          <p:val>
                                            <p:strVal val="0-#ppt_w/2"/>
                                          </p:val>
                                        </p:tav>
                                        <p:tav tm="100000">
                                          <p:val>
                                            <p:strVal val="#ppt_x"/>
                                          </p:val>
                                        </p:tav>
                                      </p:tavLst>
                                    </p:anim>
                                    <p:anim calcmode="lin" valueType="num">
                                      <p:cBhvr additive="base">
                                        <p:cTn id="64" dur="500" fill="hold"/>
                                        <p:tgtEl>
                                          <p:spTgt spid="169"/>
                                        </p:tgtEl>
                                        <p:attrNameLst>
                                          <p:attrName>ppt_y</p:attrName>
                                        </p:attrNameLst>
                                      </p:cBhvr>
                                      <p:tavLst>
                                        <p:tav tm="0">
                                          <p:val>
                                            <p:strVal val="#ppt_y"/>
                                          </p:val>
                                        </p:tav>
                                        <p:tav tm="100000">
                                          <p:val>
                                            <p:strVal val="#ppt_y"/>
                                          </p:val>
                                        </p:tav>
                                      </p:tavLst>
                                    </p:anim>
                                  </p:childTnLst>
                                </p:cTn>
                              </p:par>
                              <p:par>
                                <p:cTn id="65" presetID="12" presetClass="entr" presetSubtype="1" fill="hold" grpId="0" nodeType="withEffect">
                                  <p:stCondLst>
                                    <p:cond delay="0"/>
                                  </p:stCondLst>
                                  <p:childTnLst>
                                    <p:set>
                                      <p:cBhvr>
                                        <p:cTn id="66" dur="1" fill="hold">
                                          <p:stCondLst>
                                            <p:cond delay="0"/>
                                          </p:stCondLst>
                                        </p:cTn>
                                        <p:tgtEl>
                                          <p:spTgt spid="173"/>
                                        </p:tgtEl>
                                        <p:attrNameLst>
                                          <p:attrName>style.visibility</p:attrName>
                                        </p:attrNameLst>
                                      </p:cBhvr>
                                      <p:to>
                                        <p:strVal val="visible"/>
                                      </p:to>
                                    </p:set>
                                    <p:anim calcmode="lin" valueType="num">
                                      <p:cBhvr additive="base">
                                        <p:cTn id="67" dur="500"/>
                                        <p:tgtEl>
                                          <p:spTgt spid="173"/>
                                        </p:tgtEl>
                                        <p:attrNameLst>
                                          <p:attrName>ppt_y</p:attrName>
                                        </p:attrNameLst>
                                      </p:cBhvr>
                                      <p:tavLst>
                                        <p:tav tm="0">
                                          <p:val>
                                            <p:strVal val="#ppt_y-#ppt_h*1.125000"/>
                                          </p:val>
                                        </p:tav>
                                        <p:tav tm="100000">
                                          <p:val>
                                            <p:strVal val="#ppt_y"/>
                                          </p:val>
                                        </p:tav>
                                      </p:tavLst>
                                    </p:anim>
                                    <p:animEffect transition="in" filter="wipe(down)">
                                      <p:cBhvr>
                                        <p:cTn id="68" dur="500"/>
                                        <p:tgtEl>
                                          <p:spTgt spid="173"/>
                                        </p:tgtEl>
                                      </p:cBhvr>
                                    </p:animEffect>
                                  </p:childTnLst>
                                </p:cTn>
                              </p:par>
                              <p:par>
                                <p:cTn id="69" presetID="2" presetClass="entr" presetSubtype="8" fill="hold" nodeType="withEffect">
                                  <p:stCondLst>
                                    <p:cond delay="0"/>
                                  </p:stCondLst>
                                  <p:childTnLst>
                                    <p:set>
                                      <p:cBhvr>
                                        <p:cTn id="70" dur="1" fill="hold">
                                          <p:stCondLst>
                                            <p:cond delay="0"/>
                                          </p:stCondLst>
                                        </p:cTn>
                                        <p:tgtEl>
                                          <p:spTgt spid="163"/>
                                        </p:tgtEl>
                                        <p:attrNameLst>
                                          <p:attrName>style.visibility</p:attrName>
                                        </p:attrNameLst>
                                      </p:cBhvr>
                                      <p:to>
                                        <p:strVal val="visible"/>
                                      </p:to>
                                    </p:set>
                                    <p:anim calcmode="lin" valueType="num">
                                      <p:cBhvr additive="base">
                                        <p:cTn id="71" dur="500" fill="hold"/>
                                        <p:tgtEl>
                                          <p:spTgt spid="163"/>
                                        </p:tgtEl>
                                        <p:attrNameLst>
                                          <p:attrName>ppt_x</p:attrName>
                                        </p:attrNameLst>
                                      </p:cBhvr>
                                      <p:tavLst>
                                        <p:tav tm="0">
                                          <p:val>
                                            <p:strVal val="0-#ppt_w/2"/>
                                          </p:val>
                                        </p:tav>
                                        <p:tav tm="100000">
                                          <p:val>
                                            <p:strVal val="#ppt_x"/>
                                          </p:val>
                                        </p:tav>
                                      </p:tavLst>
                                    </p:anim>
                                    <p:anim calcmode="lin" valueType="num">
                                      <p:cBhvr additive="base">
                                        <p:cTn id="72" dur="500" fill="hold"/>
                                        <p:tgtEl>
                                          <p:spTgt spid="163"/>
                                        </p:tgtEl>
                                        <p:attrNameLst>
                                          <p:attrName>ppt_y</p:attrName>
                                        </p:attrNameLst>
                                      </p:cBhvr>
                                      <p:tavLst>
                                        <p:tav tm="0">
                                          <p:val>
                                            <p:strVal val="#ppt_y"/>
                                          </p:val>
                                        </p:tav>
                                        <p:tav tm="100000">
                                          <p:val>
                                            <p:strVal val="#ppt_y"/>
                                          </p:val>
                                        </p:tav>
                                      </p:tavLst>
                                    </p:anim>
                                  </p:childTnLst>
                                </p:cTn>
                              </p:par>
                              <p:par>
                                <p:cTn id="73" presetID="12" presetClass="entr" presetSubtype="1" fill="hold" grpId="0" nodeType="withEffect">
                                  <p:stCondLst>
                                    <p:cond delay="0"/>
                                  </p:stCondLst>
                                  <p:childTnLst>
                                    <p:set>
                                      <p:cBhvr>
                                        <p:cTn id="74" dur="1" fill="hold">
                                          <p:stCondLst>
                                            <p:cond delay="0"/>
                                          </p:stCondLst>
                                        </p:cTn>
                                        <p:tgtEl>
                                          <p:spTgt spid="174"/>
                                        </p:tgtEl>
                                        <p:attrNameLst>
                                          <p:attrName>style.visibility</p:attrName>
                                        </p:attrNameLst>
                                      </p:cBhvr>
                                      <p:to>
                                        <p:strVal val="visible"/>
                                      </p:to>
                                    </p:set>
                                    <p:anim calcmode="lin" valueType="num">
                                      <p:cBhvr additive="base">
                                        <p:cTn id="75" dur="500"/>
                                        <p:tgtEl>
                                          <p:spTgt spid="174"/>
                                        </p:tgtEl>
                                        <p:attrNameLst>
                                          <p:attrName>ppt_y</p:attrName>
                                        </p:attrNameLst>
                                      </p:cBhvr>
                                      <p:tavLst>
                                        <p:tav tm="0">
                                          <p:val>
                                            <p:strVal val="#ppt_y-#ppt_h*1.125000"/>
                                          </p:val>
                                        </p:tav>
                                        <p:tav tm="100000">
                                          <p:val>
                                            <p:strVal val="#ppt_y"/>
                                          </p:val>
                                        </p:tav>
                                      </p:tavLst>
                                    </p:anim>
                                    <p:animEffect transition="in" filter="wipe(down)">
                                      <p:cBhvr>
                                        <p:cTn id="76" dur="500"/>
                                        <p:tgtEl>
                                          <p:spTgt spid="174"/>
                                        </p:tgtEl>
                                      </p:cBhvr>
                                    </p:animEffect>
                                  </p:childTnLst>
                                </p:cTn>
                              </p:par>
                              <p:par>
                                <p:cTn id="77" presetID="2" presetClass="entr" presetSubtype="8" fill="hold" nodeType="withEffect">
                                  <p:stCondLst>
                                    <p:cond delay="0"/>
                                  </p:stCondLst>
                                  <p:childTnLst>
                                    <p:set>
                                      <p:cBhvr>
                                        <p:cTn id="78" dur="1" fill="hold">
                                          <p:stCondLst>
                                            <p:cond delay="0"/>
                                          </p:stCondLst>
                                        </p:cTn>
                                        <p:tgtEl>
                                          <p:spTgt spid="160"/>
                                        </p:tgtEl>
                                        <p:attrNameLst>
                                          <p:attrName>style.visibility</p:attrName>
                                        </p:attrNameLst>
                                      </p:cBhvr>
                                      <p:to>
                                        <p:strVal val="visible"/>
                                      </p:to>
                                    </p:set>
                                    <p:anim calcmode="lin" valueType="num">
                                      <p:cBhvr additive="base">
                                        <p:cTn id="79" dur="500" fill="hold"/>
                                        <p:tgtEl>
                                          <p:spTgt spid="160"/>
                                        </p:tgtEl>
                                        <p:attrNameLst>
                                          <p:attrName>ppt_x</p:attrName>
                                        </p:attrNameLst>
                                      </p:cBhvr>
                                      <p:tavLst>
                                        <p:tav tm="0">
                                          <p:val>
                                            <p:strVal val="0-#ppt_w/2"/>
                                          </p:val>
                                        </p:tav>
                                        <p:tav tm="100000">
                                          <p:val>
                                            <p:strVal val="#ppt_x"/>
                                          </p:val>
                                        </p:tav>
                                      </p:tavLst>
                                    </p:anim>
                                    <p:anim calcmode="lin" valueType="num">
                                      <p:cBhvr additive="base">
                                        <p:cTn id="80" dur="500" fill="hold"/>
                                        <p:tgtEl>
                                          <p:spTgt spid="160"/>
                                        </p:tgtEl>
                                        <p:attrNameLst>
                                          <p:attrName>ppt_y</p:attrName>
                                        </p:attrNameLst>
                                      </p:cBhvr>
                                      <p:tavLst>
                                        <p:tav tm="0">
                                          <p:val>
                                            <p:strVal val="#ppt_y"/>
                                          </p:val>
                                        </p:tav>
                                        <p:tav tm="100000">
                                          <p:val>
                                            <p:strVal val="#ppt_y"/>
                                          </p:val>
                                        </p:tav>
                                      </p:tavLst>
                                    </p:anim>
                                  </p:childTnLst>
                                </p:cTn>
                              </p:par>
                              <p:par>
                                <p:cTn id="81" presetID="12" presetClass="entr" presetSubtype="1" fill="hold" grpId="0" nodeType="withEffect">
                                  <p:stCondLst>
                                    <p:cond delay="0"/>
                                  </p:stCondLst>
                                  <p:childTnLst>
                                    <p:set>
                                      <p:cBhvr>
                                        <p:cTn id="82" dur="1" fill="hold">
                                          <p:stCondLst>
                                            <p:cond delay="0"/>
                                          </p:stCondLst>
                                        </p:cTn>
                                        <p:tgtEl>
                                          <p:spTgt spid="175"/>
                                        </p:tgtEl>
                                        <p:attrNameLst>
                                          <p:attrName>style.visibility</p:attrName>
                                        </p:attrNameLst>
                                      </p:cBhvr>
                                      <p:to>
                                        <p:strVal val="visible"/>
                                      </p:to>
                                    </p:set>
                                    <p:anim calcmode="lin" valueType="num">
                                      <p:cBhvr additive="base">
                                        <p:cTn id="83" dur="500"/>
                                        <p:tgtEl>
                                          <p:spTgt spid="175"/>
                                        </p:tgtEl>
                                        <p:attrNameLst>
                                          <p:attrName>ppt_y</p:attrName>
                                        </p:attrNameLst>
                                      </p:cBhvr>
                                      <p:tavLst>
                                        <p:tav tm="0">
                                          <p:val>
                                            <p:strVal val="#ppt_y-#ppt_h*1.125000"/>
                                          </p:val>
                                        </p:tav>
                                        <p:tav tm="100000">
                                          <p:val>
                                            <p:strVal val="#ppt_y"/>
                                          </p:val>
                                        </p:tav>
                                      </p:tavLst>
                                    </p:anim>
                                    <p:animEffect transition="in" filter="wipe(down)">
                                      <p:cBhvr>
                                        <p:cTn id="84" dur="500"/>
                                        <p:tgtEl>
                                          <p:spTgt spid="175"/>
                                        </p:tgtEl>
                                      </p:cBhvr>
                                    </p:animEffect>
                                  </p:childTnLst>
                                </p:cTn>
                              </p:par>
                              <p:par>
                                <p:cTn id="85" presetID="2" presetClass="entr" presetSubtype="8" fill="hold" nodeType="withEffect">
                                  <p:stCondLst>
                                    <p:cond delay="0"/>
                                  </p:stCondLst>
                                  <p:childTnLst>
                                    <p:set>
                                      <p:cBhvr>
                                        <p:cTn id="86" dur="1" fill="hold">
                                          <p:stCondLst>
                                            <p:cond delay="0"/>
                                          </p:stCondLst>
                                        </p:cTn>
                                        <p:tgtEl>
                                          <p:spTgt spid="157"/>
                                        </p:tgtEl>
                                        <p:attrNameLst>
                                          <p:attrName>style.visibility</p:attrName>
                                        </p:attrNameLst>
                                      </p:cBhvr>
                                      <p:to>
                                        <p:strVal val="visible"/>
                                      </p:to>
                                    </p:set>
                                    <p:anim calcmode="lin" valueType="num">
                                      <p:cBhvr additive="base">
                                        <p:cTn id="87" dur="500" fill="hold"/>
                                        <p:tgtEl>
                                          <p:spTgt spid="157"/>
                                        </p:tgtEl>
                                        <p:attrNameLst>
                                          <p:attrName>ppt_x</p:attrName>
                                        </p:attrNameLst>
                                      </p:cBhvr>
                                      <p:tavLst>
                                        <p:tav tm="0">
                                          <p:val>
                                            <p:strVal val="0-#ppt_w/2"/>
                                          </p:val>
                                        </p:tav>
                                        <p:tav tm="100000">
                                          <p:val>
                                            <p:strVal val="#ppt_x"/>
                                          </p:val>
                                        </p:tav>
                                      </p:tavLst>
                                    </p:anim>
                                    <p:anim calcmode="lin" valueType="num">
                                      <p:cBhvr additive="base">
                                        <p:cTn id="88" dur="500" fill="hold"/>
                                        <p:tgtEl>
                                          <p:spTgt spid="157"/>
                                        </p:tgtEl>
                                        <p:attrNameLst>
                                          <p:attrName>ppt_y</p:attrName>
                                        </p:attrNameLst>
                                      </p:cBhvr>
                                      <p:tavLst>
                                        <p:tav tm="0">
                                          <p:val>
                                            <p:strVal val="#ppt_y"/>
                                          </p:val>
                                        </p:tav>
                                        <p:tav tm="100000">
                                          <p:val>
                                            <p:strVal val="#ppt_y"/>
                                          </p:val>
                                        </p:tav>
                                      </p:tavLst>
                                    </p:anim>
                                  </p:childTnLst>
                                </p:cTn>
                              </p:par>
                              <p:par>
                                <p:cTn id="89" presetID="12" presetClass="entr" presetSubtype="1" fill="hold" grpId="0" nodeType="withEffect">
                                  <p:stCondLst>
                                    <p:cond delay="0"/>
                                  </p:stCondLst>
                                  <p:childTnLst>
                                    <p:set>
                                      <p:cBhvr>
                                        <p:cTn id="90" dur="1" fill="hold">
                                          <p:stCondLst>
                                            <p:cond delay="0"/>
                                          </p:stCondLst>
                                        </p:cTn>
                                        <p:tgtEl>
                                          <p:spTgt spid="176"/>
                                        </p:tgtEl>
                                        <p:attrNameLst>
                                          <p:attrName>style.visibility</p:attrName>
                                        </p:attrNameLst>
                                      </p:cBhvr>
                                      <p:to>
                                        <p:strVal val="visible"/>
                                      </p:to>
                                    </p:set>
                                    <p:anim calcmode="lin" valueType="num">
                                      <p:cBhvr additive="base">
                                        <p:cTn id="91" dur="500"/>
                                        <p:tgtEl>
                                          <p:spTgt spid="176"/>
                                        </p:tgtEl>
                                        <p:attrNameLst>
                                          <p:attrName>ppt_y</p:attrName>
                                        </p:attrNameLst>
                                      </p:cBhvr>
                                      <p:tavLst>
                                        <p:tav tm="0">
                                          <p:val>
                                            <p:strVal val="#ppt_y-#ppt_h*1.125000"/>
                                          </p:val>
                                        </p:tav>
                                        <p:tav tm="100000">
                                          <p:val>
                                            <p:strVal val="#ppt_y"/>
                                          </p:val>
                                        </p:tav>
                                      </p:tavLst>
                                    </p:anim>
                                    <p:animEffect transition="in" filter="wipe(down)">
                                      <p:cBhvr>
                                        <p:cTn id="92" dur="500"/>
                                        <p:tgtEl>
                                          <p:spTgt spid="176"/>
                                        </p:tgtEl>
                                      </p:cBhvr>
                                    </p:animEffect>
                                  </p:childTnLst>
                                </p:cTn>
                              </p:par>
                              <p:par>
                                <p:cTn id="93" presetID="2" presetClass="entr" presetSubtype="8" fill="hold" nodeType="withEffect">
                                  <p:stCondLst>
                                    <p:cond delay="0"/>
                                  </p:stCondLst>
                                  <p:childTnLst>
                                    <p:set>
                                      <p:cBhvr>
                                        <p:cTn id="94" dur="1" fill="hold">
                                          <p:stCondLst>
                                            <p:cond delay="0"/>
                                          </p:stCondLst>
                                        </p:cTn>
                                        <p:tgtEl>
                                          <p:spTgt spid="154"/>
                                        </p:tgtEl>
                                        <p:attrNameLst>
                                          <p:attrName>style.visibility</p:attrName>
                                        </p:attrNameLst>
                                      </p:cBhvr>
                                      <p:to>
                                        <p:strVal val="visible"/>
                                      </p:to>
                                    </p:set>
                                    <p:anim calcmode="lin" valueType="num">
                                      <p:cBhvr additive="base">
                                        <p:cTn id="95" dur="500" fill="hold"/>
                                        <p:tgtEl>
                                          <p:spTgt spid="154"/>
                                        </p:tgtEl>
                                        <p:attrNameLst>
                                          <p:attrName>ppt_x</p:attrName>
                                        </p:attrNameLst>
                                      </p:cBhvr>
                                      <p:tavLst>
                                        <p:tav tm="0">
                                          <p:val>
                                            <p:strVal val="0-#ppt_w/2"/>
                                          </p:val>
                                        </p:tav>
                                        <p:tav tm="100000">
                                          <p:val>
                                            <p:strVal val="#ppt_x"/>
                                          </p:val>
                                        </p:tav>
                                      </p:tavLst>
                                    </p:anim>
                                    <p:anim calcmode="lin" valueType="num">
                                      <p:cBhvr additive="base">
                                        <p:cTn id="96" dur="500" fill="hold"/>
                                        <p:tgtEl>
                                          <p:spTgt spid="154"/>
                                        </p:tgtEl>
                                        <p:attrNameLst>
                                          <p:attrName>ppt_y</p:attrName>
                                        </p:attrNameLst>
                                      </p:cBhvr>
                                      <p:tavLst>
                                        <p:tav tm="0">
                                          <p:val>
                                            <p:strVal val="#ppt_y"/>
                                          </p:val>
                                        </p:tav>
                                        <p:tav tm="100000">
                                          <p:val>
                                            <p:strVal val="#ppt_y"/>
                                          </p:val>
                                        </p:tav>
                                      </p:tavLst>
                                    </p:anim>
                                  </p:childTnLst>
                                </p:cTn>
                              </p:par>
                              <p:par>
                                <p:cTn id="97" presetID="12" presetClass="entr" presetSubtype="1" fill="hold" grpId="0" nodeType="withEffect">
                                  <p:stCondLst>
                                    <p:cond delay="0"/>
                                  </p:stCondLst>
                                  <p:childTnLst>
                                    <p:set>
                                      <p:cBhvr>
                                        <p:cTn id="98" dur="1" fill="hold">
                                          <p:stCondLst>
                                            <p:cond delay="0"/>
                                          </p:stCondLst>
                                        </p:cTn>
                                        <p:tgtEl>
                                          <p:spTgt spid="177"/>
                                        </p:tgtEl>
                                        <p:attrNameLst>
                                          <p:attrName>style.visibility</p:attrName>
                                        </p:attrNameLst>
                                      </p:cBhvr>
                                      <p:to>
                                        <p:strVal val="visible"/>
                                      </p:to>
                                    </p:set>
                                    <p:anim calcmode="lin" valueType="num">
                                      <p:cBhvr additive="base">
                                        <p:cTn id="99" dur="500"/>
                                        <p:tgtEl>
                                          <p:spTgt spid="177"/>
                                        </p:tgtEl>
                                        <p:attrNameLst>
                                          <p:attrName>ppt_y</p:attrName>
                                        </p:attrNameLst>
                                      </p:cBhvr>
                                      <p:tavLst>
                                        <p:tav tm="0">
                                          <p:val>
                                            <p:strVal val="#ppt_y-#ppt_h*1.125000"/>
                                          </p:val>
                                        </p:tav>
                                        <p:tav tm="100000">
                                          <p:val>
                                            <p:strVal val="#ppt_y"/>
                                          </p:val>
                                        </p:tav>
                                      </p:tavLst>
                                    </p:anim>
                                    <p:animEffect transition="in" filter="wipe(down)">
                                      <p:cBhvr>
                                        <p:cTn id="100"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2" grpId="0"/>
      <p:bldP spid="134" grpId="0"/>
      <p:bldP spid="136" grpId="0"/>
      <p:bldP spid="138" grpId="0"/>
      <p:bldP spid="140" grpId="0"/>
      <p:bldP spid="172" grpId="0"/>
      <p:bldP spid="173" grpId="0"/>
      <p:bldP spid="174" grpId="0"/>
      <p:bldP spid="175" grpId="0"/>
      <p:bldP spid="176" grpId="0"/>
      <p:bldP spid="17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Up Arrow 64"/>
          <p:cNvSpPr/>
          <p:nvPr/>
        </p:nvSpPr>
        <p:spPr>
          <a:xfrm>
            <a:off x="6112160" y="2610993"/>
            <a:ext cx="452424" cy="4631720"/>
          </a:xfrm>
          <a:prstGeom prst="upArrow">
            <a:avLst>
              <a:gd name="adj1" fmla="val 50000"/>
              <a:gd name="adj2" fmla="val 6714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Bent Arrow 53"/>
          <p:cNvSpPr/>
          <p:nvPr/>
        </p:nvSpPr>
        <p:spPr>
          <a:xfrm flipH="1">
            <a:off x="3583236" y="3060700"/>
            <a:ext cx="2896042" cy="2923913"/>
          </a:xfrm>
          <a:prstGeom prst="bentArrow">
            <a:avLst>
              <a:gd name="adj1" fmla="val 8879"/>
              <a:gd name="adj2" fmla="val 9038"/>
              <a:gd name="adj3" fmla="val 15734"/>
              <a:gd name="adj4" fmla="val 194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Bent Arrow 65"/>
          <p:cNvSpPr/>
          <p:nvPr/>
        </p:nvSpPr>
        <p:spPr>
          <a:xfrm>
            <a:off x="6223957" y="3486754"/>
            <a:ext cx="2628619" cy="3755959"/>
          </a:xfrm>
          <a:prstGeom prst="bentArrow">
            <a:avLst>
              <a:gd name="adj1" fmla="val 8879"/>
              <a:gd name="adj2" fmla="val 9038"/>
              <a:gd name="adj3" fmla="val 15734"/>
              <a:gd name="adj4" fmla="val 194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Bent Arrow 53"/>
          <p:cNvSpPr/>
          <p:nvPr/>
        </p:nvSpPr>
        <p:spPr>
          <a:xfrm flipH="1">
            <a:off x="3958997" y="4324182"/>
            <a:ext cx="2520281" cy="2918531"/>
          </a:xfrm>
          <a:prstGeom prst="bentArrow">
            <a:avLst>
              <a:gd name="adj1" fmla="val 8879"/>
              <a:gd name="adj2" fmla="val 9038"/>
              <a:gd name="adj3" fmla="val 15734"/>
              <a:gd name="adj4" fmla="val 194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Bent Arrow 50"/>
          <p:cNvSpPr/>
          <p:nvPr/>
        </p:nvSpPr>
        <p:spPr>
          <a:xfrm>
            <a:off x="6225325" y="4789422"/>
            <a:ext cx="2274280" cy="2453291"/>
          </a:xfrm>
          <a:prstGeom prst="bentArrow">
            <a:avLst>
              <a:gd name="adj1" fmla="val 10194"/>
              <a:gd name="adj2" fmla="val 9038"/>
              <a:gd name="adj3" fmla="val 14263"/>
              <a:gd name="adj4" fmla="val 2493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Bent Arrow 56"/>
          <p:cNvSpPr/>
          <p:nvPr/>
        </p:nvSpPr>
        <p:spPr>
          <a:xfrm flipH="1">
            <a:off x="4303542" y="5516469"/>
            <a:ext cx="2175733" cy="1726244"/>
          </a:xfrm>
          <a:prstGeom prst="bentArrow">
            <a:avLst>
              <a:gd name="adj1" fmla="val 13458"/>
              <a:gd name="adj2" fmla="val 12349"/>
              <a:gd name="adj3" fmla="val 17061"/>
              <a:gd name="adj4" fmla="val 3006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TextBox 66"/>
          <p:cNvSpPr txBox="1"/>
          <p:nvPr/>
        </p:nvSpPr>
        <p:spPr>
          <a:xfrm>
            <a:off x="308695" y="2824237"/>
            <a:ext cx="3189235" cy="885242"/>
          </a:xfrm>
          <a:prstGeom prst="rect">
            <a:avLst/>
          </a:prstGeom>
          <a:noFill/>
        </p:spPr>
        <p:txBody>
          <a:bodyPr wrap="square" rtlCol="0">
            <a:spAutoFit/>
          </a:bodyPr>
          <a:lstStyle/>
          <a:p>
            <a:pPr algn="r">
              <a:lnSpc>
                <a:spcPts val="3000"/>
              </a:lnSpc>
              <a:spcAft>
                <a:spcPts val="600"/>
              </a:spcAft>
              <a:defRPr/>
            </a:pPr>
            <a:r>
              <a:rPr lang="en-US" altLang="zh-CN" sz="1600" b="1" dirty="0">
                <a:latin typeface="微软雅黑" panose="020B0503020204020204" pitchFamily="34" charset="-122"/>
                <a:ea typeface="微软雅黑" panose="020B0503020204020204" pitchFamily="34" charset="-122"/>
              </a:rPr>
              <a:t>2016</a:t>
            </a:r>
          </a:p>
          <a:p>
            <a:pPr algn="r">
              <a:lnSpc>
                <a:spcPts val="3000"/>
              </a:lnSpc>
              <a:spcAft>
                <a:spcPts val="600"/>
              </a:spcAft>
              <a:defRPr/>
            </a:pPr>
            <a:r>
              <a:rPr lang="zh-CN" altLang="en-US" sz="1400" dirty="0">
                <a:solidFill>
                  <a:srgbClr val="000000"/>
                </a:solidFill>
                <a:latin typeface="微软雅黑" panose="020B0503020204020204" pitchFamily="34" charset="-122"/>
                <a:ea typeface="微软雅黑" panose="020B0503020204020204" pitchFamily="34" charset="-122"/>
              </a:rPr>
              <a:t>高效率高比冲磁聚焦霍尔推进技术</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69" name="TextBox 68"/>
          <p:cNvSpPr txBox="1"/>
          <p:nvPr/>
        </p:nvSpPr>
        <p:spPr>
          <a:xfrm>
            <a:off x="1694985" y="4036928"/>
            <a:ext cx="2076131" cy="938719"/>
          </a:xfrm>
          <a:prstGeom prst="rect">
            <a:avLst/>
          </a:prstGeom>
          <a:noFill/>
        </p:spPr>
        <p:txBody>
          <a:bodyPr wrap="square" rtlCol="0">
            <a:spAutoFit/>
          </a:bodyPr>
          <a:lstStyle/>
          <a:p>
            <a:pPr algn="r" eaLnBrk="1" hangingPunct="1">
              <a:lnSpc>
                <a:spcPts val="3000"/>
              </a:lnSpc>
              <a:spcAft>
                <a:spcPts val="600"/>
              </a:spcAft>
              <a:defRPr/>
            </a:pPr>
            <a:r>
              <a:rPr lang="en-US" altLang="zh-CN" sz="1600" b="1" dirty="0">
                <a:solidFill>
                  <a:srgbClr val="000000"/>
                </a:solidFill>
                <a:latin typeface="微软雅黑" panose="020B0503020204020204" pitchFamily="34" charset="-122"/>
                <a:ea typeface="微软雅黑" panose="020B0503020204020204" pitchFamily="34" charset="-122"/>
              </a:rPr>
              <a:t>2014</a:t>
            </a:r>
          </a:p>
          <a:p>
            <a:pPr algn="r" eaLnBrk="1" hangingPunct="1">
              <a:lnSpc>
                <a:spcPts val="3000"/>
              </a:lnSpc>
              <a:spcAft>
                <a:spcPts val="600"/>
              </a:spcAft>
              <a:defRPr/>
            </a:pPr>
            <a:r>
              <a:rPr lang="zh-CN" altLang="en-US" sz="1400" dirty="0">
                <a:solidFill>
                  <a:srgbClr val="000000"/>
                </a:solidFill>
                <a:latin typeface="微软雅黑" panose="020B0503020204020204" pitchFamily="34" charset="-122"/>
                <a:ea typeface="微软雅黑" panose="020B0503020204020204" pitchFamily="34" charset="-122"/>
              </a:rPr>
              <a:t>快舟星箭一体化技术 </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70" name="TextBox 69"/>
          <p:cNvSpPr txBox="1"/>
          <p:nvPr/>
        </p:nvSpPr>
        <p:spPr>
          <a:xfrm>
            <a:off x="8877647" y="3146159"/>
            <a:ext cx="4381019" cy="938719"/>
          </a:xfrm>
          <a:prstGeom prst="rect">
            <a:avLst/>
          </a:prstGeom>
          <a:noFill/>
        </p:spPr>
        <p:txBody>
          <a:bodyPr wrap="square" rtlCol="0">
            <a:spAutoFit/>
          </a:bodyPr>
          <a:lstStyle/>
          <a:p>
            <a:pPr algn="just" eaLnBrk="1" hangingPunct="1">
              <a:lnSpc>
                <a:spcPts val="3000"/>
              </a:lnSpc>
              <a:spcAft>
                <a:spcPts val="600"/>
              </a:spcAft>
              <a:defRPr/>
            </a:pPr>
            <a:r>
              <a:rPr lang="en-US" altLang="zh-CN" sz="1600" b="1" dirty="0">
                <a:solidFill>
                  <a:srgbClr val="000000"/>
                </a:solidFill>
                <a:latin typeface="微软雅黑" panose="020B0503020204020204" pitchFamily="34" charset="-122"/>
                <a:ea typeface="微软雅黑" panose="020B0503020204020204" pitchFamily="34" charset="-122"/>
              </a:rPr>
              <a:t>2015</a:t>
            </a:r>
          </a:p>
          <a:p>
            <a:pPr algn="just" eaLnBrk="1" hangingPunct="1">
              <a:lnSpc>
                <a:spcPts val="3000"/>
              </a:lnSpc>
              <a:spcAft>
                <a:spcPts val="600"/>
              </a:spcAft>
              <a:defRPr/>
            </a:pPr>
            <a:r>
              <a:rPr lang="zh-CN" altLang="en-US" sz="1400" dirty="0">
                <a:solidFill>
                  <a:srgbClr val="000000"/>
                </a:solidFill>
                <a:latin typeface="微软雅黑" panose="020B0503020204020204" pitchFamily="34" charset="-122"/>
                <a:ea typeface="微软雅黑" panose="020B0503020204020204" pitchFamily="34" charset="-122"/>
              </a:rPr>
              <a:t>神光</a:t>
            </a:r>
            <a:r>
              <a:rPr lang="en-US" altLang="zh-CN" sz="1400" dirty="0">
                <a:solidFill>
                  <a:srgbClr val="000000"/>
                </a:solidFill>
                <a:latin typeface="微软雅黑" panose="020B0503020204020204" pitchFamily="34" charset="-122"/>
                <a:ea typeface="微软雅黑" panose="020B0503020204020204" pitchFamily="34" charset="-122"/>
              </a:rPr>
              <a:t>III</a:t>
            </a:r>
            <a:r>
              <a:rPr lang="zh-CN" altLang="en-US" sz="1400" dirty="0">
                <a:solidFill>
                  <a:srgbClr val="000000"/>
                </a:solidFill>
                <a:latin typeface="微软雅黑" panose="020B0503020204020204" pitchFamily="34" charset="-122"/>
                <a:ea typeface="微软雅黑" panose="020B0503020204020204" pitchFamily="34" charset="-122"/>
              </a:rPr>
              <a:t>激光装置中的靶场光电及控制系统</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71" name="TextBox 70"/>
          <p:cNvSpPr txBox="1"/>
          <p:nvPr/>
        </p:nvSpPr>
        <p:spPr>
          <a:xfrm>
            <a:off x="1538635" y="5200501"/>
            <a:ext cx="2638504" cy="938719"/>
          </a:xfrm>
          <a:prstGeom prst="rect">
            <a:avLst/>
          </a:prstGeom>
          <a:noFill/>
        </p:spPr>
        <p:txBody>
          <a:bodyPr wrap="square" rtlCol="0">
            <a:spAutoFit/>
          </a:bodyPr>
          <a:lstStyle/>
          <a:p>
            <a:pPr algn="r">
              <a:lnSpc>
                <a:spcPts val="3000"/>
              </a:lnSpc>
              <a:spcAft>
                <a:spcPts val="600"/>
              </a:spcAft>
              <a:defRPr/>
            </a:pPr>
            <a:r>
              <a:rPr lang="en-US" altLang="zh-CN" sz="1600" b="1" dirty="0">
                <a:solidFill>
                  <a:srgbClr val="000000"/>
                </a:solidFill>
                <a:latin typeface="微软雅黑" panose="020B0503020204020204" pitchFamily="34" charset="-122"/>
                <a:ea typeface="微软雅黑" panose="020B0503020204020204" pitchFamily="34" charset="-122"/>
              </a:rPr>
              <a:t>2012</a:t>
            </a:r>
          </a:p>
          <a:p>
            <a:pPr algn="r" eaLnBrk="1" hangingPunct="1">
              <a:lnSpc>
                <a:spcPts val="3000"/>
              </a:lnSpc>
              <a:spcAft>
                <a:spcPts val="600"/>
              </a:spcAft>
              <a:defRPr/>
            </a:pPr>
            <a:r>
              <a:rPr lang="zh-CN" altLang="en-US" sz="1400" dirty="0">
                <a:solidFill>
                  <a:srgbClr val="000000"/>
                </a:solidFill>
                <a:latin typeface="微软雅黑" panose="020B0503020204020204" pitchFamily="34" charset="-122"/>
                <a:ea typeface="微软雅黑" panose="020B0503020204020204" pitchFamily="34" charset="-122"/>
              </a:rPr>
              <a:t>先进微小卫星平台技术研究</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72" name="TextBox 71"/>
          <p:cNvSpPr txBox="1"/>
          <p:nvPr/>
        </p:nvSpPr>
        <p:spPr>
          <a:xfrm>
            <a:off x="8589615" y="4683003"/>
            <a:ext cx="4994272" cy="938719"/>
          </a:xfrm>
          <a:prstGeom prst="rect">
            <a:avLst/>
          </a:prstGeom>
          <a:noFill/>
        </p:spPr>
        <p:txBody>
          <a:bodyPr wrap="square" rtlCol="0">
            <a:spAutoFit/>
          </a:bodyPr>
          <a:lstStyle/>
          <a:p>
            <a:pPr algn="just">
              <a:lnSpc>
                <a:spcPts val="3000"/>
              </a:lnSpc>
              <a:spcAft>
                <a:spcPts val="600"/>
              </a:spcAft>
              <a:defRPr/>
            </a:pPr>
            <a:r>
              <a:rPr lang="en-US" altLang="zh-CN" sz="1600" b="1" dirty="0">
                <a:solidFill>
                  <a:srgbClr val="000000"/>
                </a:solidFill>
                <a:latin typeface="微软雅黑" panose="020B0503020204020204" pitchFamily="34" charset="-122"/>
                <a:ea typeface="微软雅黑" panose="020B0503020204020204" pitchFamily="34" charset="-122"/>
              </a:rPr>
              <a:t>2013</a:t>
            </a:r>
          </a:p>
          <a:p>
            <a:pPr algn="just">
              <a:lnSpc>
                <a:spcPts val="3000"/>
              </a:lnSpc>
              <a:spcAft>
                <a:spcPts val="600"/>
              </a:spcAft>
              <a:defRPr/>
            </a:pPr>
            <a:r>
              <a:rPr lang="zh-CN" altLang="en-US" sz="1400" dirty="0">
                <a:solidFill>
                  <a:srgbClr val="000000"/>
                </a:solidFill>
                <a:latin typeface="微软雅黑" panose="020B0503020204020204" pitchFamily="34" charset="-122"/>
                <a:ea typeface="微软雅黑" panose="020B0503020204020204" pitchFamily="34" charset="-122"/>
              </a:rPr>
              <a:t>空间机械臂技术 、星地激光链路试验</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系列成果</a:t>
            </a:r>
          </a:p>
        </p:txBody>
      </p:sp>
      <p:sp>
        <p:nvSpPr>
          <p:cNvPr id="20" name="文本框 19"/>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2" name="矩形 1"/>
          <p:cNvSpPr/>
          <p:nvPr/>
        </p:nvSpPr>
        <p:spPr>
          <a:xfrm>
            <a:off x="3681234" y="962655"/>
            <a:ext cx="5314275" cy="477054"/>
          </a:xfrm>
          <a:prstGeom prst="rect">
            <a:avLst/>
          </a:prstGeom>
        </p:spPr>
        <p:txBody>
          <a:bodyPr wrap="none">
            <a:spAutoFit/>
          </a:bodyPr>
          <a:lstStyle/>
          <a:p>
            <a:pPr marL="0" indent="0" algn="just" eaLnBrk="1" hangingPunct="1">
              <a:lnSpc>
                <a:spcPts val="3000"/>
              </a:lnSpc>
              <a:spcAft>
                <a:spcPts val="600"/>
              </a:spcAft>
              <a:defRPr/>
            </a:pPr>
            <a:r>
              <a:rPr lang="zh-CN" altLang="en-US" sz="20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连续六年七项技术入选中国高校十大科技进展</a:t>
            </a:r>
          </a:p>
        </p:txBody>
      </p:sp>
      <p:sp>
        <p:nvSpPr>
          <p:cNvPr id="19" name="TextBox 66"/>
          <p:cNvSpPr txBox="1"/>
          <p:nvPr/>
        </p:nvSpPr>
        <p:spPr>
          <a:xfrm>
            <a:off x="3044999" y="1560124"/>
            <a:ext cx="6675273" cy="477054"/>
          </a:xfrm>
          <a:prstGeom prst="rect">
            <a:avLst/>
          </a:prstGeom>
          <a:noFill/>
        </p:spPr>
        <p:txBody>
          <a:bodyPr wrap="square" rtlCol="0">
            <a:spAutoFit/>
          </a:bodyPr>
          <a:lstStyle/>
          <a:p>
            <a:pPr algn="ctr">
              <a:lnSpc>
                <a:spcPts val="3000"/>
              </a:lnSpc>
              <a:spcAft>
                <a:spcPts val="600"/>
              </a:spcAft>
              <a:defRPr/>
            </a:pPr>
            <a:r>
              <a:rPr lang="en-US" altLang="zh-CN" dirty="0">
                <a:solidFill>
                  <a:srgbClr val="000000"/>
                </a:solidFill>
                <a:latin typeface="微软雅黑" panose="020B0503020204020204" pitchFamily="34" charset="-122"/>
                <a:ea typeface="微软雅黑" panose="020B0503020204020204" pitchFamily="34" charset="-122"/>
              </a:rPr>
              <a:t>2012-2017</a:t>
            </a:r>
            <a:r>
              <a:rPr lang="zh-CN" altLang="en-US" dirty="0">
                <a:solidFill>
                  <a:srgbClr val="000000"/>
                </a:solidFill>
                <a:latin typeface="微软雅黑" panose="020B0503020204020204" pitchFamily="34" charset="-122"/>
                <a:ea typeface="微软雅黑" panose="020B0503020204020204" pitchFamily="34" charset="-122"/>
              </a:rPr>
              <a:t> “中国高等学校十大科技进展”入选项目汇总表</a:t>
            </a:r>
            <a:endParaRPr lang="en-US" altLang="zh-CN" dirty="0">
              <a:solidFill>
                <a:srgbClr val="000000"/>
              </a:solidFill>
              <a:latin typeface="微软雅黑" panose="020B0503020204020204" pitchFamily="34" charset="-122"/>
              <a:ea typeface="微软雅黑" panose="020B0503020204020204" pitchFamily="34" charset="-122"/>
            </a:endParaRPr>
          </a:p>
        </p:txBody>
      </p:sp>
      <p:graphicFrame>
        <p:nvGraphicFramePr>
          <p:cNvPr id="21" name="表格 20"/>
          <p:cNvGraphicFramePr>
            <a:graphicFrameLocks noGrp="1"/>
          </p:cNvGraphicFramePr>
          <p:nvPr/>
        </p:nvGraphicFramePr>
        <p:xfrm>
          <a:off x="3287016" y="2211654"/>
          <a:ext cx="6166695" cy="3990859"/>
        </p:xfrm>
        <a:graphic>
          <a:graphicData uri="http://schemas.openxmlformats.org/drawingml/2006/table">
            <a:tbl>
              <a:tblPr>
                <a:tableStyleId>{F5AB1C69-6EDB-4FF4-983F-18BD219EF322}</a:tableStyleId>
              </a:tblPr>
              <a:tblGrid>
                <a:gridCol w="656284">
                  <a:extLst>
                    <a:ext uri="{9D8B030D-6E8A-4147-A177-3AD203B41FA5}">
                      <a16:colId xmlns:a16="http://schemas.microsoft.com/office/drawing/2014/main" val="20000"/>
                    </a:ext>
                  </a:extLst>
                </a:gridCol>
                <a:gridCol w="1631838">
                  <a:extLst>
                    <a:ext uri="{9D8B030D-6E8A-4147-A177-3AD203B41FA5}">
                      <a16:colId xmlns:a16="http://schemas.microsoft.com/office/drawing/2014/main" val="20001"/>
                    </a:ext>
                  </a:extLst>
                </a:gridCol>
                <a:gridCol w="1277090">
                  <a:extLst>
                    <a:ext uri="{9D8B030D-6E8A-4147-A177-3AD203B41FA5}">
                      <a16:colId xmlns:a16="http://schemas.microsoft.com/office/drawing/2014/main" val="20002"/>
                    </a:ext>
                  </a:extLst>
                </a:gridCol>
                <a:gridCol w="1844688">
                  <a:extLst>
                    <a:ext uri="{9D8B030D-6E8A-4147-A177-3AD203B41FA5}">
                      <a16:colId xmlns:a16="http://schemas.microsoft.com/office/drawing/2014/main" val="20003"/>
                    </a:ext>
                  </a:extLst>
                </a:gridCol>
                <a:gridCol w="756795">
                  <a:extLst>
                    <a:ext uri="{9D8B030D-6E8A-4147-A177-3AD203B41FA5}">
                      <a16:colId xmlns:a16="http://schemas.microsoft.com/office/drawing/2014/main" val="20004"/>
                    </a:ext>
                  </a:extLst>
                </a:gridCol>
              </a:tblGrid>
              <a:tr h="294163">
                <a:tc>
                  <a:txBody>
                    <a:bodyPr/>
                    <a:lstStyle/>
                    <a:p>
                      <a:pPr algn="ctr" rtl="0" fontAlgn="ctr"/>
                      <a:r>
                        <a:rPr lang="zh-CN" altLang="en-US" sz="2000" b="1" i="0" u="none" strike="noStrike" dirty="0">
                          <a:solidFill>
                            <a:srgbClr val="FFFFFF"/>
                          </a:solidFill>
                          <a:effectLst/>
                          <a:latin typeface="微软雅黑" panose="020B0503020204020204" pitchFamily="34" charset="-122"/>
                          <a:ea typeface="微软雅黑" panose="020B0503020204020204" pitchFamily="34" charset="-122"/>
                        </a:rPr>
                        <a:t>序号</a:t>
                      </a:r>
                    </a:p>
                  </a:txBody>
                  <a:tcPr marL="9525" marR="9525" marT="9525" marB="0" anchor="ctr">
                    <a:solidFill>
                      <a:schemeClr val="accent2"/>
                    </a:solidFill>
                  </a:tcPr>
                </a:tc>
                <a:tc>
                  <a:txBody>
                    <a:bodyPr/>
                    <a:lstStyle/>
                    <a:p>
                      <a:pPr algn="ctr" rtl="0" fontAlgn="ctr"/>
                      <a:r>
                        <a:rPr lang="zh-CN" altLang="en-US" sz="2000" b="1" i="0" u="none" strike="noStrike">
                          <a:solidFill>
                            <a:srgbClr val="FFFFFF"/>
                          </a:solidFill>
                          <a:effectLst/>
                          <a:latin typeface="微软雅黑" panose="020B0503020204020204" pitchFamily="34" charset="-122"/>
                          <a:ea typeface="微软雅黑" panose="020B0503020204020204" pitchFamily="34" charset="-122"/>
                        </a:rPr>
                        <a:t>单位</a:t>
                      </a:r>
                    </a:p>
                  </a:txBody>
                  <a:tcPr marL="9525" marR="9525" marT="9525" marB="0" anchor="ctr">
                    <a:solidFill>
                      <a:schemeClr val="accent2"/>
                    </a:solidFill>
                  </a:tcPr>
                </a:tc>
                <a:tc>
                  <a:txBody>
                    <a:bodyPr/>
                    <a:lstStyle/>
                    <a:p>
                      <a:pPr algn="ctr" rtl="0" fontAlgn="ctr"/>
                      <a:r>
                        <a:rPr lang="zh-CN" altLang="en-US" sz="2000" b="1" i="0" u="none" strike="noStrike">
                          <a:solidFill>
                            <a:srgbClr val="FFFFFF"/>
                          </a:solidFill>
                          <a:effectLst/>
                          <a:latin typeface="微软雅黑" panose="020B0503020204020204" pitchFamily="34" charset="-122"/>
                          <a:ea typeface="微软雅黑" panose="020B0503020204020204" pitchFamily="34" charset="-122"/>
                        </a:rPr>
                        <a:t>独立完成</a:t>
                      </a:r>
                    </a:p>
                  </a:txBody>
                  <a:tcPr marL="9525" marR="9525" marT="9525" marB="0" anchor="ctr">
                    <a:solidFill>
                      <a:schemeClr val="accent2"/>
                    </a:solidFill>
                  </a:tcPr>
                </a:tc>
                <a:tc>
                  <a:txBody>
                    <a:bodyPr/>
                    <a:lstStyle/>
                    <a:p>
                      <a:pPr algn="ctr" rtl="0" fontAlgn="ctr"/>
                      <a:r>
                        <a:rPr lang="zh-CN" altLang="en-US" sz="2000" b="1" i="0" u="none" strike="noStrike">
                          <a:solidFill>
                            <a:srgbClr val="FFFFFF"/>
                          </a:solidFill>
                          <a:effectLst/>
                          <a:latin typeface="微软雅黑" panose="020B0503020204020204" pitchFamily="34" charset="-122"/>
                          <a:ea typeface="微软雅黑" panose="020B0503020204020204" pitchFamily="34" charset="-122"/>
                        </a:rPr>
                        <a:t>主持合作完成</a:t>
                      </a:r>
                    </a:p>
                  </a:txBody>
                  <a:tcPr marL="9525" marR="9525" marT="9525" marB="0" anchor="ctr">
                    <a:solidFill>
                      <a:schemeClr val="accent2"/>
                    </a:solidFill>
                  </a:tcPr>
                </a:tc>
                <a:tc>
                  <a:txBody>
                    <a:bodyPr/>
                    <a:lstStyle/>
                    <a:p>
                      <a:pPr algn="ctr" rtl="0" fontAlgn="ctr"/>
                      <a:r>
                        <a:rPr lang="zh-CN" altLang="en-US" sz="2000" b="1" i="0" u="none" strike="noStrike">
                          <a:solidFill>
                            <a:srgbClr val="FFFFFF"/>
                          </a:solidFill>
                          <a:effectLst/>
                          <a:latin typeface="微软雅黑" panose="020B0503020204020204" pitchFamily="34" charset="-122"/>
                          <a:ea typeface="微软雅黑" panose="020B0503020204020204" pitchFamily="34" charset="-122"/>
                        </a:rPr>
                        <a:t>合计</a:t>
                      </a:r>
                    </a:p>
                  </a:txBody>
                  <a:tcPr marL="9525" marR="9525" marT="9525" marB="0" anchor="ctr">
                    <a:solidFill>
                      <a:schemeClr val="accent2"/>
                    </a:solidFill>
                  </a:tcPr>
                </a:tc>
                <a:extLst>
                  <a:ext uri="{0D108BD9-81ED-4DB2-BD59-A6C34878D82A}">
                    <a16:rowId xmlns:a16="http://schemas.microsoft.com/office/drawing/2014/main" val="10000"/>
                  </a:ext>
                </a:extLst>
              </a:tr>
              <a:tr h="294163">
                <a:tc>
                  <a:txBody>
                    <a:bodyPr/>
                    <a:lstStyle/>
                    <a:p>
                      <a:pPr algn="ctr" rtl="0"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9525" marR="9525" marT="9525" marB="0" anchor="ctr">
                    <a:solidFill>
                      <a:schemeClr val="bg2">
                        <a:lumMod val="90000"/>
                      </a:schemeClr>
                    </a:solidFill>
                  </a:tcPr>
                </a:tc>
                <a:tc>
                  <a:txBody>
                    <a:bodyPr/>
                    <a:lstStyle/>
                    <a:p>
                      <a:pPr algn="ctr" rtl="0"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北京大学</a:t>
                      </a:r>
                    </a:p>
                  </a:txBody>
                  <a:tcPr marL="9525" marR="9525" marT="9525" marB="0" anchor="ctr">
                    <a:solidFill>
                      <a:schemeClr val="bg2">
                        <a:lumMod val="90000"/>
                      </a:schemeClr>
                    </a:solidFill>
                  </a:tcPr>
                </a:tc>
                <a:tc>
                  <a:txBody>
                    <a:bodyPr/>
                    <a:lstStyle/>
                    <a:p>
                      <a:pPr algn="ctr" rtl="0"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2</a:t>
                      </a:r>
                    </a:p>
                  </a:txBody>
                  <a:tcPr marL="9525" marR="9525" marT="9525" marB="0" anchor="ctr">
                    <a:solidFill>
                      <a:schemeClr val="bg2">
                        <a:lumMod val="90000"/>
                      </a:schemeClr>
                    </a:solidFill>
                  </a:tcPr>
                </a:tc>
                <a:tc>
                  <a:txBody>
                    <a:bodyPr/>
                    <a:lstStyle/>
                    <a:p>
                      <a:pPr algn="ctr" rtl="0"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9</a:t>
                      </a:r>
                    </a:p>
                  </a:txBody>
                  <a:tcPr marL="9525" marR="9525" marT="9525" marB="0" anchor="ctr">
                    <a:solidFill>
                      <a:schemeClr val="bg2">
                        <a:lumMod val="90000"/>
                      </a:schemeClr>
                    </a:solidFill>
                  </a:tcPr>
                </a:tc>
                <a:tc>
                  <a:txBody>
                    <a:bodyPr/>
                    <a:lstStyle/>
                    <a:p>
                      <a:pPr algn="ctr" rtl="0"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9525" marR="9525" marT="9525" marB="0" anchor="ctr">
                    <a:solidFill>
                      <a:schemeClr val="bg2">
                        <a:lumMod val="90000"/>
                      </a:schemeClr>
                    </a:solidFill>
                  </a:tcPr>
                </a:tc>
                <a:extLst>
                  <a:ext uri="{0D108BD9-81ED-4DB2-BD59-A6C34878D82A}">
                    <a16:rowId xmlns:a16="http://schemas.microsoft.com/office/drawing/2014/main" val="10001"/>
                  </a:ext>
                </a:extLst>
              </a:tr>
              <a:tr h="394396">
                <a:tc>
                  <a:txBody>
                    <a:bodyPr/>
                    <a:lstStyle/>
                    <a:p>
                      <a:pPr algn="ctr" rtl="0"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9525" marR="9525" marT="9525" marB="0" anchor="ctr">
                    <a:solidFill>
                      <a:schemeClr val="accent6">
                        <a:lumMod val="20000"/>
                        <a:lumOff val="80000"/>
                      </a:schemeClr>
                    </a:solidFill>
                  </a:tcPr>
                </a:tc>
                <a:tc>
                  <a:txBody>
                    <a:bodyPr/>
                    <a:lstStyle/>
                    <a:p>
                      <a:pPr algn="ctr" rtl="0"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哈尔滨工业大学</a:t>
                      </a:r>
                    </a:p>
                  </a:txBody>
                  <a:tcPr marL="9525" marR="9525" marT="9525" marB="0" anchor="ctr">
                    <a:solidFill>
                      <a:schemeClr val="accent6">
                        <a:lumMod val="20000"/>
                        <a:lumOff val="80000"/>
                      </a:schemeClr>
                    </a:solidFill>
                  </a:tcPr>
                </a:tc>
                <a:tc>
                  <a:txBody>
                    <a:bodyPr/>
                    <a:lstStyle/>
                    <a:p>
                      <a:pPr algn="ctr" rtl="0"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9525" marR="9525" marT="9525" marB="0" anchor="ctr">
                    <a:solidFill>
                      <a:schemeClr val="accent6">
                        <a:lumMod val="20000"/>
                        <a:lumOff val="80000"/>
                      </a:schemeClr>
                    </a:solidFill>
                  </a:tcPr>
                </a:tc>
                <a:tc>
                  <a:txBody>
                    <a:bodyPr/>
                    <a:lstStyle/>
                    <a:p>
                      <a:pPr algn="ctr" rtl="0"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9525" marR="9525" marT="9525" marB="0" anchor="ctr">
                    <a:solidFill>
                      <a:schemeClr val="accent6">
                        <a:lumMod val="20000"/>
                        <a:lumOff val="80000"/>
                      </a:schemeClr>
                    </a:solidFill>
                  </a:tcPr>
                </a:tc>
                <a:tc>
                  <a:txBody>
                    <a:bodyPr/>
                    <a:lstStyle/>
                    <a:p>
                      <a:pPr algn="ctr" rtl="0"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9525" marR="9525" marT="9525" marB="0" anchor="ctr">
                    <a:solidFill>
                      <a:schemeClr val="accent6">
                        <a:lumMod val="20000"/>
                        <a:lumOff val="80000"/>
                      </a:schemeClr>
                    </a:solidFill>
                  </a:tcPr>
                </a:tc>
                <a:extLst>
                  <a:ext uri="{0D108BD9-81ED-4DB2-BD59-A6C34878D82A}">
                    <a16:rowId xmlns:a16="http://schemas.microsoft.com/office/drawing/2014/main" val="10002"/>
                  </a:ext>
                </a:extLst>
              </a:tr>
              <a:tr h="401787">
                <a:tc>
                  <a:txBody>
                    <a:bodyPr/>
                    <a:lstStyle/>
                    <a:p>
                      <a:pPr algn="ctr" rtl="0"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3</a:t>
                      </a:r>
                    </a:p>
                  </a:txBody>
                  <a:tcPr marL="9525" marR="9525" marT="9525" marB="0" anchor="ctr">
                    <a:solidFill>
                      <a:schemeClr val="bg2">
                        <a:lumMod val="90000"/>
                      </a:schemeClr>
                    </a:solidFill>
                  </a:tcPr>
                </a:tc>
                <a:tc>
                  <a:txBody>
                    <a:bodyPr/>
                    <a:lstStyle/>
                    <a:p>
                      <a:pPr algn="ctr" rtl="0"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清华大学</a:t>
                      </a:r>
                    </a:p>
                  </a:txBody>
                  <a:tcPr marL="9525" marR="9525" marT="9525" marB="0" anchor="ctr">
                    <a:solidFill>
                      <a:schemeClr val="bg2">
                        <a:lumMod val="90000"/>
                      </a:schemeClr>
                    </a:solidFill>
                  </a:tcPr>
                </a:tc>
                <a:tc>
                  <a:txBody>
                    <a:bodyPr/>
                    <a:lstStyle/>
                    <a:p>
                      <a:pPr algn="ctr" rtl="0"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9525" marR="9525" marT="9525" marB="0" anchor="ctr">
                    <a:solidFill>
                      <a:schemeClr val="bg2">
                        <a:lumMod val="90000"/>
                      </a:schemeClr>
                    </a:solidFill>
                  </a:tcPr>
                </a:tc>
                <a:tc>
                  <a:txBody>
                    <a:bodyPr/>
                    <a:lstStyle/>
                    <a:p>
                      <a:pPr algn="ctr" rtl="0"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5</a:t>
                      </a:r>
                    </a:p>
                  </a:txBody>
                  <a:tcPr marL="9525" marR="9525" marT="9525" marB="0" anchor="ctr">
                    <a:solidFill>
                      <a:schemeClr val="bg2">
                        <a:lumMod val="90000"/>
                      </a:schemeClr>
                    </a:solidFill>
                  </a:tcPr>
                </a:tc>
                <a:tc>
                  <a:txBody>
                    <a:bodyPr/>
                    <a:lstStyle/>
                    <a:p>
                      <a:pPr algn="ctr" rtl="0"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7</a:t>
                      </a:r>
                    </a:p>
                  </a:txBody>
                  <a:tcPr marL="9525" marR="9525" marT="9525" marB="0" anchor="ctr">
                    <a:solidFill>
                      <a:schemeClr val="bg2">
                        <a:lumMod val="90000"/>
                      </a:schemeClr>
                    </a:solidFill>
                  </a:tcPr>
                </a:tc>
                <a:extLst>
                  <a:ext uri="{0D108BD9-81ED-4DB2-BD59-A6C34878D82A}">
                    <a16:rowId xmlns:a16="http://schemas.microsoft.com/office/drawing/2014/main" val="10003"/>
                  </a:ext>
                </a:extLst>
              </a:tr>
              <a:tr h="360250">
                <a:tc>
                  <a:txBody>
                    <a:bodyPr/>
                    <a:lstStyle/>
                    <a:p>
                      <a:pPr algn="ctr" rtl="0"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4</a:t>
                      </a:r>
                    </a:p>
                  </a:txBody>
                  <a:tcPr marL="9525" marR="9525" marT="9525" marB="0" anchor="ctr">
                    <a:solidFill>
                      <a:schemeClr val="bg2">
                        <a:lumMod val="90000"/>
                      </a:schemeClr>
                    </a:solidFill>
                  </a:tcPr>
                </a:tc>
                <a:tc>
                  <a:txBody>
                    <a:bodyPr/>
                    <a:lstStyle/>
                    <a:p>
                      <a:pPr algn="ctr" rtl="0" fontAlgn="ctr"/>
                      <a:r>
                        <a:rPr lang="zh-CN" altLang="en-US" sz="1600" b="0" i="0" u="none" strike="noStrike">
                          <a:solidFill>
                            <a:srgbClr val="000000"/>
                          </a:solidFill>
                          <a:effectLst/>
                          <a:latin typeface="微软雅黑" panose="020B0503020204020204" pitchFamily="34" charset="-122"/>
                          <a:ea typeface="微软雅黑" panose="020B0503020204020204" pitchFamily="34" charset="-122"/>
                        </a:rPr>
                        <a:t>浙江大学</a:t>
                      </a:r>
                    </a:p>
                  </a:txBody>
                  <a:tcPr marL="9525" marR="9525" marT="9525" marB="0" anchor="ctr">
                    <a:solidFill>
                      <a:schemeClr val="bg2">
                        <a:lumMod val="90000"/>
                      </a:schemeClr>
                    </a:solidFill>
                  </a:tcPr>
                </a:tc>
                <a:tc>
                  <a:txBody>
                    <a:bodyPr/>
                    <a:lstStyle/>
                    <a:p>
                      <a:pPr algn="ctr" rtl="0"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9525" marR="9525" marT="9525" marB="0" anchor="ctr">
                    <a:solidFill>
                      <a:schemeClr val="bg2">
                        <a:lumMod val="90000"/>
                      </a:schemeClr>
                    </a:solidFill>
                  </a:tcPr>
                </a:tc>
                <a:tc>
                  <a:txBody>
                    <a:bodyPr/>
                    <a:lstStyle/>
                    <a:p>
                      <a:pPr algn="ctr" rtl="0"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9525" marR="9525" marT="9525" marB="0" anchor="ctr">
                    <a:solidFill>
                      <a:schemeClr val="bg2">
                        <a:lumMod val="90000"/>
                      </a:schemeClr>
                    </a:solidFill>
                  </a:tcPr>
                </a:tc>
                <a:tc>
                  <a:txBody>
                    <a:bodyPr/>
                    <a:lstStyle/>
                    <a:p>
                      <a:pPr algn="ctr" rtl="0"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5</a:t>
                      </a:r>
                    </a:p>
                  </a:txBody>
                  <a:tcPr marL="9525" marR="9525" marT="9525" marB="0" anchor="ctr">
                    <a:solidFill>
                      <a:schemeClr val="bg2">
                        <a:lumMod val="90000"/>
                      </a:schemeClr>
                    </a:solidFill>
                  </a:tcPr>
                </a:tc>
                <a:extLst>
                  <a:ext uri="{0D108BD9-81ED-4DB2-BD59-A6C34878D82A}">
                    <a16:rowId xmlns:a16="http://schemas.microsoft.com/office/drawing/2014/main" val="10004"/>
                  </a:ext>
                </a:extLst>
              </a:tr>
              <a:tr h="322909">
                <a:tc>
                  <a:txBody>
                    <a:bodyPr/>
                    <a:lstStyle/>
                    <a:p>
                      <a:pPr algn="ctr" rtl="0"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5</a:t>
                      </a:r>
                    </a:p>
                  </a:txBody>
                  <a:tcPr marL="9525" marR="9525" marT="9525" marB="0" anchor="ctr">
                    <a:solidFill>
                      <a:schemeClr val="bg2">
                        <a:lumMod val="90000"/>
                      </a:schemeClr>
                    </a:solidFill>
                  </a:tcPr>
                </a:tc>
                <a:tc>
                  <a:txBody>
                    <a:bodyPr/>
                    <a:lstStyle/>
                    <a:p>
                      <a:pPr algn="ctr" rtl="0" fontAlgn="ctr"/>
                      <a:r>
                        <a:rPr lang="zh-CN" altLang="en-US" sz="1600" b="0" i="0" u="none" strike="noStrike">
                          <a:solidFill>
                            <a:srgbClr val="000000"/>
                          </a:solidFill>
                          <a:effectLst/>
                          <a:latin typeface="微软雅黑" panose="020B0503020204020204" pitchFamily="34" charset="-122"/>
                          <a:ea typeface="微软雅黑" panose="020B0503020204020204" pitchFamily="34" charset="-122"/>
                        </a:rPr>
                        <a:t>武汉大学</a:t>
                      </a:r>
                    </a:p>
                  </a:txBody>
                  <a:tcPr marL="9525" marR="9525" marT="9525" marB="0" anchor="ctr">
                    <a:solidFill>
                      <a:schemeClr val="bg2">
                        <a:lumMod val="90000"/>
                      </a:schemeClr>
                    </a:solidFill>
                  </a:tcPr>
                </a:tc>
                <a:tc>
                  <a:txBody>
                    <a:bodyPr/>
                    <a:lstStyle/>
                    <a:p>
                      <a:pPr algn="ctr" rtl="0"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2</a:t>
                      </a:r>
                    </a:p>
                  </a:txBody>
                  <a:tcPr marL="9525" marR="9525" marT="9525" marB="0" anchor="ctr">
                    <a:solidFill>
                      <a:schemeClr val="bg2">
                        <a:lumMod val="90000"/>
                      </a:schemeClr>
                    </a:solidFill>
                  </a:tcPr>
                </a:tc>
                <a:tc>
                  <a:txBody>
                    <a:bodyPr/>
                    <a:lstStyle/>
                    <a:p>
                      <a:pPr algn="ctr" rtl="0"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solidFill>
                      <a:schemeClr val="bg2">
                        <a:lumMod val="90000"/>
                      </a:schemeClr>
                    </a:solidFill>
                  </a:tcPr>
                </a:tc>
                <a:tc>
                  <a:txBody>
                    <a:bodyPr/>
                    <a:lstStyle/>
                    <a:p>
                      <a:pPr algn="ctr" rtl="0"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2</a:t>
                      </a:r>
                    </a:p>
                  </a:txBody>
                  <a:tcPr marL="9525" marR="9525" marT="9525" marB="0" anchor="ctr">
                    <a:solidFill>
                      <a:schemeClr val="bg2">
                        <a:lumMod val="90000"/>
                      </a:schemeClr>
                    </a:solidFill>
                  </a:tcPr>
                </a:tc>
                <a:extLst>
                  <a:ext uri="{0D108BD9-81ED-4DB2-BD59-A6C34878D82A}">
                    <a16:rowId xmlns:a16="http://schemas.microsoft.com/office/drawing/2014/main" val="10005"/>
                  </a:ext>
                </a:extLst>
              </a:tr>
              <a:tr h="326920">
                <a:tc>
                  <a:txBody>
                    <a:bodyPr/>
                    <a:lstStyle/>
                    <a:p>
                      <a:pPr algn="ctr" rtl="0"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6</a:t>
                      </a:r>
                    </a:p>
                  </a:txBody>
                  <a:tcPr marL="9525" marR="9525" marT="9525" marB="0" anchor="ctr">
                    <a:solidFill>
                      <a:schemeClr val="bg2">
                        <a:lumMod val="90000"/>
                      </a:schemeClr>
                    </a:solidFill>
                  </a:tcPr>
                </a:tc>
                <a:tc>
                  <a:txBody>
                    <a:bodyPr/>
                    <a:lstStyle/>
                    <a:p>
                      <a:pPr algn="ctr" rtl="0" fontAlgn="ctr"/>
                      <a:r>
                        <a:rPr lang="zh-CN" altLang="en-US" sz="1600" b="0" i="0" u="none" strike="noStrike">
                          <a:solidFill>
                            <a:srgbClr val="000000"/>
                          </a:solidFill>
                          <a:effectLst/>
                          <a:latin typeface="微软雅黑" panose="020B0503020204020204" pitchFamily="34" charset="-122"/>
                          <a:ea typeface="微软雅黑" panose="020B0503020204020204" pitchFamily="34" charset="-122"/>
                        </a:rPr>
                        <a:t> 西安交通大学</a:t>
                      </a:r>
                    </a:p>
                  </a:txBody>
                  <a:tcPr marL="9525" marR="9525" marT="9525" marB="0" anchor="ctr">
                    <a:solidFill>
                      <a:schemeClr val="bg2">
                        <a:lumMod val="90000"/>
                      </a:schemeClr>
                    </a:solidFill>
                  </a:tcPr>
                </a:tc>
                <a:tc>
                  <a:txBody>
                    <a:bodyPr/>
                    <a:lstStyle/>
                    <a:p>
                      <a:pPr algn="ctr" rtl="0"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1</a:t>
                      </a:r>
                    </a:p>
                  </a:txBody>
                  <a:tcPr marL="9525" marR="9525" marT="9525" marB="0" anchor="ctr">
                    <a:solidFill>
                      <a:schemeClr val="bg2">
                        <a:lumMod val="90000"/>
                      </a:schemeClr>
                    </a:solidFill>
                  </a:tcPr>
                </a:tc>
                <a:tc>
                  <a:txBody>
                    <a:bodyPr/>
                    <a:lstStyle/>
                    <a:p>
                      <a:pPr algn="ctr" rtl="0"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9525" marR="9525" marT="9525" marB="0" anchor="ctr">
                    <a:solidFill>
                      <a:schemeClr val="bg2">
                        <a:lumMod val="90000"/>
                      </a:schemeClr>
                    </a:solidFill>
                  </a:tcPr>
                </a:tc>
                <a:tc>
                  <a:txBody>
                    <a:bodyPr/>
                    <a:lstStyle/>
                    <a:p>
                      <a:pPr algn="ctr" rtl="0"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2</a:t>
                      </a:r>
                    </a:p>
                  </a:txBody>
                  <a:tcPr marL="9525" marR="9525" marT="9525" marB="0" anchor="ctr">
                    <a:solidFill>
                      <a:schemeClr val="bg2">
                        <a:lumMod val="90000"/>
                      </a:schemeClr>
                    </a:solidFill>
                  </a:tcPr>
                </a:tc>
                <a:extLst>
                  <a:ext uri="{0D108BD9-81ED-4DB2-BD59-A6C34878D82A}">
                    <a16:rowId xmlns:a16="http://schemas.microsoft.com/office/drawing/2014/main" val="10006"/>
                  </a:ext>
                </a:extLst>
              </a:tr>
              <a:tr h="332612">
                <a:tc>
                  <a:txBody>
                    <a:bodyPr/>
                    <a:lstStyle/>
                    <a:p>
                      <a:pPr algn="ctr" rtl="0"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6</a:t>
                      </a:r>
                    </a:p>
                  </a:txBody>
                  <a:tcPr marL="9525" marR="9525" marT="9525" marB="0" anchor="ctr">
                    <a:solidFill>
                      <a:schemeClr val="bg2">
                        <a:lumMod val="90000"/>
                      </a:schemeClr>
                    </a:solidFill>
                  </a:tcPr>
                </a:tc>
                <a:tc>
                  <a:txBody>
                    <a:bodyPr/>
                    <a:lstStyle/>
                    <a:p>
                      <a:pPr algn="ctr" rtl="0" fontAlgn="ctr"/>
                      <a:r>
                        <a:rPr lang="zh-CN" altLang="en-US" sz="1600" b="0" i="0" u="none" strike="noStrike">
                          <a:solidFill>
                            <a:srgbClr val="000000"/>
                          </a:solidFill>
                          <a:effectLst/>
                          <a:latin typeface="微软雅黑" panose="020B0503020204020204" pitchFamily="34" charset="-122"/>
                          <a:ea typeface="微软雅黑" panose="020B0503020204020204" pitchFamily="34" charset="-122"/>
                        </a:rPr>
                        <a:t>南京农业大学</a:t>
                      </a:r>
                    </a:p>
                  </a:txBody>
                  <a:tcPr marL="9525" marR="9525" marT="9525" marB="0" anchor="ctr">
                    <a:solidFill>
                      <a:schemeClr val="bg2">
                        <a:lumMod val="90000"/>
                      </a:schemeClr>
                    </a:solidFill>
                  </a:tcPr>
                </a:tc>
                <a:tc>
                  <a:txBody>
                    <a:bodyPr/>
                    <a:lstStyle/>
                    <a:p>
                      <a:pPr algn="ctr" rtl="0"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1</a:t>
                      </a:r>
                    </a:p>
                  </a:txBody>
                  <a:tcPr marL="9525" marR="9525" marT="9525" marB="0" anchor="ctr">
                    <a:solidFill>
                      <a:schemeClr val="bg2">
                        <a:lumMod val="90000"/>
                      </a:schemeClr>
                    </a:solidFill>
                  </a:tcPr>
                </a:tc>
                <a:tc>
                  <a:txBody>
                    <a:bodyPr/>
                    <a:lstStyle/>
                    <a:p>
                      <a:pPr algn="ctr" rtl="0"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9525" marR="9525" marT="9525" marB="0" anchor="ctr">
                    <a:solidFill>
                      <a:schemeClr val="bg2">
                        <a:lumMod val="90000"/>
                      </a:schemeClr>
                    </a:solidFill>
                  </a:tcPr>
                </a:tc>
                <a:tc>
                  <a:txBody>
                    <a:bodyPr/>
                    <a:lstStyle/>
                    <a:p>
                      <a:pPr algn="ctr" rtl="0"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2</a:t>
                      </a:r>
                    </a:p>
                  </a:txBody>
                  <a:tcPr marL="9525" marR="9525" marT="9525" marB="0" anchor="ctr">
                    <a:solidFill>
                      <a:schemeClr val="bg2">
                        <a:lumMod val="90000"/>
                      </a:schemeClr>
                    </a:solidFill>
                  </a:tcPr>
                </a:tc>
                <a:extLst>
                  <a:ext uri="{0D108BD9-81ED-4DB2-BD59-A6C34878D82A}">
                    <a16:rowId xmlns:a16="http://schemas.microsoft.com/office/drawing/2014/main" val="10007"/>
                  </a:ext>
                </a:extLst>
              </a:tr>
              <a:tr h="328176">
                <a:tc>
                  <a:txBody>
                    <a:bodyPr/>
                    <a:lstStyle/>
                    <a:p>
                      <a:pPr algn="ctr" rtl="0"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8</a:t>
                      </a:r>
                    </a:p>
                  </a:txBody>
                  <a:tcPr marL="9525" marR="9525" marT="9525" marB="0" anchor="ctr">
                    <a:solidFill>
                      <a:schemeClr val="bg2">
                        <a:lumMod val="90000"/>
                      </a:schemeClr>
                    </a:solidFill>
                  </a:tcPr>
                </a:tc>
                <a:tc>
                  <a:txBody>
                    <a:bodyPr/>
                    <a:lstStyle/>
                    <a:p>
                      <a:pPr algn="ctr" rtl="0" fontAlgn="ctr"/>
                      <a:r>
                        <a:rPr lang="zh-CN" altLang="en-US" sz="1600" b="0" i="0" u="none" strike="noStrike">
                          <a:solidFill>
                            <a:srgbClr val="000000"/>
                          </a:solidFill>
                          <a:effectLst/>
                          <a:latin typeface="微软雅黑" panose="020B0503020204020204" pitchFamily="34" charset="-122"/>
                          <a:ea typeface="微软雅黑" panose="020B0503020204020204" pitchFamily="34" charset="-122"/>
                        </a:rPr>
                        <a:t>厦门大学</a:t>
                      </a:r>
                    </a:p>
                  </a:txBody>
                  <a:tcPr marL="9525" marR="9525" marT="9525" marB="0" anchor="ctr">
                    <a:solidFill>
                      <a:schemeClr val="bg2">
                        <a:lumMod val="90000"/>
                      </a:schemeClr>
                    </a:solidFill>
                  </a:tcPr>
                </a:tc>
                <a:tc>
                  <a:txBody>
                    <a:bodyPr/>
                    <a:lstStyle/>
                    <a:p>
                      <a:pPr algn="ctr" rtl="0" fontAlgn="ctr"/>
                      <a:r>
                        <a:rPr lang="zh-CN" altLang="en-US" sz="1600" b="0" i="0" u="none" strike="noStrike">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solidFill>
                      <a:schemeClr val="bg2">
                        <a:lumMod val="90000"/>
                      </a:schemeClr>
                    </a:solidFill>
                  </a:tcPr>
                </a:tc>
                <a:tc>
                  <a:txBody>
                    <a:bodyPr/>
                    <a:lstStyle/>
                    <a:p>
                      <a:pPr algn="ctr" rtl="0"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9525" marR="9525" marT="9525" marB="0" anchor="ctr">
                    <a:solidFill>
                      <a:schemeClr val="bg2">
                        <a:lumMod val="90000"/>
                      </a:schemeClr>
                    </a:solidFill>
                  </a:tcPr>
                </a:tc>
                <a:tc>
                  <a:txBody>
                    <a:bodyPr/>
                    <a:lstStyle/>
                    <a:p>
                      <a:pPr algn="ctr" rtl="0"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2</a:t>
                      </a:r>
                    </a:p>
                  </a:txBody>
                  <a:tcPr marL="9525" marR="9525" marT="9525" marB="0" anchor="ctr">
                    <a:solidFill>
                      <a:schemeClr val="bg2">
                        <a:lumMod val="90000"/>
                      </a:schemeClr>
                    </a:solidFill>
                  </a:tcPr>
                </a:tc>
                <a:extLst>
                  <a:ext uri="{0D108BD9-81ED-4DB2-BD59-A6C34878D82A}">
                    <a16:rowId xmlns:a16="http://schemas.microsoft.com/office/drawing/2014/main" val="10008"/>
                  </a:ext>
                </a:extLst>
              </a:tr>
              <a:tr h="305107">
                <a:tc>
                  <a:txBody>
                    <a:bodyPr/>
                    <a:lstStyle/>
                    <a:p>
                      <a:pPr algn="ctr" rtl="0"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8</a:t>
                      </a:r>
                    </a:p>
                  </a:txBody>
                  <a:tcPr marL="9525" marR="9525" marT="9525" marB="0" anchor="ctr">
                    <a:solidFill>
                      <a:schemeClr val="bg2">
                        <a:lumMod val="90000"/>
                      </a:schemeClr>
                    </a:solidFill>
                  </a:tcPr>
                </a:tc>
                <a:tc>
                  <a:txBody>
                    <a:bodyPr/>
                    <a:lstStyle/>
                    <a:p>
                      <a:pPr algn="ctr" rtl="0" fontAlgn="ctr"/>
                      <a:r>
                        <a:rPr lang="zh-CN" altLang="en-US" sz="1600" b="0" i="0" u="none" strike="noStrike">
                          <a:solidFill>
                            <a:srgbClr val="000000"/>
                          </a:solidFill>
                          <a:effectLst/>
                          <a:latin typeface="微软雅黑" panose="020B0503020204020204" pitchFamily="34" charset="-122"/>
                          <a:ea typeface="微软雅黑" panose="020B0503020204020204" pitchFamily="34" charset="-122"/>
                        </a:rPr>
                        <a:t>兰州大学</a:t>
                      </a:r>
                    </a:p>
                  </a:txBody>
                  <a:tcPr marL="9525" marR="9525" marT="9525" marB="0" anchor="ctr">
                    <a:solidFill>
                      <a:schemeClr val="bg2">
                        <a:lumMod val="90000"/>
                      </a:schemeClr>
                    </a:solidFill>
                  </a:tcPr>
                </a:tc>
                <a:tc>
                  <a:txBody>
                    <a:bodyPr/>
                    <a:lstStyle/>
                    <a:p>
                      <a:pPr algn="ctr" rtl="0" fontAlgn="ctr"/>
                      <a:r>
                        <a:rPr lang="zh-CN" altLang="en-US" sz="1600" b="0" i="0" u="none" strike="noStrike">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solidFill>
                      <a:schemeClr val="bg2">
                        <a:lumMod val="90000"/>
                      </a:schemeClr>
                    </a:solidFill>
                  </a:tcPr>
                </a:tc>
                <a:tc>
                  <a:txBody>
                    <a:bodyPr/>
                    <a:lstStyle/>
                    <a:p>
                      <a:pPr algn="ctr" rtl="0"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9525" marR="9525" marT="9525" marB="0" anchor="ctr">
                    <a:solidFill>
                      <a:schemeClr val="bg2">
                        <a:lumMod val="90000"/>
                      </a:schemeClr>
                    </a:solidFill>
                  </a:tcPr>
                </a:tc>
                <a:tc>
                  <a:txBody>
                    <a:bodyPr/>
                    <a:lstStyle/>
                    <a:p>
                      <a:pPr algn="ctr" rtl="0"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2</a:t>
                      </a:r>
                    </a:p>
                  </a:txBody>
                  <a:tcPr marL="9525" marR="9525" marT="9525" marB="0" anchor="ctr">
                    <a:solidFill>
                      <a:schemeClr val="bg2">
                        <a:lumMod val="90000"/>
                      </a:schemeClr>
                    </a:solidFill>
                  </a:tcPr>
                </a:tc>
                <a:extLst>
                  <a:ext uri="{0D108BD9-81ED-4DB2-BD59-A6C34878D82A}">
                    <a16:rowId xmlns:a16="http://schemas.microsoft.com/office/drawing/2014/main" val="10009"/>
                  </a:ext>
                </a:extLst>
              </a:tr>
              <a:tr h="305107">
                <a:tc>
                  <a:txBody>
                    <a:bodyPr/>
                    <a:lstStyle/>
                    <a:p>
                      <a:pPr algn="ctr" rtl="0"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8</a:t>
                      </a:r>
                    </a:p>
                  </a:txBody>
                  <a:tcPr marL="9525" marR="9525" marT="9525" marB="0" anchor="ctr">
                    <a:solidFill>
                      <a:schemeClr val="bg2">
                        <a:lumMod val="90000"/>
                      </a:schemeClr>
                    </a:solidFill>
                  </a:tcPr>
                </a:tc>
                <a:tc>
                  <a:txBody>
                    <a:bodyPr/>
                    <a:lstStyle/>
                    <a:p>
                      <a:pPr algn="ctr" rtl="0" fontAlgn="ctr"/>
                      <a:r>
                        <a:rPr lang="zh-CN" altLang="en-US" sz="1600" b="0" i="0" u="none" strike="noStrike">
                          <a:solidFill>
                            <a:srgbClr val="000000"/>
                          </a:solidFill>
                          <a:effectLst/>
                          <a:latin typeface="微软雅黑" panose="020B0503020204020204" pitchFamily="34" charset="-122"/>
                          <a:ea typeface="微软雅黑" panose="020B0503020204020204" pitchFamily="34" charset="-122"/>
                        </a:rPr>
                        <a:t>燕山大学</a:t>
                      </a:r>
                    </a:p>
                  </a:txBody>
                  <a:tcPr marL="9525" marR="9525" marT="9525" marB="0" anchor="ctr">
                    <a:solidFill>
                      <a:schemeClr val="bg2">
                        <a:lumMod val="90000"/>
                      </a:schemeClr>
                    </a:solidFill>
                  </a:tcPr>
                </a:tc>
                <a:tc>
                  <a:txBody>
                    <a:bodyPr/>
                    <a:lstStyle/>
                    <a:p>
                      <a:pPr algn="ctr" fontAlgn="ctr"/>
                      <a:r>
                        <a:rPr lang="zh-CN" altLang="en-US" sz="1800" b="0" i="0" u="none" strike="noStrike">
                          <a:solidFill>
                            <a:srgbClr val="000000"/>
                          </a:solidFill>
                          <a:effectLst/>
                          <a:latin typeface="Arial" panose="020B0604020202020204" pitchFamily="34" charset="0"/>
                          <a:ea typeface="宋体" panose="02010600030101010101" pitchFamily="2" charset="-122"/>
                        </a:rPr>
                        <a:t>　</a:t>
                      </a:r>
                    </a:p>
                  </a:txBody>
                  <a:tcPr marL="9525" marR="9525" marT="9525" marB="0" anchor="ctr">
                    <a:solidFill>
                      <a:schemeClr val="bg2">
                        <a:lumMod val="90000"/>
                      </a:schemeClr>
                    </a:solidFill>
                  </a:tcPr>
                </a:tc>
                <a:tc>
                  <a:txBody>
                    <a:bodyPr/>
                    <a:lstStyle/>
                    <a:p>
                      <a:pPr algn="ctr" rtl="0"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9525" marR="9525" marT="9525" marB="0" anchor="ctr">
                    <a:solidFill>
                      <a:schemeClr val="bg2">
                        <a:lumMod val="90000"/>
                      </a:schemeClr>
                    </a:solidFill>
                  </a:tcPr>
                </a:tc>
                <a:tc>
                  <a:txBody>
                    <a:bodyPr/>
                    <a:lstStyle/>
                    <a:p>
                      <a:pPr algn="ctr" rtl="0"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9525" marR="9525" marT="9525" marB="0" anchor="ctr">
                    <a:solidFill>
                      <a:schemeClr val="bg2">
                        <a:lumMod val="90000"/>
                      </a:schemeClr>
                    </a:solidFill>
                  </a:tcPr>
                </a:tc>
                <a:extLst>
                  <a:ext uri="{0D108BD9-81ED-4DB2-BD59-A6C34878D82A}">
                    <a16:rowId xmlns:a16="http://schemas.microsoft.com/office/drawing/2014/main" val="10010"/>
                  </a:ext>
                </a:extLst>
              </a:tr>
              <a:tr h="305107">
                <a:tc gridSpan="5">
                  <a:txBody>
                    <a:bodyPr/>
                    <a:lstStyle/>
                    <a:p>
                      <a:pPr algn="ctr" rtl="0" fontAlgn="ct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*总数相同按独立完成数量排序</a:t>
                      </a:r>
                    </a:p>
                  </a:txBody>
                  <a:tcPr marL="9525" marR="9525" marT="9525" marB="0" anchor="ctr">
                    <a:solidFill>
                      <a:schemeClr val="bg2">
                        <a:lumMod val="75000"/>
                      </a:schemeClr>
                    </a:solidFill>
                  </a:tcPr>
                </a:tc>
                <a:tc hMerge="1">
                  <a:txBody>
                    <a:bodyPr/>
                    <a:lstStyle/>
                    <a:p>
                      <a:endParaRPr lang="zh-CN"/>
                    </a:p>
                  </a:txBody>
                  <a:tcPr marL="9525" marR="9525" marT="9525" marB="0" anchor="ctr">
                    <a:solidFill>
                      <a:schemeClr val="bg2">
                        <a:lumMod val="75000"/>
                      </a:schemeClr>
                    </a:solidFill>
                  </a:tcPr>
                </a:tc>
                <a:tc hMerge="1">
                  <a:txBody>
                    <a:bodyPr/>
                    <a:lstStyle/>
                    <a:p>
                      <a:endParaRPr lang="zh-CN"/>
                    </a:p>
                  </a:txBody>
                  <a:tcPr marL="9525" marR="9525" marT="9525" marB="0" anchor="ctr">
                    <a:solidFill>
                      <a:schemeClr val="bg2">
                        <a:lumMod val="75000"/>
                      </a:schemeClr>
                    </a:solidFill>
                  </a:tcPr>
                </a:tc>
                <a:tc hMerge="1">
                  <a:txBody>
                    <a:bodyPr/>
                    <a:lstStyle/>
                    <a:p>
                      <a:endParaRPr lang="zh-CN"/>
                    </a:p>
                  </a:txBody>
                  <a:tcPr marL="9525" marR="9525" marT="9525" marB="0" anchor="ctr">
                    <a:solidFill>
                      <a:schemeClr val="bg2">
                        <a:lumMod val="75000"/>
                      </a:schemeClr>
                    </a:solidFill>
                  </a:tcPr>
                </a:tc>
                <a:tc hMerge="1">
                  <a:txBody>
                    <a:bodyPr/>
                    <a:lstStyle/>
                    <a:p>
                      <a:endParaRPr lang="zh-CN"/>
                    </a:p>
                  </a:txBody>
                  <a:tcPr marL="9525" marR="9525" marT="9525" marB="0" anchor="ctr">
                    <a:solidFill>
                      <a:schemeClr val="bg2">
                        <a:lumMod val="75000"/>
                      </a:schemeClr>
                    </a:solidFill>
                  </a:tcPr>
                </a:tc>
                <a:extLst>
                  <a:ext uri="{0D108BD9-81ED-4DB2-BD59-A6C34878D82A}">
                    <a16:rowId xmlns:a16="http://schemas.microsoft.com/office/drawing/2014/main" val="10011"/>
                  </a:ext>
                </a:extLst>
              </a:tr>
            </a:tbl>
          </a:graphicData>
        </a:graphic>
      </p:graphicFrame>
      <p:sp>
        <p:nvSpPr>
          <p:cNvPr id="24" name="TextBox 66"/>
          <p:cNvSpPr txBox="1"/>
          <p:nvPr/>
        </p:nvSpPr>
        <p:spPr>
          <a:xfrm>
            <a:off x="4286225" y="1715152"/>
            <a:ext cx="4104292" cy="938719"/>
          </a:xfrm>
          <a:prstGeom prst="rect">
            <a:avLst/>
          </a:prstGeom>
          <a:noFill/>
        </p:spPr>
        <p:txBody>
          <a:bodyPr wrap="square" rtlCol="0">
            <a:spAutoFit/>
          </a:bodyPr>
          <a:lstStyle/>
          <a:p>
            <a:pPr algn="ctr">
              <a:lnSpc>
                <a:spcPts val="3000"/>
              </a:lnSpc>
              <a:spcAft>
                <a:spcPts val="600"/>
              </a:spcAft>
              <a:defRPr/>
            </a:pPr>
            <a:r>
              <a:rPr lang="en-US" altLang="zh-CN" sz="1600" b="1" dirty="0">
                <a:latin typeface="微软雅黑" panose="020B0503020204020204" pitchFamily="34" charset="-122"/>
                <a:ea typeface="微软雅黑" panose="020B0503020204020204" pitchFamily="34" charset="-122"/>
              </a:rPr>
              <a:t>2017</a:t>
            </a:r>
          </a:p>
          <a:p>
            <a:pPr algn="ctr">
              <a:lnSpc>
                <a:spcPts val="3000"/>
              </a:lnSpc>
              <a:spcAft>
                <a:spcPts val="600"/>
              </a:spcAft>
              <a:defRPr/>
            </a:pPr>
            <a:r>
              <a:rPr lang="zh-CN" altLang="en-US" sz="1400" dirty="0">
                <a:solidFill>
                  <a:srgbClr val="000000"/>
                </a:solidFill>
                <a:latin typeface="微软雅黑" panose="020B0503020204020204" pitchFamily="34" charset="-122"/>
                <a:ea typeface="微软雅黑" panose="020B0503020204020204" pitchFamily="34" charset="-122"/>
              </a:rPr>
              <a:t>高轨同步轨道卫星星地双向高速激光通信</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strips(upLeft)">
                                      <p:cBhvr>
                                        <p:cTn id="7" dur="1000"/>
                                        <p:tgtEl>
                                          <p:spTgt spid="5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wipe(right)">
                                      <p:cBhvr>
                                        <p:cTn id="10" dur="500"/>
                                        <p:tgtEl>
                                          <p:spTgt spid="67"/>
                                        </p:tgtEl>
                                      </p:cBhvr>
                                    </p:animEffect>
                                  </p:childTnLst>
                                </p:cTn>
                              </p:par>
                              <p:par>
                                <p:cTn id="11" presetID="18" presetClass="entr" presetSubtype="3"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strips(upRight)">
                                      <p:cBhvr>
                                        <p:cTn id="13" dur="1000"/>
                                        <p:tgtEl>
                                          <p:spTgt spid="5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wipe(left)">
                                      <p:cBhvr>
                                        <p:cTn id="16" dur="500"/>
                                        <p:tgtEl>
                                          <p:spTgt spid="70"/>
                                        </p:tgtEl>
                                      </p:cBhvr>
                                    </p:animEffect>
                                  </p:childTnLst>
                                </p:cTn>
                              </p:par>
                              <p:par>
                                <p:cTn id="17" presetID="18" presetClass="entr" presetSubtype="9"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strips(upLeft)">
                                      <p:cBhvr>
                                        <p:cTn id="19" dur="1000"/>
                                        <p:tgtEl>
                                          <p:spTgt spid="54"/>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wipe(right)">
                                      <p:cBhvr>
                                        <p:cTn id="22" dur="500"/>
                                        <p:tgtEl>
                                          <p:spTgt spid="69"/>
                                        </p:tgtEl>
                                      </p:cBhvr>
                                    </p:animEffect>
                                  </p:childTnLst>
                                </p:cTn>
                              </p:par>
                              <p:par>
                                <p:cTn id="23" presetID="18" presetClass="entr" presetSubtype="3"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strips(upRight)">
                                      <p:cBhvr>
                                        <p:cTn id="25" dur="1000"/>
                                        <p:tgtEl>
                                          <p:spTgt spid="6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wipe(left)">
                                      <p:cBhvr>
                                        <p:cTn id="28" dur="500"/>
                                        <p:tgtEl>
                                          <p:spTgt spid="72"/>
                                        </p:tgtEl>
                                      </p:cBhvr>
                                    </p:animEffect>
                                  </p:childTnLst>
                                </p:cTn>
                              </p:par>
                              <p:par>
                                <p:cTn id="29" presetID="18" presetClass="entr" presetSubtype="9"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strips(upLeft)">
                                      <p:cBhvr>
                                        <p:cTn id="31" dur="1000"/>
                                        <p:tgtEl>
                                          <p:spTgt spid="65"/>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wipe(right)">
                                      <p:cBhvr>
                                        <p:cTn id="34" dur="500"/>
                                        <p:tgtEl>
                                          <p:spTgt spid="71"/>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right)">
                                      <p:cBhvr>
                                        <p:cTn id="37" dur="500"/>
                                        <p:tgtEl>
                                          <p:spTgt spid="24"/>
                                        </p:tgtEl>
                                      </p:cBhvr>
                                    </p:animEffect>
                                  </p:childTnLst>
                                </p:cTn>
                              </p:par>
                              <p:par>
                                <p:cTn id="38" presetID="18" presetClass="entr" presetSubtype="9"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strips(upLeft)">
                                      <p:cBhvr>
                                        <p:cTn id="40" dur="10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grpId="1" nodeType="clickEffect">
                                  <p:stCondLst>
                                    <p:cond delay="0"/>
                                  </p:stCondLst>
                                  <p:childTnLst>
                                    <p:anim calcmode="lin" valueType="num">
                                      <p:cBhvr additive="base">
                                        <p:cTn id="44" dur="500"/>
                                        <p:tgtEl>
                                          <p:spTgt spid="57"/>
                                        </p:tgtEl>
                                        <p:attrNameLst>
                                          <p:attrName>ppt_x</p:attrName>
                                        </p:attrNameLst>
                                      </p:cBhvr>
                                      <p:tavLst>
                                        <p:tav tm="0">
                                          <p:val>
                                            <p:strVal val="ppt_x"/>
                                          </p:val>
                                        </p:tav>
                                        <p:tav tm="100000">
                                          <p:val>
                                            <p:strVal val="ppt_x"/>
                                          </p:val>
                                        </p:tav>
                                      </p:tavLst>
                                    </p:anim>
                                    <p:anim calcmode="lin" valueType="num">
                                      <p:cBhvr additive="base">
                                        <p:cTn id="45" dur="500"/>
                                        <p:tgtEl>
                                          <p:spTgt spid="57"/>
                                        </p:tgtEl>
                                        <p:attrNameLst>
                                          <p:attrName>ppt_y</p:attrName>
                                        </p:attrNameLst>
                                      </p:cBhvr>
                                      <p:tavLst>
                                        <p:tav tm="0">
                                          <p:val>
                                            <p:strVal val="ppt_y"/>
                                          </p:val>
                                        </p:tav>
                                        <p:tav tm="100000">
                                          <p:val>
                                            <p:strVal val="1+ppt_h/2"/>
                                          </p:val>
                                        </p:tav>
                                      </p:tavLst>
                                    </p:anim>
                                    <p:set>
                                      <p:cBhvr>
                                        <p:cTn id="46" dur="1" fill="hold">
                                          <p:stCondLst>
                                            <p:cond delay="499"/>
                                          </p:stCondLst>
                                        </p:cTn>
                                        <p:tgtEl>
                                          <p:spTgt spid="57"/>
                                        </p:tgtEl>
                                        <p:attrNameLst>
                                          <p:attrName>style.visibility</p:attrName>
                                        </p:attrNameLst>
                                      </p:cBhvr>
                                      <p:to>
                                        <p:strVal val="hidden"/>
                                      </p:to>
                                    </p:set>
                                  </p:childTnLst>
                                </p:cTn>
                              </p:par>
                              <p:par>
                                <p:cTn id="47" presetID="2" presetClass="exit" presetSubtype="4" fill="hold" grpId="1" nodeType="withEffect">
                                  <p:stCondLst>
                                    <p:cond delay="0"/>
                                  </p:stCondLst>
                                  <p:childTnLst>
                                    <p:anim calcmode="lin" valueType="num">
                                      <p:cBhvr additive="base">
                                        <p:cTn id="48" dur="500"/>
                                        <p:tgtEl>
                                          <p:spTgt spid="67"/>
                                        </p:tgtEl>
                                        <p:attrNameLst>
                                          <p:attrName>ppt_x</p:attrName>
                                        </p:attrNameLst>
                                      </p:cBhvr>
                                      <p:tavLst>
                                        <p:tav tm="0">
                                          <p:val>
                                            <p:strVal val="ppt_x"/>
                                          </p:val>
                                        </p:tav>
                                        <p:tav tm="100000">
                                          <p:val>
                                            <p:strVal val="ppt_x"/>
                                          </p:val>
                                        </p:tav>
                                      </p:tavLst>
                                    </p:anim>
                                    <p:anim calcmode="lin" valueType="num">
                                      <p:cBhvr additive="base">
                                        <p:cTn id="49" dur="500"/>
                                        <p:tgtEl>
                                          <p:spTgt spid="67"/>
                                        </p:tgtEl>
                                        <p:attrNameLst>
                                          <p:attrName>ppt_y</p:attrName>
                                        </p:attrNameLst>
                                      </p:cBhvr>
                                      <p:tavLst>
                                        <p:tav tm="0">
                                          <p:val>
                                            <p:strVal val="ppt_y"/>
                                          </p:val>
                                        </p:tav>
                                        <p:tav tm="100000">
                                          <p:val>
                                            <p:strVal val="1+ppt_h/2"/>
                                          </p:val>
                                        </p:tav>
                                      </p:tavLst>
                                    </p:anim>
                                    <p:set>
                                      <p:cBhvr>
                                        <p:cTn id="50" dur="1" fill="hold">
                                          <p:stCondLst>
                                            <p:cond delay="499"/>
                                          </p:stCondLst>
                                        </p:cTn>
                                        <p:tgtEl>
                                          <p:spTgt spid="67"/>
                                        </p:tgtEl>
                                        <p:attrNameLst>
                                          <p:attrName>style.visibility</p:attrName>
                                        </p:attrNameLst>
                                      </p:cBhvr>
                                      <p:to>
                                        <p:strVal val="hidden"/>
                                      </p:to>
                                    </p:set>
                                  </p:childTnLst>
                                </p:cTn>
                              </p:par>
                              <p:par>
                                <p:cTn id="51" presetID="2" presetClass="exit" presetSubtype="4" fill="hold" grpId="1" nodeType="withEffect">
                                  <p:stCondLst>
                                    <p:cond delay="0"/>
                                  </p:stCondLst>
                                  <p:childTnLst>
                                    <p:anim calcmode="lin" valueType="num">
                                      <p:cBhvr additive="base">
                                        <p:cTn id="52" dur="500"/>
                                        <p:tgtEl>
                                          <p:spTgt spid="51"/>
                                        </p:tgtEl>
                                        <p:attrNameLst>
                                          <p:attrName>ppt_x</p:attrName>
                                        </p:attrNameLst>
                                      </p:cBhvr>
                                      <p:tavLst>
                                        <p:tav tm="0">
                                          <p:val>
                                            <p:strVal val="ppt_x"/>
                                          </p:val>
                                        </p:tav>
                                        <p:tav tm="100000">
                                          <p:val>
                                            <p:strVal val="ppt_x"/>
                                          </p:val>
                                        </p:tav>
                                      </p:tavLst>
                                    </p:anim>
                                    <p:anim calcmode="lin" valueType="num">
                                      <p:cBhvr additive="base">
                                        <p:cTn id="53" dur="500"/>
                                        <p:tgtEl>
                                          <p:spTgt spid="51"/>
                                        </p:tgtEl>
                                        <p:attrNameLst>
                                          <p:attrName>ppt_y</p:attrName>
                                        </p:attrNameLst>
                                      </p:cBhvr>
                                      <p:tavLst>
                                        <p:tav tm="0">
                                          <p:val>
                                            <p:strVal val="ppt_y"/>
                                          </p:val>
                                        </p:tav>
                                        <p:tav tm="100000">
                                          <p:val>
                                            <p:strVal val="1+ppt_h/2"/>
                                          </p:val>
                                        </p:tav>
                                      </p:tavLst>
                                    </p:anim>
                                    <p:set>
                                      <p:cBhvr>
                                        <p:cTn id="54" dur="1" fill="hold">
                                          <p:stCondLst>
                                            <p:cond delay="499"/>
                                          </p:stCondLst>
                                        </p:cTn>
                                        <p:tgtEl>
                                          <p:spTgt spid="51"/>
                                        </p:tgtEl>
                                        <p:attrNameLst>
                                          <p:attrName>style.visibility</p:attrName>
                                        </p:attrNameLst>
                                      </p:cBhvr>
                                      <p:to>
                                        <p:strVal val="hidden"/>
                                      </p:to>
                                    </p:set>
                                  </p:childTnLst>
                                </p:cTn>
                              </p:par>
                              <p:par>
                                <p:cTn id="55" presetID="2" presetClass="exit" presetSubtype="4" fill="hold" grpId="1" nodeType="withEffect">
                                  <p:stCondLst>
                                    <p:cond delay="0"/>
                                  </p:stCondLst>
                                  <p:childTnLst>
                                    <p:anim calcmode="lin" valueType="num">
                                      <p:cBhvr additive="base">
                                        <p:cTn id="56" dur="500"/>
                                        <p:tgtEl>
                                          <p:spTgt spid="70"/>
                                        </p:tgtEl>
                                        <p:attrNameLst>
                                          <p:attrName>ppt_x</p:attrName>
                                        </p:attrNameLst>
                                      </p:cBhvr>
                                      <p:tavLst>
                                        <p:tav tm="0">
                                          <p:val>
                                            <p:strVal val="ppt_x"/>
                                          </p:val>
                                        </p:tav>
                                        <p:tav tm="100000">
                                          <p:val>
                                            <p:strVal val="ppt_x"/>
                                          </p:val>
                                        </p:tav>
                                      </p:tavLst>
                                    </p:anim>
                                    <p:anim calcmode="lin" valueType="num">
                                      <p:cBhvr additive="base">
                                        <p:cTn id="57" dur="500"/>
                                        <p:tgtEl>
                                          <p:spTgt spid="70"/>
                                        </p:tgtEl>
                                        <p:attrNameLst>
                                          <p:attrName>ppt_y</p:attrName>
                                        </p:attrNameLst>
                                      </p:cBhvr>
                                      <p:tavLst>
                                        <p:tav tm="0">
                                          <p:val>
                                            <p:strVal val="ppt_y"/>
                                          </p:val>
                                        </p:tav>
                                        <p:tav tm="100000">
                                          <p:val>
                                            <p:strVal val="1+ppt_h/2"/>
                                          </p:val>
                                        </p:tav>
                                      </p:tavLst>
                                    </p:anim>
                                    <p:set>
                                      <p:cBhvr>
                                        <p:cTn id="58" dur="1" fill="hold">
                                          <p:stCondLst>
                                            <p:cond delay="499"/>
                                          </p:stCondLst>
                                        </p:cTn>
                                        <p:tgtEl>
                                          <p:spTgt spid="70"/>
                                        </p:tgtEl>
                                        <p:attrNameLst>
                                          <p:attrName>style.visibility</p:attrName>
                                        </p:attrNameLst>
                                      </p:cBhvr>
                                      <p:to>
                                        <p:strVal val="hidden"/>
                                      </p:to>
                                    </p:set>
                                  </p:childTnLst>
                                </p:cTn>
                              </p:par>
                              <p:par>
                                <p:cTn id="59" presetID="2" presetClass="exit" presetSubtype="4" fill="hold" grpId="1" nodeType="withEffect">
                                  <p:stCondLst>
                                    <p:cond delay="0"/>
                                  </p:stCondLst>
                                  <p:childTnLst>
                                    <p:anim calcmode="lin" valueType="num">
                                      <p:cBhvr additive="base">
                                        <p:cTn id="60" dur="500"/>
                                        <p:tgtEl>
                                          <p:spTgt spid="54"/>
                                        </p:tgtEl>
                                        <p:attrNameLst>
                                          <p:attrName>ppt_x</p:attrName>
                                        </p:attrNameLst>
                                      </p:cBhvr>
                                      <p:tavLst>
                                        <p:tav tm="0">
                                          <p:val>
                                            <p:strVal val="ppt_x"/>
                                          </p:val>
                                        </p:tav>
                                        <p:tav tm="100000">
                                          <p:val>
                                            <p:strVal val="ppt_x"/>
                                          </p:val>
                                        </p:tav>
                                      </p:tavLst>
                                    </p:anim>
                                    <p:anim calcmode="lin" valueType="num">
                                      <p:cBhvr additive="base">
                                        <p:cTn id="61" dur="500"/>
                                        <p:tgtEl>
                                          <p:spTgt spid="54"/>
                                        </p:tgtEl>
                                        <p:attrNameLst>
                                          <p:attrName>ppt_y</p:attrName>
                                        </p:attrNameLst>
                                      </p:cBhvr>
                                      <p:tavLst>
                                        <p:tav tm="0">
                                          <p:val>
                                            <p:strVal val="ppt_y"/>
                                          </p:val>
                                        </p:tav>
                                        <p:tav tm="100000">
                                          <p:val>
                                            <p:strVal val="1+ppt_h/2"/>
                                          </p:val>
                                        </p:tav>
                                      </p:tavLst>
                                    </p:anim>
                                    <p:set>
                                      <p:cBhvr>
                                        <p:cTn id="62" dur="1" fill="hold">
                                          <p:stCondLst>
                                            <p:cond delay="499"/>
                                          </p:stCondLst>
                                        </p:cTn>
                                        <p:tgtEl>
                                          <p:spTgt spid="54"/>
                                        </p:tgtEl>
                                        <p:attrNameLst>
                                          <p:attrName>style.visibility</p:attrName>
                                        </p:attrNameLst>
                                      </p:cBhvr>
                                      <p:to>
                                        <p:strVal val="hidden"/>
                                      </p:to>
                                    </p:set>
                                  </p:childTnLst>
                                </p:cTn>
                              </p:par>
                              <p:par>
                                <p:cTn id="63" presetID="2" presetClass="exit" presetSubtype="4" fill="hold" grpId="1" nodeType="withEffect">
                                  <p:stCondLst>
                                    <p:cond delay="0"/>
                                  </p:stCondLst>
                                  <p:childTnLst>
                                    <p:anim calcmode="lin" valueType="num">
                                      <p:cBhvr additive="base">
                                        <p:cTn id="64" dur="500"/>
                                        <p:tgtEl>
                                          <p:spTgt spid="69"/>
                                        </p:tgtEl>
                                        <p:attrNameLst>
                                          <p:attrName>ppt_x</p:attrName>
                                        </p:attrNameLst>
                                      </p:cBhvr>
                                      <p:tavLst>
                                        <p:tav tm="0">
                                          <p:val>
                                            <p:strVal val="ppt_x"/>
                                          </p:val>
                                        </p:tav>
                                        <p:tav tm="100000">
                                          <p:val>
                                            <p:strVal val="ppt_x"/>
                                          </p:val>
                                        </p:tav>
                                      </p:tavLst>
                                    </p:anim>
                                    <p:anim calcmode="lin" valueType="num">
                                      <p:cBhvr additive="base">
                                        <p:cTn id="65" dur="500"/>
                                        <p:tgtEl>
                                          <p:spTgt spid="69"/>
                                        </p:tgtEl>
                                        <p:attrNameLst>
                                          <p:attrName>ppt_y</p:attrName>
                                        </p:attrNameLst>
                                      </p:cBhvr>
                                      <p:tavLst>
                                        <p:tav tm="0">
                                          <p:val>
                                            <p:strVal val="ppt_y"/>
                                          </p:val>
                                        </p:tav>
                                        <p:tav tm="100000">
                                          <p:val>
                                            <p:strVal val="1+ppt_h/2"/>
                                          </p:val>
                                        </p:tav>
                                      </p:tavLst>
                                    </p:anim>
                                    <p:set>
                                      <p:cBhvr>
                                        <p:cTn id="66" dur="1" fill="hold">
                                          <p:stCondLst>
                                            <p:cond delay="499"/>
                                          </p:stCondLst>
                                        </p:cTn>
                                        <p:tgtEl>
                                          <p:spTgt spid="69"/>
                                        </p:tgtEl>
                                        <p:attrNameLst>
                                          <p:attrName>style.visibility</p:attrName>
                                        </p:attrNameLst>
                                      </p:cBhvr>
                                      <p:to>
                                        <p:strVal val="hidden"/>
                                      </p:to>
                                    </p:set>
                                  </p:childTnLst>
                                </p:cTn>
                              </p:par>
                              <p:par>
                                <p:cTn id="67" presetID="2" presetClass="exit" presetSubtype="4" fill="hold" grpId="1" nodeType="withEffect">
                                  <p:stCondLst>
                                    <p:cond delay="0"/>
                                  </p:stCondLst>
                                  <p:childTnLst>
                                    <p:anim calcmode="lin" valueType="num">
                                      <p:cBhvr additive="base">
                                        <p:cTn id="68" dur="500"/>
                                        <p:tgtEl>
                                          <p:spTgt spid="66"/>
                                        </p:tgtEl>
                                        <p:attrNameLst>
                                          <p:attrName>ppt_x</p:attrName>
                                        </p:attrNameLst>
                                      </p:cBhvr>
                                      <p:tavLst>
                                        <p:tav tm="0">
                                          <p:val>
                                            <p:strVal val="ppt_x"/>
                                          </p:val>
                                        </p:tav>
                                        <p:tav tm="100000">
                                          <p:val>
                                            <p:strVal val="ppt_x"/>
                                          </p:val>
                                        </p:tav>
                                      </p:tavLst>
                                    </p:anim>
                                    <p:anim calcmode="lin" valueType="num">
                                      <p:cBhvr additive="base">
                                        <p:cTn id="69" dur="500"/>
                                        <p:tgtEl>
                                          <p:spTgt spid="66"/>
                                        </p:tgtEl>
                                        <p:attrNameLst>
                                          <p:attrName>ppt_y</p:attrName>
                                        </p:attrNameLst>
                                      </p:cBhvr>
                                      <p:tavLst>
                                        <p:tav tm="0">
                                          <p:val>
                                            <p:strVal val="ppt_y"/>
                                          </p:val>
                                        </p:tav>
                                        <p:tav tm="100000">
                                          <p:val>
                                            <p:strVal val="1+ppt_h/2"/>
                                          </p:val>
                                        </p:tav>
                                      </p:tavLst>
                                    </p:anim>
                                    <p:set>
                                      <p:cBhvr>
                                        <p:cTn id="70" dur="1" fill="hold">
                                          <p:stCondLst>
                                            <p:cond delay="499"/>
                                          </p:stCondLst>
                                        </p:cTn>
                                        <p:tgtEl>
                                          <p:spTgt spid="66"/>
                                        </p:tgtEl>
                                        <p:attrNameLst>
                                          <p:attrName>style.visibility</p:attrName>
                                        </p:attrNameLst>
                                      </p:cBhvr>
                                      <p:to>
                                        <p:strVal val="hidden"/>
                                      </p:to>
                                    </p:set>
                                  </p:childTnLst>
                                </p:cTn>
                              </p:par>
                              <p:par>
                                <p:cTn id="71" presetID="2" presetClass="exit" presetSubtype="4" fill="hold" grpId="1" nodeType="withEffect">
                                  <p:stCondLst>
                                    <p:cond delay="0"/>
                                  </p:stCondLst>
                                  <p:childTnLst>
                                    <p:anim calcmode="lin" valueType="num">
                                      <p:cBhvr additive="base">
                                        <p:cTn id="72" dur="500"/>
                                        <p:tgtEl>
                                          <p:spTgt spid="72"/>
                                        </p:tgtEl>
                                        <p:attrNameLst>
                                          <p:attrName>ppt_x</p:attrName>
                                        </p:attrNameLst>
                                      </p:cBhvr>
                                      <p:tavLst>
                                        <p:tav tm="0">
                                          <p:val>
                                            <p:strVal val="ppt_x"/>
                                          </p:val>
                                        </p:tav>
                                        <p:tav tm="100000">
                                          <p:val>
                                            <p:strVal val="ppt_x"/>
                                          </p:val>
                                        </p:tav>
                                      </p:tavLst>
                                    </p:anim>
                                    <p:anim calcmode="lin" valueType="num">
                                      <p:cBhvr additive="base">
                                        <p:cTn id="73" dur="500"/>
                                        <p:tgtEl>
                                          <p:spTgt spid="72"/>
                                        </p:tgtEl>
                                        <p:attrNameLst>
                                          <p:attrName>ppt_y</p:attrName>
                                        </p:attrNameLst>
                                      </p:cBhvr>
                                      <p:tavLst>
                                        <p:tav tm="0">
                                          <p:val>
                                            <p:strVal val="ppt_y"/>
                                          </p:val>
                                        </p:tav>
                                        <p:tav tm="100000">
                                          <p:val>
                                            <p:strVal val="1+ppt_h/2"/>
                                          </p:val>
                                        </p:tav>
                                      </p:tavLst>
                                    </p:anim>
                                    <p:set>
                                      <p:cBhvr>
                                        <p:cTn id="74" dur="1" fill="hold">
                                          <p:stCondLst>
                                            <p:cond delay="499"/>
                                          </p:stCondLst>
                                        </p:cTn>
                                        <p:tgtEl>
                                          <p:spTgt spid="72"/>
                                        </p:tgtEl>
                                        <p:attrNameLst>
                                          <p:attrName>style.visibility</p:attrName>
                                        </p:attrNameLst>
                                      </p:cBhvr>
                                      <p:to>
                                        <p:strVal val="hidden"/>
                                      </p:to>
                                    </p:set>
                                  </p:childTnLst>
                                </p:cTn>
                              </p:par>
                              <p:par>
                                <p:cTn id="75" presetID="2" presetClass="exit" presetSubtype="4" fill="hold" grpId="1" nodeType="withEffect">
                                  <p:stCondLst>
                                    <p:cond delay="0"/>
                                  </p:stCondLst>
                                  <p:childTnLst>
                                    <p:anim calcmode="lin" valueType="num">
                                      <p:cBhvr additive="base">
                                        <p:cTn id="76" dur="500"/>
                                        <p:tgtEl>
                                          <p:spTgt spid="65"/>
                                        </p:tgtEl>
                                        <p:attrNameLst>
                                          <p:attrName>ppt_x</p:attrName>
                                        </p:attrNameLst>
                                      </p:cBhvr>
                                      <p:tavLst>
                                        <p:tav tm="0">
                                          <p:val>
                                            <p:strVal val="ppt_x"/>
                                          </p:val>
                                        </p:tav>
                                        <p:tav tm="100000">
                                          <p:val>
                                            <p:strVal val="ppt_x"/>
                                          </p:val>
                                        </p:tav>
                                      </p:tavLst>
                                    </p:anim>
                                    <p:anim calcmode="lin" valueType="num">
                                      <p:cBhvr additive="base">
                                        <p:cTn id="77" dur="500"/>
                                        <p:tgtEl>
                                          <p:spTgt spid="65"/>
                                        </p:tgtEl>
                                        <p:attrNameLst>
                                          <p:attrName>ppt_y</p:attrName>
                                        </p:attrNameLst>
                                      </p:cBhvr>
                                      <p:tavLst>
                                        <p:tav tm="0">
                                          <p:val>
                                            <p:strVal val="ppt_y"/>
                                          </p:val>
                                        </p:tav>
                                        <p:tav tm="100000">
                                          <p:val>
                                            <p:strVal val="1+ppt_h/2"/>
                                          </p:val>
                                        </p:tav>
                                      </p:tavLst>
                                    </p:anim>
                                    <p:set>
                                      <p:cBhvr>
                                        <p:cTn id="78" dur="1" fill="hold">
                                          <p:stCondLst>
                                            <p:cond delay="499"/>
                                          </p:stCondLst>
                                        </p:cTn>
                                        <p:tgtEl>
                                          <p:spTgt spid="65"/>
                                        </p:tgtEl>
                                        <p:attrNameLst>
                                          <p:attrName>style.visibility</p:attrName>
                                        </p:attrNameLst>
                                      </p:cBhvr>
                                      <p:to>
                                        <p:strVal val="hidden"/>
                                      </p:to>
                                    </p:set>
                                  </p:childTnLst>
                                </p:cTn>
                              </p:par>
                              <p:par>
                                <p:cTn id="79" presetID="2" presetClass="exit" presetSubtype="4" fill="hold" grpId="1" nodeType="withEffect">
                                  <p:stCondLst>
                                    <p:cond delay="0"/>
                                  </p:stCondLst>
                                  <p:childTnLst>
                                    <p:anim calcmode="lin" valueType="num">
                                      <p:cBhvr additive="base">
                                        <p:cTn id="80" dur="500"/>
                                        <p:tgtEl>
                                          <p:spTgt spid="71"/>
                                        </p:tgtEl>
                                        <p:attrNameLst>
                                          <p:attrName>ppt_x</p:attrName>
                                        </p:attrNameLst>
                                      </p:cBhvr>
                                      <p:tavLst>
                                        <p:tav tm="0">
                                          <p:val>
                                            <p:strVal val="ppt_x"/>
                                          </p:val>
                                        </p:tav>
                                        <p:tav tm="100000">
                                          <p:val>
                                            <p:strVal val="ppt_x"/>
                                          </p:val>
                                        </p:tav>
                                      </p:tavLst>
                                    </p:anim>
                                    <p:anim calcmode="lin" valueType="num">
                                      <p:cBhvr additive="base">
                                        <p:cTn id="81" dur="500"/>
                                        <p:tgtEl>
                                          <p:spTgt spid="71"/>
                                        </p:tgtEl>
                                        <p:attrNameLst>
                                          <p:attrName>ppt_y</p:attrName>
                                        </p:attrNameLst>
                                      </p:cBhvr>
                                      <p:tavLst>
                                        <p:tav tm="0">
                                          <p:val>
                                            <p:strVal val="ppt_y"/>
                                          </p:val>
                                        </p:tav>
                                        <p:tav tm="100000">
                                          <p:val>
                                            <p:strVal val="1+ppt_h/2"/>
                                          </p:val>
                                        </p:tav>
                                      </p:tavLst>
                                    </p:anim>
                                    <p:set>
                                      <p:cBhvr>
                                        <p:cTn id="82" dur="1" fill="hold">
                                          <p:stCondLst>
                                            <p:cond delay="499"/>
                                          </p:stCondLst>
                                        </p:cTn>
                                        <p:tgtEl>
                                          <p:spTgt spid="71"/>
                                        </p:tgtEl>
                                        <p:attrNameLst>
                                          <p:attrName>style.visibility</p:attrName>
                                        </p:attrNameLst>
                                      </p:cBhvr>
                                      <p:to>
                                        <p:strVal val="hidden"/>
                                      </p:to>
                                    </p:set>
                                  </p:childTnLst>
                                </p:cTn>
                              </p:par>
                              <p:par>
                                <p:cTn id="83" presetID="2" presetClass="exit" presetSubtype="4" fill="hold" grpId="1" nodeType="withEffect">
                                  <p:stCondLst>
                                    <p:cond delay="0"/>
                                  </p:stCondLst>
                                  <p:childTnLst>
                                    <p:anim calcmode="lin" valueType="num">
                                      <p:cBhvr additive="base">
                                        <p:cTn id="84" dur="500"/>
                                        <p:tgtEl>
                                          <p:spTgt spid="23"/>
                                        </p:tgtEl>
                                        <p:attrNameLst>
                                          <p:attrName>ppt_x</p:attrName>
                                        </p:attrNameLst>
                                      </p:cBhvr>
                                      <p:tavLst>
                                        <p:tav tm="0">
                                          <p:val>
                                            <p:strVal val="ppt_x"/>
                                          </p:val>
                                        </p:tav>
                                        <p:tav tm="100000">
                                          <p:val>
                                            <p:strVal val="ppt_x"/>
                                          </p:val>
                                        </p:tav>
                                      </p:tavLst>
                                    </p:anim>
                                    <p:anim calcmode="lin" valueType="num">
                                      <p:cBhvr additive="base">
                                        <p:cTn id="85" dur="500"/>
                                        <p:tgtEl>
                                          <p:spTgt spid="23"/>
                                        </p:tgtEl>
                                        <p:attrNameLst>
                                          <p:attrName>ppt_y</p:attrName>
                                        </p:attrNameLst>
                                      </p:cBhvr>
                                      <p:tavLst>
                                        <p:tav tm="0">
                                          <p:val>
                                            <p:strVal val="ppt_y"/>
                                          </p:val>
                                        </p:tav>
                                        <p:tav tm="100000">
                                          <p:val>
                                            <p:strVal val="1+ppt_h/2"/>
                                          </p:val>
                                        </p:tav>
                                      </p:tavLst>
                                    </p:anim>
                                    <p:set>
                                      <p:cBhvr>
                                        <p:cTn id="86" dur="1" fill="hold">
                                          <p:stCondLst>
                                            <p:cond delay="499"/>
                                          </p:stCondLst>
                                        </p:cTn>
                                        <p:tgtEl>
                                          <p:spTgt spid="23"/>
                                        </p:tgtEl>
                                        <p:attrNameLst>
                                          <p:attrName>style.visibility</p:attrName>
                                        </p:attrNameLst>
                                      </p:cBhvr>
                                      <p:to>
                                        <p:strVal val="hidden"/>
                                      </p:to>
                                    </p:set>
                                  </p:childTnLst>
                                </p:cTn>
                              </p:par>
                              <p:par>
                                <p:cTn id="87" presetID="2" presetClass="exit" presetSubtype="4" fill="hold" grpId="1" nodeType="withEffect">
                                  <p:stCondLst>
                                    <p:cond delay="0"/>
                                  </p:stCondLst>
                                  <p:childTnLst>
                                    <p:anim calcmode="lin" valueType="num">
                                      <p:cBhvr additive="base">
                                        <p:cTn id="88" dur="500"/>
                                        <p:tgtEl>
                                          <p:spTgt spid="24"/>
                                        </p:tgtEl>
                                        <p:attrNameLst>
                                          <p:attrName>ppt_x</p:attrName>
                                        </p:attrNameLst>
                                      </p:cBhvr>
                                      <p:tavLst>
                                        <p:tav tm="0">
                                          <p:val>
                                            <p:strVal val="ppt_x"/>
                                          </p:val>
                                        </p:tav>
                                        <p:tav tm="100000">
                                          <p:val>
                                            <p:strVal val="ppt_x"/>
                                          </p:val>
                                        </p:tav>
                                      </p:tavLst>
                                    </p:anim>
                                    <p:anim calcmode="lin" valueType="num">
                                      <p:cBhvr additive="base">
                                        <p:cTn id="89" dur="500"/>
                                        <p:tgtEl>
                                          <p:spTgt spid="24"/>
                                        </p:tgtEl>
                                        <p:attrNameLst>
                                          <p:attrName>ppt_y</p:attrName>
                                        </p:attrNameLst>
                                      </p:cBhvr>
                                      <p:tavLst>
                                        <p:tav tm="0">
                                          <p:val>
                                            <p:strVal val="ppt_y"/>
                                          </p:val>
                                        </p:tav>
                                        <p:tav tm="100000">
                                          <p:val>
                                            <p:strVal val="1+ppt_h/2"/>
                                          </p:val>
                                        </p:tav>
                                      </p:tavLst>
                                    </p:anim>
                                    <p:set>
                                      <p:cBhvr>
                                        <p:cTn id="90" dur="1" fill="hold">
                                          <p:stCondLst>
                                            <p:cond delay="499"/>
                                          </p:stCondLst>
                                        </p:cTn>
                                        <p:tgtEl>
                                          <p:spTgt spid="24"/>
                                        </p:tgtEl>
                                        <p:attrNameLst>
                                          <p:attrName>style.visibility</p:attrName>
                                        </p:attrNameLst>
                                      </p:cBhvr>
                                      <p:to>
                                        <p:strVal val="hidden"/>
                                      </p:to>
                                    </p:set>
                                  </p:childTnLst>
                                </p:cTn>
                              </p:par>
                            </p:childTnLst>
                          </p:cTn>
                        </p:par>
                        <p:par>
                          <p:cTn id="91" fill="hold">
                            <p:stCondLst>
                              <p:cond delay="500"/>
                            </p:stCondLst>
                            <p:childTnLst>
                              <p:par>
                                <p:cTn id="92" presetID="2" presetClass="entr" presetSubtype="4" fill="hold" grpId="0" nodeType="afterEffect">
                                  <p:stCondLst>
                                    <p:cond delay="0"/>
                                  </p:stCondLst>
                                  <p:childTnLst>
                                    <p:set>
                                      <p:cBhvr>
                                        <p:cTn id="93" dur="1" fill="hold">
                                          <p:stCondLst>
                                            <p:cond delay="0"/>
                                          </p:stCondLst>
                                        </p:cTn>
                                        <p:tgtEl>
                                          <p:spTgt spid="19"/>
                                        </p:tgtEl>
                                        <p:attrNameLst>
                                          <p:attrName>style.visibility</p:attrName>
                                        </p:attrNameLst>
                                      </p:cBhvr>
                                      <p:to>
                                        <p:strVal val="visible"/>
                                      </p:to>
                                    </p:set>
                                    <p:anim calcmode="lin" valueType="num">
                                      <p:cBhvr additive="base">
                                        <p:cTn id="94" dur="500" fill="hold"/>
                                        <p:tgtEl>
                                          <p:spTgt spid="19"/>
                                        </p:tgtEl>
                                        <p:attrNameLst>
                                          <p:attrName>ppt_x</p:attrName>
                                        </p:attrNameLst>
                                      </p:cBhvr>
                                      <p:tavLst>
                                        <p:tav tm="0">
                                          <p:val>
                                            <p:strVal val="#ppt_x"/>
                                          </p:val>
                                        </p:tav>
                                        <p:tav tm="100000">
                                          <p:val>
                                            <p:strVal val="#ppt_x"/>
                                          </p:val>
                                        </p:tav>
                                      </p:tavLst>
                                    </p:anim>
                                    <p:anim calcmode="lin" valueType="num">
                                      <p:cBhvr additive="base">
                                        <p:cTn id="95" dur="500" fill="hold"/>
                                        <p:tgtEl>
                                          <p:spTgt spid="19"/>
                                        </p:tgtEl>
                                        <p:attrNameLst>
                                          <p:attrName>ppt_y</p:attrName>
                                        </p:attrNameLst>
                                      </p:cBhvr>
                                      <p:tavLst>
                                        <p:tav tm="0">
                                          <p:val>
                                            <p:strVal val="1+#ppt_h/2"/>
                                          </p:val>
                                        </p:tav>
                                        <p:tav tm="100000">
                                          <p:val>
                                            <p:strVal val="#ppt_y"/>
                                          </p:val>
                                        </p:tav>
                                      </p:tavLst>
                                    </p:anim>
                                  </p:childTnLst>
                                </p:cTn>
                              </p:par>
                            </p:childTnLst>
                          </p:cTn>
                        </p:par>
                        <p:par>
                          <p:cTn id="96" fill="hold">
                            <p:stCondLst>
                              <p:cond delay="1000"/>
                            </p:stCondLst>
                            <p:childTnLst>
                              <p:par>
                                <p:cTn id="97" presetID="10" presetClass="entr" presetSubtype="0" fill="hold" nodeType="afterEffect">
                                  <p:stCondLst>
                                    <p:cond delay="0"/>
                                  </p:stCondLst>
                                  <p:childTnLst>
                                    <p:set>
                                      <p:cBhvr>
                                        <p:cTn id="98" dur="1" fill="hold">
                                          <p:stCondLst>
                                            <p:cond delay="0"/>
                                          </p:stCondLst>
                                        </p:cTn>
                                        <p:tgtEl>
                                          <p:spTgt spid="21"/>
                                        </p:tgtEl>
                                        <p:attrNameLst>
                                          <p:attrName>style.visibility</p:attrName>
                                        </p:attrNameLst>
                                      </p:cBhvr>
                                      <p:to>
                                        <p:strVal val="visible"/>
                                      </p:to>
                                    </p:set>
                                    <p:animEffect transition="in" filter="fade">
                                      <p:cBhvr>
                                        <p:cTn id="9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23" grpId="0" animBg="1"/>
      <p:bldP spid="23" grpId="1" animBg="1"/>
      <p:bldP spid="66" grpId="0" animBg="1"/>
      <p:bldP spid="66" grpId="1" animBg="1"/>
      <p:bldP spid="54" grpId="0" animBg="1"/>
      <p:bldP spid="54" grpId="1" animBg="1"/>
      <p:bldP spid="51" grpId="0" animBg="1"/>
      <p:bldP spid="51" grpId="1" animBg="1"/>
      <p:bldP spid="57" grpId="0" animBg="1"/>
      <p:bldP spid="57" grpId="1" animBg="1"/>
      <p:bldP spid="67" grpId="0"/>
      <p:bldP spid="67" grpId="1"/>
      <p:bldP spid="69" grpId="0"/>
      <p:bldP spid="69" grpId="1"/>
      <p:bldP spid="70" grpId="0"/>
      <p:bldP spid="70" grpId="1"/>
      <p:bldP spid="71" grpId="0"/>
      <p:bldP spid="71" grpId="1"/>
      <p:bldP spid="72" grpId="0"/>
      <p:bldP spid="72" grpId="1"/>
      <p:bldP spid="19" grpId="0"/>
      <p:bldP spid="24" grpId="0"/>
      <p:bldP spid="2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7"/>
          <p:cNvGrpSpPr/>
          <p:nvPr/>
        </p:nvGrpSpPr>
        <p:grpSpPr bwMode="auto">
          <a:xfrm>
            <a:off x="3851622" y="1150924"/>
            <a:ext cx="4498274" cy="2707504"/>
            <a:chOff x="4530333" y="1512268"/>
            <a:chExt cx="4659386" cy="2829186"/>
          </a:xfrm>
        </p:grpSpPr>
        <p:pic>
          <p:nvPicPr>
            <p:cNvPr id="26" name="Picture 12" descr="http://www.jeixun.com/uploads/allimg/120305/5_120305094839_1.jpg"/>
            <p:cNvPicPr>
              <a:picLocks noChangeAspect="1" noChangeArrowheads="1"/>
            </p:cNvPicPr>
            <p:nvPr/>
          </p:nvPicPr>
          <p:blipFill>
            <a:blip r:embed="rId3" cstate="print"/>
            <a:srcRect/>
            <a:stretch>
              <a:fillRect/>
            </a:stretch>
          </p:blipFill>
          <p:spPr bwMode="auto">
            <a:xfrm>
              <a:off x="4530333" y="1512268"/>
              <a:ext cx="4659386" cy="282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本框 26"/>
            <p:cNvSpPr txBox="1"/>
            <p:nvPr/>
          </p:nvSpPr>
          <p:spPr>
            <a:xfrm>
              <a:off x="6827841" y="1786254"/>
              <a:ext cx="191347" cy="354900"/>
            </a:xfrm>
            <a:prstGeom prst="rect">
              <a:avLst/>
            </a:prstGeom>
            <a:noFill/>
          </p:spPr>
          <p:txBody>
            <a:bodyPr wrap="none">
              <a:spAutoFit/>
            </a:bodyPr>
            <a:lstStyle/>
            <a:p>
              <a:pPr>
                <a:defRPr/>
              </a:pPr>
              <a:endParaRPr lang="zh-CN" altLang="en-US" sz="1600" dirty="0">
                <a:solidFill>
                  <a:schemeClr val="accent6"/>
                </a:solidFill>
                <a:latin typeface="黑体" panose="02010609060101010101" pitchFamily="49" charset="-122"/>
                <a:ea typeface="黑体" panose="02010609060101010101" pitchFamily="49" charset="-122"/>
              </a:endParaRPr>
            </a:p>
          </p:txBody>
        </p:sp>
        <p:pic>
          <p:nvPicPr>
            <p:cNvPr id="28" name="图片 3"/>
            <p:cNvPicPr>
              <a:picLocks noChangeAspect="1"/>
            </p:cNvPicPr>
            <p:nvPr/>
          </p:nvPicPr>
          <p:blipFill>
            <a:blip r:embed="rId4" cstate="screen"/>
            <a:srcRect/>
            <a:stretch>
              <a:fillRect/>
            </a:stretch>
          </p:blipFill>
          <p:spPr bwMode="auto">
            <a:xfrm>
              <a:off x="7500719" y="2213848"/>
              <a:ext cx="1086065" cy="119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p:cNvSpPr txBox="1"/>
            <p:nvPr/>
          </p:nvSpPr>
          <p:spPr>
            <a:xfrm>
              <a:off x="7111134" y="1535620"/>
              <a:ext cx="191347" cy="342667"/>
            </a:xfrm>
            <a:prstGeom prst="rect">
              <a:avLst/>
            </a:prstGeom>
            <a:noFill/>
          </p:spPr>
          <p:txBody>
            <a:bodyPr wrap="none">
              <a:spAutoFit/>
            </a:bodyPr>
            <a:lstStyle/>
            <a:p>
              <a:pPr>
                <a:defRPr/>
              </a:pPr>
              <a:endParaRPr lang="zh-CN" altLang="en-US" sz="1525" dirty="0">
                <a:solidFill>
                  <a:schemeClr val="bg1"/>
                </a:solidFill>
                <a:latin typeface="黑体" panose="02010609060101010101" pitchFamily="49" charset="-122"/>
                <a:ea typeface="黑体" panose="02010609060101010101" pitchFamily="49" charset="-122"/>
              </a:endParaRPr>
            </a:p>
          </p:txBody>
        </p:sp>
      </p:grpSp>
      <p:grpSp>
        <p:nvGrpSpPr>
          <p:cNvPr id="20" name="组合 5"/>
          <p:cNvGrpSpPr/>
          <p:nvPr/>
        </p:nvGrpSpPr>
        <p:grpSpPr bwMode="auto">
          <a:xfrm>
            <a:off x="8358833" y="3472309"/>
            <a:ext cx="3810529" cy="2807149"/>
            <a:chOff x="152845" y="4341453"/>
            <a:chExt cx="3125179" cy="2363115"/>
          </a:xfrm>
        </p:grpSpPr>
        <p:pic>
          <p:nvPicPr>
            <p:cNvPr id="21" name="Picture 10" descr="http://i0.sinaimg.cn/ent/v/p/2012-01-23/U5913P28T3D3540812F326DT20120123002540.jpg"/>
            <p:cNvPicPr>
              <a:picLocks noChangeAspect="1" noChangeArrowheads="1"/>
            </p:cNvPicPr>
            <p:nvPr/>
          </p:nvPicPr>
          <p:blipFill>
            <a:blip r:embed="rId5" cstate="print"/>
            <a:srcRect/>
            <a:stretch>
              <a:fillRect/>
            </a:stretch>
          </p:blipFill>
          <p:spPr bwMode="auto">
            <a:xfrm>
              <a:off x="152845" y="4341453"/>
              <a:ext cx="3125179" cy="236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21"/>
            <p:cNvSpPr txBox="1"/>
            <p:nvPr/>
          </p:nvSpPr>
          <p:spPr>
            <a:xfrm>
              <a:off x="990757" y="4393450"/>
              <a:ext cx="149910" cy="285002"/>
            </a:xfrm>
            <a:prstGeom prst="rect">
              <a:avLst/>
            </a:prstGeom>
            <a:noFill/>
          </p:spPr>
          <p:txBody>
            <a:bodyPr wrap="none">
              <a:spAutoFit/>
            </a:bodyPr>
            <a:lstStyle/>
            <a:p>
              <a:pPr>
                <a:defRPr/>
              </a:pPr>
              <a:endParaRPr lang="zh-CN" altLang="en-US" sz="1600" dirty="0">
                <a:solidFill>
                  <a:schemeClr val="bg1"/>
                </a:solidFill>
                <a:latin typeface="黑体" panose="02010609060101010101" pitchFamily="49" charset="-122"/>
                <a:ea typeface="黑体" panose="02010609060101010101" pitchFamily="49" charset="-122"/>
              </a:endParaRPr>
            </a:p>
          </p:txBody>
        </p:sp>
      </p:grpSp>
      <p:grpSp>
        <p:nvGrpSpPr>
          <p:cNvPr id="30" name="组合 6"/>
          <p:cNvGrpSpPr/>
          <p:nvPr/>
        </p:nvGrpSpPr>
        <p:grpSpPr bwMode="auto">
          <a:xfrm>
            <a:off x="3767177" y="3465384"/>
            <a:ext cx="4589452" cy="2827777"/>
            <a:chOff x="784169" y="1790654"/>
            <a:chExt cx="3682939" cy="2550799"/>
          </a:xfrm>
        </p:grpSpPr>
        <p:pic>
          <p:nvPicPr>
            <p:cNvPr id="31" name="Picture 4" descr="http://www.miit.gov.cn/n11293472/n11293832/n11293907/n11368261/n14580587.files/n14580592.jpg"/>
            <p:cNvPicPr>
              <a:picLocks noChangeAspect="1" noChangeArrowheads="1"/>
            </p:cNvPicPr>
            <p:nvPr/>
          </p:nvPicPr>
          <p:blipFill rotWithShape="1">
            <a:blip r:embed="rId6" cstate="print"/>
            <a:srcRect t="7499"/>
            <a:stretch>
              <a:fillRect/>
            </a:stretch>
          </p:blipFill>
          <p:spPr bwMode="auto">
            <a:xfrm>
              <a:off x="852040" y="1866910"/>
              <a:ext cx="3615068" cy="2474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p:cNvSpPr txBox="1"/>
            <p:nvPr/>
          </p:nvSpPr>
          <p:spPr>
            <a:xfrm>
              <a:off x="870302" y="2011176"/>
              <a:ext cx="148243" cy="307985"/>
            </a:xfrm>
            <a:prstGeom prst="rect">
              <a:avLst/>
            </a:prstGeom>
            <a:noFill/>
          </p:spPr>
          <p:txBody>
            <a:bodyPr wrap="none">
              <a:spAutoFit/>
            </a:bodyPr>
            <a:lstStyle/>
            <a:p>
              <a:pPr>
                <a:defRPr/>
              </a:pPr>
              <a:endParaRPr lang="zh-CN" altLang="en-US" sz="1600" dirty="0">
                <a:solidFill>
                  <a:schemeClr val="accent6"/>
                </a:solidFill>
                <a:latin typeface="黑体" panose="02010609060101010101" pitchFamily="49" charset="-122"/>
                <a:ea typeface="黑体" panose="02010609060101010101" pitchFamily="49" charset="-122"/>
              </a:endParaRPr>
            </a:p>
          </p:txBody>
        </p:sp>
        <p:sp>
          <p:nvSpPr>
            <p:cNvPr id="33" name="文本框 32"/>
            <p:cNvSpPr txBox="1"/>
            <p:nvPr/>
          </p:nvSpPr>
          <p:spPr>
            <a:xfrm>
              <a:off x="784169" y="1790654"/>
              <a:ext cx="148243" cy="307985"/>
            </a:xfrm>
            <a:prstGeom prst="rect">
              <a:avLst/>
            </a:prstGeom>
            <a:noFill/>
          </p:spPr>
          <p:txBody>
            <a:bodyPr wrap="none">
              <a:spAutoFit/>
            </a:bodyPr>
            <a:lstStyle/>
            <a:p>
              <a:pPr>
                <a:defRPr/>
              </a:pPr>
              <a:endParaRPr lang="zh-CN" altLang="en-US" sz="1600" dirty="0">
                <a:solidFill>
                  <a:schemeClr val="bg1"/>
                </a:solidFill>
                <a:latin typeface="黑体" panose="02010609060101010101" pitchFamily="49" charset="-122"/>
                <a:ea typeface="黑体" panose="02010609060101010101" pitchFamily="49" charset="-122"/>
              </a:endParaRPr>
            </a:p>
          </p:txBody>
        </p:sp>
      </p:grpSp>
      <p:sp>
        <p:nvSpPr>
          <p:cNvPr id="43" name="文本框 42"/>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系列成果</a:t>
            </a:r>
          </a:p>
        </p:txBody>
      </p:sp>
      <p:sp>
        <p:nvSpPr>
          <p:cNvPr id="45" name="文本框 44"/>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49" name="矩形 48"/>
          <p:cNvSpPr/>
          <p:nvPr/>
        </p:nvSpPr>
        <p:spPr>
          <a:xfrm>
            <a:off x="2384177" y="1150923"/>
            <a:ext cx="1371175" cy="51422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TextBox 11"/>
          <p:cNvSpPr txBox="1">
            <a:spLocks noChangeArrowheads="1"/>
          </p:cNvSpPr>
          <p:nvPr/>
        </p:nvSpPr>
        <p:spPr bwMode="auto">
          <a:xfrm>
            <a:off x="3860300" y="3213823"/>
            <a:ext cx="4489595" cy="338554"/>
          </a:xfrm>
          <a:prstGeom prst="rect">
            <a:avLst/>
          </a:prstGeom>
          <a:solidFill>
            <a:srgbClr val="00B0F0">
              <a:alpha val="6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C0000"/>
              </a:buClr>
              <a:buFont typeface="Wingdings" panose="05000000000000000000" pitchFamily="2" charset="2"/>
              <a:buChar char="n"/>
              <a:defRPr sz="3200" b="1">
                <a:solidFill>
                  <a:srgbClr val="000066"/>
                </a:solidFill>
                <a:latin typeface="Tahoma" panose="020B0604030504040204" pitchFamily="34" charset="0"/>
                <a:ea typeface="黑体" panose="02010609060101010101" pitchFamily="49" charset="-122"/>
              </a:defRPr>
            </a:lvl1pPr>
            <a:lvl2pPr marL="742950" indent="-285750">
              <a:spcBef>
                <a:spcPct val="20000"/>
              </a:spcBef>
              <a:buClr>
                <a:srgbClr val="CC0000"/>
              </a:buClr>
              <a:buFont typeface="Wingdings" panose="05000000000000000000" pitchFamily="2" charset="2"/>
              <a:buChar char="n"/>
              <a:defRPr sz="3200">
                <a:solidFill>
                  <a:srgbClr val="000066"/>
                </a:solidFill>
                <a:latin typeface="Tahoma" panose="020B0604030504040204" pitchFamily="34" charset="0"/>
                <a:ea typeface="黑体" panose="02010609060101010101" pitchFamily="49" charset="-122"/>
              </a:defRPr>
            </a:lvl2pPr>
            <a:lvl3pPr marL="1143000" indent="-228600">
              <a:spcBef>
                <a:spcPct val="20000"/>
              </a:spcBef>
              <a:buClr>
                <a:srgbClr val="CC0000"/>
              </a:buClr>
              <a:buFont typeface="Wingdings" panose="05000000000000000000" pitchFamily="2" charset="2"/>
              <a:buChar char="n"/>
              <a:defRPr sz="2400">
                <a:solidFill>
                  <a:srgbClr val="000066"/>
                </a:solidFill>
                <a:latin typeface="Tahoma" panose="020B0604030504040204" pitchFamily="34" charset="0"/>
                <a:ea typeface="黑体" panose="02010609060101010101" pitchFamily="49" charset="-122"/>
              </a:defRPr>
            </a:lvl3pPr>
            <a:lvl4pPr marL="1600200" indent="-228600">
              <a:spcBef>
                <a:spcPct val="20000"/>
              </a:spcBef>
              <a:buClr>
                <a:srgbClr val="CC0000"/>
              </a:buClr>
              <a:buFont typeface="Wingdings" panose="05000000000000000000" pitchFamily="2" charset="2"/>
              <a:buChar char="n"/>
              <a:defRPr sz="2400">
                <a:solidFill>
                  <a:srgbClr val="000066"/>
                </a:solidFill>
                <a:latin typeface="Tahoma" panose="020B0604030504040204" pitchFamily="34" charset="0"/>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buNone/>
              <a:defRPr/>
            </a:pPr>
            <a:r>
              <a:rPr lang="zh-CN" altLang="en-US" sz="1600" dirty="0">
                <a:solidFill>
                  <a:schemeClr val="bg1"/>
                </a:solidFill>
                <a:latin typeface="黑体" panose="02010609060101010101" pitchFamily="49" charset="-122"/>
              </a:rPr>
              <a:t>国家技术发明一等奖 </a:t>
            </a:r>
            <a:r>
              <a:rPr lang="zh-CN" altLang="en-US" sz="1600" dirty="0">
                <a:solidFill>
                  <a:schemeClr val="accent6"/>
                </a:solidFill>
                <a:latin typeface="黑体" panose="02010609060101010101" pitchFamily="49" charset="-122"/>
              </a:rPr>
              <a:t>星地激光链路系统技术</a:t>
            </a:r>
            <a:endParaRPr lang="zh-CN" altLang="en-US" sz="1600" dirty="0">
              <a:solidFill>
                <a:schemeClr val="bg1"/>
              </a:solidFill>
              <a:latin typeface="黑体" panose="02010609060101010101" pitchFamily="49" charset="-122"/>
            </a:endParaRPr>
          </a:p>
        </p:txBody>
      </p:sp>
      <p:grpSp>
        <p:nvGrpSpPr>
          <p:cNvPr id="38" name="组合 18"/>
          <p:cNvGrpSpPr/>
          <p:nvPr/>
        </p:nvGrpSpPr>
        <p:grpSpPr bwMode="auto">
          <a:xfrm>
            <a:off x="8349895" y="1153914"/>
            <a:ext cx="4056144" cy="2400342"/>
            <a:chOff x="6267626" y="1570356"/>
            <a:chExt cx="3169638" cy="2074544"/>
          </a:xfrm>
        </p:grpSpPr>
        <p:pic>
          <p:nvPicPr>
            <p:cNvPr id="39" name="图片 19"/>
            <p:cNvPicPr>
              <a:picLocks noChangeAspect="1"/>
            </p:cNvPicPr>
            <p:nvPr/>
          </p:nvPicPr>
          <p:blipFill>
            <a:blip r:embed="rId7" cstate="print"/>
            <a:srcRect/>
            <a:stretch>
              <a:fillRect/>
            </a:stretch>
          </p:blipFill>
          <p:spPr bwMode="auto">
            <a:xfrm>
              <a:off x="6267626" y="1570356"/>
              <a:ext cx="2984486" cy="207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文本框 39"/>
            <p:cNvSpPr txBox="1"/>
            <p:nvPr/>
          </p:nvSpPr>
          <p:spPr>
            <a:xfrm>
              <a:off x="8375011" y="1795839"/>
              <a:ext cx="143798" cy="273290"/>
            </a:xfrm>
            <a:prstGeom prst="rect">
              <a:avLst/>
            </a:prstGeom>
            <a:noFill/>
          </p:spPr>
          <p:txBody>
            <a:bodyPr wrap="none">
              <a:spAutoFit/>
            </a:bodyPr>
            <a:lstStyle/>
            <a:p>
              <a:pPr>
                <a:defRPr/>
              </a:pPr>
              <a:endParaRPr lang="zh-CN" altLang="en-US" sz="1600" dirty="0">
                <a:solidFill>
                  <a:schemeClr val="accent6"/>
                </a:solidFill>
                <a:latin typeface="黑体" panose="02010609060101010101" pitchFamily="49" charset="-122"/>
                <a:ea typeface="黑体" panose="02010609060101010101" pitchFamily="49" charset="-122"/>
              </a:endParaRPr>
            </a:p>
          </p:txBody>
        </p:sp>
        <p:sp>
          <p:nvSpPr>
            <p:cNvPr id="42" name="文本框 41"/>
            <p:cNvSpPr txBox="1"/>
            <p:nvPr/>
          </p:nvSpPr>
          <p:spPr>
            <a:xfrm>
              <a:off x="7642597" y="1589207"/>
              <a:ext cx="1794667" cy="273290"/>
            </a:xfrm>
            <a:prstGeom prst="rect">
              <a:avLst/>
            </a:prstGeom>
            <a:noFill/>
          </p:spPr>
          <p:txBody>
            <a:bodyPr>
              <a:spAutoFit/>
            </a:bodyPr>
            <a:lstStyle/>
            <a:p>
              <a:pPr>
                <a:defRPr/>
              </a:pPr>
              <a:endParaRPr lang="zh-CN" altLang="en-US" sz="1600" dirty="0">
                <a:solidFill>
                  <a:schemeClr val="bg1"/>
                </a:solidFill>
                <a:latin typeface="黑体" panose="02010609060101010101" pitchFamily="49" charset="-122"/>
                <a:ea typeface="黑体" panose="02010609060101010101" pitchFamily="49" charset="-122"/>
              </a:endParaRPr>
            </a:p>
          </p:txBody>
        </p:sp>
      </p:grpSp>
      <p:sp>
        <p:nvSpPr>
          <p:cNvPr id="34" name="TextBox 11"/>
          <p:cNvSpPr txBox="1">
            <a:spLocks noChangeArrowheads="1"/>
          </p:cNvSpPr>
          <p:nvPr/>
        </p:nvSpPr>
        <p:spPr bwMode="auto">
          <a:xfrm>
            <a:off x="8349895" y="3213823"/>
            <a:ext cx="3816062" cy="338554"/>
          </a:xfrm>
          <a:prstGeom prst="rect">
            <a:avLst/>
          </a:prstGeom>
          <a:solidFill>
            <a:srgbClr val="00B0F0">
              <a:alpha val="6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C0000"/>
              </a:buClr>
              <a:buFont typeface="Wingdings" panose="05000000000000000000" pitchFamily="2" charset="2"/>
              <a:buChar char="n"/>
              <a:defRPr sz="3200" b="1">
                <a:solidFill>
                  <a:srgbClr val="000066"/>
                </a:solidFill>
                <a:latin typeface="Tahoma" panose="020B0604030504040204" pitchFamily="34" charset="0"/>
                <a:ea typeface="黑体" panose="02010609060101010101" pitchFamily="49" charset="-122"/>
              </a:defRPr>
            </a:lvl1pPr>
            <a:lvl2pPr marL="742950" indent="-285750">
              <a:spcBef>
                <a:spcPct val="20000"/>
              </a:spcBef>
              <a:buClr>
                <a:srgbClr val="CC0000"/>
              </a:buClr>
              <a:buFont typeface="Wingdings" panose="05000000000000000000" pitchFamily="2" charset="2"/>
              <a:buChar char="n"/>
              <a:defRPr sz="3200">
                <a:solidFill>
                  <a:srgbClr val="000066"/>
                </a:solidFill>
                <a:latin typeface="Tahoma" panose="020B0604030504040204" pitchFamily="34" charset="0"/>
                <a:ea typeface="黑体" panose="02010609060101010101" pitchFamily="49" charset="-122"/>
              </a:defRPr>
            </a:lvl2pPr>
            <a:lvl3pPr marL="1143000" indent="-228600">
              <a:spcBef>
                <a:spcPct val="20000"/>
              </a:spcBef>
              <a:buClr>
                <a:srgbClr val="CC0000"/>
              </a:buClr>
              <a:buFont typeface="Wingdings" panose="05000000000000000000" pitchFamily="2" charset="2"/>
              <a:buChar char="n"/>
              <a:defRPr sz="2400">
                <a:solidFill>
                  <a:srgbClr val="000066"/>
                </a:solidFill>
                <a:latin typeface="Tahoma" panose="020B0604030504040204" pitchFamily="34" charset="0"/>
                <a:ea typeface="黑体" panose="02010609060101010101" pitchFamily="49" charset="-122"/>
              </a:defRPr>
            </a:lvl3pPr>
            <a:lvl4pPr marL="1600200" indent="-228600">
              <a:spcBef>
                <a:spcPct val="20000"/>
              </a:spcBef>
              <a:buClr>
                <a:srgbClr val="CC0000"/>
              </a:buClr>
              <a:buFont typeface="Wingdings" panose="05000000000000000000" pitchFamily="2" charset="2"/>
              <a:buChar char="n"/>
              <a:defRPr sz="2400">
                <a:solidFill>
                  <a:srgbClr val="000066"/>
                </a:solidFill>
                <a:latin typeface="Tahoma" panose="020B0604030504040204" pitchFamily="34" charset="0"/>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buNone/>
              <a:defRPr/>
            </a:pPr>
            <a:r>
              <a:rPr lang="zh-CN" altLang="en-US" sz="1600" dirty="0">
                <a:solidFill>
                  <a:schemeClr val="bg1"/>
                </a:solidFill>
                <a:latin typeface="黑体" panose="02010609060101010101" pitchFamily="49" charset="-122"/>
              </a:rPr>
              <a:t>国家科技进步一等奖  </a:t>
            </a:r>
            <a:r>
              <a:rPr lang="zh-CN" altLang="en-US" sz="1600" dirty="0">
                <a:solidFill>
                  <a:schemeClr val="accent6"/>
                </a:solidFill>
                <a:latin typeface="黑体" panose="02010609060101010101" pitchFamily="49" charset="-122"/>
              </a:rPr>
              <a:t>新体制雷达</a:t>
            </a:r>
          </a:p>
        </p:txBody>
      </p:sp>
      <p:sp>
        <p:nvSpPr>
          <p:cNvPr id="35" name="TextBox 11"/>
          <p:cNvSpPr txBox="1">
            <a:spLocks noChangeArrowheads="1"/>
          </p:cNvSpPr>
          <p:nvPr/>
        </p:nvSpPr>
        <p:spPr bwMode="auto">
          <a:xfrm>
            <a:off x="8352290" y="5954607"/>
            <a:ext cx="3816062" cy="338554"/>
          </a:xfrm>
          <a:prstGeom prst="rect">
            <a:avLst/>
          </a:prstGeom>
          <a:solidFill>
            <a:srgbClr val="00B0F0">
              <a:alpha val="6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C0000"/>
              </a:buClr>
              <a:buFont typeface="Wingdings" panose="05000000000000000000" pitchFamily="2" charset="2"/>
              <a:buChar char="n"/>
              <a:defRPr sz="3200" b="1">
                <a:solidFill>
                  <a:srgbClr val="000066"/>
                </a:solidFill>
                <a:latin typeface="Tahoma" panose="020B0604030504040204" pitchFamily="34" charset="0"/>
                <a:ea typeface="黑体" panose="02010609060101010101" pitchFamily="49" charset="-122"/>
              </a:defRPr>
            </a:lvl1pPr>
            <a:lvl2pPr marL="742950" indent="-285750">
              <a:spcBef>
                <a:spcPct val="20000"/>
              </a:spcBef>
              <a:buClr>
                <a:srgbClr val="CC0000"/>
              </a:buClr>
              <a:buFont typeface="Wingdings" panose="05000000000000000000" pitchFamily="2" charset="2"/>
              <a:buChar char="n"/>
              <a:defRPr sz="3200">
                <a:solidFill>
                  <a:srgbClr val="000066"/>
                </a:solidFill>
                <a:latin typeface="Tahoma" panose="020B0604030504040204" pitchFamily="34" charset="0"/>
                <a:ea typeface="黑体" panose="02010609060101010101" pitchFamily="49" charset="-122"/>
              </a:defRPr>
            </a:lvl2pPr>
            <a:lvl3pPr marL="1143000" indent="-228600">
              <a:spcBef>
                <a:spcPct val="20000"/>
              </a:spcBef>
              <a:buClr>
                <a:srgbClr val="CC0000"/>
              </a:buClr>
              <a:buFont typeface="Wingdings" panose="05000000000000000000" pitchFamily="2" charset="2"/>
              <a:buChar char="n"/>
              <a:defRPr sz="2400">
                <a:solidFill>
                  <a:srgbClr val="000066"/>
                </a:solidFill>
                <a:latin typeface="Tahoma" panose="020B0604030504040204" pitchFamily="34" charset="0"/>
                <a:ea typeface="黑体" panose="02010609060101010101" pitchFamily="49" charset="-122"/>
              </a:defRPr>
            </a:lvl3pPr>
            <a:lvl4pPr marL="1600200" indent="-228600">
              <a:spcBef>
                <a:spcPct val="20000"/>
              </a:spcBef>
              <a:buClr>
                <a:srgbClr val="CC0000"/>
              </a:buClr>
              <a:buFont typeface="Wingdings" panose="05000000000000000000" pitchFamily="2" charset="2"/>
              <a:buChar char="n"/>
              <a:defRPr sz="2400">
                <a:solidFill>
                  <a:srgbClr val="000066"/>
                </a:solidFill>
                <a:latin typeface="Tahoma" panose="020B0604030504040204" pitchFamily="34" charset="0"/>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buNone/>
              <a:defRPr/>
            </a:pPr>
            <a:r>
              <a:rPr lang="en-US" altLang="zh-CN" sz="1600" dirty="0">
                <a:solidFill>
                  <a:schemeClr val="bg1"/>
                </a:solidFill>
                <a:latin typeface="黑体" panose="02010609060101010101" pitchFamily="49" charset="-122"/>
              </a:rPr>
              <a:t>CCTV</a:t>
            </a:r>
            <a:r>
              <a:rPr lang="zh-CN" altLang="en-US" sz="1600" dirty="0">
                <a:solidFill>
                  <a:schemeClr val="bg1"/>
                </a:solidFill>
                <a:latin typeface="黑体" panose="02010609060101010101" pitchFamily="49" charset="-122"/>
              </a:rPr>
              <a:t>春晚 </a:t>
            </a:r>
            <a:r>
              <a:rPr lang="zh-CN" altLang="en-US" sz="1600" dirty="0">
                <a:solidFill>
                  <a:schemeClr val="accent6"/>
                </a:solidFill>
                <a:latin typeface="黑体" panose="02010609060101010101" pitchFamily="49" charset="-122"/>
              </a:rPr>
              <a:t>机器人舞蹈</a:t>
            </a:r>
            <a:endParaRPr lang="zh-CN" altLang="en-US" sz="1600" dirty="0"/>
          </a:p>
        </p:txBody>
      </p:sp>
      <p:sp>
        <p:nvSpPr>
          <p:cNvPr id="36" name="TextBox 11"/>
          <p:cNvSpPr txBox="1">
            <a:spLocks noChangeArrowheads="1"/>
          </p:cNvSpPr>
          <p:nvPr/>
        </p:nvSpPr>
        <p:spPr bwMode="auto">
          <a:xfrm>
            <a:off x="3852427" y="5954607"/>
            <a:ext cx="4497468" cy="338554"/>
          </a:xfrm>
          <a:prstGeom prst="rect">
            <a:avLst/>
          </a:prstGeom>
          <a:solidFill>
            <a:srgbClr val="00B0F0">
              <a:alpha val="6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C0000"/>
              </a:buClr>
              <a:buFont typeface="Wingdings" panose="05000000000000000000" pitchFamily="2" charset="2"/>
              <a:buChar char="n"/>
              <a:defRPr sz="3200" b="1">
                <a:solidFill>
                  <a:srgbClr val="000066"/>
                </a:solidFill>
                <a:latin typeface="Tahoma" panose="020B0604030504040204" pitchFamily="34" charset="0"/>
                <a:ea typeface="黑体" panose="02010609060101010101" pitchFamily="49" charset="-122"/>
              </a:defRPr>
            </a:lvl1pPr>
            <a:lvl2pPr marL="742950" indent="-285750">
              <a:spcBef>
                <a:spcPct val="20000"/>
              </a:spcBef>
              <a:buClr>
                <a:srgbClr val="CC0000"/>
              </a:buClr>
              <a:buFont typeface="Wingdings" panose="05000000000000000000" pitchFamily="2" charset="2"/>
              <a:buChar char="n"/>
              <a:defRPr sz="3200">
                <a:solidFill>
                  <a:srgbClr val="000066"/>
                </a:solidFill>
                <a:latin typeface="Tahoma" panose="020B0604030504040204" pitchFamily="34" charset="0"/>
                <a:ea typeface="黑体" panose="02010609060101010101" pitchFamily="49" charset="-122"/>
              </a:defRPr>
            </a:lvl2pPr>
            <a:lvl3pPr marL="1143000" indent="-228600">
              <a:spcBef>
                <a:spcPct val="20000"/>
              </a:spcBef>
              <a:buClr>
                <a:srgbClr val="CC0000"/>
              </a:buClr>
              <a:buFont typeface="Wingdings" panose="05000000000000000000" pitchFamily="2" charset="2"/>
              <a:buChar char="n"/>
              <a:defRPr sz="2400">
                <a:solidFill>
                  <a:srgbClr val="000066"/>
                </a:solidFill>
                <a:latin typeface="Tahoma" panose="020B0604030504040204" pitchFamily="34" charset="0"/>
                <a:ea typeface="黑体" panose="02010609060101010101" pitchFamily="49" charset="-122"/>
              </a:defRPr>
            </a:lvl3pPr>
            <a:lvl4pPr marL="1600200" indent="-228600">
              <a:spcBef>
                <a:spcPct val="20000"/>
              </a:spcBef>
              <a:buClr>
                <a:srgbClr val="CC0000"/>
              </a:buClr>
              <a:buFont typeface="Wingdings" panose="05000000000000000000" pitchFamily="2" charset="2"/>
              <a:buChar char="n"/>
              <a:defRPr sz="2400">
                <a:solidFill>
                  <a:srgbClr val="000066"/>
                </a:solidFill>
                <a:latin typeface="Tahoma" panose="020B0604030504040204" pitchFamily="34" charset="0"/>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buNone/>
              <a:defRPr/>
            </a:pPr>
            <a:r>
              <a:rPr lang="zh-CN" altLang="en-US" sz="1600" dirty="0">
                <a:solidFill>
                  <a:schemeClr val="bg1"/>
                </a:solidFill>
                <a:latin typeface="黑体" panose="02010609060101010101" pitchFamily="49" charset="-122"/>
              </a:rPr>
              <a:t>国家科技进步二等奖 </a:t>
            </a:r>
            <a:r>
              <a:rPr lang="zh-CN" altLang="en-US" sz="1600" dirty="0">
                <a:solidFill>
                  <a:schemeClr val="accent6"/>
                </a:solidFill>
                <a:latin typeface="黑体" panose="02010609060101010101" pitchFamily="49" charset="-122"/>
              </a:rPr>
              <a:t>机器人灵巧手</a:t>
            </a:r>
          </a:p>
        </p:txBody>
      </p:sp>
    </p:spTree>
  </p:cSld>
  <p:clrMapOvr>
    <a:masterClrMapping/>
  </p:clrMapOvr>
  <mc:AlternateContent xmlns:mc="http://schemas.openxmlformats.org/markup-compatibility/2006" xmlns:p14="http://schemas.microsoft.com/office/powerpoint/2010/main">
    <mc:Choice Requires="p14">
      <p:transition spd="slow" p14:dur="1200" advTm="4000">
        <p14:prism/>
      </p:transition>
    </mc:Choice>
    <mc:Fallback xmlns="">
      <p:transition spd="slow" advTm="4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6481820" y="3731296"/>
            <a:ext cx="2203913" cy="2203913"/>
          </a:xfrm>
          <a:custGeom>
            <a:avLst/>
            <a:gdLst>
              <a:gd name="connsiteX0" fmla="*/ 1801344 w 2537804"/>
              <a:gd name="connsiteY0" fmla="*/ 404624 h 2537804"/>
              <a:gd name="connsiteX1" fmla="*/ 1998745 w 2537804"/>
              <a:gd name="connsiteY1" fmla="*/ 238976 h 2537804"/>
              <a:gd name="connsiteX2" fmla="*/ 2156445 w 2537804"/>
              <a:gd name="connsiteY2" fmla="*/ 371302 h 2537804"/>
              <a:gd name="connsiteX3" fmla="*/ 2027593 w 2537804"/>
              <a:gd name="connsiteY3" fmla="*/ 594468 h 2537804"/>
              <a:gd name="connsiteX4" fmla="*/ 2232324 w 2537804"/>
              <a:gd name="connsiteY4" fmla="*/ 949073 h 2537804"/>
              <a:gd name="connsiteX5" fmla="*/ 2490018 w 2537804"/>
              <a:gd name="connsiteY5" fmla="*/ 949067 h 2537804"/>
              <a:gd name="connsiteX6" fmla="*/ 2525766 w 2537804"/>
              <a:gd name="connsiteY6" fmla="*/ 1151803 h 2537804"/>
              <a:gd name="connsiteX7" fmla="*/ 2283610 w 2537804"/>
              <a:gd name="connsiteY7" fmla="*/ 1239933 h 2537804"/>
              <a:gd name="connsiteX8" fmla="*/ 2212508 w 2537804"/>
              <a:gd name="connsiteY8" fmla="*/ 1643175 h 2537804"/>
              <a:gd name="connsiteX9" fmla="*/ 2409917 w 2537804"/>
              <a:gd name="connsiteY9" fmla="*/ 1808812 h 2537804"/>
              <a:gd name="connsiteX10" fmla="*/ 2306986 w 2537804"/>
              <a:gd name="connsiteY10" fmla="*/ 1987095 h 2537804"/>
              <a:gd name="connsiteX11" fmla="*/ 2064835 w 2537804"/>
              <a:gd name="connsiteY11" fmla="*/ 1898952 h 2537804"/>
              <a:gd name="connsiteX12" fmla="*/ 1751168 w 2537804"/>
              <a:gd name="connsiteY12" fmla="*/ 2162150 h 2537804"/>
              <a:gd name="connsiteX13" fmla="*/ 1795923 w 2537804"/>
              <a:gd name="connsiteY13" fmla="*/ 2415928 h 2537804"/>
              <a:gd name="connsiteX14" fmla="*/ 1602475 w 2537804"/>
              <a:gd name="connsiteY14" fmla="*/ 2486337 h 2537804"/>
              <a:gd name="connsiteX15" fmla="*/ 1473633 w 2537804"/>
              <a:gd name="connsiteY15" fmla="*/ 2263164 h 2537804"/>
              <a:gd name="connsiteX16" fmla="*/ 1064170 w 2537804"/>
              <a:gd name="connsiteY16" fmla="*/ 2263164 h 2537804"/>
              <a:gd name="connsiteX17" fmla="*/ 935329 w 2537804"/>
              <a:gd name="connsiteY17" fmla="*/ 2486337 h 2537804"/>
              <a:gd name="connsiteX18" fmla="*/ 741881 w 2537804"/>
              <a:gd name="connsiteY18" fmla="*/ 2415928 h 2537804"/>
              <a:gd name="connsiteX19" fmla="*/ 786636 w 2537804"/>
              <a:gd name="connsiteY19" fmla="*/ 2162150 h 2537804"/>
              <a:gd name="connsiteX20" fmla="*/ 472969 w 2537804"/>
              <a:gd name="connsiteY20" fmla="*/ 1898952 h 2537804"/>
              <a:gd name="connsiteX21" fmla="*/ 230818 w 2537804"/>
              <a:gd name="connsiteY21" fmla="*/ 1987095 h 2537804"/>
              <a:gd name="connsiteX22" fmla="*/ 127887 w 2537804"/>
              <a:gd name="connsiteY22" fmla="*/ 1808812 h 2537804"/>
              <a:gd name="connsiteX23" fmla="*/ 325296 w 2537804"/>
              <a:gd name="connsiteY23" fmla="*/ 1643175 h 2537804"/>
              <a:gd name="connsiteX24" fmla="*/ 254193 w 2537804"/>
              <a:gd name="connsiteY24" fmla="*/ 1239933 h 2537804"/>
              <a:gd name="connsiteX25" fmla="*/ 12038 w 2537804"/>
              <a:gd name="connsiteY25" fmla="*/ 1151803 h 2537804"/>
              <a:gd name="connsiteX26" fmla="*/ 47786 w 2537804"/>
              <a:gd name="connsiteY26" fmla="*/ 949067 h 2537804"/>
              <a:gd name="connsiteX27" fmla="*/ 305480 w 2537804"/>
              <a:gd name="connsiteY27" fmla="*/ 949074 h 2537804"/>
              <a:gd name="connsiteX28" fmla="*/ 510211 w 2537804"/>
              <a:gd name="connsiteY28" fmla="*/ 594469 h 2537804"/>
              <a:gd name="connsiteX29" fmla="*/ 381359 w 2537804"/>
              <a:gd name="connsiteY29" fmla="*/ 371302 h 2537804"/>
              <a:gd name="connsiteX30" fmla="*/ 539059 w 2537804"/>
              <a:gd name="connsiteY30" fmla="*/ 238976 h 2537804"/>
              <a:gd name="connsiteX31" fmla="*/ 736460 w 2537804"/>
              <a:gd name="connsiteY31" fmla="*/ 404624 h 2537804"/>
              <a:gd name="connsiteX32" fmla="*/ 1121229 w 2537804"/>
              <a:gd name="connsiteY32" fmla="*/ 264579 h 2537804"/>
              <a:gd name="connsiteX33" fmla="*/ 1165970 w 2537804"/>
              <a:gd name="connsiteY33" fmla="*/ 10799 h 2537804"/>
              <a:gd name="connsiteX34" fmla="*/ 1371834 w 2537804"/>
              <a:gd name="connsiteY34" fmla="*/ 10799 h 2537804"/>
              <a:gd name="connsiteX35" fmla="*/ 1416575 w 2537804"/>
              <a:gd name="connsiteY35" fmla="*/ 264579 h 2537804"/>
              <a:gd name="connsiteX36" fmla="*/ 1801344 w 2537804"/>
              <a:gd name="connsiteY36" fmla="*/ 404623 h 2537804"/>
              <a:gd name="connsiteX37" fmla="*/ 1801344 w 2537804"/>
              <a:gd name="connsiteY37" fmla="*/ 404624 h 253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37804" h="2537804">
                <a:moveTo>
                  <a:pt x="1801344" y="404624"/>
                </a:moveTo>
                <a:lnTo>
                  <a:pt x="1998745" y="238976"/>
                </a:lnTo>
                <a:lnTo>
                  <a:pt x="2156445" y="371302"/>
                </a:lnTo>
                <a:lnTo>
                  <a:pt x="2027593" y="594468"/>
                </a:lnTo>
                <a:cubicBezTo>
                  <a:pt x="2119215" y="697536"/>
                  <a:pt x="2188876" y="818192"/>
                  <a:pt x="2232324" y="949073"/>
                </a:cubicBezTo>
                <a:lnTo>
                  <a:pt x="2490018" y="949067"/>
                </a:lnTo>
                <a:lnTo>
                  <a:pt x="2525766" y="1151803"/>
                </a:lnTo>
                <a:lnTo>
                  <a:pt x="2283610" y="1239933"/>
                </a:lnTo>
                <a:cubicBezTo>
                  <a:pt x="2287545" y="1377781"/>
                  <a:pt x="2263353" y="1514986"/>
                  <a:pt x="2212508" y="1643175"/>
                </a:cubicBezTo>
                <a:lnTo>
                  <a:pt x="2409917" y="1808812"/>
                </a:lnTo>
                <a:lnTo>
                  <a:pt x="2306986" y="1987095"/>
                </a:lnTo>
                <a:lnTo>
                  <a:pt x="2064835" y="1898952"/>
                </a:lnTo>
                <a:cubicBezTo>
                  <a:pt x="1979243" y="2007080"/>
                  <a:pt x="1872516" y="2096634"/>
                  <a:pt x="1751168" y="2162150"/>
                </a:cubicBezTo>
                <a:lnTo>
                  <a:pt x="1795923" y="2415928"/>
                </a:lnTo>
                <a:lnTo>
                  <a:pt x="1602475" y="2486337"/>
                </a:lnTo>
                <a:lnTo>
                  <a:pt x="1473633" y="2263164"/>
                </a:lnTo>
                <a:cubicBezTo>
                  <a:pt x="1338562" y="2290977"/>
                  <a:pt x="1199241" y="2290977"/>
                  <a:pt x="1064170" y="2263164"/>
                </a:cubicBezTo>
                <a:lnTo>
                  <a:pt x="935329" y="2486337"/>
                </a:lnTo>
                <a:lnTo>
                  <a:pt x="741881" y="2415928"/>
                </a:lnTo>
                <a:lnTo>
                  <a:pt x="786636" y="2162150"/>
                </a:lnTo>
                <a:cubicBezTo>
                  <a:pt x="665288" y="2096634"/>
                  <a:pt x="558562" y="2007080"/>
                  <a:pt x="472969" y="1898952"/>
                </a:cubicBezTo>
                <a:lnTo>
                  <a:pt x="230818" y="1987095"/>
                </a:lnTo>
                <a:lnTo>
                  <a:pt x="127887" y="1808812"/>
                </a:lnTo>
                <a:lnTo>
                  <a:pt x="325296" y="1643175"/>
                </a:lnTo>
                <a:cubicBezTo>
                  <a:pt x="274451" y="1514986"/>
                  <a:pt x="250258" y="1377781"/>
                  <a:pt x="254193" y="1239933"/>
                </a:cubicBezTo>
                <a:lnTo>
                  <a:pt x="12038" y="1151803"/>
                </a:lnTo>
                <a:lnTo>
                  <a:pt x="47786" y="949067"/>
                </a:lnTo>
                <a:lnTo>
                  <a:pt x="305480" y="949074"/>
                </a:lnTo>
                <a:cubicBezTo>
                  <a:pt x="348929" y="818193"/>
                  <a:pt x="418589" y="697537"/>
                  <a:pt x="510211" y="594469"/>
                </a:cubicBezTo>
                <a:lnTo>
                  <a:pt x="381359" y="371302"/>
                </a:lnTo>
                <a:lnTo>
                  <a:pt x="539059" y="238976"/>
                </a:lnTo>
                <a:lnTo>
                  <a:pt x="736460" y="404624"/>
                </a:lnTo>
                <a:cubicBezTo>
                  <a:pt x="853872" y="332292"/>
                  <a:pt x="984792" y="284641"/>
                  <a:pt x="1121229" y="264579"/>
                </a:cubicBezTo>
                <a:lnTo>
                  <a:pt x="1165970" y="10799"/>
                </a:lnTo>
                <a:lnTo>
                  <a:pt x="1371834" y="10799"/>
                </a:lnTo>
                <a:lnTo>
                  <a:pt x="1416575" y="264579"/>
                </a:lnTo>
                <a:cubicBezTo>
                  <a:pt x="1553012" y="284640"/>
                  <a:pt x="1683932" y="332291"/>
                  <a:pt x="1801344" y="404623"/>
                </a:cubicBezTo>
                <a:lnTo>
                  <a:pt x="1801344" y="404624"/>
                </a:lnTo>
                <a:close/>
              </a:path>
            </a:pathLst>
          </a:custGeom>
          <a:solidFill>
            <a:schemeClr val="accent3"/>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473965" tIns="547137" rIns="473965" bIns="585682" numCol="1" spcCol="1270" anchor="ctr" anchorCtr="0">
            <a:noAutofit/>
          </a:bodyPr>
          <a:lstStyle/>
          <a:p>
            <a:pPr algn="ctr" defTabSz="1080770">
              <a:lnSpc>
                <a:spcPct val="120000"/>
              </a:lnSpc>
            </a:pPr>
            <a:r>
              <a:rPr lang="en-US" sz="8000" dirty="0">
                <a:latin typeface="Arial" panose="020B0604020202020204" pitchFamily="34" charset="0"/>
                <a:ea typeface="微软雅黑" panose="020B0503020204020204" pitchFamily="34" charset="-122"/>
                <a:cs typeface="+mn-ea"/>
                <a:sym typeface="Arial" panose="020B0604020202020204" pitchFamily="34" charset="0"/>
              </a:rPr>
              <a:t>58</a:t>
            </a:r>
            <a:endParaRPr lang="tr-TR" sz="8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任意多边形 4"/>
          <p:cNvSpPr/>
          <p:nvPr/>
        </p:nvSpPr>
        <p:spPr>
          <a:xfrm>
            <a:off x="5199543" y="3210371"/>
            <a:ext cx="1602846" cy="1602846"/>
          </a:xfrm>
          <a:custGeom>
            <a:avLst/>
            <a:gdLst>
              <a:gd name="connsiteX0" fmla="*/ 1381022 w 1845676"/>
              <a:gd name="connsiteY0" fmla="*/ 467463 h 1845676"/>
              <a:gd name="connsiteX1" fmla="*/ 1653321 w 1845676"/>
              <a:gd name="connsiteY1" fmla="*/ 385397 h 1845676"/>
              <a:gd name="connsiteX2" fmla="*/ 1753517 w 1845676"/>
              <a:gd name="connsiteY2" fmla="*/ 558942 h 1845676"/>
              <a:gd name="connsiteX3" fmla="*/ 1546296 w 1845676"/>
              <a:gd name="connsiteY3" fmla="*/ 753727 h 1845676"/>
              <a:gd name="connsiteX4" fmla="*/ 1546296 w 1845676"/>
              <a:gd name="connsiteY4" fmla="*/ 1091949 h 1845676"/>
              <a:gd name="connsiteX5" fmla="*/ 1753517 w 1845676"/>
              <a:gd name="connsiteY5" fmla="*/ 1286734 h 1845676"/>
              <a:gd name="connsiteX6" fmla="*/ 1653321 w 1845676"/>
              <a:gd name="connsiteY6" fmla="*/ 1460279 h 1845676"/>
              <a:gd name="connsiteX7" fmla="*/ 1381022 w 1845676"/>
              <a:gd name="connsiteY7" fmla="*/ 1378213 h 1845676"/>
              <a:gd name="connsiteX8" fmla="*/ 1088113 w 1845676"/>
              <a:gd name="connsiteY8" fmla="*/ 1547324 h 1845676"/>
              <a:gd name="connsiteX9" fmla="*/ 1023034 w 1845676"/>
              <a:gd name="connsiteY9" fmla="*/ 1824176 h 1845676"/>
              <a:gd name="connsiteX10" fmla="*/ 822642 w 1845676"/>
              <a:gd name="connsiteY10" fmla="*/ 1824176 h 1845676"/>
              <a:gd name="connsiteX11" fmla="*/ 757563 w 1845676"/>
              <a:gd name="connsiteY11" fmla="*/ 1547324 h 1845676"/>
              <a:gd name="connsiteX12" fmla="*/ 464654 w 1845676"/>
              <a:gd name="connsiteY12" fmla="*/ 1378213 h 1845676"/>
              <a:gd name="connsiteX13" fmla="*/ 192355 w 1845676"/>
              <a:gd name="connsiteY13" fmla="*/ 1460279 h 1845676"/>
              <a:gd name="connsiteX14" fmla="*/ 92159 w 1845676"/>
              <a:gd name="connsiteY14" fmla="*/ 1286734 h 1845676"/>
              <a:gd name="connsiteX15" fmla="*/ 299380 w 1845676"/>
              <a:gd name="connsiteY15" fmla="*/ 1091949 h 1845676"/>
              <a:gd name="connsiteX16" fmla="*/ 299380 w 1845676"/>
              <a:gd name="connsiteY16" fmla="*/ 753727 h 1845676"/>
              <a:gd name="connsiteX17" fmla="*/ 92159 w 1845676"/>
              <a:gd name="connsiteY17" fmla="*/ 558942 h 1845676"/>
              <a:gd name="connsiteX18" fmla="*/ 192355 w 1845676"/>
              <a:gd name="connsiteY18" fmla="*/ 385397 h 1845676"/>
              <a:gd name="connsiteX19" fmla="*/ 464654 w 1845676"/>
              <a:gd name="connsiteY19" fmla="*/ 467463 h 1845676"/>
              <a:gd name="connsiteX20" fmla="*/ 757563 w 1845676"/>
              <a:gd name="connsiteY20" fmla="*/ 298352 h 1845676"/>
              <a:gd name="connsiteX21" fmla="*/ 822642 w 1845676"/>
              <a:gd name="connsiteY21" fmla="*/ 21500 h 1845676"/>
              <a:gd name="connsiteX22" fmla="*/ 1023034 w 1845676"/>
              <a:gd name="connsiteY22" fmla="*/ 21500 h 1845676"/>
              <a:gd name="connsiteX23" fmla="*/ 1088113 w 1845676"/>
              <a:gd name="connsiteY23" fmla="*/ 298352 h 1845676"/>
              <a:gd name="connsiteX24" fmla="*/ 1381022 w 1845676"/>
              <a:gd name="connsiteY24" fmla="*/ 467463 h 184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45676" h="1845676">
                <a:moveTo>
                  <a:pt x="1381022" y="467463"/>
                </a:moveTo>
                <a:lnTo>
                  <a:pt x="1653321" y="385397"/>
                </a:lnTo>
                <a:lnTo>
                  <a:pt x="1753517" y="558942"/>
                </a:lnTo>
                <a:lnTo>
                  <a:pt x="1546296" y="753727"/>
                </a:lnTo>
                <a:cubicBezTo>
                  <a:pt x="1576334" y="864467"/>
                  <a:pt x="1576334" y="981209"/>
                  <a:pt x="1546296" y="1091949"/>
                </a:cubicBezTo>
                <a:lnTo>
                  <a:pt x="1753517" y="1286734"/>
                </a:lnTo>
                <a:lnTo>
                  <a:pt x="1653321" y="1460279"/>
                </a:lnTo>
                <a:lnTo>
                  <a:pt x="1381022" y="1378213"/>
                </a:lnTo>
                <a:cubicBezTo>
                  <a:pt x="1300137" y="1459597"/>
                  <a:pt x="1199036" y="1517968"/>
                  <a:pt x="1088113" y="1547324"/>
                </a:cubicBezTo>
                <a:lnTo>
                  <a:pt x="1023034" y="1824176"/>
                </a:lnTo>
                <a:lnTo>
                  <a:pt x="822642" y="1824176"/>
                </a:lnTo>
                <a:lnTo>
                  <a:pt x="757563" y="1547324"/>
                </a:lnTo>
                <a:cubicBezTo>
                  <a:pt x="646640" y="1517968"/>
                  <a:pt x="545539" y="1459596"/>
                  <a:pt x="464654" y="1378213"/>
                </a:cubicBezTo>
                <a:lnTo>
                  <a:pt x="192355" y="1460279"/>
                </a:lnTo>
                <a:lnTo>
                  <a:pt x="92159" y="1286734"/>
                </a:lnTo>
                <a:lnTo>
                  <a:pt x="299380" y="1091949"/>
                </a:lnTo>
                <a:cubicBezTo>
                  <a:pt x="269342" y="981209"/>
                  <a:pt x="269342" y="864467"/>
                  <a:pt x="299380" y="753727"/>
                </a:cubicBezTo>
                <a:lnTo>
                  <a:pt x="92159" y="558942"/>
                </a:lnTo>
                <a:lnTo>
                  <a:pt x="192355" y="385397"/>
                </a:lnTo>
                <a:lnTo>
                  <a:pt x="464654" y="467463"/>
                </a:lnTo>
                <a:cubicBezTo>
                  <a:pt x="545539" y="386079"/>
                  <a:pt x="646640" y="327708"/>
                  <a:pt x="757563" y="298352"/>
                </a:cubicBezTo>
                <a:lnTo>
                  <a:pt x="822642" y="21500"/>
                </a:lnTo>
                <a:lnTo>
                  <a:pt x="1023034" y="21500"/>
                </a:lnTo>
                <a:lnTo>
                  <a:pt x="1088113" y="298352"/>
                </a:lnTo>
                <a:cubicBezTo>
                  <a:pt x="1199036" y="327708"/>
                  <a:pt x="1300137" y="386080"/>
                  <a:pt x="1381022" y="467463"/>
                </a:cubicBezTo>
                <a:close/>
              </a:path>
            </a:pathLst>
          </a:custGeom>
          <a:solidFill>
            <a:schemeClr val="accent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434402" tIns="436841" rIns="434402" bIns="436841" numCol="1" spcCol="1270" anchor="ctr" anchorCtr="0">
            <a:noAutofit/>
          </a:bodyPr>
          <a:lstStyle/>
          <a:p>
            <a:pPr algn="ctr" defTabSz="1080770">
              <a:lnSpc>
                <a:spcPct val="120000"/>
              </a:lnSpc>
            </a:pPr>
            <a:r>
              <a:rPr lang="en-US" sz="4800" dirty="0">
                <a:latin typeface="Arial" panose="020B0604020202020204" pitchFamily="34" charset="0"/>
                <a:ea typeface="微软雅黑" panose="020B0503020204020204" pitchFamily="34" charset="-122"/>
                <a:cs typeface="+mn-ea"/>
                <a:sym typeface="Arial" panose="020B0604020202020204" pitchFamily="34" charset="0"/>
              </a:rPr>
              <a:t>2</a:t>
            </a:r>
            <a:endParaRPr lang="tr-TR" sz="4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任意多边形 5"/>
          <p:cNvSpPr/>
          <p:nvPr/>
        </p:nvSpPr>
        <p:spPr>
          <a:xfrm>
            <a:off x="5920824" y="1928094"/>
            <a:ext cx="1923415" cy="1923415"/>
          </a:xfrm>
          <a:custGeom>
            <a:avLst/>
            <a:gdLst>
              <a:gd name="connsiteX0" fmla="*/ 1353119 w 1808385"/>
              <a:gd name="connsiteY0" fmla="*/ 458018 h 1808385"/>
              <a:gd name="connsiteX1" fmla="*/ 1619917 w 1808385"/>
              <a:gd name="connsiteY1" fmla="*/ 377610 h 1808385"/>
              <a:gd name="connsiteX2" fmla="*/ 1718088 w 1808385"/>
              <a:gd name="connsiteY2" fmla="*/ 547649 h 1808385"/>
              <a:gd name="connsiteX3" fmla="*/ 1515054 w 1808385"/>
              <a:gd name="connsiteY3" fmla="*/ 738498 h 1808385"/>
              <a:gd name="connsiteX4" fmla="*/ 1515054 w 1808385"/>
              <a:gd name="connsiteY4" fmla="*/ 1069887 h 1808385"/>
              <a:gd name="connsiteX5" fmla="*/ 1718088 w 1808385"/>
              <a:gd name="connsiteY5" fmla="*/ 1260736 h 1808385"/>
              <a:gd name="connsiteX6" fmla="*/ 1619917 w 1808385"/>
              <a:gd name="connsiteY6" fmla="*/ 1430775 h 1808385"/>
              <a:gd name="connsiteX7" fmla="*/ 1353119 w 1808385"/>
              <a:gd name="connsiteY7" fmla="*/ 1350367 h 1808385"/>
              <a:gd name="connsiteX8" fmla="*/ 1066128 w 1808385"/>
              <a:gd name="connsiteY8" fmla="*/ 1516061 h 1808385"/>
              <a:gd name="connsiteX9" fmla="*/ 1002364 w 1808385"/>
              <a:gd name="connsiteY9" fmla="*/ 1787319 h 1808385"/>
              <a:gd name="connsiteX10" fmla="*/ 806021 w 1808385"/>
              <a:gd name="connsiteY10" fmla="*/ 1787319 h 1808385"/>
              <a:gd name="connsiteX11" fmla="*/ 742257 w 1808385"/>
              <a:gd name="connsiteY11" fmla="*/ 1516061 h 1808385"/>
              <a:gd name="connsiteX12" fmla="*/ 455266 w 1808385"/>
              <a:gd name="connsiteY12" fmla="*/ 1350367 h 1808385"/>
              <a:gd name="connsiteX13" fmla="*/ 188468 w 1808385"/>
              <a:gd name="connsiteY13" fmla="*/ 1430775 h 1808385"/>
              <a:gd name="connsiteX14" fmla="*/ 90297 w 1808385"/>
              <a:gd name="connsiteY14" fmla="*/ 1260736 h 1808385"/>
              <a:gd name="connsiteX15" fmla="*/ 293331 w 1808385"/>
              <a:gd name="connsiteY15" fmla="*/ 1069887 h 1808385"/>
              <a:gd name="connsiteX16" fmla="*/ 293331 w 1808385"/>
              <a:gd name="connsiteY16" fmla="*/ 738498 h 1808385"/>
              <a:gd name="connsiteX17" fmla="*/ 90297 w 1808385"/>
              <a:gd name="connsiteY17" fmla="*/ 547649 h 1808385"/>
              <a:gd name="connsiteX18" fmla="*/ 188468 w 1808385"/>
              <a:gd name="connsiteY18" fmla="*/ 377610 h 1808385"/>
              <a:gd name="connsiteX19" fmla="*/ 455266 w 1808385"/>
              <a:gd name="connsiteY19" fmla="*/ 458018 h 1808385"/>
              <a:gd name="connsiteX20" fmla="*/ 742257 w 1808385"/>
              <a:gd name="connsiteY20" fmla="*/ 292324 h 1808385"/>
              <a:gd name="connsiteX21" fmla="*/ 806021 w 1808385"/>
              <a:gd name="connsiteY21" fmla="*/ 21066 h 1808385"/>
              <a:gd name="connsiteX22" fmla="*/ 1002364 w 1808385"/>
              <a:gd name="connsiteY22" fmla="*/ 21066 h 1808385"/>
              <a:gd name="connsiteX23" fmla="*/ 1066128 w 1808385"/>
              <a:gd name="connsiteY23" fmla="*/ 292324 h 1808385"/>
              <a:gd name="connsiteX24" fmla="*/ 1353119 w 1808385"/>
              <a:gd name="connsiteY24" fmla="*/ 458018 h 180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8385" h="1808385">
                <a:moveTo>
                  <a:pt x="1163962" y="457437"/>
                </a:moveTo>
                <a:lnTo>
                  <a:pt x="1357386" y="337640"/>
                </a:lnTo>
                <a:lnTo>
                  <a:pt x="1470745" y="450999"/>
                </a:lnTo>
                <a:lnTo>
                  <a:pt x="1350948" y="644423"/>
                </a:lnTo>
                <a:cubicBezTo>
                  <a:pt x="1397089" y="723777"/>
                  <a:pt x="1421261" y="813988"/>
                  <a:pt x="1420979" y="905781"/>
                </a:cubicBezTo>
                <a:lnTo>
                  <a:pt x="1621438" y="1013393"/>
                </a:lnTo>
                <a:lnTo>
                  <a:pt x="1579946" y="1168245"/>
                </a:lnTo>
                <a:lnTo>
                  <a:pt x="1352537" y="1161210"/>
                </a:lnTo>
                <a:cubicBezTo>
                  <a:pt x="1306886" y="1240845"/>
                  <a:pt x="1240846" y="1306885"/>
                  <a:pt x="1161210" y="1352537"/>
                </a:cubicBezTo>
                <a:lnTo>
                  <a:pt x="1168244" y="1579946"/>
                </a:lnTo>
                <a:lnTo>
                  <a:pt x="1013394" y="1621438"/>
                </a:lnTo>
                <a:lnTo>
                  <a:pt x="905781" y="1420979"/>
                </a:lnTo>
                <a:cubicBezTo>
                  <a:pt x="813989" y="1421261"/>
                  <a:pt x="723777" y="1397089"/>
                  <a:pt x="644423" y="1350948"/>
                </a:cubicBezTo>
                <a:lnTo>
                  <a:pt x="450999" y="1470745"/>
                </a:lnTo>
                <a:lnTo>
                  <a:pt x="337640" y="1357386"/>
                </a:lnTo>
                <a:lnTo>
                  <a:pt x="457437" y="1163962"/>
                </a:lnTo>
                <a:cubicBezTo>
                  <a:pt x="411296" y="1084608"/>
                  <a:pt x="387124" y="994397"/>
                  <a:pt x="387406" y="902604"/>
                </a:cubicBezTo>
                <a:lnTo>
                  <a:pt x="186947" y="794992"/>
                </a:lnTo>
                <a:lnTo>
                  <a:pt x="228439" y="640140"/>
                </a:lnTo>
                <a:lnTo>
                  <a:pt x="455848" y="647175"/>
                </a:lnTo>
                <a:cubicBezTo>
                  <a:pt x="501499" y="567540"/>
                  <a:pt x="567539" y="501500"/>
                  <a:pt x="647175" y="455848"/>
                </a:cubicBezTo>
                <a:lnTo>
                  <a:pt x="640141" y="228439"/>
                </a:lnTo>
                <a:lnTo>
                  <a:pt x="794991" y="186947"/>
                </a:lnTo>
                <a:lnTo>
                  <a:pt x="902604" y="387406"/>
                </a:lnTo>
                <a:cubicBezTo>
                  <a:pt x="994396" y="387124"/>
                  <a:pt x="1084608" y="411296"/>
                  <a:pt x="1163962" y="457437"/>
                </a:cubicBezTo>
                <a:close/>
              </a:path>
            </a:pathLst>
          </a:custGeom>
          <a:solidFill>
            <a:schemeClr val="accent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51807" tIns="551807" rIns="551807" bIns="551807" numCol="1" spcCol="1270" anchor="ctr" anchorCtr="0">
            <a:noAutofit/>
          </a:bodyPr>
          <a:lstStyle/>
          <a:p>
            <a:pPr algn="ctr" defTabSz="1080770">
              <a:lnSpc>
                <a:spcPct val="120000"/>
              </a:lnSpc>
            </a:pPr>
            <a:r>
              <a:rPr lang="en-US" sz="4400" dirty="0">
                <a:latin typeface="Arial" panose="020B0604020202020204" pitchFamily="34" charset="0"/>
                <a:ea typeface="微软雅黑" panose="020B0503020204020204" pitchFamily="34" charset="-122"/>
                <a:cs typeface="+mn-ea"/>
                <a:sym typeface="Arial" panose="020B0604020202020204" pitchFamily="34" charset="0"/>
              </a:rPr>
              <a:t>8</a:t>
            </a:r>
            <a:endParaRPr lang="tr-TR" sz="4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环形箭头 6"/>
          <p:cNvSpPr/>
          <p:nvPr/>
        </p:nvSpPr>
        <p:spPr>
          <a:xfrm>
            <a:off x="6316378" y="3396437"/>
            <a:ext cx="2821008" cy="2821008"/>
          </a:xfrm>
          <a:prstGeom prst="circularArrow">
            <a:avLst>
              <a:gd name="adj1" fmla="val 4688"/>
              <a:gd name="adj2" fmla="val 299029"/>
              <a:gd name="adj3" fmla="val 2525365"/>
              <a:gd name="adj4" fmla="val 15841599"/>
              <a:gd name="adj5" fmla="val 5469"/>
            </a:avLst>
          </a:prstGeom>
          <a:solidFill>
            <a:schemeClr val="accent3"/>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pPr>
              <a:lnSpc>
                <a:spcPct val="120000"/>
              </a:lnSpc>
            </a:pP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8" name="形状 7"/>
          <p:cNvSpPr/>
          <p:nvPr/>
        </p:nvSpPr>
        <p:spPr>
          <a:xfrm>
            <a:off x="4915682" y="2854157"/>
            <a:ext cx="2049639" cy="2049639"/>
          </a:xfrm>
          <a:prstGeom prst="leftCircularArrow">
            <a:avLst>
              <a:gd name="adj1" fmla="val 6452"/>
              <a:gd name="adj2" fmla="val 429999"/>
              <a:gd name="adj3" fmla="val 10489124"/>
              <a:gd name="adj4" fmla="val 14837806"/>
              <a:gd name="adj5" fmla="val 7527"/>
            </a:avLst>
          </a:prstGeom>
          <a:solidFill>
            <a:schemeClr val="accent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pPr>
              <a:lnSpc>
                <a:spcPct val="120000"/>
              </a:lnSpc>
            </a:pP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9" name="环形箭头 8"/>
          <p:cNvSpPr/>
          <p:nvPr/>
        </p:nvSpPr>
        <p:spPr>
          <a:xfrm>
            <a:off x="5734037" y="1759017"/>
            <a:ext cx="2209923" cy="2209923"/>
          </a:xfrm>
          <a:prstGeom prst="circularArrow">
            <a:avLst>
              <a:gd name="adj1" fmla="val 5984"/>
              <a:gd name="adj2" fmla="val 394124"/>
              <a:gd name="adj3" fmla="val 13313824"/>
              <a:gd name="adj4" fmla="val 10508221"/>
              <a:gd name="adj5" fmla="val 6981"/>
            </a:avLst>
          </a:prstGeom>
          <a:solidFill>
            <a:schemeClr val="accent1"/>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pPr>
              <a:lnSpc>
                <a:spcPct val="120000"/>
              </a:lnSpc>
            </a:pP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18" name="Content Placeholder 2"/>
          <p:cNvSpPr txBox="1"/>
          <p:nvPr/>
        </p:nvSpPr>
        <p:spPr>
          <a:xfrm>
            <a:off x="8301583" y="1620517"/>
            <a:ext cx="2736304" cy="276999"/>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fontAlgn="auto">
              <a:spcBef>
                <a:spcPct val="45000"/>
              </a:spcBef>
              <a:spcAft>
                <a:spcPts val="0"/>
              </a:spcAft>
              <a:buClr>
                <a:srgbClr val="000000"/>
              </a:buClr>
              <a:defRPr/>
            </a:pPr>
            <a:r>
              <a:rPr kumimoji="1" lang="zh-CN" altLang="en-US" sz="1800"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国家级重点实验室</a:t>
            </a:r>
            <a:r>
              <a:rPr kumimoji="1" lang="en-US" altLang="zh-CN" sz="1800"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a:t>
            </a:r>
            <a:r>
              <a:rPr kumimoji="1" lang="zh-CN" altLang="en-US" sz="1800"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a:t>
            </a:r>
          </a:p>
        </p:txBody>
      </p:sp>
      <p:sp>
        <p:nvSpPr>
          <p:cNvPr id="19" name="Content Placeholder 2"/>
          <p:cNvSpPr txBox="1"/>
          <p:nvPr/>
        </p:nvSpPr>
        <p:spPr>
          <a:xfrm>
            <a:off x="7585909" y="2100056"/>
            <a:ext cx="2848150" cy="1625060"/>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nSpc>
                <a:spcPct val="120000"/>
              </a:lnSpc>
              <a:spcBef>
                <a:spcPts val="0"/>
              </a:spcBef>
              <a:spcAft>
                <a:spcPts val="0"/>
              </a:spcAft>
            </a:pPr>
            <a:r>
              <a:rPr lang="zh-CN" altLang="en-US"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先进焊接与连接</a:t>
            </a:r>
            <a:endParaRPr lang="en-US" altLang="zh-CN"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spcBef>
                <a:spcPts val="0"/>
              </a:spcBef>
              <a:spcAft>
                <a:spcPts val="0"/>
              </a:spcAft>
            </a:pPr>
            <a:r>
              <a:rPr lang="zh-CN" altLang="en-US"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机器人技术与系统</a:t>
            </a:r>
            <a:endParaRPr lang="en-US" altLang="zh-CN"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spcBef>
                <a:spcPts val="0"/>
              </a:spcBef>
              <a:spcAft>
                <a:spcPts val="0"/>
              </a:spcAft>
            </a:pPr>
            <a:r>
              <a:rPr lang="zh-CN" altLang="en-US"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城市水资源与水环境</a:t>
            </a:r>
            <a:endParaRPr lang="en-US" altLang="zh-CN"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spcBef>
                <a:spcPts val="0"/>
              </a:spcBef>
              <a:spcAft>
                <a:spcPts val="0"/>
              </a:spcAft>
            </a:pPr>
            <a:r>
              <a:rPr lang="zh-CN" altLang="en-US"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精密热加工</a:t>
            </a:r>
            <a:endParaRPr lang="en-US" altLang="zh-CN"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spcBef>
                <a:spcPts val="0"/>
              </a:spcBef>
              <a:spcAft>
                <a:spcPts val="0"/>
              </a:spcAft>
            </a:pPr>
            <a:r>
              <a:rPr lang="zh-CN" altLang="en-US"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可调谐（气体）激光</a:t>
            </a:r>
            <a:endParaRPr lang="en-US" altLang="zh-CN"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spcBef>
                <a:spcPts val="0"/>
              </a:spcBef>
              <a:spcAft>
                <a:spcPts val="0"/>
              </a:spcAft>
            </a:pPr>
            <a:r>
              <a:rPr lang="zh-CN" altLang="en-US"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特种环境复合材料技术</a:t>
            </a:r>
            <a:endParaRPr lang="en-US" altLang="zh-CN"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spcBef>
                <a:spcPts val="0"/>
              </a:spcBef>
              <a:spcAft>
                <a:spcPts val="0"/>
              </a:spcAft>
            </a:pPr>
            <a:r>
              <a:rPr lang="zh-CN" altLang="en-US"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空间环境材料行为及评价技术</a:t>
            </a:r>
            <a:endParaRPr lang="en-US" altLang="zh-CN"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spcBef>
                <a:spcPts val="0"/>
              </a:spcBef>
              <a:spcAft>
                <a:spcPts val="0"/>
              </a:spcAft>
            </a:pPr>
            <a:r>
              <a:rPr lang="zh-CN" altLang="en-US"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 燃煤污染物减排</a:t>
            </a:r>
            <a:endParaRPr lang="en-US" altLang="zh-CN" sz="11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Content Placeholder 2"/>
          <p:cNvSpPr txBox="1"/>
          <p:nvPr/>
        </p:nvSpPr>
        <p:spPr>
          <a:xfrm>
            <a:off x="1494192" y="3650874"/>
            <a:ext cx="2764301" cy="276999"/>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fontAlgn="auto">
              <a:spcBef>
                <a:spcPct val="45000"/>
              </a:spcBef>
              <a:spcAft>
                <a:spcPts val="0"/>
              </a:spcAft>
              <a:buClr>
                <a:srgbClr val="000000"/>
              </a:buClr>
              <a:defRPr/>
            </a:pPr>
            <a:r>
              <a:rPr kumimoji="1" lang="zh-CN" altLang="en-US" sz="1800"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国家级工程研究中心</a:t>
            </a:r>
            <a:r>
              <a:rPr kumimoji="1" lang="en-US" altLang="zh-CN" sz="1800"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kumimoji="1" lang="zh-CN" altLang="en-US" sz="1800"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a:t>
            </a:r>
          </a:p>
        </p:txBody>
      </p:sp>
      <p:sp>
        <p:nvSpPr>
          <p:cNvPr id="21" name="Content Placeholder 2"/>
          <p:cNvSpPr txBox="1"/>
          <p:nvPr/>
        </p:nvSpPr>
        <p:spPr>
          <a:xfrm>
            <a:off x="1864874" y="4097150"/>
            <a:ext cx="3996358" cy="40626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城市水资源开发利用（北方）国家工程研究中心</a:t>
            </a:r>
            <a:endParaRPr lang="en-US" altLang="zh-CN"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spcBef>
                <a:spcPts val="0"/>
              </a:spcBef>
              <a:spcAft>
                <a:spcPts val="0"/>
              </a:spcAft>
            </a:pPr>
            <a:r>
              <a:rPr lang="zh-CN" altLang="en-US"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寒区低碳建筑开发利用国家地方联合工程研究中心</a:t>
            </a:r>
          </a:p>
        </p:txBody>
      </p:sp>
      <p:sp>
        <p:nvSpPr>
          <p:cNvPr id="22" name="Content Placeholder 2"/>
          <p:cNvSpPr txBox="1"/>
          <p:nvPr/>
        </p:nvSpPr>
        <p:spPr>
          <a:xfrm>
            <a:off x="3427854" y="5497145"/>
            <a:ext cx="2888524" cy="276999"/>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fontAlgn="auto">
              <a:spcBef>
                <a:spcPct val="45000"/>
              </a:spcBef>
              <a:spcAft>
                <a:spcPts val="0"/>
              </a:spcAft>
              <a:buClr>
                <a:srgbClr val="000000"/>
              </a:buClr>
              <a:defRPr/>
            </a:pPr>
            <a:r>
              <a:rPr kumimoji="1" lang="zh-CN" altLang="en-US" sz="1800"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研究所</a:t>
            </a:r>
            <a:r>
              <a:rPr kumimoji="1" lang="en-US" altLang="zh-CN" sz="1800"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kumimoji="1" lang="zh-CN" altLang="en-US" sz="1800"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中心</a:t>
            </a:r>
            <a:r>
              <a:rPr kumimoji="1" lang="en-US" altLang="zh-CN" sz="1800"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58</a:t>
            </a:r>
            <a:r>
              <a:rPr kumimoji="1" lang="zh-CN" altLang="en-US" sz="1800"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a:t>
            </a:r>
          </a:p>
        </p:txBody>
      </p:sp>
      <p:sp>
        <p:nvSpPr>
          <p:cNvPr id="26" name="文本框 25"/>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科研平台</a:t>
            </a:r>
          </a:p>
        </p:txBody>
      </p:sp>
      <p:sp>
        <p:nvSpPr>
          <p:cNvPr id="27" name="文本框 26"/>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17" name="Content Placeholder 2"/>
          <p:cNvSpPr txBox="1"/>
          <p:nvPr/>
        </p:nvSpPr>
        <p:spPr>
          <a:xfrm>
            <a:off x="1801300" y="5897526"/>
            <a:ext cx="4680520" cy="609398"/>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nSpc>
                <a:spcPct val="120000"/>
              </a:lnSpc>
              <a:spcBef>
                <a:spcPts val="0"/>
              </a:spcBef>
              <a:spcAft>
                <a:spcPts val="0"/>
              </a:spcAft>
            </a:pPr>
            <a:r>
              <a:rPr lang="zh-CN" altLang="en-US"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机器人研究所 振动工程研究所  电子工程技术研究所 通信技术研究所 </a:t>
            </a:r>
            <a:endParaRPr lang="en-US" altLang="zh-CN"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spcBef>
                <a:spcPts val="0"/>
              </a:spcBef>
              <a:spcAft>
                <a:spcPts val="0"/>
              </a:spcAft>
            </a:pPr>
            <a:r>
              <a:rPr lang="zh-CN" altLang="en-US"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复合材料研究所  光电子技术研究所 工业过程控制研究所   </a:t>
            </a:r>
            <a:endParaRPr lang="en-US" altLang="zh-CN"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spcBef>
                <a:spcPts val="0"/>
              </a:spcBef>
              <a:spcAft>
                <a:spcPts val="0"/>
              </a:spcAft>
            </a:pPr>
            <a:r>
              <a:rPr lang="zh-CN" altLang="en-US"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工业电子技术研究所   测控技术研究所   卫星工程技术研究所 </a:t>
            </a:r>
            <a:r>
              <a:rPr lang="en-US" altLang="zh-CN" sz="1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11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up)">
                                      <p:cBhvr>
                                        <p:cTn id="28" dur="500"/>
                                        <p:tgtEl>
                                          <p:spTgt spid="8"/>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500"/>
                                        <p:tgtEl>
                                          <p:spTgt spid="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750"/>
                                        <p:tgtEl>
                                          <p:spTgt spid="1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750"/>
                                        <p:tgtEl>
                                          <p:spTgt spid="1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750"/>
                                        <p:tgtEl>
                                          <p:spTgt spid="20"/>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750"/>
                                        <p:tgtEl>
                                          <p:spTgt spid="2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750"/>
                                        <p:tgtEl>
                                          <p:spTgt spid="22"/>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8" grpId="0"/>
      <p:bldP spid="19" grpId="0"/>
      <p:bldP spid="20" grpId="0"/>
      <p:bldP spid="21" grpId="0"/>
      <p:bldP spid="22"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1" descr="5副本"/>
          <p:cNvPicPr>
            <a:picLocks noChangeAspect="1" noChangeArrowheads="1"/>
          </p:cNvPicPr>
          <p:nvPr/>
        </p:nvPicPr>
        <p:blipFill>
          <a:blip r:embed="rId2" cstate="print"/>
          <a:srcRect/>
          <a:stretch>
            <a:fillRect/>
          </a:stretch>
        </p:blipFill>
        <p:spPr bwMode="auto">
          <a:xfrm>
            <a:off x="0" y="2742477"/>
            <a:ext cx="9150803" cy="449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392023" y="266575"/>
            <a:ext cx="2903039"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科研平台</a:t>
            </a:r>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a:t>
            </a:r>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大科学工程</a:t>
            </a:r>
          </a:p>
        </p:txBody>
      </p:sp>
      <p:sp>
        <p:nvSpPr>
          <p:cNvPr id="4" name="文本框 3"/>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6" name="矩形 5"/>
          <p:cNvSpPr/>
          <p:nvPr/>
        </p:nvSpPr>
        <p:spPr>
          <a:xfrm>
            <a:off x="616646" y="974461"/>
            <a:ext cx="9059862" cy="400110"/>
          </a:xfrm>
          <a:prstGeom prst="rect">
            <a:avLst/>
          </a:prstGeom>
          <a:noFill/>
          <a:ln>
            <a:noFill/>
          </a:ln>
          <a:effectLst/>
        </p:spPr>
        <p:txBody>
          <a:bodyPr anchor="ctr">
            <a:spAutoFit/>
          </a:bodyPr>
          <a:lstStyle/>
          <a:p>
            <a:pPr eaLnBrk="1" hangingPunct="1">
              <a:buClr>
                <a:srgbClr val="1B426B"/>
              </a:buClr>
              <a:defRPr/>
            </a:pPr>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空间环境地面模拟装置国家重大科技基础设施</a:t>
            </a:r>
          </a:p>
        </p:txBody>
      </p:sp>
      <p:sp>
        <p:nvSpPr>
          <p:cNvPr id="7" name="矩形 10"/>
          <p:cNvSpPr>
            <a:spLocks noChangeArrowheads="1"/>
          </p:cNvSpPr>
          <p:nvPr/>
        </p:nvSpPr>
        <p:spPr bwMode="auto">
          <a:xfrm>
            <a:off x="581225" y="1643570"/>
            <a:ext cx="11809312"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defTabSz="856615">
              <a:lnSpc>
                <a:spcPct val="110000"/>
              </a:lnSpc>
              <a:spcBef>
                <a:spcPts val="1200"/>
              </a:spcBef>
              <a:buNone/>
              <a:defRPr/>
            </a:pPr>
            <a:r>
              <a:rPr lang="en-US" altLang="zh-CN" sz="1400" dirty="0">
                <a:solidFill>
                  <a:schemeClr val="tx1">
                    <a:lumMod val="65000"/>
                    <a:lumOff val="35000"/>
                  </a:schemeClr>
                </a:solidFill>
                <a:latin typeface="Arial" panose="020B0604020202020204" pitchFamily="34" charset="0"/>
                <a:ea typeface="微软雅黑" panose="020B0503020204020204" pitchFamily="34" charset="-122"/>
                <a:cs typeface="+mn-ea"/>
              </a:rPr>
              <a:t>        </a:t>
            </a:r>
            <a:r>
              <a:rPr lang="zh-CN" altLang="zh-CN" sz="1400" dirty="0">
                <a:solidFill>
                  <a:schemeClr val="tx1">
                    <a:lumMod val="65000"/>
                    <a:lumOff val="35000"/>
                  </a:schemeClr>
                </a:solidFill>
                <a:latin typeface="Arial" panose="020B0604020202020204" pitchFamily="34" charset="0"/>
                <a:ea typeface="微软雅黑" panose="020B0503020204020204" pitchFamily="34" charset="-122"/>
                <a:cs typeface="+mn-ea"/>
              </a:rPr>
              <a:t>填补我国在大型空间综合环境模拟设施、综合性空间环境与物质相互作用科学研究平台的空白</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rPr>
              <a:t>，是国家重大科技基础设施（国家大科学工程）。</a:t>
            </a:r>
            <a:endParaRPr lang="en-US" altLang="zh-CN" sz="140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marL="0" indent="0" defTabSz="856615">
              <a:lnSpc>
                <a:spcPct val="110000"/>
              </a:lnSpc>
              <a:spcBef>
                <a:spcPts val="1200"/>
              </a:spcBef>
              <a:buNone/>
              <a:defRPr/>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rPr>
              <a:t>        项目总投资</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cs typeface="+mn-ea"/>
              </a:rPr>
              <a:t>15.45</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rPr>
              <a:t>亿元，建筑面积</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cs typeface="+mn-ea"/>
              </a:rPr>
              <a:t>28766</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rPr>
              <a:t>平方米，建设周期</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cs typeface="+mn-ea"/>
              </a:rPr>
              <a:t>5</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rPr>
              <a:t>年。汇集全球</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cs typeface="+mn-ea"/>
              </a:rPr>
              <a:t>25</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rPr>
              <a:t>个地区</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cs typeface="+mn-ea"/>
              </a:rPr>
              <a:t>72</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rPr>
              <a:t>个顶级研究机构的航天精英，剑指“深空”未知领域，向着更深的宇宙空间去追梦。</a:t>
            </a:r>
            <a:r>
              <a:rPr lang="zh-CN" altLang="zh-CN" sz="1400" dirty="0">
                <a:solidFill>
                  <a:schemeClr val="tx1">
                    <a:lumMod val="65000"/>
                    <a:lumOff val="35000"/>
                  </a:schemeClr>
                </a:solidFill>
                <a:latin typeface="Arial" panose="020B0604020202020204" pitchFamily="34" charset="0"/>
                <a:ea typeface="微软雅黑" panose="020B0503020204020204" pitchFamily="34" charset="-122"/>
                <a:cs typeface="+mn-ea"/>
              </a:rPr>
              <a:t>带动飞行器设计、材料、力学、控制、微电子、光学、能源、生命、食品等多学科的交叉融合与发展，加快哈工大建设世界一流大学步伐</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rPr>
              <a:t>。</a:t>
            </a:r>
            <a:endParaRPr lang="en-US" altLang="zh-CN" sz="140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marL="0" indent="0" defTabSz="856615">
              <a:lnSpc>
                <a:spcPct val="110000"/>
              </a:lnSpc>
              <a:spcBef>
                <a:spcPts val="570"/>
              </a:spcBef>
              <a:buNone/>
              <a:defRPr/>
            </a:pP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endParaRPr>
          </a:p>
        </p:txBody>
      </p:sp>
      <p:sp>
        <p:nvSpPr>
          <p:cNvPr id="9" name="矩形 8"/>
          <p:cNvSpPr/>
          <p:nvPr/>
        </p:nvSpPr>
        <p:spPr>
          <a:xfrm>
            <a:off x="9284844" y="4992693"/>
            <a:ext cx="3600400" cy="855619"/>
          </a:xfrm>
          <a:prstGeom prst="rect">
            <a:avLst/>
          </a:prstGeom>
        </p:spPr>
        <p:txBody>
          <a:bodyPr wrap="square">
            <a:spAutoFit/>
          </a:bodyPr>
          <a:lstStyle/>
          <a:p>
            <a:pPr marL="0" indent="0" defTabSz="856615">
              <a:lnSpc>
                <a:spcPct val="110000"/>
              </a:lnSpc>
              <a:spcBef>
                <a:spcPts val="1200"/>
              </a:spcBef>
              <a:buNone/>
              <a:defRPr/>
            </a:pPr>
            <a:r>
              <a:rPr kumimoji="1" lang="zh-CN" altLang="en-US"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建设工作</a:t>
            </a:r>
            <a:endParaRPr kumimoji="1" lang="en-US" altLang="zh-CN"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indent="0" defTabSz="856615">
              <a:lnSpc>
                <a:spcPct val="110000"/>
              </a:lnSpc>
              <a:spcBef>
                <a:spcPts val="1200"/>
              </a:spcBef>
              <a:buNone/>
              <a:defRPr/>
            </a:pPr>
            <a:r>
              <a:rPr kumimoji="1" lang="zh-CN" altLang="en-US"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于</a:t>
            </a:r>
            <a:r>
              <a:rPr kumimoji="1" lang="en-US" altLang="zh-CN"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2017</a:t>
            </a:r>
            <a:r>
              <a:rPr kumimoji="1" lang="zh-CN" altLang="en-US"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kumimoji="1" lang="en-US" altLang="zh-CN"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09</a:t>
            </a:r>
            <a:r>
              <a:rPr kumimoji="1" lang="zh-CN" altLang="en-US"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月全面启动 </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师资队伍</a:t>
            </a:r>
          </a:p>
        </p:txBody>
      </p:sp>
      <p:sp>
        <p:nvSpPr>
          <p:cNvPr id="4" name="文本框 3"/>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6" name="矩形 5"/>
          <p:cNvSpPr/>
          <p:nvPr/>
        </p:nvSpPr>
        <p:spPr>
          <a:xfrm>
            <a:off x="5020592" y="1176090"/>
            <a:ext cx="2236510" cy="400110"/>
          </a:xfrm>
          <a:prstGeom prst="rect">
            <a:avLst/>
          </a:prstGeom>
        </p:spPr>
        <p:txBody>
          <a:bodyPr wrap="none">
            <a:spAutoFit/>
          </a:bodyPr>
          <a:lstStyle/>
          <a:p>
            <a:r>
              <a:rPr lang="zh-CN" altLang="en-US" sz="20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rPr>
              <a:t>师资队伍建设特色</a:t>
            </a:r>
          </a:p>
        </p:txBody>
      </p:sp>
      <p:grpSp>
        <p:nvGrpSpPr>
          <p:cNvPr id="8" name="招生办wdh          _9"/>
          <p:cNvGrpSpPr/>
          <p:nvPr/>
        </p:nvGrpSpPr>
        <p:grpSpPr>
          <a:xfrm>
            <a:off x="3660864" y="2011462"/>
            <a:ext cx="1053560" cy="857417"/>
            <a:chOff x="4627563" y="1273176"/>
            <a:chExt cx="596900" cy="485774"/>
          </a:xfrm>
          <a:solidFill>
            <a:schemeClr val="accent2"/>
          </a:solidFill>
        </p:grpSpPr>
        <p:sp>
          <p:nvSpPr>
            <p:cNvPr id="9" name="Oval 13"/>
            <p:cNvSpPr>
              <a:spLocks noChangeArrowheads="1"/>
            </p:cNvSpPr>
            <p:nvPr/>
          </p:nvSpPr>
          <p:spPr bwMode="auto">
            <a:xfrm>
              <a:off x="4808538" y="1273176"/>
              <a:ext cx="239713" cy="241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4"/>
            <p:cNvSpPr/>
            <p:nvPr/>
          </p:nvSpPr>
          <p:spPr bwMode="auto">
            <a:xfrm>
              <a:off x="4627563" y="1536700"/>
              <a:ext cx="596900" cy="222250"/>
            </a:xfrm>
            <a:custGeom>
              <a:avLst/>
              <a:gdLst>
                <a:gd name="T0" fmla="*/ 461 w 496"/>
                <a:gd name="T1" fmla="*/ 78 h 184"/>
                <a:gd name="T2" fmla="*/ 315 w 496"/>
                <a:gd name="T3" fmla="*/ 0 h 184"/>
                <a:gd name="T4" fmla="*/ 284 w 496"/>
                <a:gd name="T5" fmla="*/ 150 h 184"/>
                <a:gd name="T6" fmla="*/ 258 w 496"/>
                <a:gd name="T7" fmla="*/ 65 h 184"/>
                <a:gd name="T8" fmla="*/ 273 w 496"/>
                <a:gd name="T9" fmla="*/ 48 h 184"/>
                <a:gd name="T10" fmla="*/ 248 w 496"/>
                <a:gd name="T11" fmla="*/ 18 h 184"/>
                <a:gd name="T12" fmla="*/ 222 w 496"/>
                <a:gd name="T13" fmla="*/ 49 h 184"/>
                <a:gd name="T14" fmla="*/ 239 w 496"/>
                <a:gd name="T15" fmla="*/ 66 h 184"/>
                <a:gd name="T16" fmla="*/ 216 w 496"/>
                <a:gd name="T17" fmla="*/ 150 h 184"/>
                <a:gd name="T18" fmla="*/ 180 w 496"/>
                <a:gd name="T19" fmla="*/ 0 h 184"/>
                <a:gd name="T20" fmla="*/ 55 w 496"/>
                <a:gd name="T21" fmla="*/ 59 h 184"/>
                <a:gd name="T22" fmla="*/ 13 w 496"/>
                <a:gd name="T23" fmla="*/ 184 h 184"/>
                <a:gd name="T24" fmla="*/ 483 w 496"/>
                <a:gd name="T25" fmla="*/ 184 h 184"/>
                <a:gd name="T26" fmla="*/ 461 w 496"/>
                <a:gd name="T27" fmla="*/ 7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6" h="184">
                  <a:moveTo>
                    <a:pt x="461" y="78"/>
                  </a:moveTo>
                  <a:cubicBezTo>
                    <a:pt x="423" y="22"/>
                    <a:pt x="315" y="0"/>
                    <a:pt x="315" y="0"/>
                  </a:cubicBezTo>
                  <a:cubicBezTo>
                    <a:pt x="314" y="99"/>
                    <a:pt x="284" y="150"/>
                    <a:pt x="284" y="150"/>
                  </a:cubicBezTo>
                  <a:cubicBezTo>
                    <a:pt x="273" y="92"/>
                    <a:pt x="258" y="65"/>
                    <a:pt x="258" y="65"/>
                  </a:cubicBezTo>
                  <a:cubicBezTo>
                    <a:pt x="273" y="48"/>
                    <a:pt x="273" y="48"/>
                    <a:pt x="273" y="48"/>
                  </a:cubicBezTo>
                  <a:cubicBezTo>
                    <a:pt x="248" y="18"/>
                    <a:pt x="248" y="18"/>
                    <a:pt x="248" y="18"/>
                  </a:cubicBezTo>
                  <a:cubicBezTo>
                    <a:pt x="222" y="49"/>
                    <a:pt x="222" y="49"/>
                    <a:pt x="222" y="49"/>
                  </a:cubicBezTo>
                  <a:cubicBezTo>
                    <a:pt x="239" y="66"/>
                    <a:pt x="239" y="66"/>
                    <a:pt x="239" y="66"/>
                  </a:cubicBezTo>
                  <a:cubicBezTo>
                    <a:pt x="220" y="102"/>
                    <a:pt x="216" y="150"/>
                    <a:pt x="216" y="150"/>
                  </a:cubicBezTo>
                  <a:cubicBezTo>
                    <a:pt x="192" y="124"/>
                    <a:pt x="180" y="0"/>
                    <a:pt x="180" y="0"/>
                  </a:cubicBezTo>
                  <a:cubicBezTo>
                    <a:pt x="180" y="0"/>
                    <a:pt x="100" y="13"/>
                    <a:pt x="55" y="59"/>
                  </a:cubicBezTo>
                  <a:cubicBezTo>
                    <a:pt x="0" y="113"/>
                    <a:pt x="13" y="184"/>
                    <a:pt x="13" y="184"/>
                  </a:cubicBezTo>
                  <a:cubicBezTo>
                    <a:pt x="483" y="184"/>
                    <a:pt x="483" y="184"/>
                    <a:pt x="483" y="184"/>
                  </a:cubicBezTo>
                  <a:cubicBezTo>
                    <a:pt x="483" y="184"/>
                    <a:pt x="496" y="128"/>
                    <a:pt x="461"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8" name="招生办wdh          _16"/>
          <p:cNvSpPr/>
          <p:nvPr/>
        </p:nvSpPr>
        <p:spPr>
          <a:xfrm>
            <a:off x="3041530" y="2868879"/>
            <a:ext cx="2300633" cy="3429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dirty="0">
                <a:latin typeface="微软雅黑" panose="020B0503020204020204" pitchFamily="34" charset="-122"/>
                <a:ea typeface="微软雅黑" panose="020B0503020204020204" pitchFamily="34" charset="-122"/>
              </a:rPr>
              <a:t>大师</a:t>
            </a:r>
          </a:p>
        </p:txBody>
      </p:sp>
      <p:grpSp>
        <p:nvGrpSpPr>
          <p:cNvPr id="11" name="招生办wdh           _10"/>
          <p:cNvGrpSpPr/>
          <p:nvPr/>
        </p:nvGrpSpPr>
        <p:grpSpPr>
          <a:xfrm>
            <a:off x="6910656" y="2159061"/>
            <a:ext cx="2205191" cy="720120"/>
            <a:chOff x="6705601" y="1355725"/>
            <a:chExt cx="1249363" cy="407988"/>
          </a:xfrm>
          <a:solidFill>
            <a:schemeClr val="accent4"/>
          </a:solidFill>
        </p:grpSpPr>
        <p:sp>
          <p:nvSpPr>
            <p:cNvPr id="12" name="Oval 15"/>
            <p:cNvSpPr>
              <a:spLocks noChangeArrowheads="1"/>
            </p:cNvSpPr>
            <p:nvPr/>
          </p:nvSpPr>
          <p:spPr bwMode="auto">
            <a:xfrm>
              <a:off x="7231063" y="1355725"/>
              <a:ext cx="201613" cy="2016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6"/>
            <p:cNvSpPr/>
            <p:nvPr/>
          </p:nvSpPr>
          <p:spPr bwMode="auto">
            <a:xfrm>
              <a:off x="7078663" y="1576388"/>
              <a:ext cx="503238" cy="187325"/>
            </a:xfrm>
            <a:custGeom>
              <a:avLst/>
              <a:gdLst>
                <a:gd name="T0" fmla="*/ 389 w 418"/>
                <a:gd name="T1" fmla="*/ 66 h 155"/>
                <a:gd name="T2" fmla="*/ 265 w 418"/>
                <a:gd name="T3" fmla="*/ 0 h 155"/>
                <a:gd name="T4" fmla="*/ 239 w 418"/>
                <a:gd name="T5" fmla="*/ 127 h 155"/>
                <a:gd name="T6" fmla="*/ 217 w 418"/>
                <a:gd name="T7" fmla="*/ 55 h 155"/>
                <a:gd name="T8" fmla="*/ 230 w 418"/>
                <a:gd name="T9" fmla="*/ 41 h 155"/>
                <a:gd name="T10" fmla="*/ 209 w 418"/>
                <a:gd name="T11" fmla="*/ 16 h 155"/>
                <a:gd name="T12" fmla="*/ 187 w 418"/>
                <a:gd name="T13" fmla="*/ 42 h 155"/>
                <a:gd name="T14" fmla="*/ 201 w 418"/>
                <a:gd name="T15" fmla="*/ 56 h 155"/>
                <a:gd name="T16" fmla="*/ 182 w 418"/>
                <a:gd name="T17" fmla="*/ 127 h 155"/>
                <a:gd name="T18" fmla="*/ 152 w 418"/>
                <a:gd name="T19" fmla="*/ 0 h 155"/>
                <a:gd name="T20" fmla="*/ 46 w 418"/>
                <a:gd name="T21" fmla="*/ 50 h 155"/>
                <a:gd name="T22" fmla="*/ 11 w 418"/>
                <a:gd name="T23" fmla="*/ 155 h 155"/>
                <a:gd name="T24" fmla="*/ 407 w 418"/>
                <a:gd name="T25" fmla="*/ 155 h 155"/>
                <a:gd name="T26" fmla="*/ 389 w 418"/>
                <a:gd name="T27" fmla="*/ 6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8" h="155">
                  <a:moveTo>
                    <a:pt x="389" y="66"/>
                  </a:moveTo>
                  <a:cubicBezTo>
                    <a:pt x="356" y="19"/>
                    <a:pt x="265" y="0"/>
                    <a:pt x="265" y="0"/>
                  </a:cubicBezTo>
                  <a:cubicBezTo>
                    <a:pt x="265" y="84"/>
                    <a:pt x="239" y="127"/>
                    <a:pt x="239" y="127"/>
                  </a:cubicBezTo>
                  <a:cubicBezTo>
                    <a:pt x="230" y="78"/>
                    <a:pt x="217" y="55"/>
                    <a:pt x="217" y="55"/>
                  </a:cubicBezTo>
                  <a:cubicBezTo>
                    <a:pt x="230" y="41"/>
                    <a:pt x="230" y="41"/>
                    <a:pt x="230" y="41"/>
                  </a:cubicBezTo>
                  <a:cubicBezTo>
                    <a:pt x="209" y="16"/>
                    <a:pt x="209" y="16"/>
                    <a:pt x="209" y="16"/>
                  </a:cubicBezTo>
                  <a:cubicBezTo>
                    <a:pt x="187" y="42"/>
                    <a:pt x="187" y="42"/>
                    <a:pt x="187" y="42"/>
                  </a:cubicBezTo>
                  <a:cubicBezTo>
                    <a:pt x="201" y="56"/>
                    <a:pt x="201" y="56"/>
                    <a:pt x="201" y="56"/>
                  </a:cubicBezTo>
                  <a:cubicBezTo>
                    <a:pt x="185" y="86"/>
                    <a:pt x="182" y="127"/>
                    <a:pt x="182" y="127"/>
                  </a:cubicBezTo>
                  <a:cubicBezTo>
                    <a:pt x="162" y="105"/>
                    <a:pt x="152" y="0"/>
                    <a:pt x="152" y="0"/>
                  </a:cubicBezTo>
                  <a:cubicBezTo>
                    <a:pt x="152" y="0"/>
                    <a:pt x="85" y="12"/>
                    <a:pt x="46" y="50"/>
                  </a:cubicBezTo>
                  <a:cubicBezTo>
                    <a:pt x="0" y="96"/>
                    <a:pt x="11" y="155"/>
                    <a:pt x="11" y="155"/>
                  </a:cubicBezTo>
                  <a:cubicBezTo>
                    <a:pt x="407" y="155"/>
                    <a:pt x="407" y="155"/>
                    <a:pt x="407" y="155"/>
                  </a:cubicBezTo>
                  <a:cubicBezTo>
                    <a:pt x="407" y="155"/>
                    <a:pt x="418" y="108"/>
                    <a:pt x="389"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7707313" y="1476375"/>
              <a:ext cx="142875" cy="142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8"/>
            <p:cNvSpPr/>
            <p:nvPr/>
          </p:nvSpPr>
          <p:spPr bwMode="auto">
            <a:xfrm>
              <a:off x="7600951" y="1631950"/>
              <a:ext cx="354013" cy="131762"/>
            </a:xfrm>
            <a:custGeom>
              <a:avLst/>
              <a:gdLst>
                <a:gd name="T0" fmla="*/ 274 w 295"/>
                <a:gd name="T1" fmla="*/ 46 h 109"/>
                <a:gd name="T2" fmla="*/ 187 w 295"/>
                <a:gd name="T3" fmla="*/ 0 h 109"/>
                <a:gd name="T4" fmla="*/ 169 w 295"/>
                <a:gd name="T5" fmla="*/ 89 h 109"/>
                <a:gd name="T6" fmla="*/ 153 w 295"/>
                <a:gd name="T7" fmla="*/ 39 h 109"/>
                <a:gd name="T8" fmla="*/ 162 w 295"/>
                <a:gd name="T9" fmla="*/ 29 h 109"/>
                <a:gd name="T10" fmla="*/ 147 w 295"/>
                <a:gd name="T11" fmla="*/ 11 h 109"/>
                <a:gd name="T12" fmla="*/ 132 w 295"/>
                <a:gd name="T13" fmla="*/ 29 h 109"/>
                <a:gd name="T14" fmla="*/ 142 w 295"/>
                <a:gd name="T15" fmla="*/ 39 h 109"/>
                <a:gd name="T16" fmla="*/ 128 w 295"/>
                <a:gd name="T17" fmla="*/ 89 h 109"/>
                <a:gd name="T18" fmla="*/ 107 w 295"/>
                <a:gd name="T19" fmla="*/ 0 h 109"/>
                <a:gd name="T20" fmla="*/ 33 w 295"/>
                <a:gd name="T21" fmla="*/ 35 h 109"/>
                <a:gd name="T22" fmla="*/ 8 w 295"/>
                <a:gd name="T23" fmla="*/ 109 h 109"/>
                <a:gd name="T24" fmla="*/ 287 w 295"/>
                <a:gd name="T25" fmla="*/ 109 h 109"/>
                <a:gd name="T26" fmla="*/ 274 w 295"/>
                <a:gd name="T27"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109">
                  <a:moveTo>
                    <a:pt x="274" y="46"/>
                  </a:moveTo>
                  <a:cubicBezTo>
                    <a:pt x="251" y="13"/>
                    <a:pt x="187" y="0"/>
                    <a:pt x="187" y="0"/>
                  </a:cubicBezTo>
                  <a:cubicBezTo>
                    <a:pt x="186" y="59"/>
                    <a:pt x="169" y="89"/>
                    <a:pt x="169" y="89"/>
                  </a:cubicBezTo>
                  <a:cubicBezTo>
                    <a:pt x="162" y="55"/>
                    <a:pt x="153" y="39"/>
                    <a:pt x="153" y="39"/>
                  </a:cubicBezTo>
                  <a:cubicBezTo>
                    <a:pt x="162" y="29"/>
                    <a:pt x="162" y="29"/>
                    <a:pt x="162" y="29"/>
                  </a:cubicBezTo>
                  <a:cubicBezTo>
                    <a:pt x="147" y="11"/>
                    <a:pt x="147" y="11"/>
                    <a:pt x="147" y="11"/>
                  </a:cubicBezTo>
                  <a:cubicBezTo>
                    <a:pt x="132" y="29"/>
                    <a:pt x="132" y="29"/>
                    <a:pt x="132" y="29"/>
                  </a:cubicBezTo>
                  <a:cubicBezTo>
                    <a:pt x="142" y="39"/>
                    <a:pt x="142" y="39"/>
                    <a:pt x="142" y="39"/>
                  </a:cubicBezTo>
                  <a:cubicBezTo>
                    <a:pt x="131" y="61"/>
                    <a:pt x="128" y="89"/>
                    <a:pt x="128" y="89"/>
                  </a:cubicBezTo>
                  <a:cubicBezTo>
                    <a:pt x="114" y="74"/>
                    <a:pt x="107" y="0"/>
                    <a:pt x="107" y="0"/>
                  </a:cubicBezTo>
                  <a:cubicBezTo>
                    <a:pt x="107" y="0"/>
                    <a:pt x="60" y="8"/>
                    <a:pt x="33" y="35"/>
                  </a:cubicBezTo>
                  <a:cubicBezTo>
                    <a:pt x="0" y="67"/>
                    <a:pt x="8" y="109"/>
                    <a:pt x="8" y="109"/>
                  </a:cubicBezTo>
                  <a:cubicBezTo>
                    <a:pt x="287" y="109"/>
                    <a:pt x="287" y="109"/>
                    <a:pt x="287" y="109"/>
                  </a:cubicBezTo>
                  <a:cubicBezTo>
                    <a:pt x="287" y="109"/>
                    <a:pt x="295" y="76"/>
                    <a:pt x="27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6811963" y="1476375"/>
              <a:ext cx="142875" cy="142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0"/>
            <p:cNvSpPr/>
            <p:nvPr/>
          </p:nvSpPr>
          <p:spPr bwMode="auto">
            <a:xfrm>
              <a:off x="6705601" y="1631950"/>
              <a:ext cx="355600" cy="131762"/>
            </a:xfrm>
            <a:custGeom>
              <a:avLst/>
              <a:gdLst>
                <a:gd name="T0" fmla="*/ 21 w 295"/>
                <a:gd name="T1" fmla="*/ 46 h 109"/>
                <a:gd name="T2" fmla="*/ 108 w 295"/>
                <a:gd name="T3" fmla="*/ 0 h 109"/>
                <a:gd name="T4" fmla="*/ 126 w 295"/>
                <a:gd name="T5" fmla="*/ 89 h 109"/>
                <a:gd name="T6" fmla="*/ 142 w 295"/>
                <a:gd name="T7" fmla="*/ 39 h 109"/>
                <a:gd name="T8" fmla="*/ 133 w 295"/>
                <a:gd name="T9" fmla="*/ 29 h 109"/>
                <a:gd name="T10" fmla="*/ 147 w 295"/>
                <a:gd name="T11" fmla="*/ 11 h 109"/>
                <a:gd name="T12" fmla="*/ 163 w 295"/>
                <a:gd name="T13" fmla="*/ 29 h 109"/>
                <a:gd name="T14" fmla="*/ 153 w 295"/>
                <a:gd name="T15" fmla="*/ 39 h 109"/>
                <a:gd name="T16" fmla="*/ 166 w 295"/>
                <a:gd name="T17" fmla="*/ 89 h 109"/>
                <a:gd name="T18" fmla="*/ 188 w 295"/>
                <a:gd name="T19" fmla="*/ 0 h 109"/>
                <a:gd name="T20" fmla="*/ 262 w 295"/>
                <a:gd name="T21" fmla="*/ 35 h 109"/>
                <a:gd name="T22" fmla="*/ 287 w 295"/>
                <a:gd name="T23" fmla="*/ 109 h 109"/>
                <a:gd name="T24" fmla="*/ 8 w 295"/>
                <a:gd name="T25" fmla="*/ 109 h 109"/>
                <a:gd name="T26" fmla="*/ 21 w 295"/>
                <a:gd name="T27"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109">
                  <a:moveTo>
                    <a:pt x="21" y="46"/>
                  </a:moveTo>
                  <a:cubicBezTo>
                    <a:pt x="44" y="13"/>
                    <a:pt x="108" y="0"/>
                    <a:pt x="108" y="0"/>
                  </a:cubicBezTo>
                  <a:cubicBezTo>
                    <a:pt x="108" y="59"/>
                    <a:pt x="126" y="89"/>
                    <a:pt x="126" y="89"/>
                  </a:cubicBezTo>
                  <a:cubicBezTo>
                    <a:pt x="133" y="55"/>
                    <a:pt x="142" y="39"/>
                    <a:pt x="142" y="39"/>
                  </a:cubicBezTo>
                  <a:cubicBezTo>
                    <a:pt x="133" y="29"/>
                    <a:pt x="133" y="29"/>
                    <a:pt x="133" y="29"/>
                  </a:cubicBezTo>
                  <a:cubicBezTo>
                    <a:pt x="147" y="11"/>
                    <a:pt x="147" y="11"/>
                    <a:pt x="147" y="11"/>
                  </a:cubicBezTo>
                  <a:cubicBezTo>
                    <a:pt x="163" y="29"/>
                    <a:pt x="163" y="29"/>
                    <a:pt x="163" y="29"/>
                  </a:cubicBezTo>
                  <a:cubicBezTo>
                    <a:pt x="153" y="39"/>
                    <a:pt x="153" y="39"/>
                    <a:pt x="153" y="39"/>
                  </a:cubicBezTo>
                  <a:cubicBezTo>
                    <a:pt x="164" y="61"/>
                    <a:pt x="166" y="89"/>
                    <a:pt x="166" y="89"/>
                  </a:cubicBezTo>
                  <a:cubicBezTo>
                    <a:pt x="181" y="74"/>
                    <a:pt x="188" y="0"/>
                    <a:pt x="188" y="0"/>
                  </a:cubicBezTo>
                  <a:cubicBezTo>
                    <a:pt x="188" y="0"/>
                    <a:pt x="235" y="8"/>
                    <a:pt x="262" y="35"/>
                  </a:cubicBezTo>
                  <a:cubicBezTo>
                    <a:pt x="295" y="67"/>
                    <a:pt x="287" y="109"/>
                    <a:pt x="287" y="109"/>
                  </a:cubicBezTo>
                  <a:cubicBezTo>
                    <a:pt x="8" y="109"/>
                    <a:pt x="8" y="109"/>
                    <a:pt x="8" y="109"/>
                  </a:cubicBezTo>
                  <a:cubicBezTo>
                    <a:pt x="8" y="109"/>
                    <a:pt x="0" y="76"/>
                    <a:pt x="2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9" name="招生办wdh            _17"/>
          <p:cNvSpPr/>
          <p:nvPr/>
        </p:nvSpPr>
        <p:spPr>
          <a:xfrm>
            <a:off x="6506385" y="2870774"/>
            <a:ext cx="3019334" cy="34298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dirty="0">
                <a:latin typeface="微软雅黑" panose="020B0503020204020204" pitchFamily="34" charset="-122"/>
                <a:ea typeface="微软雅黑" panose="020B0503020204020204" pitchFamily="34" charset="-122"/>
              </a:rPr>
              <a:t>团队</a:t>
            </a:r>
          </a:p>
        </p:txBody>
      </p:sp>
      <p:sp>
        <p:nvSpPr>
          <p:cNvPr id="35" name="十字形 34"/>
          <p:cNvSpPr/>
          <p:nvPr/>
        </p:nvSpPr>
        <p:spPr>
          <a:xfrm>
            <a:off x="5675969" y="2513860"/>
            <a:ext cx="563340" cy="563340"/>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nvGrpSpPr>
          <p:cNvPr id="39" name="招生办wdh        _10"/>
          <p:cNvGrpSpPr/>
          <p:nvPr/>
        </p:nvGrpSpPr>
        <p:grpSpPr>
          <a:xfrm>
            <a:off x="4446838" y="5056485"/>
            <a:ext cx="1362109" cy="444806"/>
            <a:chOff x="6705601" y="1355725"/>
            <a:chExt cx="1249363" cy="407988"/>
          </a:xfrm>
          <a:solidFill>
            <a:schemeClr val="accent5"/>
          </a:solidFill>
        </p:grpSpPr>
        <p:sp>
          <p:nvSpPr>
            <p:cNvPr id="41" name="Oval 15"/>
            <p:cNvSpPr>
              <a:spLocks noChangeArrowheads="1"/>
            </p:cNvSpPr>
            <p:nvPr/>
          </p:nvSpPr>
          <p:spPr bwMode="auto">
            <a:xfrm>
              <a:off x="7231063" y="1355725"/>
              <a:ext cx="201613" cy="2016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6"/>
            <p:cNvSpPr/>
            <p:nvPr/>
          </p:nvSpPr>
          <p:spPr bwMode="auto">
            <a:xfrm>
              <a:off x="7078663" y="1576388"/>
              <a:ext cx="503238" cy="187325"/>
            </a:xfrm>
            <a:custGeom>
              <a:avLst/>
              <a:gdLst>
                <a:gd name="T0" fmla="*/ 389 w 418"/>
                <a:gd name="T1" fmla="*/ 66 h 155"/>
                <a:gd name="T2" fmla="*/ 265 w 418"/>
                <a:gd name="T3" fmla="*/ 0 h 155"/>
                <a:gd name="T4" fmla="*/ 239 w 418"/>
                <a:gd name="T5" fmla="*/ 127 h 155"/>
                <a:gd name="T6" fmla="*/ 217 w 418"/>
                <a:gd name="T7" fmla="*/ 55 h 155"/>
                <a:gd name="T8" fmla="*/ 230 w 418"/>
                <a:gd name="T9" fmla="*/ 41 h 155"/>
                <a:gd name="T10" fmla="*/ 209 w 418"/>
                <a:gd name="T11" fmla="*/ 16 h 155"/>
                <a:gd name="T12" fmla="*/ 187 w 418"/>
                <a:gd name="T13" fmla="*/ 42 h 155"/>
                <a:gd name="T14" fmla="*/ 201 w 418"/>
                <a:gd name="T15" fmla="*/ 56 h 155"/>
                <a:gd name="T16" fmla="*/ 182 w 418"/>
                <a:gd name="T17" fmla="*/ 127 h 155"/>
                <a:gd name="T18" fmla="*/ 152 w 418"/>
                <a:gd name="T19" fmla="*/ 0 h 155"/>
                <a:gd name="T20" fmla="*/ 46 w 418"/>
                <a:gd name="T21" fmla="*/ 50 h 155"/>
                <a:gd name="T22" fmla="*/ 11 w 418"/>
                <a:gd name="T23" fmla="*/ 155 h 155"/>
                <a:gd name="T24" fmla="*/ 407 w 418"/>
                <a:gd name="T25" fmla="*/ 155 h 155"/>
                <a:gd name="T26" fmla="*/ 389 w 418"/>
                <a:gd name="T27" fmla="*/ 6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8" h="155">
                  <a:moveTo>
                    <a:pt x="389" y="66"/>
                  </a:moveTo>
                  <a:cubicBezTo>
                    <a:pt x="356" y="19"/>
                    <a:pt x="265" y="0"/>
                    <a:pt x="265" y="0"/>
                  </a:cubicBezTo>
                  <a:cubicBezTo>
                    <a:pt x="265" y="84"/>
                    <a:pt x="239" y="127"/>
                    <a:pt x="239" y="127"/>
                  </a:cubicBezTo>
                  <a:cubicBezTo>
                    <a:pt x="230" y="78"/>
                    <a:pt x="217" y="55"/>
                    <a:pt x="217" y="55"/>
                  </a:cubicBezTo>
                  <a:cubicBezTo>
                    <a:pt x="230" y="41"/>
                    <a:pt x="230" y="41"/>
                    <a:pt x="230" y="41"/>
                  </a:cubicBezTo>
                  <a:cubicBezTo>
                    <a:pt x="209" y="16"/>
                    <a:pt x="209" y="16"/>
                    <a:pt x="209" y="16"/>
                  </a:cubicBezTo>
                  <a:cubicBezTo>
                    <a:pt x="187" y="42"/>
                    <a:pt x="187" y="42"/>
                    <a:pt x="187" y="42"/>
                  </a:cubicBezTo>
                  <a:cubicBezTo>
                    <a:pt x="201" y="56"/>
                    <a:pt x="201" y="56"/>
                    <a:pt x="201" y="56"/>
                  </a:cubicBezTo>
                  <a:cubicBezTo>
                    <a:pt x="185" y="86"/>
                    <a:pt x="182" y="127"/>
                    <a:pt x="182" y="127"/>
                  </a:cubicBezTo>
                  <a:cubicBezTo>
                    <a:pt x="162" y="105"/>
                    <a:pt x="152" y="0"/>
                    <a:pt x="152" y="0"/>
                  </a:cubicBezTo>
                  <a:cubicBezTo>
                    <a:pt x="152" y="0"/>
                    <a:pt x="85" y="12"/>
                    <a:pt x="46" y="50"/>
                  </a:cubicBezTo>
                  <a:cubicBezTo>
                    <a:pt x="0" y="96"/>
                    <a:pt x="11" y="155"/>
                    <a:pt x="11" y="155"/>
                  </a:cubicBezTo>
                  <a:cubicBezTo>
                    <a:pt x="407" y="155"/>
                    <a:pt x="407" y="155"/>
                    <a:pt x="407" y="155"/>
                  </a:cubicBezTo>
                  <a:cubicBezTo>
                    <a:pt x="407" y="155"/>
                    <a:pt x="418" y="108"/>
                    <a:pt x="389"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Oval 17"/>
            <p:cNvSpPr>
              <a:spLocks noChangeArrowheads="1"/>
            </p:cNvSpPr>
            <p:nvPr/>
          </p:nvSpPr>
          <p:spPr bwMode="auto">
            <a:xfrm>
              <a:off x="7707313" y="1476375"/>
              <a:ext cx="142875" cy="142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8"/>
            <p:cNvSpPr/>
            <p:nvPr/>
          </p:nvSpPr>
          <p:spPr bwMode="auto">
            <a:xfrm>
              <a:off x="7600951" y="1631950"/>
              <a:ext cx="354013" cy="131762"/>
            </a:xfrm>
            <a:custGeom>
              <a:avLst/>
              <a:gdLst>
                <a:gd name="T0" fmla="*/ 274 w 295"/>
                <a:gd name="T1" fmla="*/ 46 h 109"/>
                <a:gd name="T2" fmla="*/ 187 w 295"/>
                <a:gd name="T3" fmla="*/ 0 h 109"/>
                <a:gd name="T4" fmla="*/ 169 w 295"/>
                <a:gd name="T5" fmla="*/ 89 h 109"/>
                <a:gd name="T6" fmla="*/ 153 w 295"/>
                <a:gd name="T7" fmla="*/ 39 h 109"/>
                <a:gd name="T8" fmla="*/ 162 w 295"/>
                <a:gd name="T9" fmla="*/ 29 h 109"/>
                <a:gd name="T10" fmla="*/ 147 w 295"/>
                <a:gd name="T11" fmla="*/ 11 h 109"/>
                <a:gd name="T12" fmla="*/ 132 w 295"/>
                <a:gd name="T13" fmla="*/ 29 h 109"/>
                <a:gd name="T14" fmla="*/ 142 w 295"/>
                <a:gd name="T15" fmla="*/ 39 h 109"/>
                <a:gd name="T16" fmla="*/ 128 w 295"/>
                <a:gd name="T17" fmla="*/ 89 h 109"/>
                <a:gd name="T18" fmla="*/ 107 w 295"/>
                <a:gd name="T19" fmla="*/ 0 h 109"/>
                <a:gd name="T20" fmla="*/ 33 w 295"/>
                <a:gd name="T21" fmla="*/ 35 h 109"/>
                <a:gd name="T22" fmla="*/ 8 w 295"/>
                <a:gd name="T23" fmla="*/ 109 h 109"/>
                <a:gd name="T24" fmla="*/ 287 w 295"/>
                <a:gd name="T25" fmla="*/ 109 h 109"/>
                <a:gd name="T26" fmla="*/ 274 w 295"/>
                <a:gd name="T27"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109">
                  <a:moveTo>
                    <a:pt x="274" y="46"/>
                  </a:moveTo>
                  <a:cubicBezTo>
                    <a:pt x="251" y="13"/>
                    <a:pt x="187" y="0"/>
                    <a:pt x="187" y="0"/>
                  </a:cubicBezTo>
                  <a:cubicBezTo>
                    <a:pt x="186" y="59"/>
                    <a:pt x="169" y="89"/>
                    <a:pt x="169" y="89"/>
                  </a:cubicBezTo>
                  <a:cubicBezTo>
                    <a:pt x="162" y="55"/>
                    <a:pt x="153" y="39"/>
                    <a:pt x="153" y="39"/>
                  </a:cubicBezTo>
                  <a:cubicBezTo>
                    <a:pt x="162" y="29"/>
                    <a:pt x="162" y="29"/>
                    <a:pt x="162" y="29"/>
                  </a:cubicBezTo>
                  <a:cubicBezTo>
                    <a:pt x="147" y="11"/>
                    <a:pt x="147" y="11"/>
                    <a:pt x="147" y="11"/>
                  </a:cubicBezTo>
                  <a:cubicBezTo>
                    <a:pt x="132" y="29"/>
                    <a:pt x="132" y="29"/>
                    <a:pt x="132" y="29"/>
                  </a:cubicBezTo>
                  <a:cubicBezTo>
                    <a:pt x="142" y="39"/>
                    <a:pt x="142" y="39"/>
                    <a:pt x="142" y="39"/>
                  </a:cubicBezTo>
                  <a:cubicBezTo>
                    <a:pt x="131" y="61"/>
                    <a:pt x="128" y="89"/>
                    <a:pt x="128" y="89"/>
                  </a:cubicBezTo>
                  <a:cubicBezTo>
                    <a:pt x="114" y="74"/>
                    <a:pt x="107" y="0"/>
                    <a:pt x="107" y="0"/>
                  </a:cubicBezTo>
                  <a:cubicBezTo>
                    <a:pt x="107" y="0"/>
                    <a:pt x="60" y="8"/>
                    <a:pt x="33" y="35"/>
                  </a:cubicBezTo>
                  <a:cubicBezTo>
                    <a:pt x="0" y="67"/>
                    <a:pt x="8" y="109"/>
                    <a:pt x="8" y="109"/>
                  </a:cubicBezTo>
                  <a:cubicBezTo>
                    <a:pt x="287" y="109"/>
                    <a:pt x="287" y="109"/>
                    <a:pt x="287" y="109"/>
                  </a:cubicBezTo>
                  <a:cubicBezTo>
                    <a:pt x="287" y="109"/>
                    <a:pt x="295" y="76"/>
                    <a:pt x="27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Oval 19"/>
            <p:cNvSpPr>
              <a:spLocks noChangeArrowheads="1"/>
            </p:cNvSpPr>
            <p:nvPr/>
          </p:nvSpPr>
          <p:spPr bwMode="auto">
            <a:xfrm>
              <a:off x="6811963" y="1476375"/>
              <a:ext cx="142875" cy="142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0"/>
            <p:cNvSpPr/>
            <p:nvPr/>
          </p:nvSpPr>
          <p:spPr bwMode="auto">
            <a:xfrm>
              <a:off x="6705601" y="1631950"/>
              <a:ext cx="355600" cy="131762"/>
            </a:xfrm>
            <a:custGeom>
              <a:avLst/>
              <a:gdLst>
                <a:gd name="T0" fmla="*/ 21 w 295"/>
                <a:gd name="T1" fmla="*/ 46 h 109"/>
                <a:gd name="T2" fmla="*/ 108 w 295"/>
                <a:gd name="T3" fmla="*/ 0 h 109"/>
                <a:gd name="T4" fmla="*/ 126 w 295"/>
                <a:gd name="T5" fmla="*/ 89 h 109"/>
                <a:gd name="T6" fmla="*/ 142 w 295"/>
                <a:gd name="T7" fmla="*/ 39 h 109"/>
                <a:gd name="T8" fmla="*/ 133 w 295"/>
                <a:gd name="T9" fmla="*/ 29 h 109"/>
                <a:gd name="T10" fmla="*/ 147 w 295"/>
                <a:gd name="T11" fmla="*/ 11 h 109"/>
                <a:gd name="T12" fmla="*/ 163 w 295"/>
                <a:gd name="T13" fmla="*/ 29 h 109"/>
                <a:gd name="T14" fmla="*/ 153 w 295"/>
                <a:gd name="T15" fmla="*/ 39 h 109"/>
                <a:gd name="T16" fmla="*/ 166 w 295"/>
                <a:gd name="T17" fmla="*/ 89 h 109"/>
                <a:gd name="T18" fmla="*/ 188 w 295"/>
                <a:gd name="T19" fmla="*/ 0 h 109"/>
                <a:gd name="T20" fmla="*/ 262 w 295"/>
                <a:gd name="T21" fmla="*/ 35 h 109"/>
                <a:gd name="T22" fmla="*/ 287 w 295"/>
                <a:gd name="T23" fmla="*/ 109 h 109"/>
                <a:gd name="T24" fmla="*/ 8 w 295"/>
                <a:gd name="T25" fmla="*/ 109 h 109"/>
                <a:gd name="T26" fmla="*/ 21 w 295"/>
                <a:gd name="T27"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109">
                  <a:moveTo>
                    <a:pt x="21" y="46"/>
                  </a:moveTo>
                  <a:cubicBezTo>
                    <a:pt x="44" y="13"/>
                    <a:pt x="108" y="0"/>
                    <a:pt x="108" y="0"/>
                  </a:cubicBezTo>
                  <a:cubicBezTo>
                    <a:pt x="108" y="59"/>
                    <a:pt x="126" y="89"/>
                    <a:pt x="126" y="89"/>
                  </a:cubicBezTo>
                  <a:cubicBezTo>
                    <a:pt x="133" y="55"/>
                    <a:pt x="142" y="39"/>
                    <a:pt x="142" y="39"/>
                  </a:cubicBezTo>
                  <a:cubicBezTo>
                    <a:pt x="133" y="29"/>
                    <a:pt x="133" y="29"/>
                    <a:pt x="133" y="29"/>
                  </a:cubicBezTo>
                  <a:cubicBezTo>
                    <a:pt x="147" y="11"/>
                    <a:pt x="147" y="11"/>
                    <a:pt x="147" y="11"/>
                  </a:cubicBezTo>
                  <a:cubicBezTo>
                    <a:pt x="163" y="29"/>
                    <a:pt x="163" y="29"/>
                    <a:pt x="163" y="29"/>
                  </a:cubicBezTo>
                  <a:cubicBezTo>
                    <a:pt x="153" y="39"/>
                    <a:pt x="153" y="39"/>
                    <a:pt x="153" y="39"/>
                  </a:cubicBezTo>
                  <a:cubicBezTo>
                    <a:pt x="164" y="61"/>
                    <a:pt x="166" y="89"/>
                    <a:pt x="166" y="89"/>
                  </a:cubicBezTo>
                  <a:cubicBezTo>
                    <a:pt x="181" y="74"/>
                    <a:pt x="188" y="0"/>
                    <a:pt x="188" y="0"/>
                  </a:cubicBezTo>
                  <a:cubicBezTo>
                    <a:pt x="188" y="0"/>
                    <a:pt x="235" y="8"/>
                    <a:pt x="262" y="35"/>
                  </a:cubicBezTo>
                  <a:cubicBezTo>
                    <a:pt x="295" y="67"/>
                    <a:pt x="287" y="109"/>
                    <a:pt x="287" y="109"/>
                  </a:cubicBezTo>
                  <a:cubicBezTo>
                    <a:pt x="8" y="109"/>
                    <a:pt x="8" y="109"/>
                    <a:pt x="8" y="109"/>
                  </a:cubicBezTo>
                  <a:cubicBezTo>
                    <a:pt x="8" y="109"/>
                    <a:pt x="0" y="76"/>
                    <a:pt x="2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0" name="招生办wdh           _17"/>
          <p:cNvSpPr/>
          <p:nvPr/>
        </p:nvSpPr>
        <p:spPr>
          <a:xfrm>
            <a:off x="4197127" y="5496097"/>
            <a:ext cx="1864991" cy="21185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dirty="0">
                <a:latin typeface="微软雅黑" panose="020B0503020204020204" pitchFamily="34" charset="-122"/>
                <a:ea typeface="微软雅黑" panose="020B0503020204020204" pitchFamily="34" charset="-122"/>
              </a:rPr>
              <a:t>超精密仪器团队</a:t>
            </a:r>
          </a:p>
        </p:txBody>
      </p:sp>
      <p:grpSp>
        <p:nvGrpSpPr>
          <p:cNvPr id="48" name="招生办wdh           _10"/>
          <p:cNvGrpSpPr/>
          <p:nvPr/>
        </p:nvGrpSpPr>
        <p:grpSpPr>
          <a:xfrm>
            <a:off x="3317509" y="4109001"/>
            <a:ext cx="1362109" cy="444806"/>
            <a:chOff x="6705601" y="1355725"/>
            <a:chExt cx="1249363" cy="407988"/>
          </a:xfrm>
          <a:solidFill>
            <a:schemeClr val="accent1"/>
          </a:solidFill>
        </p:grpSpPr>
        <p:sp>
          <p:nvSpPr>
            <p:cNvPr id="50" name="Oval 15"/>
            <p:cNvSpPr>
              <a:spLocks noChangeArrowheads="1"/>
            </p:cNvSpPr>
            <p:nvPr/>
          </p:nvSpPr>
          <p:spPr bwMode="auto">
            <a:xfrm>
              <a:off x="7231063" y="1355725"/>
              <a:ext cx="201613" cy="2016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6"/>
            <p:cNvSpPr/>
            <p:nvPr/>
          </p:nvSpPr>
          <p:spPr bwMode="auto">
            <a:xfrm>
              <a:off x="7078663" y="1576388"/>
              <a:ext cx="503238" cy="187325"/>
            </a:xfrm>
            <a:custGeom>
              <a:avLst/>
              <a:gdLst>
                <a:gd name="T0" fmla="*/ 389 w 418"/>
                <a:gd name="T1" fmla="*/ 66 h 155"/>
                <a:gd name="T2" fmla="*/ 265 w 418"/>
                <a:gd name="T3" fmla="*/ 0 h 155"/>
                <a:gd name="T4" fmla="*/ 239 w 418"/>
                <a:gd name="T5" fmla="*/ 127 h 155"/>
                <a:gd name="T6" fmla="*/ 217 w 418"/>
                <a:gd name="T7" fmla="*/ 55 h 155"/>
                <a:gd name="T8" fmla="*/ 230 w 418"/>
                <a:gd name="T9" fmla="*/ 41 h 155"/>
                <a:gd name="T10" fmla="*/ 209 w 418"/>
                <a:gd name="T11" fmla="*/ 16 h 155"/>
                <a:gd name="T12" fmla="*/ 187 w 418"/>
                <a:gd name="T13" fmla="*/ 42 h 155"/>
                <a:gd name="T14" fmla="*/ 201 w 418"/>
                <a:gd name="T15" fmla="*/ 56 h 155"/>
                <a:gd name="T16" fmla="*/ 182 w 418"/>
                <a:gd name="T17" fmla="*/ 127 h 155"/>
                <a:gd name="T18" fmla="*/ 152 w 418"/>
                <a:gd name="T19" fmla="*/ 0 h 155"/>
                <a:gd name="T20" fmla="*/ 46 w 418"/>
                <a:gd name="T21" fmla="*/ 50 h 155"/>
                <a:gd name="T22" fmla="*/ 11 w 418"/>
                <a:gd name="T23" fmla="*/ 155 h 155"/>
                <a:gd name="T24" fmla="*/ 407 w 418"/>
                <a:gd name="T25" fmla="*/ 155 h 155"/>
                <a:gd name="T26" fmla="*/ 389 w 418"/>
                <a:gd name="T27" fmla="*/ 6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8" h="155">
                  <a:moveTo>
                    <a:pt x="389" y="66"/>
                  </a:moveTo>
                  <a:cubicBezTo>
                    <a:pt x="356" y="19"/>
                    <a:pt x="265" y="0"/>
                    <a:pt x="265" y="0"/>
                  </a:cubicBezTo>
                  <a:cubicBezTo>
                    <a:pt x="265" y="84"/>
                    <a:pt x="239" y="127"/>
                    <a:pt x="239" y="127"/>
                  </a:cubicBezTo>
                  <a:cubicBezTo>
                    <a:pt x="230" y="78"/>
                    <a:pt x="217" y="55"/>
                    <a:pt x="217" y="55"/>
                  </a:cubicBezTo>
                  <a:cubicBezTo>
                    <a:pt x="230" y="41"/>
                    <a:pt x="230" y="41"/>
                    <a:pt x="230" y="41"/>
                  </a:cubicBezTo>
                  <a:cubicBezTo>
                    <a:pt x="209" y="16"/>
                    <a:pt x="209" y="16"/>
                    <a:pt x="209" y="16"/>
                  </a:cubicBezTo>
                  <a:cubicBezTo>
                    <a:pt x="187" y="42"/>
                    <a:pt x="187" y="42"/>
                    <a:pt x="187" y="42"/>
                  </a:cubicBezTo>
                  <a:cubicBezTo>
                    <a:pt x="201" y="56"/>
                    <a:pt x="201" y="56"/>
                    <a:pt x="201" y="56"/>
                  </a:cubicBezTo>
                  <a:cubicBezTo>
                    <a:pt x="185" y="86"/>
                    <a:pt x="182" y="127"/>
                    <a:pt x="182" y="127"/>
                  </a:cubicBezTo>
                  <a:cubicBezTo>
                    <a:pt x="162" y="105"/>
                    <a:pt x="152" y="0"/>
                    <a:pt x="152" y="0"/>
                  </a:cubicBezTo>
                  <a:cubicBezTo>
                    <a:pt x="152" y="0"/>
                    <a:pt x="85" y="12"/>
                    <a:pt x="46" y="50"/>
                  </a:cubicBezTo>
                  <a:cubicBezTo>
                    <a:pt x="0" y="96"/>
                    <a:pt x="11" y="155"/>
                    <a:pt x="11" y="155"/>
                  </a:cubicBezTo>
                  <a:cubicBezTo>
                    <a:pt x="407" y="155"/>
                    <a:pt x="407" y="155"/>
                    <a:pt x="407" y="155"/>
                  </a:cubicBezTo>
                  <a:cubicBezTo>
                    <a:pt x="407" y="155"/>
                    <a:pt x="418" y="108"/>
                    <a:pt x="389"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Oval 17"/>
            <p:cNvSpPr>
              <a:spLocks noChangeArrowheads="1"/>
            </p:cNvSpPr>
            <p:nvPr/>
          </p:nvSpPr>
          <p:spPr bwMode="auto">
            <a:xfrm>
              <a:off x="7707313" y="1476375"/>
              <a:ext cx="142875" cy="142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8"/>
            <p:cNvSpPr/>
            <p:nvPr/>
          </p:nvSpPr>
          <p:spPr bwMode="auto">
            <a:xfrm>
              <a:off x="7600951" y="1631950"/>
              <a:ext cx="354013" cy="131762"/>
            </a:xfrm>
            <a:custGeom>
              <a:avLst/>
              <a:gdLst>
                <a:gd name="T0" fmla="*/ 274 w 295"/>
                <a:gd name="T1" fmla="*/ 46 h 109"/>
                <a:gd name="T2" fmla="*/ 187 w 295"/>
                <a:gd name="T3" fmla="*/ 0 h 109"/>
                <a:gd name="T4" fmla="*/ 169 w 295"/>
                <a:gd name="T5" fmla="*/ 89 h 109"/>
                <a:gd name="T6" fmla="*/ 153 w 295"/>
                <a:gd name="T7" fmla="*/ 39 h 109"/>
                <a:gd name="T8" fmla="*/ 162 w 295"/>
                <a:gd name="T9" fmla="*/ 29 h 109"/>
                <a:gd name="T10" fmla="*/ 147 w 295"/>
                <a:gd name="T11" fmla="*/ 11 h 109"/>
                <a:gd name="T12" fmla="*/ 132 w 295"/>
                <a:gd name="T13" fmla="*/ 29 h 109"/>
                <a:gd name="T14" fmla="*/ 142 w 295"/>
                <a:gd name="T15" fmla="*/ 39 h 109"/>
                <a:gd name="T16" fmla="*/ 128 w 295"/>
                <a:gd name="T17" fmla="*/ 89 h 109"/>
                <a:gd name="T18" fmla="*/ 107 w 295"/>
                <a:gd name="T19" fmla="*/ 0 h 109"/>
                <a:gd name="T20" fmla="*/ 33 w 295"/>
                <a:gd name="T21" fmla="*/ 35 h 109"/>
                <a:gd name="T22" fmla="*/ 8 w 295"/>
                <a:gd name="T23" fmla="*/ 109 h 109"/>
                <a:gd name="T24" fmla="*/ 287 w 295"/>
                <a:gd name="T25" fmla="*/ 109 h 109"/>
                <a:gd name="T26" fmla="*/ 274 w 295"/>
                <a:gd name="T27"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109">
                  <a:moveTo>
                    <a:pt x="274" y="46"/>
                  </a:moveTo>
                  <a:cubicBezTo>
                    <a:pt x="251" y="13"/>
                    <a:pt x="187" y="0"/>
                    <a:pt x="187" y="0"/>
                  </a:cubicBezTo>
                  <a:cubicBezTo>
                    <a:pt x="186" y="59"/>
                    <a:pt x="169" y="89"/>
                    <a:pt x="169" y="89"/>
                  </a:cubicBezTo>
                  <a:cubicBezTo>
                    <a:pt x="162" y="55"/>
                    <a:pt x="153" y="39"/>
                    <a:pt x="153" y="39"/>
                  </a:cubicBezTo>
                  <a:cubicBezTo>
                    <a:pt x="162" y="29"/>
                    <a:pt x="162" y="29"/>
                    <a:pt x="162" y="29"/>
                  </a:cubicBezTo>
                  <a:cubicBezTo>
                    <a:pt x="147" y="11"/>
                    <a:pt x="147" y="11"/>
                    <a:pt x="147" y="11"/>
                  </a:cubicBezTo>
                  <a:cubicBezTo>
                    <a:pt x="132" y="29"/>
                    <a:pt x="132" y="29"/>
                    <a:pt x="132" y="29"/>
                  </a:cubicBezTo>
                  <a:cubicBezTo>
                    <a:pt x="142" y="39"/>
                    <a:pt x="142" y="39"/>
                    <a:pt x="142" y="39"/>
                  </a:cubicBezTo>
                  <a:cubicBezTo>
                    <a:pt x="131" y="61"/>
                    <a:pt x="128" y="89"/>
                    <a:pt x="128" y="89"/>
                  </a:cubicBezTo>
                  <a:cubicBezTo>
                    <a:pt x="114" y="74"/>
                    <a:pt x="107" y="0"/>
                    <a:pt x="107" y="0"/>
                  </a:cubicBezTo>
                  <a:cubicBezTo>
                    <a:pt x="107" y="0"/>
                    <a:pt x="60" y="8"/>
                    <a:pt x="33" y="35"/>
                  </a:cubicBezTo>
                  <a:cubicBezTo>
                    <a:pt x="0" y="67"/>
                    <a:pt x="8" y="109"/>
                    <a:pt x="8" y="109"/>
                  </a:cubicBezTo>
                  <a:cubicBezTo>
                    <a:pt x="287" y="109"/>
                    <a:pt x="287" y="109"/>
                    <a:pt x="287" y="109"/>
                  </a:cubicBezTo>
                  <a:cubicBezTo>
                    <a:pt x="287" y="109"/>
                    <a:pt x="295" y="76"/>
                    <a:pt x="27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Oval 19"/>
            <p:cNvSpPr>
              <a:spLocks noChangeArrowheads="1"/>
            </p:cNvSpPr>
            <p:nvPr/>
          </p:nvSpPr>
          <p:spPr bwMode="auto">
            <a:xfrm>
              <a:off x="6811963" y="1476375"/>
              <a:ext cx="142875" cy="142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705601" y="1631950"/>
              <a:ext cx="355600" cy="131762"/>
            </a:xfrm>
            <a:custGeom>
              <a:avLst/>
              <a:gdLst>
                <a:gd name="T0" fmla="*/ 21 w 295"/>
                <a:gd name="T1" fmla="*/ 46 h 109"/>
                <a:gd name="T2" fmla="*/ 108 w 295"/>
                <a:gd name="T3" fmla="*/ 0 h 109"/>
                <a:gd name="T4" fmla="*/ 126 w 295"/>
                <a:gd name="T5" fmla="*/ 89 h 109"/>
                <a:gd name="T6" fmla="*/ 142 w 295"/>
                <a:gd name="T7" fmla="*/ 39 h 109"/>
                <a:gd name="T8" fmla="*/ 133 w 295"/>
                <a:gd name="T9" fmla="*/ 29 h 109"/>
                <a:gd name="T10" fmla="*/ 147 w 295"/>
                <a:gd name="T11" fmla="*/ 11 h 109"/>
                <a:gd name="T12" fmla="*/ 163 w 295"/>
                <a:gd name="T13" fmla="*/ 29 h 109"/>
                <a:gd name="T14" fmla="*/ 153 w 295"/>
                <a:gd name="T15" fmla="*/ 39 h 109"/>
                <a:gd name="T16" fmla="*/ 166 w 295"/>
                <a:gd name="T17" fmla="*/ 89 h 109"/>
                <a:gd name="T18" fmla="*/ 188 w 295"/>
                <a:gd name="T19" fmla="*/ 0 h 109"/>
                <a:gd name="T20" fmla="*/ 262 w 295"/>
                <a:gd name="T21" fmla="*/ 35 h 109"/>
                <a:gd name="T22" fmla="*/ 287 w 295"/>
                <a:gd name="T23" fmla="*/ 109 h 109"/>
                <a:gd name="T24" fmla="*/ 8 w 295"/>
                <a:gd name="T25" fmla="*/ 109 h 109"/>
                <a:gd name="T26" fmla="*/ 21 w 295"/>
                <a:gd name="T27"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109">
                  <a:moveTo>
                    <a:pt x="21" y="46"/>
                  </a:moveTo>
                  <a:cubicBezTo>
                    <a:pt x="44" y="13"/>
                    <a:pt x="108" y="0"/>
                    <a:pt x="108" y="0"/>
                  </a:cubicBezTo>
                  <a:cubicBezTo>
                    <a:pt x="108" y="59"/>
                    <a:pt x="126" y="89"/>
                    <a:pt x="126" y="89"/>
                  </a:cubicBezTo>
                  <a:cubicBezTo>
                    <a:pt x="133" y="55"/>
                    <a:pt x="142" y="39"/>
                    <a:pt x="142" y="39"/>
                  </a:cubicBezTo>
                  <a:cubicBezTo>
                    <a:pt x="133" y="29"/>
                    <a:pt x="133" y="29"/>
                    <a:pt x="133" y="29"/>
                  </a:cubicBezTo>
                  <a:cubicBezTo>
                    <a:pt x="147" y="11"/>
                    <a:pt x="147" y="11"/>
                    <a:pt x="147" y="11"/>
                  </a:cubicBezTo>
                  <a:cubicBezTo>
                    <a:pt x="163" y="29"/>
                    <a:pt x="163" y="29"/>
                    <a:pt x="163" y="29"/>
                  </a:cubicBezTo>
                  <a:cubicBezTo>
                    <a:pt x="153" y="39"/>
                    <a:pt x="153" y="39"/>
                    <a:pt x="153" y="39"/>
                  </a:cubicBezTo>
                  <a:cubicBezTo>
                    <a:pt x="164" y="61"/>
                    <a:pt x="166" y="89"/>
                    <a:pt x="166" y="89"/>
                  </a:cubicBezTo>
                  <a:cubicBezTo>
                    <a:pt x="181" y="74"/>
                    <a:pt x="188" y="0"/>
                    <a:pt x="188" y="0"/>
                  </a:cubicBezTo>
                  <a:cubicBezTo>
                    <a:pt x="188" y="0"/>
                    <a:pt x="235" y="8"/>
                    <a:pt x="262" y="35"/>
                  </a:cubicBezTo>
                  <a:cubicBezTo>
                    <a:pt x="295" y="67"/>
                    <a:pt x="287" y="109"/>
                    <a:pt x="287" y="109"/>
                  </a:cubicBezTo>
                  <a:cubicBezTo>
                    <a:pt x="8" y="109"/>
                    <a:pt x="8" y="109"/>
                    <a:pt x="8" y="109"/>
                  </a:cubicBezTo>
                  <a:cubicBezTo>
                    <a:pt x="8" y="109"/>
                    <a:pt x="0" y="76"/>
                    <a:pt x="2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9" name="招生办wdh            _17"/>
          <p:cNvSpPr/>
          <p:nvPr/>
        </p:nvSpPr>
        <p:spPr>
          <a:xfrm>
            <a:off x="3067798" y="4548613"/>
            <a:ext cx="1864991" cy="2118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dirty="0">
                <a:latin typeface="微软雅黑" panose="020B0503020204020204" pitchFamily="34" charset="-122"/>
                <a:ea typeface="微软雅黑" panose="020B0503020204020204" pitchFamily="34" charset="-122"/>
              </a:rPr>
              <a:t>微小卫星团队</a:t>
            </a:r>
          </a:p>
        </p:txBody>
      </p:sp>
      <p:grpSp>
        <p:nvGrpSpPr>
          <p:cNvPr id="57" name="招生办wdh             _10"/>
          <p:cNvGrpSpPr/>
          <p:nvPr/>
        </p:nvGrpSpPr>
        <p:grpSpPr>
          <a:xfrm>
            <a:off x="5560009" y="4127229"/>
            <a:ext cx="1362109" cy="444806"/>
            <a:chOff x="6705601" y="1355725"/>
            <a:chExt cx="1249363" cy="407988"/>
          </a:xfrm>
          <a:solidFill>
            <a:schemeClr val="accent2"/>
          </a:solidFill>
        </p:grpSpPr>
        <p:sp>
          <p:nvSpPr>
            <p:cNvPr id="59" name="Oval 15"/>
            <p:cNvSpPr>
              <a:spLocks noChangeArrowheads="1"/>
            </p:cNvSpPr>
            <p:nvPr/>
          </p:nvSpPr>
          <p:spPr bwMode="auto">
            <a:xfrm>
              <a:off x="7231063" y="1355725"/>
              <a:ext cx="201613" cy="2016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7078663" y="1576388"/>
              <a:ext cx="503238" cy="187325"/>
            </a:xfrm>
            <a:custGeom>
              <a:avLst/>
              <a:gdLst>
                <a:gd name="T0" fmla="*/ 389 w 418"/>
                <a:gd name="T1" fmla="*/ 66 h 155"/>
                <a:gd name="T2" fmla="*/ 265 w 418"/>
                <a:gd name="T3" fmla="*/ 0 h 155"/>
                <a:gd name="T4" fmla="*/ 239 w 418"/>
                <a:gd name="T5" fmla="*/ 127 h 155"/>
                <a:gd name="T6" fmla="*/ 217 w 418"/>
                <a:gd name="T7" fmla="*/ 55 h 155"/>
                <a:gd name="T8" fmla="*/ 230 w 418"/>
                <a:gd name="T9" fmla="*/ 41 h 155"/>
                <a:gd name="T10" fmla="*/ 209 w 418"/>
                <a:gd name="T11" fmla="*/ 16 h 155"/>
                <a:gd name="T12" fmla="*/ 187 w 418"/>
                <a:gd name="T13" fmla="*/ 42 h 155"/>
                <a:gd name="T14" fmla="*/ 201 w 418"/>
                <a:gd name="T15" fmla="*/ 56 h 155"/>
                <a:gd name="T16" fmla="*/ 182 w 418"/>
                <a:gd name="T17" fmla="*/ 127 h 155"/>
                <a:gd name="T18" fmla="*/ 152 w 418"/>
                <a:gd name="T19" fmla="*/ 0 h 155"/>
                <a:gd name="T20" fmla="*/ 46 w 418"/>
                <a:gd name="T21" fmla="*/ 50 h 155"/>
                <a:gd name="T22" fmla="*/ 11 w 418"/>
                <a:gd name="T23" fmla="*/ 155 h 155"/>
                <a:gd name="T24" fmla="*/ 407 w 418"/>
                <a:gd name="T25" fmla="*/ 155 h 155"/>
                <a:gd name="T26" fmla="*/ 389 w 418"/>
                <a:gd name="T27" fmla="*/ 6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8" h="155">
                  <a:moveTo>
                    <a:pt x="389" y="66"/>
                  </a:moveTo>
                  <a:cubicBezTo>
                    <a:pt x="356" y="19"/>
                    <a:pt x="265" y="0"/>
                    <a:pt x="265" y="0"/>
                  </a:cubicBezTo>
                  <a:cubicBezTo>
                    <a:pt x="265" y="84"/>
                    <a:pt x="239" y="127"/>
                    <a:pt x="239" y="127"/>
                  </a:cubicBezTo>
                  <a:cubicBezTo>
                    <a:pt x="230" y="78"/>
                    <a:pt x="217" y="55"/>
                    <a:pt x="217" y="55"/>
                  </a:cubicBezTo>
                  <a:cubicBezTo>
                    <a:pt x="230" y="41"/>
                    <a:pt x="230" y="41"/>
                    <a:pt x="230" y="41"/>
                  </a:cubicBezTo>
                  <a:cubicBezTo>
                    <a:pt x="209" y="16"/>
                    <a:pt x="209" y="16"/>
                    <a:pt x="209" y="16"/>
                  </a:cubicBezTo>
                  <a:cubicBezTo>
                    <a:pt x="187" y="42"/>
                    <a:pt x="187" y="42"/>
                    <a:pt x="187" y="42"/>
                  </a:cubicBezTo>
                  <a:cubicBezTo>
                    <a:pt x="201" y="56"/>
                    <a:pt x="201" y="56"/>
                    <a:pt x="201" y="56"/>
                  </a:cubicBezTo>
                  <a:cubicBezTo>
                    <a:pt x="185" y="86"/>
                    <a:pt x="182" y="127"/>
                    <a:pt x="182" y="127"/>
                  </a:cubicBezTo>
                  <a:cubicBezTo>
                    <a:pt x="162" y="105"/>
                    <a:pt x="152" y="0"/>
                    <a:pt x="152" y="0"/>
                  </a:cubicBezTo>
                  <a:cubicBezTo>
                    <a:pt x="152" y="0"/>
                    <a:pt x="85" y="12"/>
                    <a:pt x="46" y="50"/>
                  </a:cubicBezTo>
                  <a:cubicBezTo>
                    <a:pt x="0" y="96"/>
                    <a:pt x="11" y="155"/>
                    <a:pt x="11" y="155"/>
                  </a:cubicBezTo>
                  <a:cubicBezTo>
                    <a:pt x="407" y="155"/>
                    <a:pt x="407" y="155"/>
                    <a:pt x="407" y="155"/>
                  </a:cubicBezTo>
                  <a:cubicBezTo>
                    <a:pt x="407" y="155"/>
                    <a:pt x="418" y="108"/>
                    <a:pt x="389"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Oval 17"/>
            <p:cNvSpPr>
              <a:spLocks noChangeArrowheads="1"/>
            </p:cNvSpPr>
            <p:nvPr/>
          </p:nvSpPr>
          <p:spPr bwMode="auto">
            <a:xfrm>
              <a:off x="7707313" y="1476375"/>
              <a:ext cx="142875" cy="142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8"/>
            <p:cNvSpPr/>
            <p:nvPr/>
          </p:nvSpPr>
          <p:spPr bwMode="auto">
            <a:xfrm>
              <a:off x="7600951" y="1631950"/>
              <a:ext cx="354013" cy="131762"/>
            </a:xfrm>
            <a:custGeom>
              <a:avLst/>
              <a:gdLst>
                <a:gd name="T0" fmla="*/ 274 w 295"/>
                <a:gd name="T1" fmla="*/ 46 h 109"/>
                <a:gd name="T2" fmla="*/ 187 w 295"/>
                <a:gd name="T3" fmla="*/ 0 h 109"/>
                <a:gd name="T4" fmla="*/ 169 w 295"/>
                <a:gd name="T5" fmla="*/ 89 h 109"/>
                <a:gd name="T6" fmla="*/ 153 w 295"/>
                <a:gd name="T7" fmla="*/ 39 h 109"/>
                <a:gd name="T8" fmla="*/ 162 w 295"/>
                <a:gd name="T9" fmla="*/ 29 h 109"/>
                <a:gd name="T10" fmla="*/ 147 w 295"/>
                <a:gd name="T11" fmla="*/ 11 h 109"/>
                <a:gd name="T12" fmla="*/ 132 w 295"/>
                <a:gd name="T13" fmla="*/ 29 h 109"/>
                <a:gd name="T14" fmla="*/ 142 w 295"/>
                <a:gd name="T15" fmla="*/ 39 h 109"/>
                <a:gd name="T16" fmla="*/ 128 w 295"/>
                <a:gd name="T17" fmla="*/ 89 h 109"/>
                <a:gd name="T18" fmla="*/ 107 w 295"/>
                <a:gd name="T19" fmla="*/ 0 h 109"/>
                <a:gd name="T20" fmla="*/ 33 w 295"/>
                <a:gd name="T21" fmla="*/ 35 h 109"/>
                <a:gd name="T22" fmla="*/ 8 w 295"/>
                <a:gd name="T23" fmla="*/ 109 h 109"/>
                <a:gd name="T24" fmla="*/ 287 w 295"/>
                <a:gd name="T25" fmla="*/ 109 h 109"/>
                <a:gd name="T26" fmla="*/ 274 w 295"/>
                <a:gd name="T27"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109">
                  <a:moveTo>
                    <a:pt x="274" y="46"/>
                  </a:moveTo>
                  <a:cubicBezTo>
                    <a:pt x="251" y="13"/>
                    <a:pt x="187" y="0"/>
                    <a:pt x="187" y="0"/>
                  </a:cubicBezTo>
                  <a:cubicBezTo>
                    <a:pt x="186" y="59"/>
                    <a:pt x="169" y="89"/>
                    <a:pt x="169" y="89"/>
                  </a:cubicBezTo>
                  <a:cubicBezTo>
                    <a:pt x="162" y="55"/>
                    <a:pt x="153" y="39"/>
                    <a:pt x="153" y="39"/>
                  </a:cubicBezTo>
                  <a:cubicBezTo>
                    <a:pt x="162" y="29"/>
                    <a:pt x="162" y="29"/>
                    <a:pt x="162" y="29"/>
                  </a:cubicBezTo>
                  <a:cubicBezTo>
                    <a:pt x="147" y="11"/>
                    <a:pt x="147" y="11"/>
                    <a:pt x="147" y="11"/>
                  </a:cubicBezTo>
                  <a:cubicBezTo>
                    <a:pt x="132" y="29"/>
                    <a:pt x="132" y="29"/>
                    <a:pt x="132" y="29"/>
                  </a:cubicBezTo>
                  <a:cubicBezTo>
                    <a:pt x="142" y="39"/>
                    <a:pt x="142" y="39"/>
                    <a:pt x="142" y="39"/>
                  </a:cubicBezTo>
                  <a:cubicBezTo>
                    <a:pt x="131" y="61"/>
                    <a:pt x="128" y="89"/>
                    <a:pt x="128" y="89"/>
                  </a:cubicBezTo>
                  <a:cubicBezTo>
                    <a:pt x="114" y="74"/>
                    <a:pt x="107" y="0"/>
                    <a:pt x="107" y="0"/>
                  </a:cubicBezTo>
                  <a:cubicBezTo>
                    <a:pt x="107" y="0"/>
                    <a:pt x="60" y="8"/>
                    <a:pt x="33" y="35"/>
                  </a:cubicBezTo>
                  <a:cubicBezTo>
                    <a:pt x="0" y="67"/>
                    <a:pt x="8" y="109"/>
                    <a:pt x="8" y="109"/>
                  </a:cubicBezTo>
                  <a:cubicBezTo>
                    <a:pt x="287" y="109"/>
                    <a:pt x="287" y="109"/>
                    <a:pt x="287" y="109"/>
                  </a:cubicBezTo>
                  <a:cubicBezTo>
                    <a:pt x="287" y="109"/>
                    <a:pt x="295" y="76"/>
                    <a:pt x="27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Oval 19"/>
            <p:cNvSpPr>
              <a:spLocks noChangeArrowheads="1"/>
            </p:cNvSpPr>
            <p:nvPr/>
          </p:nvSpPr>
          <p:spPr bwMode="auto">
            <a:xfrm>
              <a:off x="6811963" y="1476375"/>
              <a:ext cx="142875" cy="142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0"/>
            <p:cNvSpPr/>
            <p:nvPr/>
          </p:nvSpPr>
          <p:spPr bwMode="auto">
            <a:xfrm>
              <a:off x="6705601" y="1631950"/>
              <a:ext cx="355600" cy="131762"/>
            </a:xfrm>
            <a:custGeom>
              <a:avLst/>
              <a:gdLst>
                <a:gd name="T0" fmla="*/ 21 w 295"/>
                <a:gd name="T1" fmla="*/ 46 h 109"/>
                <a:gd name="T2" fmla="*/ 108 w 295"/>
                <a:gd name="T3" fmla="*/ 0 h 109"/>
                <a:gd name="T4" fmla="*/ 126 w 295"/>
                <a:gd name="T5" fmla="*/ 89 h 109"/>
                <a:gd name="T6" fmla="*/ 142 w 295"/>
                <a:gd name="T7" fmla="*/ 39 h 109"/>
                <a:gd name="T8" fmla="*/ 133 w 295"/>
                <a:gd name="T9" fmla="*/ 29 h 109"/>
                <a:gd name="T10" fmla="*/ 147 w 295"/>
                <a:gd name="T11" fmla="*/ 11 h 109"/>
                <a:gd name="T12" fmla="*/ 163 w 295"/>
                <a:gd name="T13" fmla="*/ 29 h 109"/>
                <a:gd name="T14" fmla="*/ 153 w 295"/>
                <a:gd name="T15" fmla="*/ 39 h 109"/>
                <a:gd name="T16" fmla="*/ 166 w 295"/>
                <a:gd name="T17" fmla="*/ 89 h 109"/>
                <a:gd name="T18" fmla="*/ 188 w 295"/>
                <a:gd name="T19" fmla="*/ 0 h 109"/>
                <a:gd name="T20" fmla="*/ 262 w 295"/>
                <a:gd name="T21" fmla="*/ 35 h 109"/>
                <a:gd name="T22" fmla="*/ 287 w 295"/>
                <a:gd name="T23" fmla="*/ 109 h 109"/>
                <a:gd name="T24" fmla="*/ 8 w 295"/>
                <a:gd name="T25" fmla="*/ 109 h 109"/>
                <a:gd name="T26" fmla="*/ 21 w 295"/>
                <a:gd name="T27"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109">
                  <a:moveTo>
                    <a:pt x="21" y="46"/>
                  </a:moveTo>
                  <a:cubicBezTo>
                    <a:pt x="44" y="13"/>
                    <a:pt x="108" y="0"/>
                    <a:pt x="108" y="0"/>
                  </a:cubicBezTo>
                  <a:cubicBezTo>
                    <a:pt x="108" y="59"/>
                    <a:pt x="126" y="89"/>
                    <a:pt x="126" y="89"/>
                  </a:cubicBezTo>
                  <a:cubicBezTo>
                    <a:pt x="133" y="55"/>
                    <a:pt x="142" y="39"/>
                    <a:pt x="142" y="39"/>
                  </a:cubicBezTo>
                  <a:cubicBezTo>
                    <a:pt x="133" y="29"/>
                    <a:pt x="133" y="29"/>
                    <a:pt x="133" y="29"/>
                  </a:cubicBezTo>
                  <a:cubicBezTo>
                    <a:pt x="147" y="11"/>
                    <a:pt x="147" y="11"/>
                    <a:pt x="147" y="11"/>
                  </a:cubicBezTo>
                  <a:cubicBezTo>
                    <a:pt x="163" y="29"/>
                    <a:pt x="163" y="29"/>
                    <a:pt x="163" y="29"/>
                  </a:cubicBezTo>
                  <a:cubicBezTo>
                    <a:pt x="153" y="39"/>
                    <a:pt x="153" y="39"/>
                    <a:pt x="153" y="39"/>
                  </a:cubicBezTo>
                  <a:cubicBezTo>
                    <a:pt x="164" y="61"/>
                    <a:pt x="166" y="89"/>
                    <a:pt x="166" y="89"/>
                  </a:cubicBezTo>
                  <a:cubicBezTo>
                    <a:pt x="181" y="74"/>
                    <a:pt x="188" y="0"/>
                    <a:pt x="188" y="0"/>
                  </a:cubicBezTo>
                  <a:cubicBezTo>
                    <a:pt x="188" y="0"/>
                    <a:pt x="235" y="8"/>
                    <a:pt x="262" y="35"/>
                  </a:cubicBezTo>
                  <a:cubicBezTo>
                    <a:pt x="295" y="67"/>
                    <a:pt x="287" y="109"/>
                    <a:pt x="287" y="109"/>
                  </a:cubicBezTo>
                  <a:cubicBezTo>
                    <a:pt x="8" y="109"/>
                    <a:pt x="8" y="109"/>
                    <a:pt x="8" y="109"/>
                  </a:cubicBezTo>
                  <a:cubicBezTo>
                    <a:pt x="8" y="109"/>
                    <a:pt x="0" y="76"/>
                    <a:pt x="2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8" name="招生办wdh       _17"/>
          <p:cNvSpPr/>
          <p:nvPr/>
        </p:nvSpPr>
        <p:spPr>
          <a:xfrm>
            <a:off x="5310298" y="4566841"/>
            <a:ext cx="1864991" cy="2118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dirty="0">
                <a:latin typeface="微软雅黑" panose="020B0503020204020204" pitchFamily="34" charset="-122"/>
                <a:ea typeface="微软雅黑" panose="020B0503020204020204" pitchFamily="34" charset="-122"/>
              </a:rPr>
              <a:t>机器人团队</a:t>
            </a:r>
          </a:p>
        </p:txBody>
      </p:sp>
      <p:grpSp>
        <p:nvGrpSpPr>
          <p:cNvPr id="66" name="招生办wdh             _10"/>
          <p:cNvGrpSpPr/>
          <p:nvPr/>
        </p:nvGrpSpPr>
        <p:grpSpPr>
          <a:xfrm>
            <a:off x="7845786" y="4109001"/>
            <a:ext cx="1362109" cy="444806"/>
            <a:chOff x="6705601" y="1355725"/>
            <a:chExt cx="1249363" cy="407988"/>
          </a:xfrm>
          <a:solidFill>
            <a:schemeClr val="accent3"/>
          </a:solidFill>
        </p:grpSpPr>
        <p:sp>
          <p:nvSpPr>
            <p:cNvPr id="68" name="Oval 15"/>
            <p:cNvSpPr>
              <a:spLocks noChangeArrowheads="1"/>
            </p:cNvSpPr>
            <p:nvPr/>
          </p:nvSpPr>
          <p:spPr bwMode="auto">
            <a:xfrm>
              <a:off x="7231063" y="1355725"/>
              <a:ext cx="201613" cy="2016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6"/>
            <p:cNvSpPr/>
            <p:nvPr/>
          </p:nvSpPr>
          <p:spPr bwMode="auto">
            <a:xfrm>
              <a:off x="7078663" y="1576388"/>
              <a:ext cx="503238" cy="187325"/>
            </a:xfrm>
            <a:custGeom>
              <a:avLst/>
              <a:gdLst>
                <a:gd name="T0" fmla="*/ 389 w 418"/>
                <a:gd name="T1" fmla="*/ 66 h 155"/>
                <a:gd name="T2" fmla="*/ 265 w 418"/>
                <a:gd name="T3" fmla="*/ 0 h 155"/>
                <a:gd name="T4" fmla="*/ 239 w 418"/>
                <a:gd name="T5" fmla="*/ 127 h 155"/>
                <a:gd name="T6" fmla="*/ 217 w 418"/>
                <a:gd name="T7" fmla="*/ 55 h 155"/>
                <a:gd name="T8" fmla="*/ 230 w 418"/>
                <a:gd name="T9" fmla="*/ 41 h 155"/>
                <a:gd name="T10" fmla="*/ 209 w 418"/>
                <a:gd name="T11" fmla="*/ 16 h 155"/>
                <a:gd name="T12" fmla="*/ 187 w 418"/>
                <a:gd name="T13" fmla="*/ 42 h 155"/>
                <a:gd name="T14" fmla="*/ 201 w 418"/>
                <a:gd name="T15" fmla="*/ 56 h 155"/>
                <a:gd name="T16" fmla="*/ 182 w 418"/>
                <a:gd name="T17" fmla="*/ 127 h 155"/>
                <a:gd name="T18" fmla="*/ 152 w 418"/>
                <a:gd name="T19" fmla="*/ 0 h 155"/>
                <a:gd name="T20" fmla="*/ 46 w 418"/>
                <a:gd name="T21" fmla="*/ 50 h 155"/>
                <a:gd name="T22" fmla="*/ 11 w 418"/>
                <a:gd name="T23" fmla="*/ 155 h 155"/>
                <a:gd name="T24" fmla="*/ 407 w 418"/>
                <a:gd name="T25" fmla="*/ 155 h 155"/>
                <a:gd name="T26" fmla="*/ 389 w 418"/>
                <a:gd name="T27" fmla="*/ 6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8" h="155">
                  <a:moveTo>
                    <a:pt x="389" y="66"/>
                  </a:moveTo>
                  <a:cubicBezTo>
                    <a:pt x="356" y="19"/>
                    <a:pt x="265" y="0"/>
                    <a:pt x="265" y="0"/>
                  </a:cubicBezTo>
                  <a:cubicBezTo>
                    <a:pt x="265" y="84"/>
                    <a:pt x="239" y="127"/>
                    <a:pt x="239" y="127"/>
                  </a:cubicBezTo>
                  <a:cubicBezTo>
                    <a:pt x="230" y="78"/>
                    <a:pt x="217" y="55"/>
                    <a:pt x="217" y="55"/>
                  </a:cubicBezTo>
                  <a:cubicBezTo>
                    <a:pt x="230" y="41"/>
                    <a:pt x="230" y="41"/>
                    <a:pt x="230" y="41"/>
                  </a:cubicBezTo>
                  <a:cubicBezTo>
                    <a:pt x="209" y="16"/>
                    <a:pt x="209" y="16"/>
                    <a:pt x="209" y="16"/>
                  </a:cubicBezTo>
                  <a:cubicBezTo>
                    <a:pt x="187" y="42"/>
                    <a:pt x="187" y="42"/>
                    <a:pt x="187" y="42"/>
                  </a:cubicBezTo>
                  <a:cubicBezTo>
                    <a:pt x="201" y="56"/>
                    <a:pt x="201" y="56"/>
                    <a:pt x="201" y="56"/>
                  </a:cubicBezTo>
                  <a:cubicBezTo>
                    <a:pt x="185" y="86"/>
                    <a:pt x="182" y="127"/>
                    <a:pt x="182" y="127"/>
                  </a:cubicBezTo>
                  <a:cubicBezTo>
                    <a:pt x="162" y="105"/>
                    <a:pt x="152" y="0"/>
                    <a:pt x="152" y="0"/>
                  </a:cubicBezTo>
                  <a:cubicBezTo>
                    <a:pt x="152" y="0"/>
                    <a:pt x="85" y="12"/>
                    <a:pt x="46" y="50"/>
                  </a:cubicBezTo>
                  <a:cubicBezTo>
                    <a:pt x="0" y="96"/>
                    <a:pt x="11" y="155"/>
                    <a:pt x="11" y="155"/>
                  </a:cubicBezTo>
                  <a:cubicBezTo>
                    <a:pt x="407" y="155"/>
                    <a:pt x="407" y="155"/>
                    <a:pt x="407" y="155"/>
                  </a:cubicBezTo>
                  <a:cubicBezTo>
                    <a:pt x="407" y="155"/>
                    <a:pt x="418" y="108"/>
                    <a:pt x="389"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Oval 17"/>
            <p:cNvSpPr>
              <a:spLocks noChangeArrowheads="1"/>
            </p:cNvSpPr>
            <p:nvPr/>
          </p:nvSpPr>
          <p:spPr bwMode="auto">
            <a:xfrm>
              <a:off x="7707313" y="1476375"/>
              <a:ext cx="142875" cy="142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8"/>
            <p:cNvSpPr/>
            <p:nvPr/>
          </p:nvSpPr>
          <p:spPr bwMode="auto">
            <a:xfrm>
              <a:off x="7600951" y="1631950"/>
              <a:ext cx="354013" cy="131762"/>
            </a:xfrm>
            <a:custGeom>
              <a:avLst/>
              <a:gdLst>
                <a:gd name="T0" fmla="*/ 274 w 295"/>
                <a:gd name="T1" fmla="*/ 46 h 109"/>
                <a:gd name="T2" fmla="*/ 187 w 295"/>
                <a:gd name="T3" fmla="*/ 0 h 109"/>
                <a:gd name="T4" fmla="*/ 169 w 295"/>
                <a:gd name="T5" fmla="*/ 89 h 109"/>
                <a:gd name="T6" fmla="*/ 153 w 295"/>
                <a:gd name="T7" fmla="*/ 39 h 109"/>
                <a:gd name="T8" fmla="*/ 162 w 295"/>
                <a:gd name="T9" fmla="*/ 29 h 109"/>
                <a:gd name="T10" fmla="*/ 147 w 295"/>
                <a:gd name="T11" fmla="*/ 11 h 109"/>
                <a:gd name="T12" fmla="*/ 132 w 295"/>
                <a:gd name="T13" fmla="*/ 29 h 109"/>
                <a:gd name="T14" fmla="*/ 142 w 295"/>
                <a:gd name="T15" fmla="*/ 39 h 109"/>
                <a:gd name="T16" fmla="*/ 128 w 295"/>
                <a:gd name="T17" fmla="*/ 89 h 109"/>
                <a:gd name="T18" fmla="*/ 107 w 295"/>
                <a:gd name="T19" fmla="*/ 0 h 109"/>
                <a:gd name="T20" fmla="*/ 33 w 295"/>
                <a:gd name="T21" fmla="*/ 35 h 109"/>
                <a:gd name="T22" fmla="*/ 8 w 295"/>
                <a:gd name="T23" fmla="*/ 109 h 109"/>
                <a:gd name="T24" fmla="*/ 287 w 295"/>
                <a:gd name="T25" fmla="*/ 109 h 109"/>
                <a:gd name="T26" fmla="*/ 274 w 295"/>
                <a:gd name="T27"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109">
                  <a:moveTo>
                    <a:pt x="274" y="46"/>
                  </a:moveTo>
                  <a:cubicBezTo>
                    <a:pt x="251" y="13"/>
                    <a:pt x="187" y="0"/>
                    <a:pt x="187" y="0"/>
                  </a:cubicBezTo>
                  <a:cubicBezTo>
                    <a:pt x="186" y="59"/>
                    <a:pt x="169" y="89"/>
                    <a:pt x="169" y="89"/>
                  </a:cubicBezTo>
                  <a:cubicBezTo>
                    <a:pt x="162" y="55"/>
                    <a:pt x="153" y="39"/>
                    <a:pt x="153" y="39"/>
                  </a:cubicBezTo>
                  <a:cubicBezTo>
                    <a:pt x="162" y="29"/>
                    <a:pt x="162" y="29"/>
                    <a:pt x="162" y="29"/>
                  </a:cubicBezTo>
                  <a:cubicBezTo>
                    <a:pt x="147" y="11"/>
                    <a:pt x="147" y="11"/>
                    <a:pt x="147" y="11"/>
                  </a:cubicBezTo>
                  <a:cubicBezTo>
                    <a:pt x="132" y="29"/>
                    <a:pt x="132" y="29"/>
                    <a:pt x="132" y="29"/>
                  </a:cubicBezTo>
                  <a:cubicBezTo>
                    <a:pt x="142" y="39"/>
                    <a:pt x="142" y="39"/>
                    <a:pt x="142" y="39"/>
                  </a:cubicBezTo>
                  <a:cubicBezTo>
                    <a:pt x="131" y="61"/>
                    <a:pt x="128" y="89"/>
                    <a:pt x="128" y="89"/>
                  </a:cubicBezTo>
                  <a:cubicBezTo>
                    <a:pt x="114" y="74"/>
                    <a:pt x="107" y="0"/>
                    <a:pt x="107" y="0"/>
                  </a:cubicBezTo>
                  <a:cubicBezTo>
                    <a:pt x="107" y="0"/>
                    <a:pt x="60" y="8"/>
                    <a:pt x="33" y="35"/>
                  </a:cubicBezTo>
                  <a:cubicBezTo>
                    <a:pt x="0" y="67"/>
                    <a:pt x="8" y="109"/>
                    <a:pt x="8" y="109"/>
                  </a:cubicBezTo>
                  <a:cubicBezTo>
                    <a:pt x="287" y="109"/>
                    <a:pt x="287" y="109"/>
                    <a:pt x="287" y="109"/>
                  </a:cubicBezTo>
                  <a:cubicBezTo>
                    <a:pt x="287" y="109"/>
                    <a:pt x="295" y="76"/>
                    <a:pt x="27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9"/>
            <p:cNvSpPr>
              <a:spLocks noChangeArrowheads="1"/>
            </p:cNvSpPr>
            <p:nvPr/>
          </p:nvSpPr>
          <p:spPr bwMode="auto">
            <a:xfrm>
              <a:off x="6811963" y="1476375"/>
              <a:ext cx="142875" cy="142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0"/>
            <p:cNvSpPr/>
            <p:nvPr/>
          </p:nvSpPr>
          <p:spPr bwMode="auto">
            <a:xfrm>
              <a:off x="6705601" y="1631950"/>
              <a:ext cx="355600" cy="131762"/>
            </a:xfrm>
            <a:custGeom>
              <a:avLst/>
              <a:gdLst>
                <a:gd name="T0" fmla="*/ 21 w 295"/>
                <a:gd name="T1" fmla="*/ 46 h 109"/>
                <a:gd name="T2" fmla="*/ 108 w 295"/>
                <a:gd name="T3" fmla="*/ 0 h 109"/>
                <a:gd name="T4" fmla="*/ 126 w 295"/>
                <a:gd name="T5" fmla="*/ 89 h 109"/>
                <a:gd name="T6" fmla="*/ 142 w 295"/>
                <a:gd name="T7" fmla="*/ 39 h 109"/>
                <a:gd name="T8" fmla="*/ 133 w 295"/>
                <a:gd name="T9" fmla="*/ 29 h 109"/>
                <a:gd name="T10" fmla="*/ 147 w 295"/>
                <a:gd name="T11" fmla="*/ 11 h 109"/>
                <a:gd name="T12" fmla="*/ 163 w 295"/>
                <a:gd name="T13" fmla="*/ 29 h 109"/>
                <a:gd name="T14" fmla="*/ 153 w 295"/>
                <a:gd name="T15" fmla="*/ 39 h 109"/>
                <a:gd name="T16" fmla="*/ 166 w 295"/>
                <a:gd name="T17" fmla="*/ 89 h 109"/>
                <a:gd name="T18" fmla="*/ 188 w 295"/>
                <a:gd name="T19" fmla="*/ 0 h 109"/>
                <a:gd name="T20" fmla="*/ 262 w 295"/>
                <a:gd name="T21" fmla="*/ 35 h 109"/>
                <a:gd name="T22" fmla="*/ 287 w 295"/>
                <a:gd name="T23" fmla="*/ 109 h 109"/>
                <a:gd name="T24" fmla="*/ 8 w 295"/>
                <a:gd name="T25" fmla="*/ 109 h 109"/>
                <a:gd name="T26" fmla="*/ 21 w 295"/>
                <a:gd name="T27"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109">
                  <a:moveTo>
                    <a:pt x="21" y="46"/>
                  </a:moveTo>
                  <a:cubicBezTo>
                    <a:pt x="44" y="13"/>
                    <a:pt x="108" y="0"/>
                    <a:pt x="108" y="0"/>
                  </a:cubicBezTo>
                  <a:cubicBezTo>
                    <a:pt x="108" y="59"/>
                    <a:pt x="126" y="89"/>
                    <a:pt x="126" y="89"/>
                  </a:cubicBezTo>
                  <a:cubicBezTo>
                    <a:pt x="133" y="55"/>
                    <a:pt x="142" y="39"/>
                    <a:pt x="142" y="39"/>
                  </a:cubicBezTo>
                  <a:cubicBezTo>
                    <a:pt x="133" y="29"/>
                    <a:pt x="133" y="29"/>
                    <a:pt x="133" y="29"/>
                  </a:cubicBezTo>
                  <a:cubicBezTo>
                    <a:pt x="147" y="11"/>
                    <a:pt x="147" y="11"/>
                    <a:pt x="147" y="11"/>
                  </a:cubicBezTo>
                  <a:cubicBezTo>
                    <a:pt x="163" y="29"/>
                    <a:pt x="163" y="29"/>
                    <a:pt x="163" y="29"/>
                  </a:cubicBezTo>
                  <a:cubicBezTo>
                    <a:pt x="153" y="39"/>
                    <a:pt x="153" y="39"/>
                    <a:pt x="153" y="39"/>
                  </a:cubicBezTo>
                  <a:cubicBezTo>
                    <a:pt x="164" y="61"/>
                    <a:pt x="166" y="89"/>
                    <a:pt x="166" y="89"/>
                  </a:cubicBezTo>
                  <a:cubicBezTo>
                    <a:pt x="181" y="74"/>
                    <a:pt x="188" y="0"/>
                    <a:pt x="188" y="0"/>
                  </a:cubicBezTo>
                  <a:cubicBezTo>
                    <a:pt x="188" y="0"/>
                    <a:pt x="235" y="8"/>
                    <a:pt x="262" y="35"/>
                  </a:cubicBezTo>
                  <a:cubicBezTo>
                    <a:pt x="295" y="67"/>
                    <a:pt x="287" y="109"/>
                    <a:pt x="287" y="109"/>
                  </a:cubicBezTo>
                  <a:cubicBezTo>
                    <a:pt x="8" y="109"/>
                    <a:pt x="8" y="109"/>
                    <a:pt x="8" y="109"/>
                  </a:cubicBezTo>
                  <a:cubicBezTo>
                    <a:pt x="8" y="109"/>
                    <a:pt x="0" y="76"/>
                    <a:pt x="2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7" name="招生办wdh           _17"/>
          <p:cNvSpPr/>
          <p:nvPr/>
        </p:nvSpPr>
        <p:spPr>
          <a:xfrm>
            <a:off x="7596075" y="4548613"/>
            <a:ext cx="1864991" cy="21185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dirty="0">
                <a:latin typeface="微软雅黑" panose="020B0503020204020204" pitchFamily="34" charset="-122"/>
                <a:ea typeface="微软雅黑" panose="020B0503020204020204" pitchFamily="34" charset="-122"/>
              </a:rPr>
              <a:t>陶瓷材料团队</a:t>
            </a:r>
          </a:p>
        </p:txBody>
      </p:sp>
      <p:grpSp>
        <p:nvGrpSpPr>
          <p:cNvPr id="75" name="招生办wdh             _10"/>
          <p:cNvGrpSpPr/>
          <p:nvPr/>
        </p:nvGrpSpPr>
        <p:grpSpPr>
          <a:xfrm>
            <a:off x="6751094" y="5056485"/>
            <a:ext cx="1362109" cy="444806"/>
            <a:chOff x="6705601" y="1355725"/>
            <a:chExt cx="1249363" cy="407988"/>
          </a:xfrm>
          <a:solidFill>
            <a:schemeClr val="accent6"/>
          </a:solidFill>
        </p:grpSpPr>
        <p:sp>
          <p:nvSpPr>
            <p:cNvPr id="77" name="Oval 15"/>
            <p:cNvSpPr>
              <a:spLocks noChangeArrowheads="1"/>
            </p:cNvSpPr>
            <p:nvPr/>
          </p:nvSpPr>
          <p:spPr bwMode="auto">
            <a:xfrm>
              <a:off x="7231063" y="1355725"/>
              <a:ext cx="201613" cy="2016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6"/>
            <p:cNvSpPr/>
            <p:nvPr/>
          </p:nvSpPr>
          <p:spPr bwMode="auto">
            <a:xfrm>
              <a:off x="7078663" y="1576388"/>
              <a:ext cx="503238" cy="187325"/>
            </a:xfrm>
            <a:custGeom>
              <a:avLst/>
              <a:gdLst>
                <a:gd name="T0" fmla="*/ 389 w 418"/>
                <a:gd name="T1" fmla="*/ 66 h 155"/>
                <a:gd name="T2" fmla="*/ 265 w 418"/>
                <a:gd name="T3" fmla="*/ 0 h 155"/>
                <a:gd name="T4" fmla="*/ 239 w 418"/>
                <a:gd name="T5" fmla="*/ 127 h 155"/>
                <a:gd name="T6" fmla="*/ 217 w 418"/>
                <a:gd name="T7" fmla="*/ 55 h 155"/>
                <a:gd name="T8" fmla="*/ 230 w 418"/>
                <a:gd name="T9" fmla="*/ 41 h 155"/>
                <a:gd name="T10" fmla="*/ 209 w 418"/>
                <a:gd name="T11" fmla="*/ 16 h 155"/>
                <a:gd name="T12" fmla="*/ 187 w 418"/>
                <a:gd name="T13" fmla="*/ 42 h 155"/>
                <a:gd name="T14" fmla="*/ 201 w 418"/>
                <a:gd name="T15" fmla="*/ 56 h 155"/>
                <a:gd name="T16" fmla="*/ 182 w 418"/>
                <a:gd name="T17" fmla="*/ 127 h 155"/>
                <a:gd name="T18" fmla="*/ 152 w 418"/>
                <a:gd name="T19" fmla="*/ 0 h 155"/>
                <a:gd name="T20" fmla="*/ 46 w 418"/>
                <a:gd name="T21" fmla="*/ 50 h 155"/>
                <a:gd name="T22" fmla="*/ 11 w 418"/>
                <a:gd name="T23" fmla="*/ 155 h 155"/>
                <a:gd name="T24" fmla="*/ 407 w 418"/>
                <a:gd name="T25" fmla="*/ 155 h 155"/>
                <a:gd name="T26" fmla="*/ 389 w 418"/>
                <a:gd name="T27" fmla="*/ 6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8" h="155">
                  <a:moveTo>
                    <a:pt x="389" y="66"/>
                  </a:moveTo>
                  <a:cubicBezTo>
                    <a:pt x="356" y="19"/>
                    <a:pt x="265" y="0"/>
                    <a:pt x="265" y="0"/>
                  </a:cubicBezTo>
                  <a:cubicBezTo>
                    <a:pt x="265" y="84"/>
                    <a:pt x="239" y="127"/>
                    <a:pt x="239" y="127"/>
                  </a:cubicBezTo>
                  <a:cubicBezTo>
                    <a:pt x="230" y="78"/>
                    <a:pt x="217" y="55"/>
                    <a:pt x="217" y="55"/>
                  </a:cubicBezTo>
                  <a:cubicBezTo>
                    <a:pt x="230" y="41"/>
                    <a:pt x="230" y="41"/>
                    <a:pt x="230" y="41"/>
                  </a:cubicBezTo>
                  <a:cubicBezTo>
                    <a:pt x="209" y="16"/>
                    <a:pt x="209" y="16"/>
                    <a:pt x="209" y="16"/>
                  </a:cubicBezTo>
                  <a:cubicBezTo>
                    <a:pt x="187" y="42"/>
                    <a:pt x="187" y="42"/>
                    <a:pt x="187" y="42"/>
                  </a:cubicBezTo>
                  <a:cubicBezTo>
                    <a:pt x="201" y="56"/>
                    <a:pt x="201" y="56"/>
                    <a:pt x="201" y="56"/>
                  </a:cubicBezTo>
                  <a:cubicBezTo>
                    <a:pt x="185" y="86"/>
                    <a:pt x="182" y="127"/>
                    <a:pt x="182" y="127"/>
                  </a:cubicBezTo>
                  <a:cubicBezTo>
                    <a:pt x="162" y="105"/>
                    <a:pt x="152" y="0"/>
                    <a:pt x="152" y="0"/>
                  </a:cubicBezTo>
                  <a:cubicBezTo>
                    <a:pt x="152" y="0"/>
                    <a:pt x="85" y="12"/>
                    <a:pt x="46" y="50"/>
                  </a:cubicBezTo>
                  <a:cubicBezTo>
                    <a:pt x="0" y="96"/>
                    <a:pt x="11" y="155"/>
                    <a:pt x="11" y="155"/>
                  </a:cubicBezTo>
                  <a:cubicBezTo>
                    <a:pt x="407" y="155"/>
                    <a:pt x="407" y="155"/>
                    <a:pt x="407" y="155"/>
                  </a:cubicBezTo>
                  <a:cubicBezTo>
                    <a:pt x="407" y="155"/>
                    <a:pt x="418" y="108"/>
                    <a:pt x="389"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Oval 17"/>
            <p:cNvSpPr>
              <a:spLocks noChangeArrowheads="1"/>
            </p:cNvSpPr>
            <p:nvPr/>
          </p:nvSpPr>
          <p:spPr bwMode="auto">
            <a:xfrm>
              <a:off x="7707313" y="1476375"/>
              <a:ext cx="142875" cy="142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8"/>
            <p:cNvSpPr/>
            <p:nvPr/>
          </p:nvSpPr>
          <p:spPr bwMode="auto">
            <a:xfrm>
              <a:off x="7600951" y="1631950"/>
              <a:ext cx="354013" cy="131762"/>
            </a:xfrm>
            <a:custGeom>
              <a:avLst/>
              <a:gdLst>
                <a:gd name="T0" fmla="*/ 274 w 295"/>
                <a:gd name="T1" fmla="*/ 46 h 109"/>
                <a:gd name="T2" fmla="*/ 187 w 295"/>
                <a:gd name="T3" fmla="*/ 0 h 109"/>
                <a:gd name="T4" fmla="*/ 169 w 295"/>
                <a:gd name="T5" fmla="*/ 89 h 109"/>
                <a:gd name="T6" fmla="*/ 153 w 295"/>
                <a:gd name="T7" fmla="*/ 39 h 109"/>
                <a:gd name="T8" fmla="*/ 162 w 295"/>
                <a:gd name="T9" fmla="*/ 29 h 109"/>
                <a:gd name="T10" fmla="*/ 147 w 295"/>
                <a:gd name="T11" fmla="*/ 11 h 109"/>
                <a:gd name="T12" fmla="*/ 132 w 295"/>
                <a:gd name="T13" fmla="*/ 29 h 109"/>
                <a:gd name="T14" fmla="*/ 142 w 295"/>
                <a:gd name="T15" fmla="*/ 39 h 109"/>
                <a:gd name="T16" fmla="*/ 128 w 295"/>
                <a:gd name="T17" fmla="*/ 89 h 109"/>
                <a:gd name="T18" fmla="*/ 107 w 295"/>
                <a:gd name="T19" fmla="*/ 0 h 109"/>
                <a:gd name="T20" fmla="*/ 33 w 295"/>
                <a:gd name="T21" fmla="*/ 35 h 109"/>
                <a:gd name="T22" fmla="*/ 8 w 295"/>
                <a:gd name="T23" fmla="*/ 109 h 109"/>
                <a:gd name="T24" fmla="*/ 287 w 295"/>
                <a:gd name="T25" fmla="*/ 109 h 109"/>
                <a:gd name="T26" fmla="*/ 274 w 295"/>
                <a:gd name="T27"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109">
                  <a:moveTo>
                    <a:pt x="274" y="46"/>
                  </a:moveTo>
                  <a:cubicBezTo>
                    <a:pt x="251" y="13"/>
                    <a:pt x="187" y="0"/>
                    <a:pt x="187" y="0"/>
                  </a:cubicBezTo>
                  <a:cubicBezTo>
                    <a:pt x="186" y="59"/>
                    <a:pt x="169" y="89"/>
                    <a:pt x="169" y="89"/>
                  </a:cubicBezTo>
                  <a:cubicBezTo>
                    <a:pt x="162" y="55"/>
                    <a:pt x="153" y="39"/>
                    <a:pt x="153" y="39"/>
                  </a:cubicBezTo>
                  <a:cubicBezTo>
                    <a:pt x="162" y="29"/>
                    <a:pt x="162" y="29"/>
                    <a:pt x="162" y="29"/>
                  </a:cubicBezTo>
                  <a:cubicBezTo>
                    <a:pt x="147" y="11"/>
                    <a:pt x="147" y="11"/>
                    <a:pt x="147" y="11"/>
                  </a:cubicBezTo>
                  <a:cubicBezTo>
                    <a:pt x="132" y="29"/>
                    <a:pt x="132" y="29"/>
                    <a:pt x="132" y="29"/>
                  </a:cubicBezTo>
                  <a:cubicBezTo>
                    <a:pt x="142" y="39"/>
                    <a:pt x="142" y="39"/>
                    <a:pt x="142" y="39"/>
                  </a:cubicBezTo>
                  <a:cubicBezTo>
                    <a:pt x="131" y="61"/>
                    <a:pt x="128" y="89"/>
                    <a:pt x="128" y="89"/>
                  </a:cubicBezTo>
                  <a:cubicBezTo>
                    <a:pt x="114" y="74"/>
                    <a:pt x="107" y="0"/>
                    <a:pt x="107" y="0"/>
                  </a:cubicBezTo>
                  <a:cubicBezTo>
                    <a:pt x="107" y="0"/>
                    <a:pt x="60" y="8"/>
                    <a:pt x="33" y="35"/>
                  </a:cubicBezTo>
                  <a:cubicBezTo>
                    <a:pt x="0" y="67"/>
                    <a:pt x="8" y="109"/>
                    <a:pt x="8" y="109"/>
                  </a:cubicBezTo>
                  <a:cubicBezTo>
                    <a:pt x="287" y="109"/>
                    <a:pt x="287" y="109"/>
                    <a:pt x="287" y="109"/>
                  </a:cubicBezTo>
                  <a:cubicBezTo>
                    <a:pt x="287" y="109"/>
                    <a:pt x="295" y="76"/>
                    <a:pt x="27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Oval 19"/>
            <p:cNvSpPr>
              <a:spLocks noChangeArrowheads="1"/>
            </p:cNvSpPr>
            <p:nvPr/>
          </p:nvSpPr>
          <p:spPr bwMode="auto">
            <a:xfrm>
              <a:off x="6811963" y="1476375"/>
              <a:ext cx="142875" cy="142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0"/>
            <p:cNvSpPr/>
            <p:nvPr/>
          </p:nvSpPr>
          <p:spPr bwMode="auto">
            <a:xfrm>
              <a:off x="6705601" y="1631950"/>
              <a:ext cx="355600" cy="131762"/>
            </a:xfrm>
            <a:custGeom>
              <a:avLst/>
              <a:gdLst>
                <a:gd name="T0" fmla="*/ 21 w 295"/>
                <a:gd name="T1" fmla="*/ 46 h 109"/>
                <a:gd name="T2" fmla="*/ 108 w 295"/>
                <a:gd name="T3" fmla="*/ 0 h 109"/>
                <a:gd name="T4" fmla="*/ 126 w 295"/>
                <a:gd name="T5" fmla="*/ 89 h 109"/>
                <a:gd name="T6" fmla="*/ 142 w 295"/>
                <a:gd name="T7" fmla="*/ 39 h 109"/>
                <a:gd name="T8" fmla="*/ 133 w 295"/>
                <a:gd name="T9" fmla="*/ 29 h 109"/>
                <a:gd name="T10" fmla="*/ 147 w 295"/>
                <a:gd name="T11" fmla="*/ 11 h 109"/>
                <a:gd name="T12" fmla="*/ 163 w 295"/>
                <a:gd name="T13" fmla="*/ 29 h 109"/>
                <a:gd name="T14" fmla="*/ 153 w 295"/>
                <a:gd name="T15" fmla="*/ 39 h 109"/>
                <a:gd name="T16" fmla="*/ 166 w 295"/>
                <a:gd name="T17" fmla="*/ 89 h 109"/>
                <a:gd name="T18" fmla="*/ 188 w 295"/>
                <a:gd name="T19" fmla="*/ 0 h 109"/>
                <a:gd name="T20" fmla="*/ 262 w 295"/>
                <a:gd name="T21" fmla="*/ 35 h 109"/>
                <a:gd name="T22" fmla="*/ 287 w 295"/>
                <a:gd name="T23" fmla="*/ 109 h 109"/>
                <a:gd name="T24" fmla="*/ 8 w 295"/>
                <a:gd name="T25" fmla="*/ 109 h 109"/>
                <a:gd name="T26" fmla="*/ 21 w 295"/>
                <a:gd name="T27"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109">
                  <a:moveTo>
                    <a:pt x="21" y="46"/>
                  </a:moveTo>
                  <a:cubicBezTo>
                    <a:pt x="44" y="13"/>
                    <a:pt x="108" y="0"/>
                    <a:pt x="108" y="0"/>
                  </a:cubicBezTo>
                  <a:cubicBezTo>
                    <a:pt x="108" y="59"/>
                    <a:pt x="126" y="89"/>
                    <a:pt x="126" y="89"/>
                  </a:cubicBezTo>
                  <a:cubicBezTo>
                    <a:pt x="133" y="55"/>
                    <a:pt x="142" y="39"/>
                    <a:pt x="142" y="39"/>
                  </a:cubicBezTo>
                  <a:cubicBezTo>
                    <a:pt x="133" y="29"/>
                    <a:pt x="133" y="29"/>
                    <a:pt x="133" y="29"/>
                  </a:cubicBezTo>
                  <a:cubicBezTo>
                    <a:pt x="147" y="11"/>
                    <a:pt x="147" y="11"/>
                    <a:pt x="147" y="11"/>
                  </a:cubicBezTo>
                  <a:cubicBezTo>
                    <a:pt x="163" y="29"/>
                    <a:pt x="163" y="29"/>
                    <a:pt x="163" y="29"/>
                  </a:cubicBezTo>
                  <a:cubicBezTo>
                    <a:pt x="153" y="39"/>
                    <a:pt x="153" y="39"/>
                    <a:pt x="153" y="39"/>
                  </a:cubicBezTo>
                  <a:cubicBezTo>
                    <a:pt x="164" y="61"/>
                    <a:pt x="166" y="89"/>
                    <a:pt x="166" y="89"/>
                  </a:cubicBezTo>
                  <a:cubicBezTo>
                    <a:pt x="181" y="74"/>
                    <a:pt x="188" y="0"/>
                    <a:pt x="188" y="0"/>
                  </a:cubicBezTo>
                  <a:cubicBezTo>
                    <a:pt x="188" y="0"/>
                    <a:pt x="235" y="8"/>
                    <a:pt x="262" y="35"/>
                  </a:cubicBezTo>
                  <a:cubicBezTo>
                    <a:pt x="295" y="67"/>
                    <a:pt x="287" y="109"/>
                    <a:pt x="287" y="109"/>
                  </a:cubicBezTo>
                  <a:cubicBezTo>
                    <a:pt x="8" y="109"/>
                    <a:pt x="8" y="109"/>
                    <a:pt x="8" y="109"/>
                  </a:cubicBezTo>
                  <a:cubicBezTo>
                    <a:pt x="8" y="109"/>
                    <a:pt x="0" y="76"/>
                    <a:pt x="2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6" name="招生办wdh             _17"/>
          <p:cNvSpPr/>
          <p:nvPr/>
        </p:nvSpPr>
        <p:spPr>
          <a:xfrm>
            <a:off x="6501383" y="5496097"/>
            <a:ext cx="1864991" cy="211855"/>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dirty="0">
                <a:latin typeface="微软雅黑" panose="020B0503020204020204" pitchFamily="34" charset="-122"/>
                <a:ea typeface="微软雅黑" panose="020B0503020204020204" pitchFamily="34" charset="-122"/>
              </a:rPr>
              <a:t>水资源团队</a:t>
            </a:r>
          </a:p>
        </p:txBody>
      </p:sp>
      <p:sp>
        <p:nvSpPr>
          <p:cNvPr id="83" name="矩形 82"/>
          <p:cNvSpPr/>
          <p:nvPr/>
        </p:nvSpPr>
        <p:spPr>
          <a:xfrm>
            <a:off x="5730049" y="6167647"/>
            <a:ext cx="1107996" cy="369332"/>
          </a:xfrm>
          <a:prstGeom prst="rect">
            <a:avLst/>
          </a:prstGeom>
        </p:spPr>
        <p:txBody>
          <a:bodyPr wrap="none">
            <a:spAutoFit/>
          </a:bodyPr>
          <a:lstStyle/>
          <a:p>
            <a:r>
              <a:rPr lang="en-US" altLang="zh-CN"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rPr>
              <a:t>…………</a:t>
            </a:r>
            <a:endParaRPr lang="zh-CN" altLang="en-US"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circle(out)">
                                      <p:cBhvr>
                                        <p:cTn id="7" dur="600"/>
                                        <p:tgtEl>
                                          <p:spTgt spid="35"/>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 calcmode="lin" valueType="num">
                                      <p:cBhvr>
                                        <p:cTn id="10" dur="500" fill="hold"/>
                                        <p:tgtEl>
                                          <p:spTgt spid="83"/>
                                        </p:tgtEl>
                                        <p:attrNameLst>
                                          <p:attrName>ppt_w</p:attrName>
                                        </p:attrNameLst>
                                      </p:cBhvr>
                                      <p:tavLst>
                                        <p:tav tm="0">
                                          <p:val>
                                            <p:fltVal val="0"/>
                                          </p:val>
                                        </p:tav>
                                        <p:tav tm="100000">
                                          <p:val>
                                            <p:strVal val="#ppt_w"/>
                                          </p:val>
                                        </p:tav>
                                      </p:tavLst>
                                    </p:anim>
                                    <p:anim calcmode="lin" valueType="num">
                                      <p:cBhvr>
                                        <p:cTn id="11" dur="500" fill="hold"/>
                                        <p:tgtEl>
                                          <p:spTgt spid="83"/>
                                        </p:tgtEl>
                                        <p:attrNameLst>
                                          <p:attrName>ppt_h</p:attrName>
                                        </p:attrNameLst>
                                      </p:cBhvr>
                                      <p:tavLst>
                                        <p:tav tm="0">
                                          <p:val>
                                            <p:fltVal val="0"/>
                                          </p:val>
                                        </p:tav>
                                        <p:tav tm="100000">
                                          <p:val>
                                            <p:strVal val="#ppt_h"/>
                                          </p:val>
                                        </p:tav>
                                      </p:tavLst>
                                    </p:anim>
                                    <p:animEffect transition="in" filter="fade">
                                      <p:cBhvr>
                                        <p:cTn id="12" dur="500"/>
                                        <p:tgtEl>
                                          <p:spTgt spid="83"/>
                                        </p:tgtEl>
                                      </p:cBhvr>
                                    </p:animEffect>
                                  </p:childTnLst>
                                </p:cTn>
                              </p:par>
                              <p:par>
                                <p:cTn id="13" presetID="26" presetClass="emph" presetSubtype="0" fill="hold" nodeType="withEffect">
                                  <p:stCondLst>
                                    <p:cond delay="0"/>
                                  </p:stCondLst>
                                  <p:childTnLst>
                                    <p:animEffect transition="out" filter="fade">
                                      <p:cBhvr>
                                        <p:cTn id="14" dur="500" tmFilter="0, 0; .2, .5; .8, .5; 1, 0"/>
                                        <p:tgtEl>
                                          <p:spTgt spid="8"/>
                                        </p:tgtEl>
                                      </p:cBhvr>
                                    </p:animEffect>
                                    <p:animScale>
                                      <p:cBhvr>
                                        <p:cTn id="15" dur="250" autoRev="1" fill="hold"/>
                                        <p:tgtEl>
                                          <p:spTgt spid="8"/>
                                        </p:tgtEl>
                                      </p:cBhvr>
                                      <p:by x="105000" y="105000"/>
                                    </p:animScale>
                                  </p:childTnLst>
                                </p:cTn>
                              </p:par>
                              <p:par>
                                <p:cTn id="16" presetID="26" presetClass="emph" presetSubtype="0" fill="hold" grpId="0" nodeType="withEffect">
                                  <p:stCondLst>
                                    <p:cond delay="0"/>
                                  </p:stCondLst>
                                  <p:childTnLst>
                                    <p:animEffect transition="out" filter="fade">
                                      <p:cBhvr>
                                        <p:cTn id="17" dur="500" tmFilter="0, 0; .2, .5; .8, .5; 1, 0"/>
                                        <p:tgtEl>
                                          <p:spTgt spid="18"/>
                                        </p:tgtEl>
                                      </p:cBhvr>
                                    </p:animEffect>
                                    <p:animScale>
                                      <p:cBhvr>
                                        <p:cTn id="18" dur="250" autoRev="1" fill="hold"/>
                                        <p:tgtEl>
                                          <p:spTgt spid="18"/>
                                        </p:tgtEl>
                                      </p:cBhvr>
                                      <p:by x="105000" y="105000"/>
                                    </p:animScale>
                                  </p:childTnLst>
                                </p:cTn>
                              </p:par>
                              <p:par>
                                <p:cTn id="19" presetID="26" presetClass="emph" presetSubtype="0" fill="hold" nodeType="withEffect">
                                  <p:stCondLst>
                                    <p:cond delay="0"/>
                                  </p:stCondLst>
                                  <p:childTnLst>
                                    <p:animEffect transition="out" filter="fade">
                                      <p:cBhvr>
                                        <p:cTn id="20" dur="500" tmFilter="0, 0; .2, .5; .8, .5; 1, 0"/>
                                        <p:tgtEl>
                                          <p:spTgt spid="11"/>
                                        </p:tgtEl>
                                      </p:cBhvr>
                                    </p:animEffect>
                                    <p:animScale>
                                      <p:cBhvr>
                                        <p:cTn id="21" dur="250" autoRev="1" fill="hold"/>
                                        <p:tgtEl>
                                          <p:spTgt spid="11"/>
                                        </p:tgtEl>
                                      </p:cBhvr>
                                      <p:by x="105000" y="105000"/>
                                    </p:animScale>
                                  </p:childTnLst>
                                </p:cTn>
                              </p:par>
                              <p:par>
                                <p:cTn id="22" presetID="26" presetClass="emph" presetSubtype="0" fill="hold" grpId="0" nodeType="withEffect">
                                  <p:stCondLst>
                                    <p:cond delay="0"/>
                                  </p:stCondLst>
                                  <p:childTnLst>
                                    <p:animEffect transition="out" filter="fade">
                                      <p:cBhvr>
                                        <p:cTn id="23" dur="500" tmFilter="0, 0; .2, .5; .8, .5; 1, 0"/>
                                        <p:tgtEl>
                                          <p:spTgt spid="19"/>
                                        </p:tgtEl>
                                      </p:cBhvr>
                                    </p:animEffect>
                                    <p:animScale>
                                      <p:cBhvr>
                                        <p:cTn id="24" dur="250" autoRev="1" fill="hold"/>
                                        <p:tgtEl>
                                          <p:spTgt spid="19"/>
                                        </p:tgtEl>
                                      </p:cBhvr>
                                      <p:by x="105000" y="105000"/>
                                    </p:animScale>
                                  </p:childTnLst>
                                </p:cTn>
                              </p:par>
                              <p:par>
                                <p:cTn id="25" presetID="26" presetClass="emph" presetSubtype="0" fill="hold" nodeType="withEffect">
                                  <p:stCondLst>
                                    <p:cond delay="0"/>
                                  </p:stCondLst>
                                  <p:childTnLst>
                                    <p:animEffect transition="out" filter="fade">
                                      <p:cBhvr>
                                        <p:cTn id="26" dur="500" tmFilter="0, 0; .2, .5; .8, .5; 1, 0"/>
                                        <p:tgtEl>
                                          <p:spTgt spid="39"/>
                                        </p:tgtEl>
                                      </p:cBhvr>
                                    </p:animEffect>
                                    <p:animScale>
                                      <p:cBhvr>
                                        <p:cTn id="27" dur="250" autoRev="1" fill="hold"/>
                                        <p:tgtEl>
                                          <p:spTgt spid="39"/>
                                        </p:tgtEl>
                                      </p:cBhvr>
                                      <p:by x="105000" y="105000"/>
                                    </p:animScale>
                                  </p:childTnLst>
                                </p:cTn>
                              </p:par>
                              <p:par>
                                <p:cTn id="28" presetID="26" presetClass="emph" presetSubtype="0" fill="hold" grpId="0" nodeType="withEffect">
                                  <p:stCondLst>
                                    <p:cond delay="0"/>
                                  </p:stCondLst>
                                  <p:childTnLst>
                                    <p:animEffect transition="out" filter="fade">
                                      <p:cBhvr>
                                        <p:cTn id="29" dur="500" tmFilter="0, 0; .2, .5; .8, .5; 1, 0"/>
                                        <p:tgtEl>
                                          <p:spTgt spid="40"/>
                                        </p:tgtEl>
                                      </p:cBhvr>
                                    </p:animEffect>
                                    <p:animScale>
                                      <p:cBhvr>
                                        <p:cTn id="30" dur="250" autoRev="1" fill="hold"/>
                                        <p:tgtEl>
                                          <p:spTgt spid="40"/>
                                        </p:tgtEl>
                                      </p:cBhvr>
                                      <p:by x="105000" y="105000"/>
                                    </p:animScale>
                                  </p:childTnLst>
                                </p:cTn>
                              </p:par>
                              <p:par>
                                <p:cTn id="31" presetID="26" presetClass="emph" presetSubtype="0" fill="hold" nodeType="withEffect">
                                  <p:stCondLst>
                                    <p:cond delay="0"/>
                                  </p:stCondLst>
                                  <p:childTnLst>
                                    <p:animEffect transition="out" filter="fade">
                                      <p:cBhvr>
                                        <p:cTn id="32" dur="500" tmFilter="0, 0; .2, .5; .8, .5; 1, 0"/>
                                        <p:tgtEl>
                                          <p:spTgt spid="48"/>
                                        </p:tgtEl>
                                      </p:cBhvr>
                                    </p:animEffect>
                                    <p:animScale>
                                      <p:cBhvr>
                                        <p:cTn id="33" dur="250" autoRev="1" fill="hold"/>
                                        <p:tgtEl>
                                          <p:spTgt spid="48"/>
                                        </p:tgtEl>
                                      </p:cBhvr>
                                      <p:by x="105000" y="105000"/>
                                    </p:animScale>
                                  </p:childTnLst>
                                </p:cTn>
                              </p:par>
                              <p:par>
                                <p:cTn id="34" presetID="26" presetClass="emph" presetSubtype="0" fill="hold" grpId="0" nodeType="withEffect">
                                  <p:stCondLst>
                                    <p:cond delay="0"/>
                                  </p:stCondLst>
                                  <p:childTnLst>
                                    <p:animEffect transition="out" filter="fade">
                                      <p:cBhvr>
                                        <p:cTn id="35" dur="500" tmFilter="0, 0; .2, .5; .8, .5; 1, 0"/>
                                        <p:tgtEl>
                                          <p:spTgt spid="49"/>
                                        </p:tgtEl>
                                      </p:cBhvr>
                                    </p:animEffect>
                                    <p:animScale>
                                      <p:cBhvr>
                                        <p:cTn id="36" dur="250" autoRev="1" fill="hold"/>
                                        <p:tgtEl>
                                          <p:spTgt spid="49"/>
                                        </p:tgtEl>
                                      </p:cBhvr>
                                      <p:by x="105000" y="105000"/>
                                    </p:animScale>
                                  </p:childTnLst>
                                </p:cTn>
                              </p:par>
                              <p:par>
                                <p:cTn id="37" presetID="26" presetClass="emph" presetSubtype="0" fill="hold" nodeType="withEffect">
                                  <p:stCondLst>
                                    <p:cond delay="0"/>
                                  </p:stCondLst>
                                  <p:childTnLst>
                                    <p:animEffect transition="out" filter="fade">
                                      <p:cBhvr>
                                        <p:cTn id="38" dur="500" tmFilter="0, 0; .2, .5; .8, .5; 1, 0"/>
                                        <p:tgtEl>
                                          <p:spTgt spid="57"/>
                                        </p:tgtEl>
                                      </p:cBhvr>
                                    </p:animEffect>
                                    <p:animScale>
                                      <p:cBhvr>
                                        <p:cTn id="39" dur="250" autoRev="1" fill="hold"/>
                                        <p:tgtEl>
                                          <p:spTgt spid="57"/>
                                        </p:tgtEl>
                                      </p:cBhvr>
                                      <p:by x="105000" y="105000"/>
                                    </p:animScale>
                                  </p:childTnLst>
                                </p:cTn>
                              </p:par>
                              <p:par>
                                <p:cTn id="40" presetID="26" presetClass="emph" presetSubtype="0" fill="hold" grpId="0" nodeType="withEffect">
                                  <p:stCondLst>
                                    <p:cond delay="0"/>
                                  </p:stCondLst>
                                  <p:childTnLst>
                                    <p:animEffect transition="out" filter="fade">
                                      <p:cBhvr>
                                        <p:cTn id="41" dur="500" tmFilter="0, 0; .2, .5; .8, .5; 1, 0"/>
                                        <p:tgtEl>
                                          <p:spTgt spid="58"/>
                                        </p:tgtEl>
                                      </p:cBhvr>
                                    </p:animEffect>
                                    <p:animScale>
                                      <p:cBhvr>
                                        <p:cTn id="42" dur="250" autoRev="1" fill="hold"/>
                                        <p:tgtEl>
                                          <p:spTgt spid="58"/>
                                        </p:tgtEl>
                                      </p:cBhvr>
                                      <p:by x="105000" y="105000"/>
                                    </p:animScale>
                                  </p:childTnLst>
                                </p:cTn>
                              </p:par>
                              <p:par>
                                <p:cTn id="43" presetID="26" presetClass="emph" presetSubtype="0" fill="hold" nodeType="withEffect">
                                  <p:stCondLst>
                                    <p:cond delay="0"/>
                                  </p:stCondLst>
                                  <p:childTnLst>
                                    <p:animEffect transition="out" filter="fade">
                                      <p:cBhvr>
                                        <p:cTn id="44" dur="500" tmFilter="0, 0; .2, .5; .8, .5; 1, 0"/>
                                        <p:tgtEl>
                                          <p:spTgt spid="66"/>
                                        </p:tgtEl>
                                      </p:cBhvr>
                                    </p:animEffect>
                                    <p:animScale>
                                      <p:cBhvr>
                                        <p:cTn id="45" dur="250" autoRev="1" fill="hold"/>
                                        <p:tgtEl>
                                          <p:spTgt spid="66"/>
                                        </p:tgtEl>
                                      </p:cBhvr>
                                      <p:by x="105000" y="105000"/>
                                    </p:animScale>
                                  </p:childTnLst>
                                </p:cTn>
                              </p:par>
                              <p:par>
                                <p:cTn id="46" presetID="26" presetClass="emph" presetSubtype="0" fill="hold" grpId="0" nodeType="withEffect">
                                  <p:stCondLst>
                                    <p:cond delay="0"/>
                                  </p:stCondLst>
                                  <p:childTnLst>
                                    <p:animEffect transition="out" filter="fade">
                                      <p:cBhvr>
                                        <p:cTn id="47" dur="500" tmFilter="0, 0; .2, .5; .8, .5; 1, 0"/>
                                        <p:tgtEl>
                                          <p:spTgt spid="67"/>
                                        </p:tgtEl>
                                      </p:cBhvr>
                                    </p:animEffect>
                                    <p:animScale>
                                      <p:cBhvr>
                                        <p:cTn id="48" dur="250" autoRev="1" fill="hold"/>
                                        <p:tgtEl>
                                          <p:spTgt spid="67"/>
                                        </p:tgtEl>
                                      </p:cBhvr>
                                      <p:by x="105000" y="105000"/>
                                    </p:animScale>
                                  </p:childTnLst>
                                </p:cTn>
                              </p:par>
                              <p:par>
                                <p:cTn id="49" presetID="26" presetClass="emph" presetSubtype="0" fill="hold" nodeType="withEffect">
                                  <p:stCondLst>
                                    <p:cond delay="0"/>
                                  </p:stCondLst>
                                  <p:childTnLst>
                                    <p:animEffect transition="out" filter="fade">
                                      <p:cBhvr>
                                        <p:cTn id="50" dur="500" tmFilter="0, 0; .2, .5; .8, .5; 1, 0"/>
                                        <p:tgtEl>
                                          <p:spTgt spid="75"/>
                                        </p:tgtEl>
                                      </p:cBhvr>
                                    </p:animEffect>
                                    <p:animScale>
                                      <p:cBhvr>
                                        <p:cTn id="51" dur="250" autoRev="1" fill="hold"/>
                                        <p:tgtEl>
                                          <p:spTgt spid="75"/>
                                        </p:tgtEl>
                                      </p:cBhvr>
                                      <p:by x="105000" y="105000"/>
                                    </p:animScale>
                                  </p:childTnLst>
                                </p:cTn>
                              </p:par>
                              <p:par>
                                <p:cTn id="52" presetID="26" presetClass="emph" presetSubtype="0" fill="hold" grpId="0" nodeType="withEffect">
                                  <p:stCondLst>
                                    <p:cond delay="0"/>
                                  </p:stCondLst>
                                  <p:childTnLst>
                                    <p:animEffect transition="out" filter="fade">
                                      <p:cBhvr>
                                        <p:cTn id="53" dur="500" tmFilter="0, 0; .2, .5; .8, .5; 1, 0"/>
                                        <p:tgtEl>
                                          <p:spTgt spid="76"/>
                                        </p:tgtEl>
                                      </p:cBhvr>
                                    </p:animEffect>
                                    <p:animScale>
                                      <p:cBhvr>
                                        <p:cTn id="54" dur="250" autoRev="1" fill="hold"/>
                                        <p:tgtEl>
                                          <p:spTgt spid="7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35" grpId="0" animBg="1"/>
      <p:bldP spid="40" grpId="0" animBg="1"/>
      <p:bldP spid="49" grpId="0" animBg="1"/>
      <p:bldP spid="58" grpId="0" animBg="1"/>
      <p:bldP spid="67" grpId="0" animBg="1"/>
      <p:bldP spid="76" grpId="0" animBg="1"/>
      <p:bldP spid="8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985365" y="2369799"/>
            <a:ext cx="4964692" cy="1318534"/>
          </a:xfrm>
          <a:prstGeom prst="rect">
            <a:avLst/>
          </a:prstGeom>
        </p:spPr>
      </p:pic>
      <p:sp>
        <p:nvSpPr>
          <p:cNvPr id="3" name="TextBox 4"/>
          <p:cNvSpPr txBox="1"/>
          <p:nvPr/>
        </p:nvSpPr>
        <p:spPr>
          <a:xfrm>
            <a:off x="4256628" y="1066231"/>
            <a:ext cx="4023039" cy="1107996"/>
          </a:xfrm>
          <a:prstGeom prst="rect">
            <a:avLst/>
          </a:prstGeom>
          <a:noFill/>
        </p:spPr>
        <p:txBody>
          <a:bodyPr wrap="square" rtlCol="0">
            <a:spAutoFit/>
          </a:bodyPr>
          <a:lstStyle/>
          <a:p>
            <a:pPr algn="ctr"/>
            <a:r>
              <a:rPr lang="zh-CN" altLang="en-US" sz="6600" b="1" dirty="0">
                <a:solidFill>
                  <a:schemeClr val="accent1">
                    <a:lumMod val="60000"/>
                    <a:lumOff val="40000"/>
                  </a:schemeClr>
                </a:solidFill>
                <a:latin typeface="微软雅黑" panose="020B0503020204020204" pitchFamily="34" charset="-122"/>
                <a:ea typeface="微软雅黑" panose="020B0503020204020204" pitchFamily="34" charset="-122"/>
              </a:rPr>
              <a:t>哈工大</a:t>
            </a:r>
            <a:r>
              <a:rPr lang="zh-CN" altLang="en-US" sz="3375" b="1" dirty="0">
                <a:solidFill>
                  <a:schemeClr val="accent1">
                    <a:lumMod val="60000"/>
                    <a:lumOff val="40000"/>
                  </a:schemeClr>
                </a:solidFill>
                <a:latin typeface="微软雅黑" panose="020B0503020204020204" pitchFamily="34" charset="-122"/>
                <a:ea typeface="微软雅黑" panose="020B0503020204020204" pitchFamily="34" charset="-122"/>
              </a:rPr>
              <a:t>是？</a:t>
            </a:r>
          </a:p>
        </p:txBody>
      </p:sp>
      <p:pic>
        <p:nvPicPr>
          <p:cNvPr id="4" name="图片 3"/>
          <p:cNvPicPr>
            <a:picLocks noChangeAspect="1"/>
          </p:cNvPicPr>
          <p:nvPr/>
        </p:nvPicPr>
        <p:blipFill>
          <a:blip r:embed="rId3" cstate="print"/>
          <a:stretch>
            <a:fillRect/>
          </a:stretch>
        </p:blipFill>
        <p:spPr>
          <a:xfrm>
            <a:off x="1079925" y="3842344"/>
            <a:ext cx="4925901" cy="1115448"/>
          </a:xfrm>
          <a:prstGeom prst="rect">
            <a:avLst/>
          </a:prstGeom>
        </p:spPr>
      </p:pic>
      <p:sp>
        <p:nvSpPr>
          <p:cNvPr id="5" name="TextBox 13"/>
          <p:cNvSpPr txBox="1"/>
          <p:nvPr/>
        </p:nvSpPr>
        <p:spPr>
          <a:xfrm>
            <a:off x="7581503" y="3184277"/>
            <a:ext cx="3339882" cy="1649554"/>
          </a:xfrm>
          <a:prstGeom prst="rect">
            <a:avLst/>
          </a:prstGeom>
          <a:noFill/>
        </p:spPr>
        <p:txBody>
          <a:bodyPr wrap="square" rtlCol="0">
            <a:spAutoFit/>
          </a:bodyPr>
          <a:lstStyle/>
          <a:p>
            <a:r>
              <a:rPr lang="en-US" altLang="zh-CN" sz="10120" b="1" dirty="0">
                <a:solidFill>
                  <a:schemeClr val="accent6"/>
                </a:solidFill>
                <a:latin typeface="微软雅黑" panose="020B0503020204020204" pitchFamily="34" charset="-122"/>
                <a:ea typeface="微软雅黑" panose="020B0503020204020204" pitchFamily="34" charset="-122"/>
              </a:rPr>
              <a:t>NO</a:t>
            </a:r>
            <a:r>
              <a:rPr lang="zh-CN" altLang="en-US" sz="10120" b="1" dirty="0">
                <a:solidFill>
                  <a:schemeClr val="accent6"/>
                </a:solidFill>
                <a:latin typeface="微软雅黑" panose="020B0503020204020204" pitchFamily="34" charset="-122"/>
                <a:ea typeface="微软雅黑" panose="020B0503020204020204" pitchFamily="34" charset="-122"/>
              </a:rPr>
              <a:t>！</a:t>
            </a:r>
          </a:p>
        </p:txBody>
      </p:sp>
      <p:sp>
        <p:nvSpPr>
          <p:cNvPr id="6" name="TextBox 8"/>
          <p:cNvSpPr txBox="1"/>
          <p:nvPr/>
        </p:nvSpPr>
        <p:spPr>
          <a:xfrm>
            <a:off x="1560814" y="5128493"/>
            <a:ext cx="4652537" cy="923330"/>
          </a:xfrm>
          <a:prstGeom prst="rect">
            <a:avLst/>
          </a:prstGeom>
          <a:noFill/>
        </p:spPr>
        <p:txBody>
          <a:bodyPr wrap="square" rtlCol="0">
            <a:spAutoFit/>
          </a:bodyPr>
          <a:lstStyle/>
          <a:p>
            <a:pPr algn="ctr"/>
            <a:r>
              <a:rPr lang="zh-CN" altLang="en-US" sz="5400" b="1" dirty="0">
                <a:solidFill>
                  <a:schemeClr val="accent4"/>
                </a:solidFill>
                <a:latin typeface="叶根友行书繁" panose="02010601030101010101" pitchFamily="2" charset="-122"/>
                <a:ea typeface="叶根友行书繁" panose="02010601030101010101" pitchFamily="2" charset="-122"/>
              </a:rPr>
              <a:t>哈军工？</a:t>
            </a:r>
          </a:p>
        </p:txBody>
      </p:sp>
      <p:sp>
        <p:nvSpPr>
          <p:cNvPr id="8" name="TextBox 22"/>
          <p:cNvSpPr txBox="1"/>
          <p:nvPr/>
        </p:nvSpPr>
        <p:spPr>
          <a:xfrm>
            <a:off x="959941" y="2473301"/>
            <a:ext cx="5740212" cy="1649554"/>
          </a:xfrm>
          <a:prstGeom prst="rect">
            <a:avLst/>
          </a:prstGeom>
          <a:noFill/>
        </p:spPr>
        <p:txBody>
          <a:bodyPr wrap="square" rtlCol="0">
            <a:spAutoFit/>
          </a:bodyPr>
          <a:lstStyle/>
          <a:p>
            <a:r>
              <a:rPr lang="zh-CN" altLang="en-US" sz="10120" b="1" dirty="0">
                <a:solidFill>
                  <a:schemeClr val="accent3"/>
                </a:solidFill>
                <a:latin typeface="微软雅黑" panose="020B0503020204020204" pitchFamily="34" charset="-122"/>
                <a:ea typeface="微软雅黑" panose="020B0503020204020204" pitchFamily="34" charset="-122"/>
              </a:rPr>
              <a:t>哈工大 </a:t>
            </a:r>
            <a:r>
              <a:rPr lang="zh-CN" altLang="en-US" sz="4800" b="1" dirty="0">
                <a:solidFill>
                  <a:schemeClr val="accent3"/>
                </a:solidFill>
                <a:latin typeface="微软雅黑" panose="020B0503020204020204" pitchFamily="34" charset="-122"/>
                <a:ea typeface="微软雅黑" panose="020B0503020204020204" pitchFamily="34" charset="-122"/>
              </a:rPr>
              <a:t>是</a:t>
            </a:r>
            <a:endParaRPr lang="zh-CN" altLang="en-US" sz="10120" b="1" dirty="0">
              <a:solidFill>
                <a:schemeClr val="accent3"/>
              </a:solidFill>
            </a:endParaRPr>
          </a:p>
        </p:txBody>
      </p:sp>
      <p:sp>
        <p:nvSpPr>
          <p:cNvPr id="9" name="矩形 8"/>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10" name="文本框 9"/>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发展沿革</a:t>
            </a:r>
          </a:p>
        </p:txBody>
      </p:sp>
      <p:sp>
        <p:nvSpPr>
          <p:cNvPr id="11" name="文本框 10"/>
          <p:cNvSpPr txBox="1"/>
          <p:nvPr/>
        </p:nvSpPr>
        <p:spPr>
          <a:xfrm>
            <a:off x="392023" y="635907"/>
            <a:ext cx="3544240"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HISTORY OF HARBIN INSTITUTE OF TECHNOLOGY  </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pic>
        <p:nvPicPr>
          <p:cNvPr id="12" name="图片 11"/>
          <p:cNvPicPr>
            <a:picLocks noChangeAspect="1"/>
          </p:cNvPicPr>
          <p:nvPr/>
        </p:nvPicPr>
        <p:blipFill rotWithShape="1">
          <a:blip r:embed="rId4" cstate="print"/>
          <a:srcRect l="25556"/>
          <a:stretch>
            <a:fillRect/>
          </a:stretch>
        </p:blipFill>
        <p:spPr>
          <a:xfrm>
            <a:off x="6298499" y="2541502"/>
            <a:ext cx="5327562" cy="14442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childTnLst>
                          </p:cTn>
                        </p:par>
                        <p:par>
                          <p:cTn id="43" fill="hold">
                            <p:stCondLst>
                              <p:cond delay="500"/>
                            </p:stCondLst>
                            <p:childTnLst>
                              <p:par>
                                <p:cTn id="44" presetID="53" presetClass="entr" presetSubtype="16"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500" fill="hold"/>
                                        <p:tgtEl>
                                          <p:spTgt spid="12"/>
                                        </p:tgtEl>
                                        <p:attrNameLst>
                                          <p:attrName>ppt_w</p:attrName>
                                        </p:attrNameLst>
                                      </p:cBhvr>
                                      <p:tavLst>
                                        <p:tav tm="0">
                                          <p:val>
                                            <p:fltVal val="0"/>
                                          </p:val>
                                        </p:tav>
                                        <p:tav tm="100000">
                                          <p:val>
                                            <p:strVal val="#ppt_w"/>
                                          </p:val>
                                        </p:tav>
                                      </p:tavLst>
                                    </p:anim>
                                    <p:anim calcmode="lin" valueType="num">
                                      <p:cBhvr>
                                        <p:cTn id="47" dur="500" fill="hold"/>
                                        <p:tgtEl>
                                          <p:spTgt spid="12"/>
                                        </p:tgtEl>
                                        <p:attrNameLst>
                                          <p:attrName>ppt_h</p:attrName>
                                        </p:attrNameLst>
                                      </p:cBhvr>
                                      <p:tavLst>
                                        <p:tav tm="0">
                                          <p:val>
                                            <p:fltVal val="0"/>
                                          </p:val>
                                        </p:tav>
                                        <p:tav tm="100000">
                                          <p:val>
                                            <p:strVal val="#ppt_h"/>
                                          </p:val>
                                        </p:tav>
                                      </p:tavLst>
                                    </p:anim>
                                    <p:animEffect transition="in" filter="fade">
                                      <p:cBhvr>
                                        <p:cTn id="48" dur="500"/>
                                        <p:tgtEl>
                                          <p:spTgt spid="12"/>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fltVal val="0"/>
                                          </p:val>
                                        </p:tav>
                                        <p:tav tm="100000">
                                          <p:val>
                                            <p:strVal val="#ppt_w"/>
                                          </p:val>
                                        </p:tav>
                                      </p:tavLst>
                                    </p:anim>
                                    <p:anim calcmode="lin" valueType="num">
                                      <p:cBhvr>
                                        <p:cTn id="52" dur="500" fill="hold"/>
                                        <p:tgtEl>
                                          <p:spTgt spid="8"/>
                                        </p:tgtEl>
                                        <p:attrNameLst>
                                          <p:attrName>ppt_h</p:attrName>
                                        </p:attrNameLst>
                                      </p:cBhvr>
                                      <p:tavLst>
                                        <p:tav tm="0">
                                          <p:val>
                                            <p:fltVal val="0"/>
                                          </p:val>
                                        </p:tav>
                                        <p:tav tm="100000">
                                          <p:val>
                                            <p:strVal val="#ppt_h"/>
                                          </p:val>
                                        </p:tav>
                                      </p:tavLst>
                                    </p:anim>
                                    <p:animEffect transition="in" filter="fade">
                                      <p:cBhvr>
                                        <p:cTn id="5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5" grpId="1"/>
      <p:bldP spid="6" grpId="0"/>
      <p:bldP spid="6" grpId="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p:cNvSpPr>
            <a:spLocks noChangeArrowheads="1"/>
          </p:cNvSpPr>
          <p:nvPr/>
        </p:nvSpPr>
        <p:spPr bwMode="auto">
          <a:xfrm>
            <a:off x="2267599" y="5592887"/>
            <a:ext cx="9485973" cy="8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856615" eaLnBrk="1" hangingPunct="1">
              <a:lnSpc>
                <a:spcPct val="110000"/>
              </a:lnSpc>
              <a:spcBef>
                <a:spcPts val="570"/>
              </a:spcBef>
              <a:buNone/>
              <a:defRPr/>
            </a:pPr>
            <a:r>
              <a:rPr lang="zh-CN" altLang="en-US" sz="18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sym typeface="Calibri" panose="020F0502020204030204" pitchFamily="34" charset="0"/>
              </a:rPr>
              <a:t>他们作为国内外知名的专家与学者，或担任国家高科技领域的首席专家或专家组长，</a:t>
            </a:r>
            <a:endParaRPr lang="en-US" altLang="zh-CN" sz="18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sym typeface="Calibri" panose="020F0502020204030204" pitchFamily="34" charset="0"/>
            </a:endParaRPr>
          </a:p>
          <a:p>
            <a:pPr defTabSz="856615" eaLnBrk="1" hangingPunct="1">
              <a:lnSpc>
                <a:spcPct val="110000"/>
              </a:lnSpc>
              <a:spcBef>
                <a:spcPts val="570"/>
              </a:spcBef>
              <a:buNone/>
              <a:defRPr/>
            </a:pPr>
            <a:r>
              <a:rPr lang="zh-CN" altLang="en-US" sz="18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sym typeface="Calibri" panose="020F0502020204030204" pitchFamily="34" charset="0"/>
              </a:rPr>
              <a:t>或担任国务院学位委员会委员和学科评议组成员，或担任国内各级学会领导职务。</a:t>
            </a:r>
          </a:p>
        </p:txBody>
      </p:sp>
      <p:sp>
        <p:nvSpPr>
          <p:cNvPr id="6" name="文本框 5"/>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师资队伍</a:t>
            </a:r>
          </a:p>
        </p:txBody>
      </p:sp>
      <p:sp>
        <p:nvSpPr>
          <p:cNvPr id="7" name="文本框 6"/>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9" name="矩形 8"/>
          <p:cNvSpPr/>
          <p:nvPr/>
        </p:nvSpPr>
        <p:spPr>
          <a:xfrm>
            <a:off x="851133" y="661644"/>
            <a:ext cx="2553905" cy="2875980"/>
          </a:xfrm>
          <a:prstGeom prst="rect">
            <a:avLst/>
          </a:prstGeom>
        </p:spPr>
        <p:txBody>
          <a:bodyPr wrap="none">
            <a:spAutoFit/>
          </a:bodyPr>
          <a:lstStyle/>
          <a:p>
            <a:pPr algn="ctr" defTabSz="1080770">
              <a:lnSpc>
                <a:spcPct val="120000"/>
              </a:lnSpc>
            </a:pPr>
            <a:r>
              <a:rPr lang="en-US" altLang="zh-CN" sz="16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38</a:t>
            </a:r>
            <a:endParaRPr lang="tr-TR" altLang="zh-CN" sz="16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p:cNvSpPr/>
          <p:nvPr/>
        </p:nvSpPr>
        <p:spPr>
          <a:xfrm>
            <a:off x="4450640" y="603262"/>
            <a:ext cx="1369285" cy="2875980"/>
          </a:xfrm>
          <a:prstGeom prst="rect">
            <a:avLst/>
          </a:prstGeom>
        </p:spPr>
        <p:txBody>
          <a:bodyPr wrap="none">
            <a:spAutoFit/>
          </a:bodyPr>
          <a:lstStyle/>
          <a:p>
            <a:pPr algn="ctr" defTabSz="1080770">
              <a:lnSpc>
                <a:spcPct val="120000"/>
              </a:lnSpc>
            </a:pPr>
            <a:r>
              <a:rPr lang="en-US" altLang="zh-CN" sz="16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9</a:t>
            </a:r>
            <a:endParaRPr lang="tr-TR" altLang="zh-CN" sz="16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矩形 11"/>
          <p:cNvSpPr/>
          <p:nvPr/>
        </p:nvSpPr>
        <p:spPr>
          <a:xfrm>
            <a:off x="9506998" y="604759"/>
            <a:ext cx="2553904" cy="2875980"/>
          </a:xfrm>
          <a:prstGeom prst="rect">
            <a:avLst/>
          </a:prstGeom>
        </p:spPr>
        <p:txBody>
          <a:bodyPr wrap="none">
            <a:spAutoFit/>
          </a:bodyPr>
          <a:lstStyle/>
          <a:p>
            <a:pPr algn="ctr" defTabSz="1080770">
              <a:lnSpc>
                <a:spcPct val="120000"/>
              </a:lnSpc>
            </a:pPr>
            <a:r>
              <a:rPr lang="en-US" altLang="zh-CN" sz="16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43</a:t>
            </a:r>
            <a:endParaRPr lang="tr-TR" altLang="zh-CN" sz="16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矩形 12"/>
          <p:cNvSpPr/>
          <p:nvPr/>
        </p:nvSpPr>
        <p:spPr>
          <a:xfrm>
            <a:off x="681216" y="3225074"/>
            <a:ext cx="2723823" cy="397032"/>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bg1">
                    <a:lumMod val="65000"/>
                  </a:schemeClr>
                </a:solidFill>
                <a:latin typeface="Arial" panose="020B0604020202020204" pitchFamily="34" charset="0"/>
                <a:ea typeface="微软雅黑" panose="020B0503020204020204" pitchFamily="34" charset="-122"/>
                <a:cs typeface="+mn-ea"/>
                <a:sym typeface="Calibri" panose="020F0502020204030204" pitchFamily="34" charset="0"/>
              </a:rPr>
              <a:t>工程院院士、科学院院士</a:t>
            </a:r>
          </a:p>
        </p:txBody>
      </p:sp>
      <p:sp>
        <p:nvSpPr>
          <p:cNvPr id="14" name="矩形 13"/>
          <p:cNvSpPr/>
          <p:nvPr/>
        </p:nvSpPr>
        <p:spPr>
          <a:xfrm>
            <a:off x="7184416" y="3236713"/>
            <a:ext cx="1569660" cy="369332"/>
          </a:xfrm>
          <a:prstGeom prst="rect">
            <a:avLst/>
          </a:prstGeom>
        </p:spPr>
        <p:txBody>
          <a:bodyPr wrap="none">
            <a:spAutoFit/>
          </a:bodyPr>
          <a:lstStyle/>
          <a:p>
            <a:r>
              <a:rPr lang="zh-CN" altLang="en-US" dirty="0">
                <a:solidFill>
                  <a:schemeClr val="bg1">
                    <a:lumMod val="65000"/>
                  </a:schemeClr>
                </a:solidFill>
                <a:latin typeface="Arial" panose="020B0604020202020204" pitchFamily="34" charset="0"/>
                <a:ea typeface="微软雅黑" panose="020B0503020204020204" pitchFamily="34" charset="-122"/>
                <a:cs typeface="+mn-ea"/>
                <a:sym typeface="Calibri" panose="020F0502020204030204" pitchFamily="34" charset="0"/>
              </a:rPr>
              <a:t>“长江学者”</a:t>
            </a:r>
            <a:endParaRPr lang="zh-CN" altLang="en-US" dirty="0">
              <a:solidFill>
                <a:schemeClr val="bg1">
                  <a:lumMod val="65000"/>
                </a:schemeClr>
              </a:solidFill>
            </a:endParaRPr>
          </a:p>
        </p:txBody>
      </p:sp>
      <p:sp>
        <p:nvSpPr>
          <p:cNvPr id="15" name="矩形 14"/>
          <p:cNvSpPr/>
          <p:nvPr/>
        </p:nvSpPr>
        <p:spPr>
          <a:xfrm>
            <a:off x="9339672" y="3251427"/>
            <a:ext cx="3185487" cy="397032"/>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bg1">
                    <a:lumMod val="65000"/>
                  </a:schemeClr>
                </a:solidFill>
                <a:latin typeface="Arial" panose="020B0604020202020204" pitchFamily="34" charset="0"/>
                <a:ea typeface="微软雅黑" panose="020B0503020204020204" pitchFamily="34" charset="-122"/>
                <a:cs typeface="+mn-ea"/>
                <a:sym typeface="Calibri" panose="020F0502020204030204" pitchFamily="34" charset="0"/>
              </a:rPr>
              <a:t>国家杰出青年科学基金获得者</a:t>
            </a:r>
          </a:p>
        </p:txBody>
      </p:sp>
      <p:sp>
        <p:nvSpPr>
          <p:cNvPr id="16" name="矩形 15"/>
          <p:cNvSpPr/>
          <p:nvPr/>
        </p:nvSpPr>
        <p:spPr>
          <a:xfrm>
            <a:off x="712381" y="3656471"/>
            <a:ext cx="2467342" cy="1433854"/>
          </a:xfrm>
          <a:prstGeom prst="rect">
            <a:avLst/>
          </a:prstGeom>
        </p:spPr>
        <p:txBody>
          <a:bodyPr wrap="none">
            <a:spAutoFit/>
          </a:bodyPr>
          <a:lstStyle/>
          <a:p>
            <a:pPr algn="ctr" defTabSz="1080770">
              <a:lnSpc>
                <a:spcPct val="120000"/>
              </a:lnSpc>
            </a:pPr>
            <a:r>
              <a:rPr lang="en-US" altLang="zh-CN" sz="80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3805</a:t>
            </a:r>
            <a:endParaRPr lang="tr-TR" altLang="zh-CN" sz="80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矩形 17"/>
          <p:cNvSpPr/>
          <p:nvPr/>
        </p:nvSpPr>
        <p:spPr>
          <a:xfrm>
            <a:off x="3765079" y="3656471"/>
            <a:ext cx="2314993" cy="1433854"/>
          </a:xfrm>
          <a:prstGeom prst="rect">
            <a:avLst/>
          </a:prstGeom>
        </p:spPr>
        <p:txBody>
          <a:bodyPr wrap="none">
            <a:spAutoFit/>
          </a:bodyPr>
          <a:lstStyle/>
          <a:p>
            <a:pPr algn="ctr" defTabSz="1080770">
              <a:lnSpc>
                <a:spcPct val="120000"/>
              </a:lnSpc>
            </a:pPr>
            <a:r>
              <a:rPr lang="en-US" altLang="zh-CN" sz="80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1117</a:t>
            </a:r>
            <a:endParaRPr lang="tr-TR" altLang="zh-CN" sz="80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矩形 18"/>
          <p:cNvSpPr/>
          <p:nvPr/>
        </p:nvSpPr>
        <p:spPr>
          <a:xfrm>
            <a:off x="6770345" y="3654207"/>
            <a:ext cx="2467342" cy="1433854"/>
          </a:xfrm>
          <a:prstGeom prst="rect">
            <a:avLst/>
          </a:prstGeom>
        </p:spPr>
        <p:txBody>
          <a:bodyPr wrap="none">
            <a:spAutoFit/>
          </a:bodyPr>
          <a:lstStyle/>
          <a:p>
            <a:pPr algn="ctr" defTabSz="1080770">
              <a:lnSpc>
                <a:spcPct val="120000"/>
              </a:lnSpc>
            </a:pPr>
            <a:r>
              <a:rPr lang="en-US" altLang="zh-CN" sz="80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1566</a:t>
            </a:r>
            <a:endParaRPr lang="tr-TR" altLang="zh-CN" sz="80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矩形 19"/>
          <p:cNvSpPr/>
          <p:nvPr/>
        </p:nvSpPr>
        <p:spPr>
          <a:xfrm>
            <a:off x="9669735" y="3593761"/>
            <a:ext cx="2391167" cy="1433854"/>
          </a:xfrm>
          <a:prstGeom prst="rect">
            <a:avLst/>
          </a:prstGeom>
        </p:spPr>
        <p:txBody>
          <a:bodyPr wrap="none">
            <a:spAutoFit/>
          </a:bodyPr>
          <a:lstStyle/>
          <a:p>
            <a:pPr algn="ctr" defTabSz="1080770">
              <a:lnSpc>
                <a:spcPct val="120000"/>
              </a:lnSpc>
            </a:pPr>
            <a:r>
              <a:rPr lang="en-US" altLang="zh-CN" sz="80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1311</a:t>
            </a:r>
            <a:endParaRPr lang="tr-TR" altLang="zh-CN" sz="80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矩形 20"/>
          <p:cNvSpPr/>
          <p:nvPr/>
        </p:nvSpPr>
        <p:spPr>
          <a:xfrm>
            <a:off x="1675227" y="5024506"/>
            <a:ext cx="1107996" cy="369332"/>
          </a:xfrm>
          <a:prstGeom prst="rect">
            <a:avLst/>
          </a:prstGeom>
        </p:spPr>
        <p:txBody>
          <a:bodyPr wrap="none">
            <a:spAutoFit/>
          </a:bodyPr>
          <a:lstStyle/>
          <a:p>
            <a:r>
              <a:rPr lang="zh-CN" altLang="en-US" dirty="0">
                <a:solidFill>
                  <a:schemeClr val="bg1">
                    <a:lumMod val="65000"/>
                  </a:schemeClr>
                </a:solidFill>
                <a:latin typeface="Arial" panose="020B0604020202020204" pitchFamily="34" charset="0"/>
                <a:ea typeface="微软雅黑" panose="020B0503020204020204" pitchFamily="34" charset="-122"/>
                <a:cs typeface="+mn-ea"/>
                <a:sym typeface="Calibri" panose="020F0502020204030204" pitchFamily="34" charset="0"/>
              </a:rPr>
              <a:t>专任教师</a:t>
            </a:r>
            <a:endParaRPr lang="zh-CN" altLang="en-US" dirty="0">
              <a:solidFill>
                <a:schemeClr val="bg1">
                  <a:lumMod val="65000"/>
                </a:schemeClr>
              </a:solidFill>
            </a:endParaRPr>
          </a:p>
        </p:txBody>
      </p:sp>
      <p:sp>
        <p:nvSpPr>
          <p:cNvPr id="23" name="矩形 22"/>
          <p:cNvSpPr/>
          <p:nvPr/>
        </p:nvSpPr>
        <p:spPr>
          <a:xfrm>
            <a:off x="4765195" y="5024506"/>
            <a:ext cx="646331" cy="369332"/>
          </a:xfrm>
          <a:prstGeom prst="rect">
            <a:avLst/>
          </a:prstGeom>
        </p:spPr>
        <p:txBody>
          <a:bodyPr wrap="none">
            <a:spAutoFit/>
          </a:bodyPr>
          <a:lstStyle/>
          <a:p>
            <a:r>
              <a:rPr lang="zh-CN" altLang="en-US" dirty="0">
                <a:solidFill>
                  <a:schemeClr val="bg1">
                    <a:lumMod val="65000"/>
                  </a:schemeClr>
                </a:solidFill>
                <a:latin typeface="Arial" panose="020B0604020202020204" pitchFamily="34" charset="0"/>
                <a:ea typeface="微软雅黑" panose="020B0503020204020204" pitchFamily="34" charset="-122"/>
                <a:cs typeface="+mn-ea"/>
                <a:sym typeface="Calibri" panose="020F0502020204030204" pitchFamily="34" charset="0"/>
              </a:rPr>
              <a:t>教授</a:t>
            </a:r>
            <a:endParaRPr lang="zh-CN" altLang="en-US" dirty="0">
              <a:solidFill>
                <a:schemeClr val="bg1">
                  <a:lumMod val="65000"/>
                </a:schemeClr>
              </a:solidFill>
            </a:endParaRPr>
          </a:p>
        </p:txBody>
      </p:sp>
      <p:sp>
        <p:nvSpPr>
          <p:cNvPr id="24" name="矩形 23"/>
          <p:cNvSpPr/>
          <p:nvPr/>
        </p:nvSpPr>
        <p:spPr>
          <a:xfrm>
            <a:off x="7703855" y="4981306"/>
            <a:ext cx="877163" cy="369332"/>
          </a:xfrm>
          <a:prstGeom prst="rect">
            <a:avLst/>
          </a:prstGeom>
        </p:spPr>
        <p:txBody>
          <a:bodyPr wrap="none">
            <a:spAutoFit/>
          </a:bodyPr>
          <a:lstStyle/>
          <a:p>
            <a:r>
              <a:rPr lang="zh-CN" altLang="en-US" dirty="0">
                <a:solidFill>
                  <a:schemeClr val="bg1">
                    <a:lumMod val="65000"/>
                  </a:schemeClr>
                </a:solidFill>
                <a:latin typeface="Arial" panose="020B0604020202020204" pitchFamily="34" charset="0"/>
                <a:ea typeface="微软雅黑" panose="020B0503020204020204" pitchFamily="34" charset="-122"/>
                <a:cs typeface="+mn-ea"/>
                <a:sym typeface="Calibri" panose="020F0502020204030204" pitchFamily="34" charset="0"/>
              </a:rPr>
              <a:t>副教授</a:t>
            </a:r>
            <a:endParaRPr lang="zh-CN" altLang="en-US" dirty="0">
              <a:solidFill>
                <a:schemeClr val="bg1">
                  <a:lumMod val="65000"/>
                </a:schemeClr>
              </a:solidFill>
            </a:endParaRPr>
          </a:p>
        </p:txBody>
      </p:sp>
      <p:sp>
        <p:nvSpPr>
          <p:cNvPr id="25" name="矩形 24"/>
          <p:cNvSpPr/>
          <p:nvPr/>
        </p:nvSpPr>
        <p:spPr>
          <a:xfrm>
            <a:off x="10263002" y="4981306"/>
            <a:ext cx="1338828" cy="397032"/>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bg1">
                    <a:lumMod val="65000"/>
                  </a:schemeClr>
                </a:solidFill>
                <a:latin typeface="Arial" panose="020B0604020202020204" pitchFamily="34" charset="0"/>
                <a:ea typeface="微软雅黑" panose="020B0503020204020204" pitchFamily="34" charset="-122"/>
                <a:cs typeface="+mn-ea"/>
                <a:sym typeface="Calibri" panose="020F0502020204030204" pitchFamily="34" charset="0"/>
              </a:rPr>
              <a:t>博士生导师</a:t>
            </a:r>
          </a:p>
        </p:txBody>
      </p:sp>
      <p:sp>
        <p:nvSpPr>
          <p:cNvPr id="26" name="矩形 25"/>
          <p:cNvSpPr/>
          <p:nvPr/>
        </p:nvSpPr>
        <p:spPr>
          <a:xfrm>
            <a:off x="3026104" y="2685406"/>
            <a:ext cx="415498" cy="375359"/>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accent1"/>
                </a:solidFill>
                <a:latin typeface="Arial" panose="020B0604020202020204" pitchFamily="34" charset="0"/>
                <a:ea typeface="微软雅黑" panose="020B0503020204020204" pitchFamily="34" charset="-122"/>
                <a:cs typeface="+mn-ea"/>
                <a:sym typeface="Calibri" panose="020F0502020204030204" pitchFamily="34" charset="0"/>
              </a:rPr>
              <a:t>人</a:t>
            </a:r>
          </a:p>
        </p:txBody>
      </p:sp>
      <p:sp>
        <p:nvSpPr>
          <p:cNvPr id="27" name="矩形 26"/>
          <p:cNvSpPr/>
          <p:nvPr/>
        </p:nvSpPr>
        <p:spPr>
          <a:xfrm>
            <a:off x="5646964" y="2650739"/>
            <a:ext cx="415498" cy="375359"/>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accent1"/>
                </a:solidFill>
                <a:latin typeface="Arial" panose="020B0604020202020204" pitchFamily="34" charset="0"/>
                <a:ea typeface="微软雅黑" panose="020B0503020204020204" pitchFamily="34" charset="-122"/>
                <a:cs typeface="+mn-ea"/>
                <a:sym typeface="Calibri" panose="020F0502020204030204" pitchFamily="34" charset="0"/>
              </a:rPr>
              <a:t>人</a:t>
            </a:r>
          </a:p>
        </p:txBody>
      </p:sp>
      <p:sp>
        <p:nvSpPr>
          <p:cNvPr id="28" name="矩形 27"/>
          <p:cNvSpPr/>
          <p:nvPr/>
        </p:nvSpPr>
        <p:spPr>
          <a:xfrm>
            <a:off x="11877532" y="2653130"/>
            <a:ext cx="415498" cy="375359"/>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accent1"/>
                </a:solidFill>
                <a:latin typeface="Arial" panose="020B0604020202020204" pitchFamily="34" charset="0"/>
                <a:ea typeface="微软雅黑" panose="020B0503020204020204" pitchFamily="34" charset="-122"/>
                <a:cs typeface="+mn-ea"/>
                <a:sym typeface="Calibri" panose="020F0502020204030204" pitchFamily="34" charset="0"/>
              </a:rPr>
              <a:t>人</a:t>
            </a:r>
          </a:p>
        </p:txBody>
      </p:sp>
      <p:sp>
        <p:nvSpPr>
          <p:cNvPr id="29" name="矩形 28"/>
          <p:cNvSpPr/>
          <p:nvPr/>
        </p:nvSpPr>
        <p:spPr>
          <a:xfrm>
            <a:off x="3059848" y="4457274"/>
            <a:ext cx="415498" cy="375359"/>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accent2"/>
                </a:solidFill>
                <a:latin typeface="Arial" panose="020B0604020202020204" pitchFamily="34" charset="0"/>
                <a:ea typeface="微软雅黑" panose="020B0503020204020204" pitchFamily="34" charset="-122"/>
                <a:cs typeface="+mn-ea"/>
                <a:sym typeface="Calibri" panose="020F0502020204030204" pitchFamily="34" charset="0"/>
              </a:rPr>
              <a:t>人</a:t>
            </a:r>
          </a:p>
        </p:txBody>
      </p:sp>
      <p:sp>
        <p:nvSpPr>
          <p:cNvPr id="31" name="矩形 30"/>
          <p:cNvSpPr/>
          <p:nvPr/>
        </p:nvSpPr>
        <p:spPr>
          <a:xfrm>
            <a:off x="5797853" y="4481154"/>
            <a:ext cx="415498" cy="375359"/>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accent2"/>
                </a:solidFill>
                <a:latin typeface="Arial" panose="020B0604020202020204" pitchFamily="34" charset="0"/>
                <a:ea typeface="微软雅黑" panose="020B0503020204020204" pitchFamily="34" charset="-122"/>
                <a:cs typeface="+mn-ea"/>
                <a:sym typeface="Calibri" panose="020F0502020204030204" pitchFamily="34" charset="0"/>
              </a:rPr>
              <a:t>人</a:t>
            </a:r>
          </a:p>
        </p:txBody>
      </p:sp>
      <p:sp>
        <p:nvSpPr>
          <p:cNvPr id="32" name="矩形 31"/>
          <p:cNvSpPr/>
          <p:nvPr/>
        </p:nvSpPr>
        <p:spPr>
          <a:xfrm>
            <a:off x="9093671" y="4445360"/>
            <a:ext cx="415498" cy="375359"/>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accent2"/>
                </a:solidFill>
                <a:latin typeface="Arial" panose="020B0604020202020204" pitchFamily="34" charset="0"/>
                <a:ea typeface="微软雅黑" panose="020B0503020204020204" pitchFamily="34" charset="-122"/>
                <a:cs typeface="+mn-ea"/>
                <a:sym typeface="Calibri" panose="020F0502020204030204" pitchFamily="34" charset="0"/>
              </a:rPr>
              <a:t>人</a:t>
            </a:r>
          </a:p>
        </p:txBody>
      </p:sp>
      <p:sp>
        <p:nvSpPr>
          <p:cNvPr id="33" name="矩形 32"/>
          <p:cNvSpPr/>
          <p:nvPr/>
        </p:nvSpPr>
        <p:spPr>
          <a:xfrm>
            <a:off x="11757967" y="4445359"/>
            <a:ext cx="415498" cy="375359"/>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accent2"/>
                </a:solidFill>
                <a:latin typeface="Arial" panose="020B0604020202020204" pitchFamily="34" charset="0"/>
                <a:ea typeface="微软雅黑" panose="020B0503020204020204" pitchFamily="34" charset="-122"/>
                <a:cs typeface="+mn-ea"/>
                <a:sym typeface="Calibri" panose="020F0502020204030204" pitchFamily="34" charset="0"/>
              </a:rPr>
              <a:t>人</a:t>
            </a:r>
          </a:p>
        </p:txBody>
      </p:sp>
      <p:sp>
        <p:nvSpPr>
          <p:cNvPr id="30" name="矩形 29"/>
          <p:cNvSpPr/>
          <p:nvPr/>
        </p:nvSpPr>
        <p:spPr>
          <a:xfrm>
            <a:off x="6573391" y="657103"/>
            <a:ext cx="2553905" cy="2875980"/>
          </a:xfrm>
          <a:prstGeom prst="rect">
            <a:avLst/>
          </a:prstGeom>
        </p:spPr>
        <p:txBody>
          <a:bodyPr wrap="none">
            <a:spAutoFit/>
          </a:bodyPr>
          <a:lstStyle/>
          <a:p>
            <a:pPr algn="ctr" defTabSz="1080770">
              <a:lnSpc>
                <a:spcPct val="120000"/>
              </a:lnSpc>
            </a:pPr>
            <a:r>
              <a:rPr lang="en-US" altLang="zh-CN" sz="16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66</a:t>
            </a:r>
            <a:endParaRPr lang="tr-TR" altLang="zh-CN" sz="16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矩形 33"/>
          <p:cNvSpPr/>
          <p:nvPr/>
        </p:nvSpPr>
        <p:spPr>
          <a:xfrm>
            <a:off x="8949655" y="2616852"/>
            <a:ext cx="415498" cy="375359"/>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accent1"/>
                </a:solidFill>
                <a:latin typeface="Arial" panose="020B0604020202020204" pitchFamily="34" charset="0"/>
                <a:ea typeface="微软雅黑" panose="020B0503020204020204" pitchFamily="34" charset="-122"/>
                <a:cs typeface="+mn-ea"/>
                <a:sym typeface="Calibri" panose="020F0502020204030204" pitchFamily="34" charset="0"/>
              </a:rPr>
              <a:t>人</a:t>
            </a:r>
          </a:p>
        </p:txBody>
      </p:sp>
      <p:sp>
        <p:nvSpPr>
          <p:cNvPr id="35" name="矩形 34"/>
          <p:cNvSpPr/>
          <p:nvPr/>
        </p:nvSpPr>
        <p:spPr>
          <a:xfrm>
            <a:off x="3715482" y="3234662"/>
            <a:ext cx="2954655" cy="375359"/>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bg1">
                    <a:lumMod val="65000"/>
                  </a:schemeClr>
                </a:solidFill>
                <a:latin typeface="Arial" panose="020B0604020202020204" pitchFamily="34" charset="0"/>
                <a:ea typeface="微软雅黑" panose="020B0503020204020204" pitchFamily="34" charset="-122"/>
                <a:cs typeface="+mn-ea"/>
                <a:sym typeface="Calibri" panose="020F0502020204030204" pitchFamily="34" charset="0"/>
              </a:rPr>
              <a:t>高等学校教学名师奖获得者</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ppt_x"/>
                                          </p:val>
                                        </p:tav>
                                        <p:tav tm="100000">
                                          <p:val>
                                            <p:strVal val="#ppt_x"/>
                                          </p:val>
                                        </p:tav>
                                      </p:tavLst>
                                    </p:anim>
                                    <p:anim calcmode="lin" valueType="num">
                                      <p:cBhvr additive="base">
                                        <p:cTn id="68" dur="500" fill="hold"/>
                                        <p:tgtEl>
                                          <p:spTgt spid="2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additive="base">
                                        <p:cTn id="79" dur="500" fill="hold"/>
                                        <p:tgtEl>
                                          <p:spTgt spid="31"/>
                                        </p:tgtEl>
                                        <p:attrNameLst>
                                          <p:attrName>ppt_x</p:attrName>
                                        </p:attrNameLst>
                                      </p:cBhvr>
                                      <p:tavLst>
                                        <p:tav tm="0">
                                          <p:val>
                                            <p:strVal val="#ppt_x"/>
                                          </p:val>
                                        </p:tav>
                                        <p:tav tm="100000">
                                          <p:val>
                                            <p:strVal val="#ppt_x"/>
                                          </p:val>
                                        </p:tav>
                                      </p:tavLst>
                                    </p:anim>
                                    <p:anim calcmode="lin" valueType="num">
                                      <p:cBhvr additive="base">
                                        <p:cTn id="80" dur="500" fill="hold"/>
                                        <p:tgtEl>
                                          <p:spTgt spid="3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additive="base">
                                        <p:cTn id="83" dur="500" fill="hold"/>
                                        <p:tgtEl>
                                          <p:spTgt spid="32"/>
                                        </p:tgtEl>
                                        <p:attrNameLst>
                                          <p:attrName>ppt_x</p:attrName>
                                        </p:attrNameLst>
                                      </p:cBhvr>
                                      <p:tavLst>
                                        <p:tav tm="0">
                                          <p:val>
                                            <p:strVal val="#ppt_x"/>
                                          </p:val>
                                        </p:tav>
                                        <p:tav tm="100000">
                                          <p:val>
                                            <p:strVal val="#ppt_x"/>
                                          </p:val>
                                        </p:tav>
                                      </p:tavLst>
                                    </p:anim>
                                    <p:anim calcmode="lin" valueType="num">
                                      <p:cBhvr additive="base">
                                        <p:cTn id="84" dur="500" fill="hold"/>
                                        <p:tgtEl>
                                          <p:spTgt spid="3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 calcmode="lin" valueType="num">
                                      <p:cBhvr additive="base">
                                        <p:cTn id="87" dur="500" fill="hold"/>
                                        <p:tgtEl>
                                          <p:spTgt spid="33"/>
                                        </p:tgtEl>
                                        <p:attrNameLst>
                                          <p:attrName>ppt_x</p:attrName>
                                        </p:attrNameLst>
                                      </p:cBhvr>
                                      <p:tavLst>
                                        <p:tav tm="0">
                                          <p:val>
                                            <p:strVal val="#ppt_x"/>
                                          </p:val>
                                        </p:tav>
                                        <p:tav tm="100000">
                                          <p:val>
                                            <p:strVal val="#ppt_x"/>
                                          </p:val>
                                        </p:tav>
                                      </p:tavLst>
                                    </p:anim>
                                    <p:anim calcmode="lin" valueType="num">
                                      <p:cBhvr additive="base">
                                        <p:cTn id="88" dur="500" fill="hold"/>
                                        <p:tgtEl>
                                          <p:spTgt spid="33"/>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additive="base">
                                        <p:cTn id="91" dur="500" fill="hold"/>
                                        <p:tgtEl>
                                          <p:spTgt spid="30"/>
                                        </p:tgtEl>
                                        <p:attrNameLst>
                                          <p:attrName>ppt_x</p:attrName>
                                        </p:attrNameLst>
                                      </p:cBhvr>
                                      <p:tavLst>
                                        <p:tav tm="0">
                                          <p:val>
                                            <p:strVal val="#ppt_x"/>
                                          </p:val>
                                        </p:tav>
                                        <p:tav tm="100000">
                                          <p:val>
                                            <p:strVal val="#ppt_x"/>
                                          </p:val>
                                        </p:tav>
                                      </p:tavLst>
                                    </p:anim>
                                    <p:anim calcmode="lin" valueType="num">
                                      <p:cBhvr additive="base">
                                        <p:cTn id="92" dur="500" fill="hold"/>
                                        <p:tgtEl>
                                          <p:spTgt spid="30"/>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 calcmode="lin" valueType="num">
                                      <p:cBhvr additive="base">
                                        <p:cTn id="95" dur="500" fill="hold"/>
                                        <p:tgtEl>
                                          <p:spTgt spid="34"/>
                                        </p:tgtEl>
                                        <p:attrNameLst>
                                          <p:attrName>ppt_x</p:attrName>
                                        </p:attrNameLst>
                                      </p:cBhvr>
                                      <p:tavLst>
                                        <p:tav tm="0">
                                          <p:val>
                                            <p:strVal val="#ppt_x"/>
                                          </p:val>
                                        </p:tav>
                                        <p:tav tm="100000">
                                          <p:val>
                                            <p:strVal val="#ppt_x"/>
                                          </p:val>
                                        </p:tav>
                                      </p:tavLst>
                                    </p:anim>
                                    <p:anim calcmode="lin" valueType="num">
                                      <p:cBhvr additive="base">
                                        <p:cTn id="96" dur="500" fill="hold"/>
                                        <p:tgtEl>
                                          <p:spTgt spid="3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anim calcmode="lin" valueType="num">
                                      <p:cBhvr additive="base">
                                        <p:cTn id="99" dur="500" fill="hold"/>
                                        <p:tgtEl>
                                          <p:spTgt spid="35"/>
                                        </p:tgtEl>
                                        <p:attrNameLst>
                                          <p:attrName>ppt_x</p:attrName>
                                        </p:attrNameLst>
                                      </p:cBhvr>
                                      <p:tavLst>
                                        <p:tav tm="0">
                                          <p:val>
                                            <p:strVal val="#ppt_x"/>
                                          </p:val>
                                        </p:tav>
                                        <p:tav tm="100000">
                                          <p:val>
                                            <p:strVal val="#ppt_x"/>
                                          </p:val>
                                        </p:tav>
                                      </p:tavLst>
                                    </p:anim>
                                    <p:anim calcmode="lin" valueType="num">
                                      <p:cBhvr additive="base">
                                        <p:cTn id="10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5" grpId="0"/>
      <p:bldP spid="16" grpId="0"/>
      <p:bldP spid="18" grpId="0"/>
      <p:bldP spid="19" grpId="0"/>
      <p:bldP spid="20" grpId="0"/>
      <p:bldP spid="21" grpId="0"/>
      <p:bldP spid="23" grpId="0"/>
      <p:bldP spid="24" grpId="0"/>
      <p:bldP spid="25" grpId="0"/>
      <p:bldP spid="26" grpId="0"/>
      <p:bldP spid="27" grpId="0"/>
      <p:bldP spid="28" grpId="0"/>
      <p:bldP spid="29" grpId="0"/>
      <p:bldP spid="31" grpId="0"/>
      <p:bldP spid="32" grpId="0"/>
      <p:bldP spid="33" grpId="0"/>
      <p:bldP spid="30" grpId="0"/>
      <p:bldP spid="34" grpId="0"/>
      <p:bldP spid="3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p:cNvSpPr>
            <a:spLocks noChangeArrowheads="1"/>
          </p:cNvSpPr>
          <p:nvPr/>
        </p:nvSpPr>
        <p:spPr bwMode="auto">
          <a:xfrm>
            <a:off x="1894751" y="5844762"/>
            <a:ext cx="8279040" cy="5818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856615" eaLnBrk="1" hangingPunct="1">
              <a:lnSpc>
                <a:spcPct val="110000"/>
              </a:lnSpc>
              <a:spcBef>
                <a:spcPts val="570"/>
              </a:spcBef>
              <a:buNone/>
              <a:defRPr/>
            </a:pPr>
            <a:r>
              <a:rPr lang="en-US" altLang="zh-CN" sz="18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sym typeface="Calibri" panose="020F0502020204030204" pitchFamily="34" charset="0"/>
              </a:rPr>
              <a:t>17</a:t>
            </a:r>
            <a:r>
              <a:rPr lang="zh-CN" altLang="en-US" sz="18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sym typeface="Calibri" panose="020F0502020204030204" pitchFamily="34" charset="0"/>
              </a:rPr>
              <a:t>个国家重点学科，</a:t>
            </a:r>
            <a:r>
              <a:rPr lang="en-US" altLang="zh-CN" sz="18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sym typeface="Calibri" panose="020F0502020204030204" pitchFamily="34" charset="0"/>
              </a:rPr>
              <a:t>43</a:t>
            </a:r>
            <a:r>
              <a:rPr lang="zh-CN" altLang="en-US" sz="18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sym typeface="Calibri" panose="020F0502020204030204" pitchFamily="34" charset="0"/>
              </a:rPr>
              <a:t>个省部级重点学科， </a:t>
            </a:r>
            <a:r>
              <a:rPr lang="en-US" altLang="zh-CN" sz="18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sym typeface="Calibri" panose="020F0502020204030204" pitchFamily="34" charset="0"/>
              </a:rPr>
              <a:t>48</a:t>
            </a:r>
            <a:r>
              <a:rPr lang="zh-CN" altLang="en-US" sz="18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sym typeface="Calibri" panose="020F0502020204030204" pitchFamily="34" charset="0"/>
              </a:rPr>
              <a:t>个省、部级重点研究（院、所、中心）、实验室</a:t>
            </a:r>
          </a:p>
          <a:p>
            <a:pPr defTabSz="856615" eaLnBrk="1" hangingPunct="1">
              <a:lnSpc>
                <a:spcPct val="110000"/>
              </a:lnSpc>
              <a:spcBef>
                <a:spcPts val="570"/>
              </a:spcBef>
              <a:buNone/>
              <a:defRPr/>
            </a:pPr>
            <a:endParaRPr lang="zh-CN" altLang="en-US" sz="18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sym typeface="Calibri" panose="020F0502020204030204" pitchFamily="34" charset="0"/>
            </a:endParaRPr>
          </a:p>
        </p:txBody>
      </p:sp>
      <p:sp>
        <p:nvSpPr>
          <p:cNvPr id="6" name="文本框 5"/>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人才培养</a:t>
            </a:r>
          </a:p>
        </p:txBody>
      </p:sp>
      <p:sp>
        <p:nvSpPr>
          <p:cNvPr id="7" name="文本框 6"/>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9" name="矩形 8"/>
          <p:cNvSpPr/>
          <p:nvPr/>
        </p:nvSpPr>
        <p:spPr>
          <a:xfrm>
            <a:off x="1623128" y="635907"/>
            <a:ext cx="2553905" cy="2875980"/>
          </a:xfrm>
          <a:prstGeom prst="rect">
            <a:avLst/>
          </a:prstGeom>
        </p:spPr>
        <p:txBody>
          <a:bodyPr wrap="none">
            <a:spAutoFit/>
          </a:bodyPr>
          <a:lstStyle/>
          <a:p>
            <a:pPr algn="ctr" defTabSz="1080770">
              <a:lnSpc>
                <a:spcPct val="120000"/>
              </a:lnSpc>
            </a:pPr>
            <a:r>
              <a:rPr lang="en-US" altLang="zh-CN" sz="16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17</a:t>
            </a:r>
            <a:endParaRPr lang="tr-TR" altLang="zh-CN" sz="16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p:cNvSpPr/>
          <p:nvPr/>
        </p:nvSpPr>
        <p:spPr>
          <a:xfrm>
            <a:off x="5061223" y="661644"/>
            <a:ext cx="2553905" cy="2875980"/>
          </a:xfrm>
          <a:prstGeom prst="rect">
            <a:avLst/>
          </a:prstGeom>
        </p:spPr>
        <p:txBody>
          <a:bodyPr wrap="none">
            <a:spAutoFit/>
          </a:bodyPr>
          <a:lstStyle/>
          <a:p>
            <a:pPr algn="ctr" defTabSz="1080770">
              <a:lnSpc>
                <a:spcPct val="120000"/>
              </a:lnSpc>
            </a:pPr>
            <a:r>
              <a:rPr lang="en-US" altLang="zh-CN" sz="16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35</a:t>
            </a:r>
            <a:endParaRPr lang="tr-TR" altLang="zh-CN" sz="16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矩形 11"/>
          <p:cNvSpPr/>
          <p:nvPr/>
        </p:nvSpPr>
        <p:spPr>
          <a:xfrm>
            <a:off x="8378512" y="635907"/>
            <a:ext cx="2553905" cy="2875980"/>
          </a:xfrm>
          <a:prstGeom prst="rect">
            <a:avLst/>
          </a:prstGeom>
        </p:spPr>
        <p:txBody>
          <a:bodyPr wrap="none">
            <a:spAutoFit/>
          </a:bodyPr>
          <a:lstStyle/>
          <a:p>
            <a:pPr algn="ctr" defTabSz="1080770">
              <a:lnSpc>
                <a:spcPct val="120000"/>
              </a:lnSpc>
            </a:pPr>
            <a:r>
              <a:rPr lang="en-US" altLang="zh-CN" sz="16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91</a:t>
            </a:r>
            <a:endParaRPr lang="tr-TR" altLang="zh-CN" sz="16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矩形 12"/>
          <p:cNvSpPr/>
          <p:nvPr/>
        </p:nvSpPr>
        <p:spPr>
          <a:xfrm>
            <a:off x="2530342" y="3187283"/>
            <a:ext cx="646331" cy="397032"/>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bg1">
                    <a:lumMod val="65000"/>
                  </a:schemeClr>
                </a:solidFill>
                <a:latin typeface="Arial" panose="020B0604020202020204" pitchFamily="34" charset="0"/>
                <a:ea typeface="微软雅黑" panose="020B0503020204020204" pitchFamily="34" charset="-122"/>
                <a:cs typeface="+mn-ea"/>
                <a:sym typeface="Calibri" panose="020F0502020204030204" pitchFamily="34" charset="0"/>
              </a:rPr>
              <a:t>学院</a:t>
            </a:r>
          </a:p>
        </p:txBody>
      </p:sp>
      <p:sp>
        <p:nvSpPr>
          <p:cNvPr id="14" name="矩形 13"/>
          <p:cNvSpPr/>
          <p:nvPr/>
        </p:nvSpPr>
        <p:spPr>
          <a:xfrm>
            <a:off x="5061223" y="3287139"/>
            <a:ext cx="2262158" cy="369332"/>
          </a:xfrm>
          <a:prstGeom prst="rect">
            <a:avLst/>
          </a:prstGeom>
        </p:spPr>
        <p:txBody>
          <a:bodyPr wrap="none">
            <a:spAutoFit/>
          </a:bodyPr>
          <a:lstStyle/>
          <a:p>
            <a:r>
              <a:rPr lang="zh-CN" altLang="en-US" dirty="0">
                <a:solidFill>
                  <a:schemeClr val="bg1">
                    <a:lumMod val="65000"/>
                  </a:schemeClr>
                </a:solidFill>
                <a:latin typeface="Arial" panose="020B0604020202020204" pitchFamily="34" charset="0"/>
                <a:ea typeface="微软雅黑" panose="020B0503020204020204" pitchFamily="34" charset="-122"/>
                <a:cs typeface="+mn-ea"/>
                <a:sym typeface="Calibri" panose="020F0502020204030204" pitchFamily="34" charset="0"/>
              </a:rPr>
              <a:t>本科招生专业（类）</a:t>
            </a:r>
            <a:endParaRPr lang="zh-CN" altLang="en-US" dirty="0"/>
          </a:p>
        </p:txBody>
      </p:sp>
      <p:sp>
        <p:nvSpPr>
          <p:cNvPr id="15" name="矩形 14"/>
          <p:cNvSpPr/>
          <p:nvPr/>
        </p:nvSpPr>
        <p:spPr>
          <a:xfrm>
            <a:off x="9101466" y="3273289"/>
            <a:ext cx="1107996" cy="397032"/>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bg1">
                    <a:lumMod val="65000"/>
                  </a:schemeClr>
                </a:solidFill>
                <a:latin typeface="Arial" panose="020B0604020202020204" pitchFamily="34" charset="0"/>
                <a:ea typeface="微软雅黑" panose="020B0503020204020204" pitchFamily="34" charset="-122"/>
                <a:cs typeface="+mn-ea"/>
                <a:sym typeface="Calibri" panose="020F0502020204030204" pitchFamily="34" charset="0"/>
              </a:rPr>
              <a:t>本科专业</a:t>
            </a:r>
          </a:p>
        </p:txBody>
      </p:sp>
      <p:sp>
        <p:nvSpPr>
          <p:cNvPr id="16" name="矩形 15"/>
          <p:cNvSpPr/>
          <p:nvPr/>
        </p:nvSpPr>
        <p:spPr>
          <a:xfrm>
            <a:off x="1283049" y="3656471"/>
            <a:ext cx="1326004" cy="1433854"/>
          </a:xfrm>
          <a:prstGeom prst="rect">
            <a:avLst/>
          </a:prstGeom>
        </p:spPr>
        <p:txBody>
          <a:bodyPr wrap="none">
            <a:spAutoFit/>
          </a:bodyPr>
          <a:lstStyle/>
          <a:p>
            <a:pPr algn="ctr" defTabSz="1080770">
              <a:lnSpc>
                <a:spcPct val="120000"/>
              </a:lnSpc>
            </a:pPr>
            <a:r>
              <a:rPr lang="en-US" altLang="zh-CN" sz="80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41</a:t>
            </a:r>
            <a:endParaRPr lang="tr-TR" altLang="zh-CN" sz="80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矩形 16"/>
          <p:cNvSpPr/>
          <p:nvPr/>
        </p:nvSpPr>
        <p:spPr>
          <a:xfrm>
            <a:off x="2989848" y="3653272"/>
            <a:ext cx="1896673" cy="1433854"/>
          </a:xfrm>
          <a:prstGeom prst="rect">
            <a:avLst/>
          </a:prstGeom>
        </p:spPr>
        <p:txBody>
          <a:bodyPr wrap="none">
            <a:spAutoFit/>
          </a:bodyPr>
          <a:lstStyle/>
          <a:p>
            <a:pPr algn="ctr" defTabSz="1080770">
              <a:lnSpc>
                <a:spcPct val="120000"/>
              </a:lnSpc>
            </a:pPr>
            <a:r>
              <a:rPr lang="en-US" altLang="zh-CN" sz="80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143</a:t>
            </a:r>
            <a:endParaRPr lang="tr-TR" altLang="zh-CN" sz="80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矩形 17"/>
          <p:cNvSpPr/>
          <p:nvPr/>
        </p:nvSpPr>
        <p:spPr>
          <a:xfrm>
            <a:off x="6341420" y="3600433"/>
            <a:ext cx="1326004" cy="1433854"/>
          </a:xfrm>
          <a:prstGeom prst="rect">
            <a:avLst/>
          </a:prstGeom>
        </p:spPr>
        <p:txBody>
          <a:bodyPr wrap="none">
            <a:spAutoFit/>
          </a:bodyPr>
          <a:lstStyle/>
          <a:p>
            <a:pPr algn="ctr" defTabSz="1080770">
              <a:lnSpc>
                <a:spcPct val="120000"/>
              </a:lnSpc>
            </a:pPr>
            <a:r>
              <a:rPr lang="en-US" altLang="zh-CN" sz="80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27</a:t>
            </a:r>
            <a:endParaRPr lang="tr-TR" altLang="zh-CN" sz="80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矩形 18"/>
          <p:cNvSpPr/>
          <p:nvPr/>
        </p:nvSpPr>
        <p:spPr>
          <a:xfrm>
            <a:off x="8559755" y="3600433"/>
            <a:ext cx="1326004" cy="1433854"/>
          </a:xfrm>
          <a:prstGeom prst="rect">
            <a:avLst/>
          </a:prstGeom>
        </p:spPr>
        <p:txBody>
          <a:bodyPr wrap="none">
            <a:spAutoFit/>
          </a:bodyPr>
          <a:lstStyle/>
          <a:p>
            <a:pPr algn="ctr" defTabSz="1080770">
              <a:lnSpc>
                <a:spcPct val="120000"/>
              </a:lnSpc>
            </a:pPr>
            <a:r>
              <a:rPr lang="en-US" altLang="zh-CN" sz="80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81</a:t>
            </a:r>
            <a:endParaRPr lang="tr-TR" altLang="zh-CN" sz="80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矩形 19"/>
          <p:cNvSpPr/>
          <p:nvPr/>
        </p:nvSpPr>
        <p:spPr>
          <a:xfrm>
            <a:off x="10492856" y="3593761"/>
            <a:ext cx="1326004" cy="1433854"/>
          </a:xfrm>
          <a:prstGeom prst="rect">
            <a:avLst/>
          </a:prstGeom>
        </p:spPr>
        <p:txBody>
          <a:bodyPr wrap="none">
            <a:spAutoFit/>
          </a:bodyPr>
          <a:lstStyle/>
          <a:p>
            <a:pPr algn="ctr" defTabSz="1080770">
              <a:lnSpc>
                <a:spcPct val="120000"/>
              </a:lnSpc>
            </a:pPr>
            <a:r>
              <a:rPr lang="en-US" altLang="zh-CN" sz="80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24</a:t>
            </a:r>
            <a:endParaRPr lang="tr-TR" altLang="zh-CN" sz="80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矩形 20"/>
          <p:cNvSpPr/>
          <p:nvPr/>
        </p:nvSpPr>
        <p:spPr>
          <a:xfrm>
            <a:off x="535182" y="5083211"/>
            <a:ext cx="2492990" cy="369332"/>
          </a:xfrm>
          <a:prstGeom prst="rect">
            <a:avLst/>
          </a:prstGeom>
        </p:spPr>
        <p:txBody>
          <a:bodyPr wrap="none">
            <a:spAutoFit/>
          </a:bodyPr>
          <a:lstStyle/>
          <a:p>
            <a:r>
              <a:rPr lang="zh-CN" altLang="en-US" dirty="0">
                <a:solidFill>
                  <a:schemeClr val="bg1">
                    <a:lumMod val="65000"/>
                  </a:schemeClr>
                </a:solidFill>
                <a:latin typeface="Arial" panose="020B0604020202020204" pitchFamily="34" charset="0"/>
                <a:ea typeface="微软雅黑" panose="020B0503020204020204" pitchFamily="34" charset="-122"/>
                <a:cs typeface="+mn-ea"/>
                <a:sym typeface="Calibri" panose="020F0502020204030204" pitchFamily="34" charset="0"/>
              </a:rPr>
              <a:t>硕士学位授权一级学科</a:t>
            </a:r>
            <a:endParaRPr lang="zh-CN" altLang="en-US" dirty="0"/>
          </a:p>
        </p:txBody>
      </p:sp>
      <p:sp>
        <p:nvSpPr>
          <p:cNvPr id="22" name="矩形 21"/>
          <p:cNvSpPr/>
          <p:nvPr/>
        </p:nvSpPr>
        <p:spPr>
          <a:xfrm>
            <a:off x="3176673" y="5055511"/>
            <a:ext cx="1800493" cy="397032"/>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bg1">
                    <a:lumMod val="65000"/>
                  </a:schemeClr>
                </a:solidFill>
                <a:latin typeface="Arial" panose="020B0604020202020204" pitchFamily="34" charset="0"/>
                <a:ea typeface="微软雅黑" panose="020B0503020204020204" pitchFamily="34" charset="-122"/>
                <a:cs typeface="+mn-ea"/>
                <a:sym typeface="Calibri" panose="020F0502020204030204" pitchFamily="34" charset="0"/>
              </a:rPr>
              <a:t>硕士学位授权点</a:t>
            </a:r>
          </a:p>
        </p:txBody>
      </p:sp>
      <p:sp>
        <p:nvSpPr>
          <p:cNvPr id="23" name="矩形 22"/>
          <p:cNvSpPr/>
          <p:nvPr/>
        </p:nvSpPr>
        <p:spPr>
          <a:xfrm>
            <a:off x="5703332" y="5042594"/>
            <a:ext cx="2492990" cy="369332"/>
          </a:xfrm>
          <a:prstGeom prst="rect">
            <a:avLst/>
          </a:prstGeom>
        </p:spPr>
        <p:txBody>
          <a:bodyPr wrap="none">
            <a:spAutoFit/>
          </a:bodyPr>
          <a:lstStyle/>
          <a:p>
            <a:r>
              <a:rPr lang="zh-CN" altLang="en-US" dirty="0">
                <a:solidFill>
                  <a:schemeClr val="bg1">
                    <a:lumMod val="65000"/>
                  </a:schemeClr>
                </a:solidFill>
                <a:latin typeface="Arial" panose="020B0604020202020204" pitchFamily="34" charset="0"/>
                <a:ea typeface="微软雅黑" panose="020B0503020204020204" pitchFamily="34" charset="-122"/>
                <a:cs typeface="+mn-ea"/>
                <a:sym typeface="Calibri" panose="020F0502020204030204" pitchFamily="34" charset="0"/>
              </a:rPr>
              <a:t>博士学位授权一级学科</a:t>
            </a:r>
            <a:endParaRPr lang="zh-CN" altLang="en-US" dirty="0"/>
          </a:p>
        </p:txBody>
      </p:sp>
      <p:sp>
        <p:nvSpPr>
          <p:cNvPr id="24" name="矩形 23"/>
          <p:cNvSpPr/>
          <p:nvPr/>
        </p:nvSpPr>
        <p:spPr>
          <a:xfrm>
            <a:off x="8445306" y="5055511"/>
            <a:ext cx="1800493" cy="369332"/>
          </a:xfrm>
          <a:prstGeom prst="rect">
            <a:avLst/>
          </a:prstGeom>
        </p:spPr>
        <p:txBody>
          <a:bodyPr wrap="none">
            <a:spAutoFit/>
          </a:bodyPr>
          <a:lstStyle/>
          <a:p>
            <a:r>
              <a:rPr lang="zh-CN" altLang="en-US" dirty="0">
                <a:solidFill>
                  <a:schemeClr val="bg1">
                    <a:lumMod val="65000"/>
                  </a:schemeClr>
                </a:solidFill>
                <a:latin typeface="Arial" panose="020B0604020202020204" pitchFamily="34" charset="0"/>
                <a:ea typeface="微软雅黑" panose="020B0503020204020204" pitchFamily="34" charset="-122"/>
                <a:cs typeface="+mn-ea"/>
                <a:sym typeface="Calibri" panose="020F0502020204030204" pitchFamily="34" charset="0"/>
              </a:rPr>
              <a:t>博士学位授权点</a:t>
            </a:r>
            <a:endParaRPr lang="zh-CN" altLang="en-US" dirty="0"/>
          </a:p>
        </p:txBody>
      </p:sp>
      <p:sp>
        <p:nvSpPr>
          <p:cNvPr id="25" name="矩形 24"/>
          <p:cNvSpPr/>
          <p:nvPr/>
        </p:nvSpPr>
        <p:spPr>
          <a:xfrm>
            <a:off x="10484226" y="5027615"/>
            <a:ext cx="1633781" cy="397032"/>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bg1">
                    <a:lumMod val="65000"/>
                  </a:schemeClr>
                </a:solidFill>
                <a:latin typeface="Arial" panose="020B0604020202020204" pitchFamily="34" charset="0"/>
                <a:ea typeface="微软雅黑" panose="020B0503020204020204" pitchFamily="34" charset="-122"/>
                <a:cs typeface="+mn-ea"/>
                <a:sym typeface="Calibri" panose="020F0502020204030204" pitchFamily="34" charset="0"/>
              </a:rPr>
              <a:t>博士后流动站 </a:t>
            </a:r>
          </a:p>
        </p:txBody>
      </p:sp>
      <p:sp>
        <p:nvSpPr>
          <p:cNvPr id="26" name="矩形 25"/>
          <p:cNvSpPr/>
          <p:nvPr/>
        </p:nvSpPr>
        <p:spPr>
          <a:xfrm>
            <a:off x="3761536" y="2656083"/>
            <a:ext cx="415498" cy="375359"/>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accent1"/>
                </a:solidFill>
                <a:latin typeface="Arial" panose="020B0604020202020204" pitchFamily="34" charset="0"/>
                <a:ea typeface="微软雅黑" panose="020B0503020204020204" pitchFamily="34" charset="-122"/>
                <a:cs typeface="+mn-ea"/>
                <a:sym typeface="Calibri" panose="020F0502020204030204" pitchFamily="34" charset="0"/>
              </a:rPr>
              <a:t>个</a:t>
            </a:r>
          </a:p>
        </p:txBody>
      </p:sp>
      <p:sp>
        <p:nvSpPr>
          <p:cNvPr id="27" name="矩形 26"/>
          <p:cNvSpPr/>
          <p:nvPr/>
        </p:nvSpPr>
        <p:spPr>
          <a:xfrm>
            <a:off x="7459675" y="2668100"/>
            <a:ext cx="415498" cy="375359"/>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accent1"/>
                </a:solidFill>
                <a:latin typeface="Arial" panose="020B0604020202020204" pitchFamily="34" charset="0"/>
                <a:ea typeface="微软雅黑" panose="020B0503020204020204" pitchFamily="34" charset="-122"/>
                <a:cs typeface="+mn-ea"/>
                <a:sym typeface="Calibri" panose="020F0502020204030204" pitchFamily="34" charset="0"/>
              </a:rPr>
              <a:t>个</a:t>
            </a:r>
          </a:p>
        </p:txBody>
      </p:sp>
      <p:sp>
        <p:nvSpPr>
          <p:cNvPr id="28" name="矩形 27"/>
          <p:cNvSpPr/>
          <p:nvPr/>
        </p:nvSpPr>
        <p:spPr>
          <a:xfrm>
            <a:off x="10605839" y="2642459"/>
            <a:ext cx="415498" cy="375359"/>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accent1"/>
                </a:solidFill>
                <a:latin typeface="Arial" panose="020B0604020202020204" pitchFamily="34" charset="0"/>
                <a:ea typeface="微软雅黑" panose="020B0503020204020204" pitchFamily="34" charset="-122"/>
                <a:cs typeface="+mn-ea"/>
                <a:sym typeface="Calibri" panose="020F0502020204030204" pitchFamily="34" charset="0"/>
              </a:rPr>
              <a:t>个</a:t>
            </a:r>
          </a:p>
        </p:txBody>
      </p:sp>
      <p:sp>
        <p:nvSpPr>
          <p:cNvPr id="29" name="矩形 28"/>
          <p:cNvSpPr/>
          <p:nvPr/>
        </p:nvSpPr>
        <p:spPr>
          <a:xfrm>
            <a:off x="2476949" y="4438102"/>
            <a:ext cx="415498" cy="375359"/>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accent2"/>
                </a:solidFill>
                <a:latin typeface="Arial" panose="020B0604020202020204" pitchFamily="34" charset="0"/>
                <a:ea typeface="微软雅黑" panose="020B0503020204020204" pitchFamily="34" charset="-122"/>
                <a:cs typeface="+mn-ea"/>
                <a:sym typeface="Calibri" panose="020F0502020204030204" pitchFamily="34" charset="0"/>
              </a:rPr>
              <a:t>个</a:t>
            </a:r>
          </a:p>
        </p:txBody>
      </p:sp>
      <p:sp>
        <p:nvSpPr>
          <p:cNvPr id="30" name="矩形 29"/>
          <p:cNvSpPr/>
          <p:nvPr/>
        </p:nvSpPr>
        <p:spPr>
          <a:xfrm>
            <a:off x="4840624" y="4450541"/>
            <a:ext cx="415498" cy="375359"/>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accent2"/>
                </a:solidFill>
                <a:latin typeface="Arial" panose="020B0604020202020204" pitchFamily="34" charset="0"/>
                <a:ea typeface="微软雅黑" panose="020B0503020204020204" pitchFamily="34" charset="-122"/>
                <a:cs typeface="+mn-ea"/>
                <a:sym typeface="Calibri" panose="020F0502020204030204" pitchFamily="34" charset="0"/>
              </a:rPr>
              <a:t>个</a:t>
            </a:r>
          </a:p>
        </p:txBody>
      </p:sp>
      <p:sp>
        <p:nvSpPr>
          <p:cNvPr id="31" name="矩形 30"/>
          <p:cNvSpPr/>
          <p:nvPr/>
        </p:nvSpPr>
        <p:spPr>
          <a:xfrm>
            <a:off x="7481304" y="4457275"/>
            <a:ext cx="415498" cy="375359"/>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accent2"/>
                </a:solidFill>
                <a:latin typeface="Arial" panose="020B0604020202020204" pitchFamily="34" charset="0"/>
                <a:ea typeface="微软雅黑" panose="020B0503020204020204" pitchFamily="34" charset="-122"/>
                <a:cs typeface="+mn-ea"/>
                <a:sym typeface="Calibri" panose="020F0502020204030204" pitchFamily="34" charset="0"/>
              </a:rPr>
              <a:t>个</a:t>
            </a:r>
          </a:p>
        </p:txBody>
      </p:sp>
      <p:sp>
        <p:nvSpPr>
          <p:cNvPr id="32" name="矩形 31"/>
          <p:cNvSpPr/>
          <p:nvPr/>
        </p:nvSpPr>
        <p:spPr>
          <a:xfrm>
            <a:off x="9718735" y="4382182"/>
            <a:ext cx="415498" cy="375359"/>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accent2"/>
                </a:solidFill>
                <a:latin typeface="Arial" panose="020B0604020202020204" pitchFamily="34" charset="0"/>
                <a:ea typeface="微软雅黑" panose="020B0503020204020204" pitchFamily="34" charset="-122"/>
                <a:cs typeface="+mn-ea"/>
                <a:sym typeface="Calibri" panose="020F0502020204030204" pitchFamily="34" charset="0"/>
              </a:rPr>
              <a:t>个</a:t>
            </a:r>
          </a:p>
        </p:txBody>
      </p:sp>
      <p:sp>
        <p:nvSpPr>
          <p:cNvPr id="33" name="矩形 32"/>
          <p:cNvSpPr/>
          <p:nvPr/>
        </p:nvSpPr>
        <p:spPr>
          <a:xfrm>
            <a:off x="11686756" y="4464632"/>
            <a:ext cx="415498" cy="375359"/>
          </a:xfrm>
          <a:prstGeom prst="rect">
            <a:avLst/>
          </a:prstGeom>
        </p:spPr>
        <p:txBody>
          <a:bodyPr wrap="none">
            <a:spAutoFit/>
          </a:bodyPr>
          <a:lstStyle/>
          <a:p>
            <a:pPr defTabSz="856615" eaLnBrk="1" hangingPunct="1">
              <a:lnSpc>
                <a:spcPct val="110000"/>
              </a:lnSpc>
              <a:spcBef>
                <a:spcPts val="570"/>
              </a:spcBef>
              <a:buNone/>
              <a:defRPr/>
            </a:pPr>
            <a:r>
              <a:rPr lang="zh-CN" altLang="en-US" dirty="0">
                <a:solidFill>
                  <a:schemeClr val="accent2"/>
                </a:solidFill>
                <a:latin typeface="Arial" panose="020B0604020202020204" pitchFamily="34" charset="0"/>
                <a:ea typeface="微软雅黑" panose="020B0503020204020204" pitchFamily="34" charset="-122"/>
                <a:cs typeface="+mn-ea"/>
                <a:sym typeface="Calibri" panose="020F0502020204030204" pitchFamily="34" charset="0"/>
              </a:rPr>
              <a:t>个</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ppt_x"/>
                                          </p:val>
                                        </p:tav>
                                        <p:tav tm="100000">
                                          <p:val>
                                            <p:strVal val="#ppt_x"/>
                                          </p:val>
                                        </p:tav>
                                      </p:tavLst>
                                    </p:anim>
                                    <p:anim calcmode="lin" valueType="num">
                                      <p:cBhvr additive="base">
                                        <p:cTn id="64" dur="500" fill="hold"/>
                                        <p:tgtEl>
                                          <p:spTgt spid="1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500" fill="hold"/>
                                        <p:tgtEl>
                                          <p:spTgt spid="26"/>
                                        </p:tgtEl>
                                        <p:attrNameLst>
                                          <p:attrName>ppt_x</p:attrName>
                                        </p:attrNameLst>
                                      </p:cBhvr>
                                      <p:tavLst>
                                        <p:tav tm="0">
                                          <p:val>
                                            <p:strVal val="#ppt_x"/>
                                          </p:val>
                                        </p:tav>
                                        <p:tav tm="100000">
                                          <p:val>
                                            <p:strVal val="#ppt_x"/>
                                          </p:val>
                                        </p:tav>
                                      </p:tavLst>
                                    </p:anim>
                                    <p:anim calcmode="lin" valueType="num">
                                      <p:cBhvr additive="base">
                                        <p:cTn id="72" dur="500" fill="hold"/>
                                        <p:tgtEl>
                                          <p:spTgt spid="2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ppt_x"/>
                                          </p:val>
                                        </p:tav>
                                        <p:tav tm="100000">
                                          <p:val>
                                            <p:strVal val="#ppt_x"/>
                                          </p:val>
                                        </p:tav>
                                      </p:tavLst>
                                    </p:anim>
                                    <p:anim calcmode="lin" valueType="num">
                                      <p:cBhvr additive="base">
                                        <p:cTn id="76" dur="500" fill="hold"/>
                                        <p:tgtEl>
                                          <p:spTgt spid="27"/>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500" fill="hold"/>
                                        <p:tgtEl>
                                          <p:spTgt spid="28"/>
                                        </p:tgtEl>
                                        <p:attrNameLst>
                                          <p:attrName>ppt_x</p:attrName>
                                        </p:attrNameLst>
                                      </p:cBhvr>
                                      <p:tavLst>
                                        <p:tav tm="0">
                                          <p:val>
                                            <p:strVal val="#ppt_x"/>
                                          </p:val>
                                        </p:tav>
                                        <p:tav tm="100000">
                                          <p:val>
                                            <p:strVal val="#ppt_x"/>
                                          </p:val>
                                        </p:tav>
                                      </p:tavLst>
                                    </p:anim>
                                    <p:anim calcmode="lin" valueType="num">
                                      <p:cBhvr additive="base">
                                        <p:cTn id="80" dur="500" fill="hold"/>
                                        <p:tgtEl>
                                          <p:spTgt spid="2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 calcmode="lin" valueType="num">
                                      <p:cBhvr additive="base">
                                        <p:cTn id="83" dur="500" fill="hold"/>
                                        <p:tgtEl>
                                          <p:spTgt spid="29"/>
                                        </p:tgtEl>
                                        <p:attrNameLst>
                                          <p:attrName>ppt_x</p:attrName>
                                        </p:attrNameLst>
                                      </p:cBhvr>
                                      <p:tavLst>
                                        <p:tav tm="0">
                                          <p:val>
                                            <p:strVal val="#ppt_x"/>
                                          </p:val>
                                        </p:tav>
                                        <p:tav tm="100000">
                                          <p:val>
                                            <p:strVal val="#ppt_x"/>
                                          </p:val>
                                        </p:tav>
                                      </p:tavLst>
                                    </p:anim>
                                    <p:anim calcmode="lin" valueType="num">
                                      <p:cBhvr additive="base">
                                        <p:cTn id="84" dur="500" fill="hold"/>
                                        <p:tgtEl>
                                          <p:spTgt spid="29"/>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additive="base">
                                        <p:cTn id="87" dur="500" fill="hold"/>
                                        <p:tgtEl>
                                          <p:spTgt spid="30"/>
                                        </p:tgtEl>
                                        <p:attrNameLst>
                                          <p:attrName>ppt_x</p:attrName>
                                        </p:attrNameLst>
                                      </p:cBhvr>
                                      <p:tavLst>
                                        <p:tav tm="0">
                                          <p:val>
                                            <p:strVal val="#ppt_x"/>
                                          </p:val>
                                        </p:tav>
                                        <p:tav tm="100000">
                                          <p:val>
                                            <p:strVal val="#ppt_x"/>
                                          </p:val>
                                        </p:tav>
                                      </p:tavLst>
                                    </p:anim>
                                    <p:anim calcmode="lin" valueType="num">
                                      <p:cBhvr additive="base">
                                        <p:cTn id="88" dur="500" fill="hold"/>
                                        <p:tgtEl>
                                          <p:spTgt spid="30"/>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additive="base">
                                        <p:cTn id="91" dur="500" fill="hold"/>
                                        <p:tgtEl>
                                          <p:spTgt spid="31"/>
                                        </p:tgtEl>
                                        <p:attrNameLst>
                                          <p:attrName>ppt_x</p:attrName>
                                        </p:attrNameLst>
                                      </p:cBhvr>
                                      <p:tavLst>
                                        <p:tav tm="0">
                                          <p:val>
                                            <p:strVal val="#ppt_x"/>
                                          </p:val>
                                        </p:tav>
                                        <p:tav tm="100000">
                                          <p:val>
                                            <p:strVal val="#ppt_x"/>
                                          </p:val>
                                        </p:tav>
                                      </p:tavLst>
                                    </p:anim>
                                    <p:anim calcmode="lin" valueType="num">
                                      <p:cBhvr additive="base">
                                        <p:cTn id="92" dur="500" fill="hold"/>
                                        <p:tgtEl>
                                          <p:spTgt spid="31"/>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 calcmode="lin" valueType="num">
                                      <p:cBhvr additive="base">
                                        <p:cTn id="95" dur="500" fill="hold"/>
                                        <p:tgtEl>
                                          <p:spTgt spid="32"/>
                                        </p:tgtEl>
                                        <p:attrNameLst>
                                          <p:attrName>ppt_x</p:attrName>
                                        </p:attrNameLst>
                                      </p:cBhvr>
                                      <p:tavLst>
                                        <p:tav tm="0">
                                          <p:val>
                                            <p:strVal val="#ppt_x"/>
                                          </p:val>
                                        </p:tav>
                                        <p:tav tm="100000">
                                          <p:val>
                                            <p:strVal val="#ppt_x"/>
                                          </p:val>
                                        </p:tav>
                                      </p:tavLst>
                                    </p:anim>
                                    <p:anim calcmode="lin" valueType="num">
                                      <p:cBhvr additive="base">
                                        <p:cTn id="96" dur="500" fill="hold"/>
                                        <p:tgtEl>
                                          <p:spTgt spid="32"/>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33"/>
                                        </p:tgtEl>
                                        <p:attrNameLst>
                                          <p:attrName>style.visibility</p:attrName>
                                        </p:attrNameLst>
                                      </p:cBhvr>
                                      <p:to>
                                        <p:strVal val="visible"/>
                                      </p:to>
                                    </p:set>
                                    <p:anim calcmode="lin" valueType="num">
                                      <p:cBhvr additive="base">
                                        <p:cTn id="99" dur="500" fill="hold"/>
                                        <p:tgtEl>
                                          <p:spTgt spid="33"/>
                                        </p:tgtEl>
                                        <p:attrNameLst>
                                          <p:attrName>ppt_x</p:attrName>
                                        </p:attrNameLst>
                                      </p:cBhvr>
                                      <p:tavLst>
                                        <p:tav tm="0">
                                          <p:val>
                                            <p:strVal val="#ppt_x"/>
                                          </p:val>
                                        </p:tav>
                                        <p:tav tm="100000">
                                          <p:val>
                                            <p:strVal val="#ppt_x"/>
                                          </p:val>
                                        </p:tav>
                                      </p:tavLst>
                                    </p:anim>
                                    <p:anim calcmode="lin" valueType="num">
                                      <p:cBhvr additive="base">
                                        <p:cTn id="10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811358" y="1774021"/>
            <a:ext cx="599732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lnSpc>
                <a:spcPct val="150000"/>
              </a:lnSpc>
              <a:spcBef>
                <a:spcPct val="0"/>
              </a:spcBef>
              <a:buNone/>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与美、英、法、德、日、俄等</a:t>
            </a:r>
            <a:r>
              <a:rPr lang="en-US" altLang="zh-CN" sz="3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48</a:t>
            </a: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个国家和地区的</a:t>
            </a:r>
            <a:r>
              <a:rPr lang="en-US" altLang="zh-CN" sz="40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353</a:t>
            </a: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所高水平大学签署了校际合作协议。</a:t>
            </a:r>
          </a:p>
        </p:txBody>
      </p:sp>
      <p:sp>
        <p:nvSpPr>
          <p:cNvPr id="7" name="文本框 6"/>
          <p:cNvSpPr txBox="1"/>
          <p:nvPr/>
        </p:nvSpPr>
        <p:spPr>
          <a:xfrm>
            <a:off x="392023" y="266575"/>
            <a:ext cx="1538883"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国际影响力</a:t>
            </a:r>
          </a:p>
        </p:txBody>
      </p:sp>
      <p:sp>
        <p:nvSpPr>
          <p:cNvPr id="8" name="文本框 7"/>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pic>
        <p:nvPicPr>
          <p:cNvPr id="5" name="图片 4"/>
          <p:cNvPicPr>
            <a:picLocks noChangeAspect="1"/>
          </p:cNvPicPr>
          <p:nvPr/>
        </p:nvPicPr>
        <p:blipFill>
          <a:blip r:embed="rId3"/>
          <a:stretch>
            <a:fillRect/>
          </a:stretch>
        </p:blipFill>
        <p:spPr>
          <a:xfrm>
            <a:off x="7396045" y="3593702"/>
            <a:ext cx="5462705" cy="3638948"/>
          </a:xfrm>
          <a:prstGeom prst="rect">
            <a:avLst/>
          </a:prstGeom>
        </p:spPr>
      </p:pic>
      <p:pic>
        <p:nvPicPr>
          <p:cNvPr id="10" name="图片 9"/>
          <p:cNvPicPr>
            <a:picLocks noChangeAspect="1"/>
          </p:cNvPicPr>
          <p:nvPr/>
        </p:nvPicPr>
        <p:blipFill>
          <a:blip r:embed="rId4"/>
          <a:stretch>
            <a:fillRect/>
          </a:stretch>
        </p:blipFill>
        <p:spPr>
          <a:xfrm>
            <a:off x="7395205" y="-236175"/>
            <a:ext cx="5462705" cy="3829877"/>
          </a:xfrm>
          <a:prstGeom prst="rect">
            <a:avLst/>
          </a:prstGeom>
        </p:spPr>
      </p:pic>
      <p:sp>
        <p:nvSpPr>
          <p:cNvPr id="3" name="矩形 2"/>
          <p:cNvSpPr/>
          <p:nvPr/>
        </p:nvSpPr>
        <p:spPr>
          <a:xfrm>
            <a:off x="392023" y="3328293"/>
            <a:ext cx="6553855" cy="1569660"/>
          </a:xfrm>
          <a:prstGeom prst="rect">
            <a:avLst/>
          </a:prstGeom>
        </p:spPr>
        <p:txBody>
          <a:bodyPr wrap="square">
            <a:spAutoFit/>
          </a:bodyPr>
          <a:lstStyle/>
          <a:p>
            <a:pPr algn="just">
              <a:lnSpc>
                <a:spcPct val="15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        </a:t>
            </a: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建设国家“</a:t>
            </a:r>
            <a:r>
              <a:rPr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111</a:t>
            </a: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引智基地”</a:t>
            </a:r>
            <a:r>
              <a:rPr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5</a:t>
            </a: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个，举办“中乌科技论坛”等国际会议</a:t>
            </a:r>
            <a:r>
              <a:rPr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145</a:t>
            </a: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个，我校加入“中英大学工程教育与研究联盟”“丝绸之路大学联盟”等联盟，参与了中欧工程教育联盟，澳大利亚精英大学联盟（</a:t>
            </a:r>
            <a:r>
              <a:rPr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GO8</a:t>
            </a: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）与中国</a:t>
            </a:r>
            <a:r>
              <a:rPr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C9</a:t>
            </a: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大学联盟合作，并牵头成立了“中俄工科大学联盟”。</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03695" y="948680"/>
            <a:ext cx="9937104" cy="830997"/>
          </a:xfrm>
          <a:prstGeom prst="rect">
            <a:avLst/>
          </a:prstGeom>
        </p:spPr>
        <p:txBody>
          <a:bodyPr wrap="square">
            <a:spAutoFit/>
          </a:bodyPr>
          <a:lstStyle/>
          <a:p>
            <a:r>
              <a:rPr lang="en-US" altLang="zh-CN" sz="1600" dirty="0">
                <a:solidFill>
                  <a:schemeClr val="tx1">
                    <a:lumMod val="65000"/>
                    <a:lumOff val="35000"/>
                  </a:schemeClr>
                </a:solidFill>
                <a:latin typeface="Arial" panose="020B0604020202020204" pitchFamily="34" charset="0"/>
                <a:ea typeface="微软雅黑" panose="020B0503020204020204" pitchFamily="34" charset="-122"/>
              </a:rPr>
              <a:t>2017</a:t>
            </a:r>
            <a:r>
              <a:rPr lang="zh-CN" altLang="en-US" sz="1600" dirty="0">
                <a:solidFill>
                  <a:schemeClr val="tx1">
                    <a:lumMod val="65000"/>
                    <a:lumOff val="35000"/>
                  </a:schemeClr>
                </a:solidFill>
                <a:latin typeface="Arial" panose="020B0604020202020204" pitchFamily="34" charset="0"/>
                <a:ea typeface="微软雅黑" panose="020B0503020204020204" pitchFamily="34" charset="-122"/>
              </a:rPr>
              <a:t>年共有</a:t>
            </a:r>
            <a:r>
              <a:rPr lang="en-US" altLang="zh-CN" sz="4800" dirty="0">
                <a:solidFill>
                  <a:schemeClr val="tx1">
                    <a:lumMod val="65000"/>
                    <a:lumOff val="35000"/>
                  </a:schemeClr>
                </a:solidFill>
                <a:latin typeface="Arial" panose="020B0604020202020204" pitchFamily="34" charset="0"/>
                <a:ea typeface="微软雅黑" panose="020B0503020204020204" pitchFamily="34" charset="-122"/>
              </a:rPr>
              <a:t>128</a:t>
            </a:r>
            <a:r>
              <a:rPr lang="zh-CN" altLang="en-US" sz="1600" dirty="0">
                <a:solidFill>
                  <a:schemeClr val="tx1">
                    <a:lumMod val="65000"/>
                    <a:lumOff val="35000"/>
                  </a:schemeClr>
                </a:solidFill>
                <a:latin typeface="Arial" panose="020B0604020202020204" pitchFamily="34" charset="0"/>
                <a:ea typeface="微软雅黑" panose="020B0503020204020204" pitchFamily="34" charset="-122"/>
              </a:rPr>
              <a:t>个国家</a:t>
            </a:r>
            <a:r>
              <a:rPr lang="en-US" altLang="zh-CN" sz="4800" dirty="0">
                <a:solidFill>
                  <a:schemeClr val="tx1">
                    <a:lumMod val="65000"/>
                    <a:lumOff val="35000"/>
                  </a:schemeClr>
                </a:solidFill>
                <a:latin typeface="Arial" panose="020B0604020202020204" pitchFamily="34" charset="0"/>
                <a:ea typeface="微软雅黑" panose="020B0503020204020204" pitchFamily="34" charset="-122"/>
              </a:rPr>
              <a:t>3017</a:t>
            </a:r>
            <a:r>
              <a:rPr lang="zh-CN" altLang="en-US" sz="1600" dirty="0">
                <a:solidFill>
                  <a:schemeClr val="tx1">
                    <a:lumMod val="65000"/>
                    <a:lumOff val="35000"/>
                  </a:schemeClr>
                </a:solidFill>
                <a:latin typeface="Arial" panose="020B0604020202020204" pitchFamily="34" charset="0"/>
                <a:ea typeface="微软雅黑" panose="020B0503020204020204" pitchFamily="34" charset="-122"/>
              </a:rPr>
              <a:t>名留学生在校学习，其中学位留学生</a:t>
            </a:r>
            <a:r>
              <a:rPr lang="en-US" altLang="zh-CN" sz="1600" dirty="0">
                <a:solidFill>
                  <a:schemeClr val="tx1">
                    <a:lumMod val="65000"/>
                    <a:lumOff val="35000"/>
                  </a:schemeClr>
                </a:solidFill>
                <a:latin typeface="Arial" panose="020B0604020202020204" pitchFamily="34" charset="0"/>
                <a:ea typeface="微软雅黑" panose="020B0503020204020204" pitchFamily="34" charset="-122"/>
              </a:rPr>
              <a:t>1609</a:t>
            </a:r>
            <a:r>
              <a:rPr lang="zh-CN" altLang="en-US" sz="1600" dirty="0">
                <a:solidFill>
                  <a:schemeClr val="tx1">
                    <a:lumMod val="65000"/>
                    <a:lumOff val="35000"/>
                  </a:schemeClr>
                </a:solidFill>
                <a:latin typeface="Arial" panose="020B0604020202020204" pitchFamily="34" charset="0"/>
                <a:ea typeface="微软雅黑" panose="020B0503020204020204" pitchFamily="34" charset="-122"/>
              </a:rPr>
              <a:t>人，硕博率</a:t>
            </a:r>
            <a:r>
              <a:rPr lang="en-US" altLang="zh-CN" sz="1600" dirty="0">
                <a:solidFill>
                  <a:schemeClr val="tx1">
                    <a:lumMod val="65000"/>
                    <a:lumOff val="35000"/>
                  </a:schemeClr>
                </a:solidFill>
                <a:latin typeface="Arial" panose="020B0604020202020204" pitchFamily="34" charset="0"/>
                <a:ea typeface="微软雅黑" panose="020B0503020204020204" pitchFamily="34" charset="-122"/>
              </a:rPr>
              <a:t>67%</a:t>
            </a:r>
            <a:r>
              <a:rPr lang="zh-CN" altLang="en-US" sz="1600" dirty="0">
                <a:solidFill>
                  <a:schemeClr val="tx1">
                    <a:lumMod val="65000"/>
                    <a:lumOff val="35000"/>
                  </a:schemeClr>
                </a:solidFill>
                <a:latin typeface="Arial" panose="020B0604020202020204" pitchFamily="34" charset="0"/>
                <a:ea typeface="微软雅黑" panose="020B0503020204020204" pitchFamily="34" charset="-122"/>
              </a:rPr>
              <a:t>。</a:t>
            </a:r>
          </a:p>
        </p:txBody>
      </p:sp>
      <p:sp>
        <p:nvSpPr>
          <p:cNvPr id="4" name="文本框 3"/>
          <p:cNvSpPr txBox="1"/>
          <p:nvPr/>
        </p:nvSpPr>
        <p:spPr>
          <a:xfrm>
            <a:off x="392023" y="266575"/>
            <a:ext cx="2462213"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浓厚的国际化氛围</a:t>
            </a:r>
          </a:p>
        </p:txBody>
      </p:sp>
      <p:sp>
        <p:nvSpPr>
          <p:cNvPr id="5" name="文本框 4"/>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6" name="矩形 5"/>
          <p:cNvSpPr/>
          <p:nvPr/>
        </p:nvSpPr>
        <p:spPr>
          <a:xfrm>
            <a:off x="8749142" y="4661338"/>
            <a:ext cx="2723823" cy="1200329"/>
          </a:xfrm>
          <a:prstGeom prst="rect">
            <a:avLst/>
          </a:prstGeom>
        </p:spPr>
        <p:txBody>
          <a:bodyPr wrap="none">
            <a:spAutoFit/>
          </a:bodyPr>
          <a:lstStyle/>
          <a:p>
            <a:pPr marL="0" lvl="1" algn="ctr">
              <a:defRPr/>
            </a:pP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rPr>
              <a:t>累计有</a:t>
            </a:r>
            <a:r>
              <a:rPr lang="zh-CN" altLang="en-US" sz="3600" dirty="0">
                <a:solidFill>
                  <a:schemeClr val="tx1">
                    <a:lumMod val="65000"/>
                    <a:lumOff val="35000"/>
                  </a:schemeClr>
                </a:solidFill>
                <a:latin typeface="Arial" panose="020B0604020202020204" pitchFamily="34" charset="0"/>
                <a:ea typeface="微软雅黑" panose="020B0503020204020204" pitchFamily="34" charset="-122"/>
                <a:cs typeface="+mn-ea"/>
              </a:rPr>
              <a:t>百</a:t>
            </a: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rPr>
              <a:t>余个国家的</a:t>
            </a:r>
            <a:endParaRPr lang="en-US" altLang="zh-CN"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marL="0" lvl="1" algn="ctr">
              <a:defRPr/>
            </a:pPr>
            <a:r>
              <a:rPr lang="zh-CN" altLang="en-US" sz="3600" dirty="0">
                <a:solidFill>
                  <a:schemeClr val="tx1">
                    <a:lumMod val="65000"/>
                    <a:lumOff val="35000"/>
                  </a:schemeClr>
                </a:solidFill>
                <a:latin typeface="Arial" panose="020B0604020202020204" pitchFamily="34" charset="0"/>
                <a:ea typeface="微软雅黑" panose="020B0503020204020204" pitchFamily="34" charset="-122"/>
                <a:cs typeface="+mn-ea"/>
              </a:rPr>
              <a:t>万</a:t>
            </a: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rPr>
              <a:t>余名留学生来校学习</a:t>
            </a:r>
          </a:p>
        </p:txBody>
      </p:sp>
      <p:cxnSp>
        <p:nvCxnSpPr>
          <p:cNvPr id="10" name="Straight Connector 4"/>
          <p:cNvCxnSpPr/>
          <p:nvPr/>
        </p:nvCxnSpPr>
        <p:spPr>
          <a:xfrm>
            <a:off x="4912377" y="3108942"/>
            <a:ext cx="386497" cy="0"/>
          </a:xfrm>
          <a:prstGeom prst="line">
            <a:avLst/>
          </a:prstGeom>
          <a:ln>
            <a:solidFill>
              <a:schemeClr val="bg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4" name="Straight Connector 11"/>
          <p:cNvCxnSpPr/>
          <p:nvPr/>
        </p:nvCxnSpPr>
        <p:spPr>
          <a:xfrm>
            <a:off x="5792288" y="4527182"/>
            <a:ext cx="386497" cy="0"/>
          </a:xfrm>
          <a:prstGeom prst="line">
            <a:avLst/>
          </a:prstGeom>
          <a:ln>
            <a:solidFill>
              <a:schemeClr val="bg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6" name="Straight Connector 26"/>
          <p:cNvCxnSpPr/>
          <p:nvPr/>
        </p:nvCxnSpPr>
        <p:spPr>
          <a:xfrm>
            <a:off x="6925236" y="4325277"/>
            <a:ext cx="386497" cy="0"/>
          </a:xfrm>
          <a:prstGeom prst="line">
            <a:avLst/>
          </a:prstGeom>
          <a:ln>
            <a:solidFill>
              <a:schemeClr val="bg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bwMode="auto">
          <a:xfrm>
            <a:off x="503236" y="1961716"/>
            <a:ext cx="8049011" cy="3953187"/>
            <a:chOff x="1403350" y="2276475"/>
            <a:chExt cx="7416800" cy="3897371"/>
          </a:xfrm>
          <a:solidFill>
            <a:schemeClr val="accent1">
              <a:lumMod val="20000"/>
              <a:lumOff val="80000"/>
            </a:schemeClr>
          </a:solidFill>
        </p:grpSpPr>
        <p:sp>
          <p:nvSpPr>
            <p:cNvPr id="44" name="Freeform 243"/>
            <p:cNvSpPr/>
            <p:nvPr/>
          </p:nvSpPr>
          <p:spPr bwMode="auto">
            <a:xfrm>
              <a:off x="6232572" y="3027808"/>
              <a:ext cx="1199234" cy="947794"/>
            </a:xfrm>
            <a:custGeom>
              <a:avLst/>
              <a:gdLst>
                <a:gd name="T0" fmla="*/ 2147483647 w 820"/>
                <a:gd name="T1" fmla="*/ 2147483647 h 600"/>
                <a:gd name="T2" fmla="*/ 2147483647 w 820"/>
                <a:gd name="T3" fmla="*/ 2147483647 h 600"/>
                <a:gd name="T4" fmla="*/ 2147483647 w 820"/>
                <a:gd name="T5" fmla="*/ 2147483647 h 600"/>
                <a:gd name="T6" fmla="*/ 2147483647 w 820"/>
                <a:gd name="T7" fmla="*/ 2147483647 h 600"/>
                <a:gd name="T8" fmla="*/ 2147483647 w 820"/>
                <a:gd name="T9" fmla="*/ 2147483647 h 600"/>
                <a:gd name="T10" fmla="*/ 2147483647 w 820"/>
                <a:gd name="T11" fmla="*/ 2147483647 h 600"/>
                <a:gd name="T12" fmla="*/ 2147483647 w 820"/>
                <a:gd name="T13" fmla="*/ 2147483647 h 600"/>
                <a:gd name="T14" fmla="*/ 2147483647 w 820"/>
                <a:gd name="T15" fmla="*/ 2147483647 h 600"/>
                <a:gd name="T16" fmla="*/ 2147483647 w 820"/>
                <a:gd name="T17" fmla="*/ 2147483647 h 600"/>
                <a:gd name="T18" fmla="*/ 2147483647 w 820"/>
                <a:gd name="T19" fmla="*/ 2147483647 h 600"/>
                <a:gd name="T20" fmla="*/ 2147483647 w 820"/>
                <a:gd name="T21" fmla="*/ 2147483647 h 600"/>
                <a:gd name="T22" fmla="*/ 2147483647 w 820"/>
                <a:gd name="T23" fmla="*/ 2147483647 h 600"/>
                <a:gd name="T24" fmla="*/ 2147483647 w 820"/>
                <a:gd name="T25" fmla="*/ 2147483647 h 600"/>
                <a:gd name="T26" fmla="*/ 2147483647 w 820"/>
                <a:gd name="T27" fmla="*/ 2147483647 h 600"/>
                <a:gd name="T28" fmla="*/ 2147483647 w 820"/>
                <a:gd name="T29" fmla="*/ 2147483647 h 600"/>
                <a:gd name="T30" fmla="*/ 2147483647 w 820"/>
                <a:gd name="T31" fmla="*/ 2147483647 h 600"/>
                <a:gd name="T32" fmla="*/ 2147483647 w 820"/>
                <a:gd name="T33" fmla="*/ 2147483647 h 600"/>
                <a:gd name="T34" fmla="*/ 2147483647 w 820"/>
                <a:gd name="T35" fmla="*/ 2147483647 h 600"/>
                <a:gd name="T36" fmla="*/ 2147483647 w 820"/>
                <a:gd name="T37" fmla="*/ 2147483647 h 600"/>
                <a:gd name="T38" fmla="*/ 2147483647 w 820"/>
                <a:gd name="T39" fmla="*/ 2147483647 h 600"/>
                <a:gd name="T40" fmla="*/ 2147483647 w 820"/>
                <a:gd name="T41" fmla="*/ 2147483647 h 600"/>
                <a:gd name="T42" fmla="*/ 2147483647 w 820"/>
                <a:gd name="T43" fmla="*/ 2147483647 h 600"/>
                <a:gd name="T44" fmla="*/ 2147483647 w 820"/>
                <a:gd name="T45" fmla="*/ 2147483647 h 600"/>
                <a:gd name="T46" fmla="*/ 2147483647 w 820"/>
                <a:gd name="T47" fmla="*/ 2147483647 h 600"/>
                <a:gd name="T48" fmla="*/ 2147483647 w 820"/>
                <a:gd name="T49" fmla="*/ 2147483647 h 600"/>
                <a:gd name="T50" fmla="*/ 2147483647 w 820"/>
                <a:gd name="T51" fmla="*/ 2147483647 h 600"/>
                <a:gd name="T52" fmla="*/ 2147483647 w 820"/>
                <a:gd name="T53" fmla="*/ 2147483647 h 600"/>
                <a:gd name="T54" fmla="*/ 2147483647 w 820"/>
                <a:gd name="T55" fmla="*/ 2147483647 h 600"/>
                <a:gd name="T56" fmla="*/ 2147483647 w 820"/>
                <a:gd name="T57" fmla="*/ 2147483647 h 600"/>
                <a:gd name="T58" fmla="*/ 2147483647 w 820"/>
                <a:gd name="T59" fmla="*/ 2147483647 h 600"/>
                <a:gd name="T60" fmla="*/ 2147483647 w 820"/>
                <a:gd name="T61" fmla="*/ 2147483647 h 600"/>
                <a:gd name="T62" fmla="*/ 2147483647 w 820"/>
                <a:gd name="T63" fmla="*/ 2147483647 h 600"/>
                <a:gd name="T64" fmla="*/ 2147483647 w 820"/>
                <a:gd name="T65" fmla="*/ 2147483647 h 600"/>
                <a:gd name="T66" fmla="*/ 2147483647 w 820"/>
                <a:gd name="T67" fmla="*/ 2147483647 h 600"/>
                <a:gd name="T68" fmla="*/ 2147483647 w 820"/>
                <a:gd name="T69" fmla="*/ 2147483647 h 600"/>
                <a:gd name="T70" fmla="*/ 2147483647 w 820"/>
                <a:gd name="T71" fmla="*/ 2147483647 h 600"/>
                <a:gd name="T72" fmla="*/ 2147483647 w 820"/>
                <a:gd name="T73" fmla="*/ 2147483647 h 600"/>
                <a:gd name="T74" fmla="*/ 2147483647 w 820"/>
                <a:gd name="T75" fmla="*/ 2147483647 h 600"/>
                <a:gd name="T76" fmla="*/ 2147483647 w 820"/>
                <a:gd name="T77" fmla="*/ 2147483647 h 600"/>
                <a:gd name="T78" fmla="*/ 2147483647 w 820"/>
                <a:gd name="T79" fmla="*/ 2147483647 h 600"/>
                <a:gd name="T80" fmla="*/ 2147483647 w 820"/>
                <a:gd name="T81" fmla="*/ 2147483647 h 600"/>
                <a:gd name="T82" fmla="*/ 2147483647 w 820"/>
                <a:gd name="T83" fmla="*/ 2147483647 h 600"/>
                <a:gd name="T84" fmla="*/ 2147483647 w 820"/>
                <a:gd name="T85" fmla="*/ 2147483647 h 600"/>
                <a:gd name="T86" fmla="*/ 2147483647 w 820"/>
                <a:gd name="T87" fmla="*/ 2147483647 h 600"/>
                <a:gd name="T88" fmla="*/ 0 w 820"/>
                <a:gd name="T89" fmla="*/ 2147483647 h 600"/>
                <a:gd name="T90" fmla="*/ 2147483647 w 820"/>
                <a:gd name="T91" fmla="*/ 2147483647 h 600"/>
                <a:gd name="T92" fmla="*/ 2147483647 w 820"/>
                <a:gd name="T93" fmla="*/ 2147483647 h 600"/>
                <a:gd name="T94" fmla="*/ 2147483647 w 820"/>
                <a:gd name="T95" fmla="*/ 2147483647 h 600"/>
                <a:gd name="T96" fmla="*/ 2147483647 w 820"/>
                <a:gd name="T97" fmla="*/ 2147483647 h 600"/>
                <a:gd name="T98" fmla="*/ 2147483647 w 820"/>
                <a:gd name="T99" fmla="*/ 2147483647 h 600"/>
                <a:gd name="T100" fmla="*/ 2147483647 w 820"/>
                <a:gd name="T101" fmla="*/ 2147483647 h 600"/>
                <a:gd name="T102" fmla="*/ 2147483647 w 820"/>
                <a:gd name="T103" fmla="*/ 2147483647 h 600"/>
                <a:gd name="T104" fmla="*/ 2147483647 w 820"/>
                <a:gd name="T105" fmla="*/ 2147483647 h 600"/>
                <a:gd name="T106" fmla="*/ 2147483647 w 820"/>
                <a:gd name="T107" fmla="*/ 2147483647 h 600"/>
                <a:gd name="T108" fmla="*/ 2147483647 w 820"/>
                <a:gd name="T109" fmla="*/ 2147483647 h 600"/>
                <a:gd name="T110" fmla="*/ 2147483647 w 820"/>
                <a:gd name="T111" fmla="*/ 2147483647 h 600"/>
                <a:gd name="T112" fmla="*/ 2147483647 w 820"/>
                <a:gd name="T113" fmla="*/ 2147483647 h 600"/>
                <a:gd name="T114" fmla="*/ 2147483647 w 820"/>
                <a:gd name="T115" fmla="*/ 2147483647 h 600"/>
                <a:gd name="T116" fmla="*/ 2147483647 w 820"/>
                <a:gd name="T117" fmla="*/ 2147483647 h 600"/>
                <a:gd name="T118" fmla="*/ 2147483647 w 820"/>
                <a:gd name="T119" fmla="*/ 2147483647 h 6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20"/>
                <a:gd name="T181" fmla="*/ 0 h 600"/>
                <a:gd name="T182" fmla="*/ 820 w 820"/>
                <a:gd name="T183" fmla="*/ 600 h 6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20" h="600">
                  <a:moveTo>
                    <a:pt x="414" y="452"/>
                  </a:moveTo>
                  <a:lnTo>
                    <a:pt x="420" y="452"/>
                  </a:lnTo>
                  <a:lnTo>
                    <a:pt x="424" y="454"/>
                  </a:lnTo>
                  <a:lnTo>
                    <a:pt x="426" y="456"/>
                  </a:lnTo>
                  <a:lnTo>
                    <a:pt x="430" y="462"/>
                  </a:lnTo>
                  <a:lnTo>
                    <a:pt x="430" y="464"/>
                  </a:lnTo>
                  <a:lnTo>
                    <a:pt x="434" y="466"/>
                  </a:lnTo>
                  <a:lnTo>
                    <a:pt x="438" y="466"/>
                  </a:lnTo>
                  <a:lnTo>
                    <a:pt x="440" y="470"/>
                  </a:lnTo>
                  <a:lnTo>
                    <a:pt x="442" y="480"/>
                  </a:lnTo>
                  <a:lnTo>
                    <a:pt x="446" y="496"/>
                  </a:lnTo>
                  <a:lnTo>
                    <a:pt x="444" y="500"/>
                  </a:lnTo>
                  <a:lnTo>
                    <a:pt x="446" y="502"/>
                  </a:lnTo>
                  <a:lnTo>
                    <a:pt x="440" y="504"/>
                  </a:lnTo>
                  <a:lnTo>
                    <a:pt x="436" y="510"/>
                  </a:lnTo>
                  <a:lnTo>
                    <a:pt x="434" y="516"/>
                  </a:lnTo>
                  <a:lnTo>
                    <a:pt x="434" y="520"/>
                  </a:lnTo>
                  <a:lnTo>
                    <a:pt x="436" y="528"/>
                  </a:lnTo>
                  <a:lnTo>
                    <a:pt x="438" y="532"/>
                  </a:lnTo>
                  <a:lnTo>
                    <a:pt x="442" y="534"/>
                  </a:lnTo>
                  <a:lnTo>
                    <a:pt x="448" y="534"/>
                  </a:lnTo>
                  <a:lnTo>
                    <a:pt x="452" y="534"/>
                  </a:lnTo>
                  <a:lnTo>
                    <a:pt x="454" y="536"/>
                  </a:lnTo>
                  <a:lnTo>
                    <a:pt x="456" y="542"/>
                  </a:lnTo>
                  <a:lnTo>
                    <a:pt x="458" y="546"/>
                  </a:lnTo>
                  <a:lnTo>
                    <a:pt x="462" y="548"/>
                  </a:lnTo>
                  <a:lnTo>
                    <a:pt x="466" y="550"/>
                  </a:lnTo>
                  <a:lnTo>
                    <a:pt x="468" y="554"/>
                  </a:lnTo>
                  <a:lnTo>
                    <a:pt x="468" y="558"/>
                  </a:lnTo>
                  <a:lnTo>
                    <a:pt x="466" y="568"/>
                  </a:lnTo>
                  <a:lnTo>
                    <a:pt x="472" y="570"/>
                  </a:lnTo>
                  <a:lnTo>
                    <a:pt x="478" y="574"/>
                  </a:lnTo>
                  <a:lnTo>
                    <a:pt x="484" y="578"/>
                  </a:lnTo>
                  <a:lnTo>
                    <a:pt x="490" y="580"/>
                  </a:lnTo>
                  <a:lnTo>
                    <a:pt x="492" y="582"/>
                  </a:lnTo>
                  <a:lnTo>
                    <a:pt x="496" y="578"/>
                  </a:lnTo>
                  <a:lnTo>
                    <a:pt x="500" y="582"/>
                  </a:lnTo>
                  <a:lnTo>
                    <a:pt x="502" y="582"/>
                  </a:lnTo>
                  <a:lnTo>
                    <a:pt x="506" y="580"/>
                  </a:lnTo>
                  <a:lnTo>
                    <a:pt x="502" y="574"/>
                  </a:lnTo>
                  <a:lnTo>
                    <a:pt x="500" y="568"/>
                  </a:lnTo>
                  <a:lnTo>
                    <a:pt x="500" y="566"/>
                  </a:lnTo>
                  <a:lnTo>
                    <a:pt x="502" y="562"/>
                  </a:lnTo>
                  <a:lnTo>
                    <a:pt x="506" y="560"/>
                  </a:lnTo>
                  <a:lnTo>
                    <a:pt x="518" y="560"/>
                  </a:lnTo>
                  <a:lnTo>
                    <a:pt x="524" y="560"/>
                  </a:lnTo>
                  <a:lnTo>
                    <a:pt x="534" y="558"/>
                  </a:lnTo>
                  <a:lnTo>
                    <a:pt x="542" y="552"/>
                  </a:lnTo>
                  <a:lnTo>
                    <a:pt x="550" y="548"/>
                  </a:lnTo>
                  <a:lnTo>
                    <a:pt x="558" y="546"/>
                  </a:lnTo>
                  <a:lnTo>
                    <a:pt x="564" y="548"/>
                  </a:lnTo>
                  <a:lnTo>
                    <a:pt x="568" y="550"/>
                  </a:lnTo>
                  <a:lnTo>
                    <a:pt x="574" y="552"/>
                  </a:lnTo>
                  <a:lnTo>
                    <a:pt x="578" y="552"/>
                  </a:lnTo>
                  <a:lnTo>
                    <a:pt x="580" y="558"/>
                  </a:lnTo>
                  <a:lnTo>
                    <a:pt x="582" y="562"/>
                  </a:lnTo>
                  <a:lnTo>
                    <a:pt x="590" y="570"/>
                  </a:lnTo>
                  <a:lnTo>
                    <a:pt x="598" y="574"/>
                  </a:lnTo>
                  <a:lnTo>
                    <a:pt x="606" y="576"/>
                  </a:lnTo>
                  <a:lnTo>
                    <a:pt x="620" y="576"/>
                  </a:lnTo>
                  <a:lnTo>
                    <a:pt x="626" y="576"/>
                  </a:lnTo>
                  <a:lnTo>
                    <a:pt x="630" y="578"/>
                  </a:lnTo>
                  <a:lnTo>
                    <a:pt x="638" y="582"/>
                  </a:lnTo>
                  <a:lnTo>
                    <a:pt x="638" y="588"/>
                  </a:lnTo>
                  <a:lnTo>
                    <a:pt x="638" y="594"/>
                  </a:lnTo>
                  <a:lnTo>
                    <a:pt x="640" y="598"/>
                  </a:lnTo>
                  <a:lnTo>
                    <a:pt x="646" y="600"/>
                  </a:lnTo>
                  <a:lnTo>
                    <a:pt x="650" y="596"/>
                  </a:lnTo>
                  <a:lnTo>
                    <a:pt x="648" y="594"/>
                  </a:lnTo>
                  <a:lnTo>
                    <a:pt x="648" y="590"/>
                  </a:lnTo>
                  <a:lnTo>
                    <a:pt x="646" y="584"/>
                  </a:lnTo>
                  <a:lnTo>
                    <a:pt x="662" y="580"/>
                  </a:lnTo>
                  <a:lnTo>
                    <a:pt x="674" y="572"/>
                  </a:lnTo>
                  <a:lnTo>
                    <a:pt x="696" y="558"/>
                  </a:lnTo>
                  <a:lnTo>
                    <a:pt x="696" y="568"/>
                  </a:lnTo>
                  <a:lnTo>
                    <a:pt x="708" y="568"/>
                  </a:lnTo>
                  <a:lnTo>
                    <a:pt x="712" y="562"/>
                  </a:lnTo>
                  <a:lnTo>
                    <a:pt x="714" y="560"/>
                  </a:lnTo>
                  <a:lnTo>
                    <a:pt x="724" y="556"/>
                  </a:lnTo>
                  <a:lnTo>
                    <a:pt x="734" y="554"/>
                  </a:lnTo>
                  <a:lnTo>
                    <a:pt x="738" y="552"/>
                  </a:lnTo>
                  <a:lnTo>
                    <a:pt x="742" y="548"/>
                  </a:lnTo>
                  <a:lnTo>
                    <a:pt x="742" y="550"/>
                  </a:lnTo>
                  <a:lnTo>
                    <a:pt x="746" y="540"/>
                  </a:lnTo>
                  <a:lnTo>
                    <a:pt x="752" y="532"/>
                  </a:lnTo>
                  <a:lnTo>
                    <a:pt x="770" y="518"/>
                  </a:lnTo>
                  <a:lnTo>
                    <a:pt x="772" y="514"/>
                  </a:lnTo>
                  <a:lnTo>
                    <a:pt x="774" y="508"/>
                  </a:lnTo>
                  <a:lnTo>
                    <a:pt x="774" y="498"/>
                  </a:lnTo>
                  <a:lnTo>
                    <a:pt x="774" y="488"/>
                  </a:lnTo>
                  <a:lnTo>
                    <a:pt x="778" y="478"/>
                  </a:lnTo>
                  <a:lnTo>
                    <a:pt x="786" y="466"/>
                  </a:lnTo>
                  <a:lnTo>
                    <a:pt x="792" y="454"/>
                  </a:lnTo>
                  <a:lnTo>
                    <a:pt x="794" y="448"/>
                  </a:lnTo>
                  <a:lnTo>
                    <a:pt x="794" y="442"/>
                  </a:lnTo>
                  <a:lnTo>
                    <a:pt x="792" y="432"/>
                  </a:lnTo>
                  <a:lnTo>
                    <a:pt x="790" y="426"/>
                  </a:lnTo>
                  <a:lnTo>
                    <a:pt x="782" y="420"/>
                  </a:lnTo>
                  <a:lnTo>
                    <a:pt x="772" y="418"/>
                  </a:lnTo>
                  <a:lnTo>
                    <a:pt x="778" y="410"/>
                  </a:lnTo>
                  <a:lnTo>
                    <a:pt x="786" y="406"/>
                  </a:lnTo>
                  <a:lnTo>
                    <a:pt x="778" y="400"/>
                  </a:lnTo>
                  <a:lnTo>
                    <a:pt x="774" y="396"/>
                  </a:lnTo>
                  <a:lnTo>
                    <a:pt x="772" y="392"/>
                  </a:lnTo>
                  <a:lnTo>
                    <a:pt x="776" y="392"/>
                  </a:lnTo>
                  <a:lnTo>
                    <a:pt x="768" y="378"/>
                  </a:lnTo>
                  <a:lnTo>
                    <a:pt x="760" y="366"/>
                  </a:lnTo>
                  <a:lnTo>
                    <a:pt x="750" y="352"/>
                  </a:lnTo>
                  <a:lnTo>
                    <a:pt x="738" y="342"/>
                  </a:lnTo>
                  <a:lnTo>
                    <a:pt x="726" y="338"/>
                  </a:lnTo>
                  <a:lnTo>
                    <a:pt x="720" y="334"/>
                  </a:lnTo>
                  <a:lnTo>
                    <a:pt x="718" y="332"/>
                  </a:lnTo>
                  <a:lnTo>
                    <a:pt x="718" y="328"/>
                  </a:lnTo>
                  <a:lnTo>
                    <a:pt x="718" y="324"/>
                  </a:lnTo>
                  <a:lnTo>
                    <a:pt x="720" y="316"/>
                  </a:lnTo>
                  <a:lnTo>
                    <a:pt x="724" y="312"/>
                  </a:lnTo>
                  <a:lnTo>
                    <a:pt x="728" y="308"/>
                  </a:lnTo>
                  <a:lnTo>
                    <a:pt x="748" y="294"/>
                  </a:lnTo>
                  <a:lnTo>
                    <a:pt x="734" y="286"/>
                  </a:lnTo>
                  <a:lnTo>
                    <a:pt x="726" y="282"/>
                  </a:lnTo>
                  <a:lnTo>
                    <a:pt x="718" y="280"/>
                  </a:lnTo>
                  <a:lnTo>
                    <a:pt x="714" y="282"/>
                  </a:lnTo>
                  <a:lnTo>
                    <a:pt x="710" y="286"/>
                  </a:lnTo>
                  <a:lnTo>
                    <a:pt x="706" y="290"/>
                  </a:lnTo>
                  <a:lnTo>
                    <a:pt x="702" y="290"/>
                  </a:lnTo>
                  <a:lnTo>
                    <a:pt x="662" y="266"/>
                  </a:lnTo>
                  <a:lnTo>
                    <a:pt x="662" y="262"/>
                  </a:lnTo>
                  <a:lnTo>
                    <a:pt x="666" y="260"/>
                  </a:lnTo>
                  <a:lnTo>
                    <a:pt x="670" y="256"/>
                  </a:lnTo>
                  <a:lnTo>
                    <a:pt x="676" y="254"/>
                  </a:lnTo>
                  <a:lnTo>
                    <a:pt x="682" y="250"/>
                  </a:lnTo>
                  <a:lnTo>
                    <a:pt x="686" y="240"/>
                  </a:lnTo>
                  <a:lnTo>
                    <a:pt x="694" y="228"/>
                  </a:lnTo>
                  <a:lnTo>
                    <a:pt x="698" y="224"/>
                  </a:lnTo>
                  <a:lnTo>
                    <a:pt x="704" y="224"/>
                  </a:lnTo>
                  <a:lnTo>
                    <a:pt x="708" y="224"/>
                  </a:lnTo>
                  <a:lnTo>
                    <a:pt x="712" y="228"/>
                  </a:lnTo>
                  <a:lnTo>
                    <a:pt x="714" y="236"/>
                  </a:lnTo>
                  <a:lnTo>
                    <a:pt x="714" y="262"/>
                  </a:lnTo>
                  <a:lnTo>
                    <a:pt x="718" y="262"/>
                  </a:lnTo>
                  <a:lnTo>
                    <a:pt x="724" y="258"/>
                  </a:lnTo>
                  <a:lnTo>
                    <a:pt x="732" y="250"/>
                  </a:lnTo>
                  <a:lnTo>
                    <a:pt x="740" y="242"/>
                  </a:lnTo>
                  <a:lnTo>
                    <a:pt x="742" y="242"/>
                  </a:lnTo>
                  <a:lnTo>
                    <a:pt x="748" y="242"/>
                  </a:lnTo>
                  <a:lnTo>
                    <a:pt x="752" y="234"/>
                  </a:lnTo>
                  <a:lnTo>
                    <a:pt x="760" y="222"/>
                  </a:lnTo>
                  <a:lnTo>
                    <a:pt x="770" y="210"/>
                  </a:lnTo>
                  <a:lnTo>
                    <a:pt x="774" y="212"/>
                  </a:lnTo>
                  <a:lnTo>
                    <a:pt x="780" y="214"/>
                  </a:lnTo>
                  <a:lnTo>
                    <a:pt x="792" y="214"/>
                  </a:lnTo>
                  <a:lnTo>
                    <a:pt x="790" y="208"/>
                  </a:lnTo>
                  <a:lnTo>
                    <a:pt x="792" y="204"/>
                  </a:lnTo>
                  <a:lnTo>
                    <a:pt x="796" y="198"/>
                  </a:lnTo>
                  <a:lnTo>
                    <a:pt x="802" y="188"/>
                  </a:lnTo>
                  <a:lnTo>
                    <a:pt x="806" y="190"/>
                  </a:lnTo>
                  <a:lnTo>
                    <a:pt x="810" y="192"/>
                  </a:lnTo>
                  <a:lnTo>
                    <a:pt x="814" y="190"/>
                  </a:lnTo>
                  <a:lnTo>
                    <a:pt x="818" y="188"/>
                  </a:lnTo>
                  <a:lnTo>
                    <a:pt x="818" y="186"/>
                  </a:lnTo>
                  <a:lnTo>
                    <a:pt x="820" y="188"/>
                  </a:lnTo>
                  <a:lnTo>
                    <a:pt x="814" y="172"/>
                  </a:lnTo>
                  <a:lnTo>
                    <a:pt x="808" y="164"/>
                  </a:lnTo>
                  <a:lnTo>
                    <a:pt x="800" y="158"/>
                  </a:lnTo>
                  <a:lnTo>
                    <a:pt x="800" y="142"/>
                  </a:lnTo>
                  <a:lnTo>
                    <a:pt x="812" y="146"/>
                  </a:lnTo>
                  <a:lnTo>
                    <a:pt x="820" y="152"/>
                  </a:lnTo>
                  <a:lnTo>
                    <a:pt x="820" y="142"/>
                  </a:lnTo>
                  <a:lnTo>
                    <a:pt x="820" y="136"/>
                  </a:lnTo>
                  <a:lnTo>
                    <a:pt x="820" y="124"/>
                  </a:lnTo>
                  <a:lnTo>
                    <a:pt x="818" y="110"/>
                  </a:lnTo>
                  <a:lnTo>
                    <a:pt x="814" y="100"/>
                  </a:lnTo>
                  <a:lnTo>
                    <a:pt x="806" y="86"/>
                  </a:lnTo>
                  <a:lnTo>
                    <a:pt x="798" y="92"/>
                  </a:lnTo>
                  <a:lnTo>
                    <a:pt x="792" y="98"/>
                  </a:lnTo>
                  <a:lnTo>
                    <a:pt x="786" y="102"/>
                  </a:lnTo>
                  <a:lnTo>
                    <a:pt x="774" y="104"/>
                  </a:lnTo>
                  <a:lnTo>
                    <a:pt x="770" y="104"/>
                  </a:lnTo>
                  <a:lnTo>
                    <a:pt x="764" y="102"/>
                  </a:lnTo>
                  <a:lnTo>
                    <a:pt x="756" y="96"/>
                  </a:lnTo>
                  <a:lnTo>
                    <a:pt x="750" y="88"/>
                  </a:lnTo>
                  <a:lnTo>
                    <a:pt x="744" y="80"/>
                  </a:lnTo>
                  <a:lnTo>
                    <a:pt x="732" y="76"/>
                  </a:lnTo>
                  <a:lnTo>
                    <a:pt x="718" y="72"/>
                  </a:lnTo>
                  <a:lnTo>
                    <a:pt x="704" y="68"/>
                  </a:lnTo>
                  <a:lnTo>
                    <a:pt x="690" y="62"/>
                  </a:lnTo>
                  <a:lnTo>
                    <a:pt x="680" y="54"/>
                  </a:lnTo>
                  <a:lnTo>
                    <a:pt x="668" y="46"/>
                  </a:lnTo>
                  <a:lnTo>
                    <a:pt x="646" y="24"/>
                  </a:lnTo>
                  <a:lnTo>
                    <a:pt x="634" y="16"/>
                  </a:lnTo>
                  <a:lnTo>
                    <a:pt x="622" y="8"/>
                  </a:lnTo>
                  <a:lnTo>
                    <a:pt x="606" y="2"/>
                  </a:lnTo>
                  <a:lnTo>
                    <a:pt x="584" y="0"/>
                  </a:lnTo>
                  <a:lnTo>
                    <a:pt x="572" y="0"/>
                  </a:lnTo>
                  <a:lnTo>
                    <a:pt x="562" y="2"/>
                  </a:lnTo>
                  <a:lnTo>
                    <a:pt x="556" y="4"/>
                  </a:lnTo>
                  <a:lnTo>
                    <a:pt x="552" y="8"/>
                  </a:lnTo>
                  <a:lnTo>
                    <a:pt x="550" y="12"/>
                  </a:lnTo>
                  <a:lnTo>
                    <a:pt x="550" y="18"/>
                  </a:lnTo>
                  <a:lnTo>
                    <a:pt x="552" y="20"/>
                  </a:lnTo>
                  <a:lnTo>
                    <a:pt x="556" y="24"/>
                  </a:lnTo>
                  <a:lnTo>
                    <a:pt x="562" y="30"/>
                  </a:lnTo>
                  <a:lnTo>
                    <a:pt x="564" y="40"/>
                  </a:lnTo>
                  <a:lnTo>
                    <a:pt x="566" y="50"/>
                  </a:lnTo>
                  <a:lnTo>
                    <a:pt x="566" y="56"/>
                  </a:lnTo>
                  <a:lnTo>
                    <a:pt x="566" y="62"/>
                  </a:lnTo>
                  <a:lnTo>
                    <a:pt x="562" y="66"/>
                  </a:lnTo>
                  <a:lnTo>
                    <a:pt x="560" y="68"/>
                  </a:lnTo>
                  <a:lnTo>
                    <a:pt x="550" y="68"/>
                  </a:lnTo>
                  <a:lnTo>
                    <a:pt x="536" y="66"/>
                  </a:lnTo>
                  <a:lnTo>
                    <a:pt x="538" y="88"/>
                  </a:lnTo>
                  <a:lnTo>
                    <a:pt x="538" y="94"/>
                  </a:lnTo>
                  <a:lnTo>
                    <a:pt x="542" y="98"/>
                  </a:lnTo>
                  <a:lnTo>
                    <a:pt x="544" y="102"/>
                  </a:lnTo>
                  <a:lnTo>
                    <a:pt x="550" y="102"/>
                  </a:lnTo>
                  <a:lnTo>
                    <a:pt x="568" y="102"/>
                  </a:lnTo>
                  <a:lnTo>
                    <a:pt x="576" y="100"/>
                  </a:lnTo>
                  <a:lnTo>
                    <a:pt x="582" y="98"/>
                  </a:lnTo>
                  <a:lnTo>
                    <a:pt x="592" y="100"/>
                  </a:lnTo>
                  <a:lnTo>
                    <a:pt x="602" y="106"/>
                  </a:lnTo>
                  <a:lnTo>
                    <a:pt x="610" y="112"/>
                  </a:lnTo>
                  <a:lnTo>
                    <a:pt x="616" y="120"/>
                  </a:lnTo>
                  <a:lnTo>
                    <a:pt x="596" y="122"/>
                  </a:lnTo>
                  <a:lnTo>
                    <a:pt x="578" y="124"/>
                  </a:lnTo>
                  <a:lnTo>
                    <a:pt x="576" y="128"/>
                  </a:lnTo>
                  <a:lnTo>
                    <a:pt x="576" y="132"/>
                  </a:lnTo>
                  <a:lnTo>
                    <a:pt x="574" y="134"/>
                  </a:lnTo>
                  <a:lnTo>
                    <a:pt x="574" y="140"/>
                  </a:lnTo>
                  <a:lnTo>
                    <a:pt x="570" y="142"/>
                  </a:lnTo>
                  <a:lnTo>
                    <a:pt x="566" y="142"/>
                  </a:lnTo>
                  <a:lnTo>
                    <a:pt x="556" y="144"/>
                  </a:lnTo>
                  <a:lnTo>
                    <a:pt x="552" y="146"/>
                  </a:lnTo>
                  <a:lnTo>
                    <a:pt x="550" y="150"/>
                  </a:lnTo>
                  <a:lnTo>
                    <a:pt x="544" y="152"/>
                  </a:lnTo>
                  <a:lnTo>
                    <a:pt x="538" y="154"/>
                  </a:lnTo>
                  <a:lnTo>
                    <a:pt x="532" y="154"/>
                  </a:lnTo>
                  <a:lnTo>
                    <a:pt x="528" y="152"/>
                  </a:lnTo>
                  <a:lnTo>
                    <a:pt x="524" y="150"/>
                  </a:lnTo>
                  <a:lnTo>
                    <a:pt x="522" y="150"/>
                  </a:lnTo>
                  <a:lnTo>
                    <a:pt x="518" y="152"/>
                  </a:lnTo>
                  <a:lnTo>
                    <a:pt x="516" y="156"/>
                  </a:lnTo>
                  <a:lnTo>
                    <a:pt x="516" y="160"/>
                  </a:lnTo>
                  <a:lnTo>
                    <a:pt x="518" y="160"/>
                  </a:lnTo>
                  <a:lnTo>
                    <a:pt x="524" y="164"/>
                  </a:lnTo>
                  <a:lnTo>
                    <a:pt x="528" y="166"/>
                  </a:lnTo>
                  <a:lnTo>
                    <a:pt x="530" y="168"/>
                  </a:lnTo>
                  <a:lnTo>
                    <a:pt x="530" y="172"/>
                  </a:lnTo>
                  <a:lnTo>
                    <a:pt x="530" y="176"/>
                  </a:lnTo>
                  <a:lnTo>
                    <a:pt x="526" y="182"/>
                  </a:lnTo>
                  <a:lnTo>
                    <a:pt x="518" y="188"/>
                  </a:lnTo>
                  <a:lnTo>
                    <a:pt x="508" y="194"/>
                  </a:lnTo>
                  <a:lnTo>
                    <a:pt x="496" y="198"/>
                  </a:lnTo>
                  <a:lnTo>
                    <a:pt x="468" y="198"/>
                  </a:lnTo>
                  <a:lnTo>
                    <a:pt x="458" y="206"/>
                  </a:lnTo>
                  <a:lnTo>
                    <a:pt x="452" y="210"/>
                  </a:lnTo>
                  <a:lnTo>
                    <a:pt x="444" y="212"/>
                  </a:lnTo>
                  <a:lnTo>
                    <a:pt x="430" y="210"/>
                  </a:lnTo>
                  <a:lnTo>
                    <a:pt x="414" y="206"/>
                  </a:lnTo>
                  <a:lnTo>
                    <a:pt x="402" y="200"/>
                  </a:lnTo>
                  <a:lnTo>
                    <a:pt x="392" y="194"/>
                  </a:lnTo>
                  <a:lnTo>
                    <a:pt x="348" y="194"/>
                  </a:lnTo>
                  <a:lnTo>
                    <a:pt x="348" y="192"/>
                  </a:lnTo>
                  <a:lnTo>
                    <a:pt x="314" y="192"/>
                  </a:lnTo>
                  <a:lnTo>
                    <a:pt x="306" y="188"/>
                  </a:lnTo>
                  <a:lnTo>
                    <a:pt x="298" y="180"/>
                  </a:lnTo>
                  <a:lnTo>
                    <a:pt x="290" y="172"/>
                  </a:lnTo>
                  <a:lnTo>
                    <a:pt x="280" y="166"/>
                  </a:lnTo>
                  <a:lnTo>
                    <a:pt x="272" y="160"/>
                  </a:lnTo>
                  <a:lnTo>
                    <a:pt x="262" y="160"/>
                  </a:lnTo>
                  <a:lnTo>
                    <a:pt x="252" y="156"/>
                  </a:lnTo>
                  <a:lnTo>
                    <a:pt x="244" y="152"/>
                  </a:lnTo>
                  <a:lnTo>
                    <a:pt x="214" y="152"/>
                  </a:lnTo>
                  <a:lnTo>
                    <a:pt x="210" y="146"/>
                  </a:lnTo>
                  <a:lnTo>
                    <a:pt x="206" y="140"/>
                  </a:lnTo>
                  <a:lnTo>
                    <a:pt x="202" y="126"/>
                  </a:lnTo>
                  <a:lnTo>
                    <a:pt x="198" y="118"/>
                  </a:lnTo>
                  <a:lnTo>
                    <a:pt x="194" y="112"/>
                  </a:lnTo>
                  <a:lnTo>
                    <a:pt x="182" y="104"/>
                  </a:lnTo>
                  <a:lnTo>
                    <a:pt x="174" y="100"/>
                  </a:lnTo>
                  <a:lnTo>
                    <a:pt x="168" y="98"/>
                  </a:lnTo>
                  <a:lnTo>
                    <a:pt x="154" y="92"/>
                  </a:lnTo>
                  <a:lnTo>
                    <a:pt x="146" y="90"/>
                  </a:lnTo>
                  <a:lnTo>
                    <a:pt x="140" y="86"/>
                  </a:lnTo>
                  <a:lnTo>
                    <a:pt x="138" y="82"/>
                  </a:lnTo>
                  <a:lnTo>
                    <a:pt x="134" y="76"/>
                  </a:lnTo>
                  <a:lnTo>
                    <a:pt x="134" y="78"/>
                  </a:lnTo>
                  <a:lnTo>
                    <a:pt x="122" y="86"/>
                  </a:lnTo>
                  <a:lnTo>
                    <a:pt x="114" y="94"/>
                  </a:lnTo>
                  <a:lnTo>
                    <a:pt x="126" y="108"/>
                  </a:lnTo>
                  <a:lnTo>
                    <a:pt x="116" y="116"/>
                  </a:lnTo>
                  <a:lnTo>
                    <a:pt x="110" y="118"/>
                  </a:lnTo>
                  <a:lnTo>
                    <a:pt x="100" y="116"/>
                  </a:lnTo>
                  <a:lnTo>
                    <a:pt x="88" y="112"/>
                  </a:lnTo>
                  <a:lnTo>
                    <a:pt x="92" y="130"/>
                  </a:lnTo>
                  <a:lnTo>
                    <a:pt x="92" y="140"/>
                  </a:lnTo>
                  <a:lnTo>
                    <a:pt x="90" y="148"/>
                  </a:lnTo>
                  <a:lnTo>
                    <a:pt x="86" y="150"/>
                  </a:lnTo>
                  <a:lnTo>
                    <a:pt x="84" y="150"/>
                  </a:lnTo>
                  <a:lnTo>
                    <a:pt x="78" y="150"/>
                  </a:lnTo>
                  <a:lnTo>
                    <a:pt x="68" y="146"/>
                  </a:lnTo>
                  <a:lnTo>
                    <a:pt x="70" y="156"/>
                  </a:lnTo>
                  <a:lnTo>
                    <a:pt x="76" y="164"/>
                  </a:lnTo>
                  <a:lnTo>
                    <a:pt x="80" y="176"/>
                  </a:lnTo>
                  <a:lnTo>
                    <a:pt x="82" y="188"/>
                  </a:lnTo>
                  <a:lnTo>
                    <a:pt x="78" y="194"/>
                  </a:lnTo>
                  <a:lnTo>
                    <a:pt x="74" y="200"/>
                  </a:lnTo>
                  <a:lnTo>
                    <a:pt x="64" y="214"/>
                  </a:lnTo>
                  <a:lnTo>
                    <a:pt x="50" y="228"/>
                  </a:lnTo>
                  <a:lnTo>
                    <a:pt x="38" y="236"/>
                  </a:lnTo>
                  <a:lnTo>
                    <a:pt x="28" y="238"/>
                  </a:lnTo>
                  <a:lnTo>
                    <a:pt x="14" y="240"/>
                  </a:lnTo>
                  <a:lnTo>
                    <a:pt x="8" y="242"/>
                  </a:lnTo>
                  <a:lnTo>
                    <a:pt x="4" y="244"/>
                  </a:lnTo>
                  <a:lnTo>
                    <a:pt x="2" y="248"/>
                  </a:lnTo>
                  <a:lnTo>
                    <a:pt x="0" y="254"/>
                  </a:lnTo>
                  <a:lnTo>
                    <a:pt x="2" y="258"/>
                  </a:lnTo>
                  <a:lnTo>
                    <a:pt x="4" y="262"/>
                  </a:lnTo>
                  <a:lnTo>
                    <a:pt x="14" y="268"/>
                  </a:lnTo>
                  <a:lnTo>
                    <a:pt x="24" y="276"/>
                  </a:lnTo>
                  <a:lnTo>
                    <a:pt x="26" y="280"/>
                  </a:lnTo>
                  <a:lnTo>
                    <a:pt x="26" y="286"/>
                  </a:lnTo>
                  <a:lnTo>
                    <a:pt x="20" y="288"/>
                  </a:lnTo>
                  <a:lnTo>
                    <a:pt x="14" y="290"/>
                  </a:lnTo>
                  <a:lnTo>
                    <a:pt x="18" y="292"/>
                  </a:lnTo>
                  <a:lnTo>
                    <a:pt x="20" y="294"/>
                  </a:lnTo>
                  <a:lnTo>
                    <a:pt x="28" y="296"/>
                  </a:lnTo>
                  <a:lnTo>
                    <a:pt x="28" y="298"/>
                  </a:lnTo>
                  <a:lnTo>
                    <a:pt x="36" y="298"/>
                  </a:lnTo>
                  <a:lnTo>
                    <a:pt x="44" y="302"/>
                  </a:lnTo>
                  <a:lnTo>
                    <a:pt x="50" y="308"/>
                  </a:lnTo>
                  <a:lnTo>
                    <a:pt x="54" y="316"/>
                  </a:lnTo>
                  <a:lnTo>
                    <a:pt x="58" y="320"/>
                  </a:lnTo>
                  <a:lnTo>
                    <a:pt x="62" y="322"/>
                  </a:lnTo>
                  <a:lnTo>
                    <a:pt x="68" y="322"/>
                  </a:lnTo>
                  <a:lnTo>
                    <a:pt x="74" y="324"/>
                  </a:lnTo>
                  <a:lnTo>
                    <a:pt x="78" y="324"/>
                  </a:lnTo>
                  <a:lnTo>
                    <a:pt x="82" y="326"/>
                  </a:lnTo>
                  <a:lnTo>
                    <a:pt x="84" y="326"/>
                  </a:lnTo>
                  <a:lnTo>
                    <a:pt x="86" y="324"/>
                  </a:lnTo>
                  <a:lnTo>
                    <a:pt x="90" y="322"/>
                  </a:lnTo>
                  <a:lnTo>
                    <a:pt x="94" y="320"/>
                  </a:lnTo>
                  <a:lnTo>
                    <a:pt x="100" y="320"/>
                  </a:lnTo>
                  <a:lnTo>
                    <a:pt x="108" y="320"/>
                  </a:lnTo>
                  <a:lnTo>
                    <a:pt x="114" y="324"/>
                  </a:lnTo>
                  <a:lnTo>
                    <a:pt x="116" y="324"/>
                  </a:lnTo>
                  <a:lnTo>
                    <a:pt x="122" y="326"/>
                  </a:lnTo>
                  <a:lnTo>
                    <a:pt x="122" y="332"/>
                  </a:lnTo>
                  <a:lnTo>
                    <a:pt x="120" y="336"/>
                  </a:lnTo>
                  <a:lnTo>
                    <a:pt x="114" y="344"/>
                  </a:lnTo>
                  <a:lnTo>
                    <a:pt x="112" y="352"/>
                  </a:lnTo>
                  <a:lnTo>
                    <a:pt x="110" y="358"/>
                  </a:lnTo>
                  <a:lnTo>
                    <a:pt x="112" y="362"/>
                  </a:lnTo>
                  <a:lnTo>
                    <a:pt x="114" y="368"/>
                  </a:lnTo>
                  <a:lnTo>
                    <a:pt x="122" y="376"/>
                  </a:lnTo>
                  <a:lnTo>
                    <a:pt x="120" y="378"/>
                  </a:lnTo>
                  <a:lnTo>
                    <a:pt x="118" y="378"/>
                  </a:lnTo>
                  <a:lnTo>
                    <a:pt x="112" y="380"/>
                  </a:lnTo>
                  <a:lnTo>
                    <a:pt x="114" y="388"/>
                  </a:lnTo>
                  <a:lnTo>
                    <a:pt x="114" y="392"/>
                  </a:lnTo>
                  <a:lnTo>
                    <a:pt x="116" y="396"/>
                  </a:lnTo>
                  <a:lnTo>
                    <a:pt x="118" y="400"/>
                  </a:lnTo>
                  <a:lnTo>
                    <a:pt x="126" y="404"/>
                  </a:lnTo>
                  <a:lnTo>
                    <a:pt x="136" y="408"/>
                  </a:lnTo>
                  <a:lnTo>
                    <a:pt x="144" y="416"/>
                  </a:lnTo>
                  <a:lnTo>
                    <a:pt x="152" y="424"/>
                  </a:lnTo>
                  <a:lnTo>
                    <a:pt x="158" y="424"/>
                  </a:lnTo>
                  <a:lnTo>
                    <a:pt x="162" y="424"/>
                  </a:lnTo>
                  <a:lnTo>
                    <a:pt x="164" y="422"/>
                  </a:lnTo>
                  <a:lnTo>
                    <a:pt x="166" y="420"/>
                  </a:lnTo>
                  <a:lnTo>
                    <a:pt x="168" y="420"/>
                  </a:lnTo>
                  <a:lnTo>
                    <a:pt x="180" y="428"/>
                  </a:lnTo>
                  <a:lnTo>
                    <a:pt x="190" y="436"/>
                  </a:lnTo>
                  <a:lnTo>
                    <a:pt x="198" y="442"/>
                  </a:lnTo>
                  <a:lnTo>
                    <a:pt x="208" y="446"/>
                  </a:lnTo>
                  <a:lnTo>
                    <a:pt x="220" y="450"/>
                  </a:lnTo>
                  <a:lnTo>
                    <a:pt x="222" y="452"/>
                  </a:lnTo>
                  <a:lnTo>
                    <a:pt x="226" y="456"/>
                  </a:lnTo>
                  <a:lnTo>
                    <a:pt x="230" y="458"/>
                  </a:lnTo>
                  <a:lnTo>
                    <a:pt x="236" y="460"/>
                  </a:lnTo>
                  <a:lnTo>
                    <a:pt x="240" y="460"/>
                  </a:lnTo>
                  <a:lnTo>
                    <a:pt x="242" y="460"/>
                  </a:lnTo>
                  <a:lnTo>
                    <a:pt x="244" y="460"/>
                  </a:lnTo>
                  <a:lnTo>
                    <a:pt x="250" y="464"/>
                  </a:lnTo>
                  <a:lnTo>
                    <a:pt x="256" y="466"/>
                  </a:lnTo>
                  <a:lnTo>
                    <a:pt x="274" y="466"/>
                  </a:lnTo>
                  <a:lnTo>
                    <a:pt x="274" y="468"/>
                  </a:lnTo>
                  <a:lnTo>
                    <a:pt x="274" y="464"/>
                  </a:lnTo>
                  <a:lnTo>
                    <a:pt x="278" y="462"/>
                  </a:lnTo>
                  <a:lnTo>
                    <a:pt x="284" y="460"/>
                  </a:lnTo>
                  <a:lnTo>
                    <a:pt x="288" y="472"/>
                  </a:lnTo>
                  <a:lnTo>
                    <a:pt x="290" y="468"/>
                  </a:lnTo>
                  <a:lnTo>
                    <a:pt x="294" y="462"/>
                  </a:lnTo>
                  <a:lnTo>
                    <a:pt x="298" y="460"/>
                  </a:lnTo>
                  <a:lnTo>
                    <a:pt x="302" y="458"/>
                  </a:lnTo>
                  <a:lnTo>
                    <a:pt x="312" y="460"/>
                  </a:lnTo>
                  <a:lnTo>
                    <a:pt x="322" y="464"/>
                  </a:lnTo>
                  <a:lnTo>
                    <a:pt x="332" y="472"/>
                  </a:lnTo>
                  <a:lnTo>
                    <a:pt x="336" y="478"/>
                  </a:lnTo>
                  <a:lnTo>
                    <a:pt x="336" y="480"/>
                  </a:lnTo>
                  <a:lnTo>
                    <a:pt x="338" y="478"/>
                  </a:lnTo>
                  <a:lnTo>
                    <a:pt x="340" y="470"/>
                  </a:lnTo>
                  <a:lnTo>
                    <a:pt x="344" y="460"/>
                  </a:lnTo>
                  <a:lnTo>
                    <a:pt x="348" y="454"/>
                  </a:lnTo>
                  <a:lnTo>
                    <a:pt x="356" y="446"/>
                  </a:lnTo>
                  <a:lnTo>
                    <a:pt x="362" y="442"/>
                  </a:lnTo>
                  <a:lnTo>
                    <a:pt x="372" y="438"/>
                  </a:lnTo>
                  <a:lnTo>
                    <a:pt x="374" y="440"/>
                  </a:lnTo>
                  <a:lnTo>
                    <a:pt x="376" y="440"/>
                  </a:lnTo>
                  <a:lnTo>
                    <a:pt x="380" y="442"/>
                  </a:lnTo>
                  <a:lnTo>
                    <a:pt x="382" y="440"/>
                  </a:lnTo>
                  <a:lnTo>
                    <a:pt x="386" y="438"/>
                  </a:lnTo>
                  <a:lnTo>
                    <a:pt x="386" y="436"/>
                  </a:lnTo>
                  <a:lnTo>
                    <a:pt x="392" y="436"/>
                  </a:lnTo>
                  <a:lnTo>
                    <a:pt x="400" y="444"/>
                  </a:lnTo>
                  <a:lnTo>
                    <a:pt x="400" y="448"/>
                  </a:lnTo>
                  <a:lnTo>
                    <a:pt x="400" y="450"/>
                  </a:lnTo>
                  <a:lnTo>
                    <a:pt x="404" y="454"/>
                  </a:lnTo>
                  <a:lnTo>
                    <a:pt x="410" y="456"/>
                  </a:lnTo>
                  <a:lnTo>
                    <a:pt x="414" y="456"/>
                  </a:lnTo>
                  <a:lnTo>
                    <a:pt x="414" y="452"/>
                  </a:lnTo>
                  <a:close/>
                </a:path>
              </a:pathLst>
            </a:custGeom>
            <a:solidFill>
              <a:schemeClr val="accent3"/>
            </a:solidFill>
            <a:ln w="9525">
              <a:noFill/>
              <a:round/>
            </a:ln>
          </p:spPr>
          <p:txBody>
            <a:bodyPr/>
            <a:lstStyle/>
            <a:p>
              <a:pPr fontAlgn="auto">
                <a:spcBef>
                  <a:spcPts val="0"/>
                </a:spcBef>
                <a:spcAft>
                  <a:spcPts val="0"/>
                </a:spcAft>
                <a:defRPr/>
              </a:pPr>
              <a:endParaRPr lang="es-ES" dirty="0">
                <a:solidFill>
                  <a:prstClr val="black"/>
                </a:solidFill>
                <a:latin typeface="+mn-lt"/>
                <a:ea typeface="+mn-ea"/>
              </a:endParaRPr>
            </a:p>
          </p:txBody>
        </p:sp>
        <p:sp>
          <p:nvSpPr>
            <p:cNvPr id="45" name="Freeform 244"/>
            <p:cNvSpPr/>
            <p:nvPr/>
          </p:nvSpPr>
          <p:spPr bwMode="auto">
            <a:xfrm>
              <a:off x="7615150" y="3253473"/>
              <a:ext cx="121077" cy="111506"/>
            </a:xfrm>
            <a:custGeom>
              <a:avLst/>
              <a:gdLst>
                <a:gd name="T0" fmla="*/ 2147483647 w 82"/>
                <a:gd name="T1" fmla="*/ 2147483647 h 70"/>
                <a:gd name="T2" fmla="*/ 2147483647 w 82"/>
                <a:gd name="T3" fmla="*/ 2147483647 h 70"/>
                <a:gd name="T4" fmla="*/ 2147483647 w 82"/>
                <a:gd name="T5" fmla="*/ 2147483647 h 70"/>
                <a:gd name="T6" fmla="*/ 2147483647 w 82"/>
                <a:gd name="T7" fmla="*/ 2147483647 h 70"/>
                <a:gd name="T8" fmla="*/ 2147483647 w 82"/>
                <a:gd name="T9" fmla="*/ 2147483647 h 70"/>
                <a:gd name="T10" fmla="*/ 2147483647 w 82"/>
                <a:gd name="T11" fmla="*/ 2147483647 h 70"/>
                <a:gd name="T12" fmla="*/ 2147483647 w 82"/>
                <a:gd name="T13" fmla="*/ 2147483647 h 70"/>
                <a:gd name="T14" fmla="*/ 2147483647 w 82"/>
                <a:gd name="T15" fmla="*/ 2147483647 h 70"/>
                <a:gd name="T16" fmla="*/ 2147483647 w 82"/>
                <a:gd name="T17" fmla="*/ 2147483647 h 70"/>
                <a:gd name="T18" fmla="*/ 2147483647 w 82"/>
                <a:gd name="T19" fmla="*/ 2147483647 h 70"/>
                <a:gd name="T20" fmla="*/ 2147483647 w 82"/>
                <a:gd name="T21" fmla="*/ 2147483647 h 70"/>
                <a:gd name="T22" fmla="*/ 2147483647 w 82"/>
                <a:gd name="T23" fmla="*/ 2147483647 h 70"/>
                <a:gd name="T24" fmla="*/ 2147483647 w 82"/>
                <a:gd name="T25" fmla="*/ 2147483647 h 70"/>
                <a:gd name="T26" fmla="*/ 2147483647 w 82"/>
                <a:gd name="T27" fmla="*/ 2147483647 h 70"/>
                <a:gd name="T28" fmla="*/ 2147483647 w 82"/>
                <a:gd name="T29" fmla="*/ 2147483647 h 70"/>
                <a:gd name="T30" fmla="*/ 2147483647 w 82"/>
                <a:gd name="T31" fmla="*/ 2147483647 h 70"/>
                <a:gd name="T32" fmla="*/ 2147483647 w 82"/>
                <a:gd name="T33" fmla="*/ 2147483647 h 70"/>
                <a:gd name="T34" fmla="*/ 2147483647 w 82"/>
                <a:gd name="T35" fmla="*/ 2147483647 h 70"/>
                <a:gd name="T36" fmla="*/ 2147483647 w 82"/>
                <a:gd name="T37" fmla="*/ 2147483647 h 70"/>
                <a:gd name="T38" fmla="*/ 2147483647 w 82"/>
                <a:gd name="T39" fmla="*/ 2147483647 h 70"/>
                <a:gd name="T40" fmla="*/ 2147483647 w 82"/>
                <a:gd name="T41" fmla="*/ 2147483647 h 70"/>
                <a:gd name="T42" fmla="*/ 0 w 82"/>
                <a:gd name="T43" fmla="*/ 0 h 70"/>
                <a:gd name="T44" fmla="*/ 2147483647 w 82"/>
                <a:gd name="T45" fmla="*/ 0 h 70"/>
                <a:gd name="T46" fmla="*/ 2147483647 w 82"/>
                <a:gd name="T47" fmla="*/ 2147483647 h 70"/>
                <a:gd name="T48" fmla="*/ 2147483647 w 82"/>
                <a:gd name="T49" fmla="*/ 2147483647 h 70"/>
                <a:gd name="T50" fmla="*/ 2147483647 w 82"/>
                <a:gd name="T51" fmla="*/ 2147483647 h 70"/>
                <a:gd name="T52" fmla="*/ 2147483647 w 82"/>
                <a:gd name="T53" fmla="*/ 2147483647 h 70"/>
                <a:gd name="T54" fmla="*/ 2147483647 w 82"/>
                <a:gd name="T55" fmla="*/ 2147483647 h 70"/>
                <a:gd name="T56" fmla="*/ 2147483647 w 82"/>
                <a:gd name="T57" fmla="*/ 2147483647 h 70"/>
                <a:gd name="T58" fmla="*/ 2147483647 w 82"/>
                <a:gd name="T59" fmla="*/ 2147483647 h 70"/>
                <a:gd name="T60" fmla="*/ 2147483647 w 82"/>
                <a:gd name="T61" fmla="*/ 2147483647 h 70"/>
                <a:gd name="T62" fmla="*/ 2147483647 w 82"/>
                <a:gd name="T63" fmla="*/ 2147483647 h 70"/>
                <a:gd name="T64" fmla="*/ 2147483647 w 82"/>
                <a:gd name="T65" fmla="*/ 2147483647 h 70"/>
                <a:gd name="T66" fmla="*/ 2147483647 w 82"/>
                <a:gd name="T67" fmla="*/ 2147483647 h 70"/>
                <a:gd name="T68" fmla="*/ 2147483647 w 82"/>
                <a:gd name="T69" fmla="*/ 2147483647 h 70"/>
                <a:gd name="T70" fmla="*/ 2147483647 w 82"/>
                <a:gd name="T71" fmla="*/ 2147483647 h 70"/>
                <a:gd name="T72" fmla="*/ 2147483647 w 82"/>
                <a:gd name="T73" fmla="*/ 2147483647 h 70"/>
                <a:gd name="T74" fmla="*/ 2147483647 w 82"/>
                <a:gd name="T75" fmla="*/ 2147483647 h 70"/>
                <a:gd name="T76" fmla="*/ 2147483647 w 82"/>
                <a:gd name="T77" fmla="*/ 2147483647 h 70"/>
                <a:gd name="T78" fmla="*/ 2147483647 w 82"/>
                <a:gd name="T79" fmla="*/ 2147483647 h 70"/>
                <a:gd name="T80" fmla="*/ 2147483647 w 82"/>
                <a:gd name="T81" fmla="*/ 2147483647 h 70"/>
                <a:gd name="T82" fmla="*/ 2147483647 w 82"/>
                <a:gd name="T83" fmla="*/ 2147483647 h 70"/>
                <a:gd name="T84" fmla="*/ 2147483647 w 82"/>
                <a:gd name="T85" fmla="*/ 2147483647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70"/>
                <a:gd name="T131" fmla="*/ 82 w 8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70">
                  <a:moveTo>
                    <a:pt x="28" y="52"/>
                  </a:moveTo>
                  <a:lnTo>
                    <a:pt x="20" y="54"/>
                  </a:lnTo>
                  <a:lnTo>
                    <a:pt x="14" y="56"/>
                  </a:lnTo>
                  <a:lnTo>
                    <a:pt x="26" y="62"/>
                  </a:lnTo>
                  <a:lnTo>
                    <a:pt x="30" y="64"/>
                  </a:lnTo>
                  <a:lnTo>
                    <a:pt x="36" y="70"/>
                  </a:lnTo>
                  <a:lnTo>
                    <a:pt x="20" y="70"/>
                  </a:lnTo>
                  <a:lnTo>
                    <a:pt x="14" y="62"/>
                  </a:lnTo>
                  <a:lnTo>
                    <a:pt x="12" y="58"/>
                  </a:lnTo>
                  <a:lnTo>
                    <a:pt x="8" y="56"/>
                  </a:lnTo>
                  <a:lnTo>
                    <a:pt x="10" y="50"/>
                  </a:lnTo>
                  <a:lnTo>
                    <a:pt x="14" y="46"/>
                  </a:lnTo>
                  <a:lnTo>
                    <a:pt x="12" y="44"/>
                  </a:lnTo>
                  <a:lnTo>
                    <a:pt x="10" y="40"/>
                  </a:lnTo>
                  <a:lnTo>
                    <a:pt x="18" y="40"/>
                  </a:lnTo>
                  <a:lnTo>
                    <a:pt x="16" y="34"/>
                  </a:lnTo>
                  <a:lnTo>
                    <a:pt x="14" y="28"/>
                  </a:lnTo>
                  <a:lnTo>
                    <a:pt x="14" y="16"/>
                  </a:lnTo>
                  <a:lnTo>
                    <a:pt x="10" y="12"/>
                  </a:lnTo>
                  <a:lnTo>
                    <a:pt x="6" y="8"/>
                  </a:lnTo>
                  <a:lnTo>
                    <a:pt x="2" y="4"/>
                  </a:lnTo>
                  <a:lnTo>
                    <a:pt x="0" y="0"/>
                  </a:lnTo>
                  <a:lnTo>
                    <a:pt x="4" y="0"/>
                  </a:lnTo>
                  <a:lnTo>
                    <a:pt x="12" y="4"/>
                  </a:lnTo>
                  <a:lnTo>
                    <a:pt x="24" y="14"/>
                  </a:lnTo>
                  <a:lnTo>
                    <a:pt x="40" y="22"/>
                  </a:lnTo>
                  <a:lnTo>
                    <a:pt x="46" y="24"/>
                  </a:lnTo>
                  <a:lnTo>
                    <a:pt x="54" y="26"/>
                  </a:lnTo>
                  <a:lnTo>
                    <a:pt x="60" y="26"/>
                  </a:lnTo>
                  <a:lnTo>
                    <a:pt x="66" y="24"/>
                  </a:lnTo>
                  <a:lnTo>
                    <a:pt x="74" y="20"/>
                  </a:lnTo>
                  <a:lnTo>
                    <a:pt x="74" y="30"/>
                  </a:lnTo>
                  <a:lnTo>
                    <a:pt x="74" y="34"/>
                  </a:lnTo>
                  <a:lnTo>
                    <a:pt x="76" y="36"/>
                  </a:lnTo>
                  <a:lnTo>
                    <a:pt x="82" y="42"/>
                  </a:lnTo>
                  <a:lnTo>
                    <a:pt x="78" y="44"/>
                  </a:lnTo>
                  <a:lnTo>
                    <a:pt x="72" y="44"/>
                  </a:lnTo>
                  <a:lnTo>
                    <a:pt x="60" y="46"/>
                  </a:lnTo>
                  <a:lnTo>
                    <a:pt x="60" y="62"/>
                  </a:lnTo>
                  <a:lnTo>
                    <a:pt x="52" y="60"/>
                  </a:lnTo>
                  <a:lnTo>
                    <a:pt x="44" y="56"/>
                  </a:lnTo>
                  <a:lnTo>
                    <a:pt x="38" y="54"/>
                  </a:lnTo>
                  <a:lnTo>
                    <a:pt x="28"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46" name="Freeform 245"/>
            <p:cNvSpPr/>
            <p:nvPr/>
          </p:nvSpPr>
          <p:spPr bwMode="auto">
            <a:xfrm>
              <a:off x="7544810" y="3371615"/>
              <a:ext cx="199488" cy="233630"/>
            </a:xfrm>
            <a:custGeom>
              <a:avLst/>
              <a:gdLst>
                <a:gd name="T0" fmla="*/ 2147483647 w 136"/>
                <a:gd name="T1" fmla="*/ 2147483647 h 148"/>
                <a:gd name="T2" fmla="*/ 2147483647 w 136"/>
                <a:gd name="T3" fmla="*/ 0 h 148"/>
                <a:gd name="T4" fmla="*/ 2147483647 w 136"/>
                <a:gd name="T5" fmla="*/ 2147483647 h 148"/>
                <a:gd name="T6" fmla="*/ 2147483647 w 136"/>
                <a:gd name="T7" fmla="*/ 2147483647 h 148"/>
                <a:gd name="T8" fmla="*/ 2147483647 w 136"/>
                <a:gd name="T9" fmla="*/ 2147483647 h 148"/>
                <a:gd name="T10" fmla="*/ 2147483647 w 136"/>
                <a:gd name="T11" fmla="*/ 2147483647 h 148"/>
                <a:gd name="T12" fmla="*/ 2147483647 w 136"/>
                <a:gd name="T13" fmla="*/ 2147483647 h 148"/>
                <a:gd name="T14" fmla="*/ 2147483647 w 136"/>
                <a:gd name="T15" fmla="*/ 2147483647 h 148"/>
                <a:gd name="T16" fmla="*/ 2147483647 w 136"/>
                <a:gd name="T17" fmla="*/ 2147483647 h 148"/>
                <a:gd name="T18" fmla="*/ 2147483647 w 136"/>
                <a:gd name="T19" fmla="*/ 2147483647 h 148"/>
                <a:gd name="T20" fmla="*/ 2147483647 w 136"/>
                <a:gd name="T21" fmla="*/ 2147483647 h 148"/>
                <a:gd name="T22" fmla="*/ 2147483647 w 136"/>
                <a:gd name="T23" fmla="*/ 2147483647 h 148"/>
                <a:gd name="T24" fmla="*/ 2147483647 w 136"/>
                <a:gd name="T25" fmla="*/ 2147483647 h 148"/>
                <a:gd name="T26" fmla="*/ 2147483647 w 136"/>
                <a:gd name="T27" fmla="*/ 2147483647 h 148"/>
                <a:gd name="T28" fmla="*/ 2147483647 w 136"/>
                <a:gd name="T29" fmla="*/ 2147483647 h 148"/>
                <a:gd name="T30" fmla="*/ 2147483647 w 136"/>
                <a:gd name="T31" fmla="*/ 2147483647 h 148"/>
                <a:gd name="T32" fmla="*/ 2147483647 w 136"/>
                <a:gd name="T33" fmla="*/ 2147483647 h 148"/>
                <a:gd name="T34" fmla="*/ 2147483647 w 136"/>
                <a:gd name="T35" fmla="*/ 2147483647 h 148"/>
                <a:gd name="T36" fmla="*/ 2147483647 w 136"/>
                <a:gd name="T37" fmla="*/ 2147483647 h 148"/>
                <a:gd name="T38" fmla="*/ 2147483647 w 136"/>
                <a:gd name="T39" fmla="*/ 2147483647 h 148"/>
                <a:gd name="T40" fmla="*/ 2147483647 w 136"/>
                <a:gd name="T41" fmla="*/ 2147483647 h 148"/>
                <a:gd name="T42" fmla="*/ 2147483647 w 136"/>
                <a:gd name="T43" fmla="*/ 2147483647 h 148"/>
                <a:gd name="T44" fmla="*/ 2147483647 w 136"/>
                <a:gd name="T45" fmla="*/ 2147483647 h 148"/>
                <a:gd name="T46" fmla="*/ 2147483647 w 136"/>
                <a:gd name="T47" fmla="*/ 2147483647 h 148"/>
                <a:gd name="T48" fmla="*/ 0 w 136"/>
                <a:gd name="T49" fmla="*/ 2147483647 h 148"/>
                <a:gd name="T50" fmla="*/ 2147483647 w 136"/>
                <a:gd name="T51" fmla="*/ 2147483647 h 148"/>
                <a:gd name="T52" fmla="*/ 2147483647 w 136"/>
                <a:gd name="T53" fmla="*/ 2147483647 h 148"/>
                <a:gd name="T54" fmla="*/ 2147483647 w 136"/>
                <a:gd name="T55" fmla="*/ 2147483647 h 148"/>
                <a:gd name="T56" fmla="*/ 2147483647 w 136"/>
                <a:gd name="T57" fmla="*/ 2147483647 h 148"/>
                <a:gd name="T58" fmla="*/ 2147483647 w 136"/>
                <a:gd name="T59" fmla="*/ 2147483647 h 148"/>
                <a:gd name="T60" fmla="*/ 2147483647 w 136"/>
                <a:gd name="T61" fmla="*/ 2147483647 h 148"/>
                <a:gd name="T62" fmla="*/ 2147483647 w 136"/>
                <a:gd name="T63" fmla="*/ 2147483647 h 148"/>
                <a:gd name="T64" fmla="*/ 2147483647 w 136"/>
                <a:gd name="T65" fmla="*/ 2147483647 h 148"/>
                <a:gd name="T66" fmla="*/ 2147483647 w 136"/>
                <a:gd name="T67" fmla="*/ 2147483647 h 148"/>
                <a:gd name="T68" fmla="*/ 2147483647 w 136"/>
                <a:gd name="T69" fmla="*/ 2147483647 h 148"/>
                <a:gd name="T70" fmla="*/ 2147483647 w 136"/>
                <a:gd name="T71" fmla="*/ 2147483647 h 148"/>
                <a:gd name="T72" fmla="*/ 2147483647 w 136"/>
                <a:gd name="T73" fmla="*/ 2147483647 h 148"/>
                <a:gd name="T74" fmla="*/ 2147483647 w 136"/>
                <a:gd name="T75" fmla="*/ 2147483647 h 148"/>
                <a:gd name="T76" fmla="*/ 2147483647 w 136"/>
                <a:gd name="T77" fmla="*/ 2147483647 h 148"/>
                <a:gd name="T78" fmla="*/ 2147483647 w 136"/>
                <a:gd name="T79" fmla="*/ 2147483647 h 148"/>
                <a:gd name="T80" fmla="*/ 2147483647 w 136"/>
                <a:gd name="T81" fmla="*/ 2147483647 h 148"/>
                <a:gd name="T82" fmla="*/ 2147483647 w 136"/>
                <a:gd name="T83" fmla="*/ 2147483647 h 148"/>
                <a:gd name="T84" fmla="*/ 2147483647 w 136"/>
                <a:gd name="T85" fmla="*/ 2147483647 h 148"/>
                <a:gd name="T86" fmla="*/ 2147483647 w 136"/>
                <a:gd name="T87" fmla="*/ 2147483647 h 148"/>
                <a:gd name="T88" fmla="*/ 2147483647 w 136"/>
                <a:gd name="T89" fmla="*/ 2147483647 h 14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6"/>
                <a:gd name="T136" fmla="*/ 0 h 148"/>
                <a:gd name="T137" fmla="*/ 136 w 136"/>
                <a:gd name="T138" fmla="*/ 148 h 14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6" h="148">
                  <a:moveTo>
                    <a:pt x="76" y="12"/>
                  </a:moveTo>
                  <a:lnTo>
                    <a:pt x="78" y="6"/>
                  </a:lnTo>
                  <a:lnTo>
                    <a:pt x="80" y="4"/>
                  </a:lnTo>
                  <a:lnTo>
                    <a:pt x="86" y="0"/>
                  </a:lnTo>
                  <a:lnTo>
                    <a:pt x="98" y="10"/>
                  </a:lnTo>
                  <a:lnTo>
                    <a:pt x="110" y="24"/>
                  </a:lnTo>
                  <a:lnTo>
                    <a:pt x="116" y="30"/>
                  </a:lnTo>
                  <a:lnTo>
                    <a:pt x="118" y="38"/>
                  </a:lnTo>
                  <a:lnTo>
                    <a:pt x="122" y="46"/>
                  </a:lnTo>
                  <a:lnTo>
                    <a:pt x="122" y="52"/>
                  </a:lnTo>
                  <a:lnTo>
                    <a:pt x="120" y="56"/>
                  </a:lnTo>
                  <a:lnTo>
                    <a:pt x="118" y="60"/>
                  </a:lnTo>
                  <a:lnTo>
                    <a:pt x="126" y="78"/>
                  </a:lnTo>
                  <a:lnTo>
                    <a:pt x="136" y="102"/>
                  </a:lnTo>
                  <a:lnTo>
                    <a:pt x="134" y="110"/>
                  </a:lnTo>
                  <a:lnTo>
                    <a:pt x="132" y="114"/>
                  </a:lnTo>
                  <a:lnTo>
                    <a:pt x="130" y="114"/>
                  </a:lnTo>
                  <a:lnTo>
                    <a:pt x="126" y="114"/>
                  </a:lnTo>
                  <a:lnTo>
                    <a:pt x="126" y="110"/>
                  </a:lnTo>
                  <a:lnTo>
                    <a:pt x="130" y="106"/>
                  </a:lnTo>
                  <a:lnTo>
                    <a:pt x="122" y="108"/>
                  </a:lnTo>
                  <a:lnTo>
                    <a:pt x="118" y="110"/>
                  </a:lnTo>
                  <a:lnTo>
                    <a:pt x="116" y="120"/>
                  </a:lnTo>
                  <a:lnTo>
                    <a:pt x="116" y="116"/>
                  </a:lnTo>
                  <a:lnTo>
                    <a:pt x="114" y="114"/>
                  </a:lnTo>
                  <a:lnTo>
                    <a:pt x="108" y="120"/>
                  </a:lnTo>
                  <a:lnTo>
                    <a:pt x="104" y="122"/>
                  </a:lnTo>
                  <a:lnTo>
                    <a:pt x="100" y="122"/>
                  </a:lnTo>
                  <a:lnTo>
                    <a:pt x="92" y="122"/>
                  </a:lnTo>
                  <a:lnTo>
                    <a:pt x="88" y="120"/>
                  </a:lnTo>
                  <a:lnTo>
                    <a:pt x="84" y="120"/>
                  </a:lnTo>
                  <a:lnTo>
                    <a:pt x="82" y="120"/>
                  </a:lnTo>
                  <a:lnTo>
                    <a:pt x="82" y="122"/>
                  </a:lnTo>
                  <a:lnTo>
                    <a:pt x="86" y="128"/>
                  </a:lnTo>
                  <a:lnTo>
                    <a:pt x="90" y="132"/>
                  </a:lnTo>
                  <a:lnTo>
                    <a:pt x="86" y="138"/>
                  </a:lnTo>
                  <a:lnTo>
                    <a:pt x="82" y="148"/>
                  </a:lnTo>
                  <a:lnTo>
                    <a:pt x="74" y="144"/>
                  </a:lnTo>
                  <a:lnTo>
                    <a:pt x="70" y="138"/>
                  </a:lnTo>
                  <a:lnTo>
                    <a:pt x="66" y="132"/>
                  </a:lnTo>
                  <a:lnTo>
                    <a:pt x="64" y="122"/>
                  </a:lnTo>
                  <a:lnTo>
                    <a:pt x="54" y="122"/>
                  </a:lnTo>
                  <a:lnTo>
                    <a:pt x="46" y="124"/>
                  </a:lnTo>
                  <a:lnTo>
                    <a:pt x="38" y="126"/>
                  </a:lnTo>
                  <a:lnTo>
                    <a:pt x="30" y="130"/>
                  </a:lnTo>
                  <a:lnTo>
                    <a:pt x="20" y="130"/>
                  </a:lnTo>
                  <a:lnTo>
                    <a:pt x="20" y="136"/>
                  </a:lnTo>
                  <a:lnTo>
                    <a:pt x="8" y="134"/>
                  </a:lnTo>
                  <a:lnTo>
                    <a:pt x="2" y="134"/>
                  </a:lnTo>
                  <a:lnTo>
                    <a:pt x="0" y="132"/>
                  </a:lnTo>
                  <a:lnTo>
                    <a:pt x="0" y="128"/>
                  </a:lnTo>
                  <a:lnTo>
                    <a:pt x="6" y="126"/>
                  </a:lnTo>
                  <a:lnTo>
                    <a:pt x="8" y="124"/>
                  </a:lnTo>
                  <a:lnTo>
                    <a:pt x="14" y="116"/>
                  </a:lnTo>
                  <a:lnTo>
                    <a:pt x="20" y="108"/>
                  </a:lnTo>
                  <a:lnTo>
                    <a:pt x="24" y="106"/>
                  </a:lnTo>
                  <a:lnTo>
                    <a:pt x="28" y="106"/>
                  </a:lnTo>
                  <a:lnTo>
                    <a:pt x="34" y="106"/>
                  </a:lnTo>
                  <a:lnTo>
                    <a:pt x="36" y="104"/>
                  </a:lnTo>
                  <a:lnTo>
                    <a:pt x="42" y="102"/>
                  </a:lnTo>
                  <a:lnTo>
                    <a:pt x="46" y="102"/>
                  </a:lnTo>
                  <a:lnTo>
                    <a:pt x="52" y="102"/>
                  </a:lnTo>
                  <a:lnTo>
                    <a:pt x="54" y="104"/>
                  </a:lnTo>
                  <a:lnTo>
                    <a:pt x="60" y="108"/>
                  </a:lnTo>
                  <a:lnTo>
                    <a:pt x="62" y="106"/>
                  </a:lnTo>
                  <a:lnTo>
                    <a:pt x="62" y="102"/>
                  </a:lnTo>
                  <a:lnTo>
                    <a:pt x="62" y="96"/>
                  </a:lnTo>
                  <a:lnTo>
                    <a:pt x="60" y="94"/>
                  </a:lnTo>
                  <a:lnTo>
                    <a:pt x="62" y="90"/>
                  </a:lnTo>
                  <a:lnTo>
                    <a:pt x="64" y="86"/>
                  </a:lnTo>
                  <a:lnTo>
                    <a:pt x="68" y="84"/>
                  </a:lnTo>
                  <a:lnTo>
                    <a:pt x="68" y="80"/>
                  </a:lnTo>
                  <a:lnTo>
                    <a:pt x="68" y="78"/>
                  </a:lnTo>
                  <a:lnTo>
                    <a:pt x="68" y="74"/>
                  </a:lnTo>
                  <a:lnTo>
                    <a:pt x="70" y="78"/>
                  </a:lnTo>
                  <a:lnTo>
                    <a:pt x="68" y="82"/>
                  </a:lnTo>
                  <a:lnTo>
                    <a:pt x="76" y="80"/>
                  </a:lnTo>
                  <a:lnTo>
                    <a:pt x="82" y="78"/>
                  </a:lnTo>
                  <a:lnTo>
                    <a:pt x="86" y="76"/>
                  </a:lnTo>
                  <a:lnTo>
                    <a:pt x="90" y="72"/>
                  </a:lnTo>
                  <a:lnTo>
                    <a:pt x="92" y="60"/>
                  </a:lnTo>
                  <a:lnTo>
                    <a:pt x="94" y="50"/>
                  </a:lnTo>
                  <a:lnTo>
                    <a:pt x="94" y="44"/>
                  </a:lnTo>
                  <a:lnTo>
                    <a:pt x="92" y="40"/>
                  </a:lnTo>
                  <a:lnTo>
                    <a:pt x="88" y="32"/>
                  </a:lnTo>
                  <a:lnTo>
                    <a:pt x="84" y="26"/>
                  </a:lnTo>
                  <a:lnTo>
                    <a:pt x="82" y="24"/>
                  </a:lnTo>
                  <a:lnTo>
                    <a:pt x="80" y="20"/>
                  </a:lnTo>
                  <a:lnTo>
                    <a:pt x="78" y="16"/>
                  </a:lnTo>
                  <a:lnTo>
                    <a:pt x="76"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47" name="Freeform 246"/>
            <p:cNvSpPr/>
            <p:nvPr/>
          </p:nvSpPr>
          <p:spPr bwMode="auto">
            <a:xfrm>
              <a:off x="7590936" y="3578697"/>
              <a:ext cx="44971" cy="39823"/>
            </a:xfrm>
            <a:custGeom>
              <a:avLst/>
              <a:gdLst>
                <a:gd name="T0" fmla="*/ 2147483647 w 32"/>
                <a:gd name="T1" fmla="*/ 2147483647 h 26"/>
                <a:gd name="T2" fmla="*/ 2147483647 w 32"/>
                <a:gd name="T3" fmla="*/ 2147483647 h 26"/>
                <a:gd name="T4" fmla="*/ 2147483647 w 32"/>
                <a:gd name="T5" fmla="*/ 0 h 26"/>
                <a:gd name="T6" fmla="*/ 2147483647 w 32"/>
                <a:gd name="T7" fmla="*/ 0 h 26"/>
                <a:gd name="T8" fmla="*/ 2147483647 w 32"/>
                <a:gd name="T9" fmla="*/ 2147483647 h 26"/>
                <a:gd name="T10" fmla="*/ 2147483647 w 32"/>
                <a:gd name="T11" fmla="*/ 2147483647 h 26"/>
                <a:gd name="T12" fmla="*/ 2147483647 w 32"/>
                <a:gd name="T13" fmla="*/ 2147483647 h 26"/>
                <a:gd name="T14" fmla="*/ 2147483647 w 32"/>
                <a:gd name="T15" fmla="*/ 2147483647 h 26"/>
                <a:gd name="T16" fmla="*/ 2147483647 w 32"/>
                <a:gd name="T17" fmla="*/ 2147483647 h 26"/>
                <a:gd name="T18" fmla="*/ 2147483647 w 32"/>
                <a:gd name="T19" fmla="*/ 2147483647 h 26"/>
                <a:gd name="T20" fmla="*/ 2147483647 w 32"/>
                <a:gd name="T21" fmla="*/ 2147483647 h 26"/>
                <a:gd name="T22" fmla="*/ 2147483647 w 32"/>
                <a:gd name="T23" fmla="*/ 2147483647 h 26"/>
                <a:gd name="T24" fmla="*/ 2147483647 w 32"/>
                <a:gd name="T25" fmla="*/ 2147483647 h 26"/>
                <a:gd name="T26" fmla="*/ 2147483647 w 32"/>
                <a:gd name="T27" fmla="*/ 2147483647 h 26"/>
                <a:gd name="T28" fmla="*/ 0 w 32"/>
                <a:gd name="T29" fmla="*/ 2147483647 h 26"/>
                <a:gd name="T30" fmla="*/ 0 w 32"/>
                <a:gd name="T31" fmla="*/ 2147483647 h 26"/>
                <a:gd name="T32" fmla="*/ 2147483647 w 32"/>
                <a:gd name="T33" fmla="*/ 2147483647 h 26"/>
                <a:gd name="T34" fmla="*/ 2147483647 w 32"/>
                <a:gd name="T35" fmla="*/ 2147483647 h 26"/>
                <a:gd name="T36" fmla="*/ 2147483647 w 32"/>
                <a:gd name="T37" fmla="*/ 2147483647 h 26"/>
                <a:gd name="T38" fmla="*/ 2147483647 w 32"/>
                <a:gd name="T39" fmla="*/ 2147483647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26"/>
                <a:gd name="T62" fmla="*/ 32 w 32"/>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26">
                  <a:moveTo>
                    <a:pt x="14" y="4"/>
                  </a:moveTo>
                  <a:lnTo>
                    <a:pt x="16" y="4"/>
                  </a:lnTo>
                  <a:lnTo>
                    <a:pt x="14" y="0"/>
                  </a:lnTo>
                  <a:lnTo>
                    <a:pt x="22" y="0"/>
                  </a:lnTo>
                  <a:lnTo>
                    <a:pt x="26" y="2"/>
                  </a:lnTo>
                  <a:lnTo>
                    <a:pt x="32" y="8"/>
                  </a:lnTo>
                  <a:lnTo>
                    <a:pt x="30" y="12"/>
                  </a:lnTo>
                  <a:lnTo>
                    <a:pt x="24" y="14"/>
                  </a:lnTo>
                  <a:lnTo>
                    <a:pt x="14" y="16"/>
                  </a:lnTo>
                  <a:lnTo>
                    <a:pt x="14" y="24"/>
                  </a:lnTo>
                  <a:lnTo>
                    <a:pt x="12" y="26"/>
                  </a:lnTo>
                  <a:lnTo>
                    <a:pt x="10" y="26"/>
                  </a:lnTo>
                  <a:lnTo>
                    <a:pt x="6" y="24"/>
                  </a:lnTo>
                  <a:lnTo>
                    <a:pt x="4" y="20"/>
                  </a:lnTo>
                  <a:lnTo>
                    <a:pt x="0" y="14"/>
                  </a:lnTo>
                  <a:lnTo>
                    <a:pt x="0" y="8"/>
                  </a:lnTo>
                  <a:lnTo>
                    <a:pt x="2" y="6"/>
                  </a:lnTo>
                  <a:lnTo>
                    <a:pt x="4" y="4"/>
                  </a:lnTo>
                  <a:lnTo>
                    <a:pt x="8" y="4"/>
                  </a:lnTo>
                  <a:lnTo>
                    <a:pt x="1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48" name="Freeform 247"/>
            <p:cNvSpPr/>
            <p:nvPr/>
          </p:nvSpPr>
          <p:spPr bwMode="auto">
            <a:xfrm>
              <a:off x="7530973" y="3587988"/>
              <a:ext cx="59962" cy="79646"/>
            </a:xfrm>
            <a:custGeom>
              <a:avLst/>
              <a:gdLst>
                <a:gd name="T0" fmla="*/ 2147483647 w 40"/>
                <a:gd name="T1" fmla="*/ 2147483647 h 52"/>
                <a:gd name="T2" fmla="*/ 2147483647 w 40"/>
                <a:gd name="T3" fmla="*/ 2147483647 h 52"/>
                <a:gd name="T4" fmla="*/ 2147483647 w 40"/>
                <a:gd name="T5" fmla="*/ 2147483647 h 52"/>
                <a:gd name="T6" fmla="*/ 0 w 40"/>
                <a:gd name="T7" fmla="*/ 2147483647 h 52"/>
                <a:gd name="T8" fmla="*/ 2147483647 w 40"/>
                <a:gd name="T9" fmla="*/ 2147483647 h 52"/>
                <a:gd name="T10" fmla="*/ 2147483647 w 40"/>
                <a:gd name="T11" fmla="*/ 2147483647 h 52"/>
                <a:gd name="T12" fmla="*/ 2147483647 w 40"/>
                <a:gd name="T13" fmla="*/ 0 h 52"/>
                <a:gd name="T14" fmla="*/ 2147483647 w 40"/>
                <a:gd name="T15" fmla="*/ 2147483647 h 52"/>
                <a:gd name="T16" fmla="*/ 2147483647 w 40"/>
                <a:gd name="T17" fmla="*/ 2147483647 h 52"/>
                <a:gd name="T18" fmla="*/ 2147483647 w 40"/>
                <a:gd name="T19" fmla="*/ 2147483647 h 52"/>
                <a:gd name="T20" fmla="*/ 2147483647 w 40"/>
                <a:gd name="T21" fmla="*/ 2147483647 h 52"/>
                <a:gd name="T22" fmla="*/ 2147483647 w 40"/>
                <a:gd name="T23" fmla="*/ 2147483647 h 52"/>
                <a:gd name="T24" fmla="*/ 2147483647 w 40"/>
                <a:gd name="T25" fmla="*/ 2147483647 h 52"/>
                <a:gd name="T26" fmla="*/ 2147483647 w 40"/>
                <a:gd name="T27" fmla="*/ 2147483647 h 52"/>
                <a:gd name="T28" fmla="*/ 2147483647 w 40"/>
                <a:gd name="T29" fmla="*/ 2147483647 h 52"/>
                <a:gd name="T30" fmla="*/ 2147483647 w 40"/>
                <a:gd name="T31" fmla="*/ 2147483647 h 52"/>
                <a:gd name="T32" fmla="*/ 2147483647 w 40"/>
                <a:gd name="T33" fmla="*/ 2147483647 h 52"/>
                <a:gd name="T34" fmla="*/ 2147483647 w 40"/>
                <a:gd name="T35" fmla="*/ 2147483647 h 52"/>
                <a:gd name="T36" fmla="*/ 2147483647 w 40"/>
                <a:gd name="T37" fmla="*/ 2147483647 h 52"/>
                <a:gd name="T38" fmla="*/ 2147483647 w 40"/>
                <a:gd name="T39" fmla="*/ 2147483647 h 52"/>
                <a:gd name="T40" fmla="*/ 2147483647 w 40"/>
                <a:gd name="T41" fmla="*/ 2147483647 h 52"/>
                <a:gd name="T42" fmla="*/ 2147483647 w 40"/>
                <a:gd name="T43" fmla="*/ 2147483647 h 52"/>
                <a:gd name="T44" fmla="*/ 2147483647 w 40"/>
                <a:gd name="T45" fmla="*/ 2147483647 h 52"/>
                <a:gd name="T46" fmla="*/ 2147483647 w 40"/>
                <a:gd name="T47" fmla="*/ 2147483647 h 52"/>
                <a:gd name="T48" fmla="*/ 2147483647 w 40"/>
                <a:gd name="T49" fmla="*/ 2147483647 h 52"/>
                <a:gd name="T50" fmla="*/ 2147483647 w 40"/>
                <a:gd name="T51" fmla="*/ 2147483647 h 52"/>
                <a:gd name="T52" fmla="*/ 2147483647 w 40"/>
                <a:gd name="T53" fmla="*/ 2147483647 h 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
                <a:gd name="T82" fmla="*/ 0 h 52"/>
                <a:gd name="T83" fmla="*/ 40 w 40"/>
                <a:gd name="T84" fmla="*/ 52 h 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 h="52">
                  <a:moveTo>
                    <a:pt x="12" y="24"/>
                  </a:moveTo>
                  <a:lnTo>
                    <a:pt x="4" y="20"/>
                  </a:lnTo>
                  <a:lnTo>
                    <a:pt x="2" y="16"/>
                  </a:lnTo>
                  <a:lnTo>
                    <a:pt x="0" y="12"/>
                  </a:lnTo>
                  <a:lnTo>
                    <a:pt x="2" y="8"/>
                  </a:lnTo>
                  <a:lnTo>
                    <a:pt x="6" y="4"/>
                  </a:lnTo>
                  <a:lnTo>
                    <a:pt x="14" y="0"/>
                  </a:lnTo>
                  <a:lnTo>
                    <a:pt x="18" y="4"/>
                  </a:lnTo>
                  <a:lnTo>
                    <a:pt x="18" y="6"/>
                  </a:lnTo>
                  <a:lnTo>
                    <a:pt x="28" y="6"/>
                  </a:lnTo>
                  <a:lnTo>
                    <a:pt x="30" y="12"/>
                  </a:lnTo>
                  <a:lnTo>
                    <a:pt x="32" y="16"/>
                  </a:lnTo>
                  <a:lnTo>
                    <a:pt x="40" y="22"/>
                  </a:lnTo>
                  <a:lnTo>
                    <a:pt x="36" y="24"/>
                  </a:lnTo>
                  <a:lnTo>
                    <a:pt x="34" y="28"/>
                  </a:lnTo>
                  <a:lnTo>
                    <a:pt x="36" y="32"/>
                  </a:lnTo>
                  <a:lnTo>
                    <a:pt x="38" y="36"/>
                  </a:lnTo>
                  <a:lnTo>
                    <a:pt x="38" y="40"/>
                  </a:lnTo>
                  <a:lnTo>
                    <a:pt x="40" y="42"/>
                  </a:lnTo>
                  <a:lnTo>
                    <a:pt x="38" y="48"/>
                  </a:lnTo>
                  <a:lnTo>
                    <a:pt x="38" y="52"/>
                  </a:lnTo>
                  <a:lnTo>
                    <a:pt x="32" y="50"/>
                  </a:lnTo>
                  <a:lnTo>
                    <a:pt x="24" y="46"/>
                  </a:lnTo>
                  <a:lnTo>
                    <a:pt x="18" y="42"/>
                  </a:lnTo>
                  <a:lnTo>
                    <a:pt x="18" y="36"/>
                  </a:lnTo>
                  <a:lnTo>
                    <a:pt x="18" y="30"/>
                  </a:lnTo>
                  <a:lnTo>
                    <a:pt x="1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49" name="Freeform 248"/>
            <p:cNvSpPr/>
            <p:nvPr/>
          </p:nvSpPr>
          <p:spPr bwMode="auto">
            <a:xfrm>
              <a:off x="7390294" y="3836220"/>
              <a:ext cx="35746" cy="90266"/>
            </a:xfrm>
            <a:custGeom>
              <a:avLst/>
              <a:gdLst>
                <a:gd name="T0" fmla="*/ 2147483647 w 24"/>
                <a:gd name="T1" fmla="*/ 0 h 56"/>
                <a:gd name="T2" fmla="*/ 2147483647 w 24"/>
                <a:gd name="T3" fmla="*/ 2147483647 h 56"/>
                <a:gd name="T4" fmla="*/ 2147483647 w 24"/>
                <a:gd name="T5" fmla="*/ 2147483647 h 56"/>
                <a:gd name="T6" fmla="*/ 2147483647 w 24"/>
                <a:gd name="T7" fmla="*/ 2147483647 h 56"/>
                <a:gd name="T8" fmla="*/ 2147483647 w 24"/>
                <a:gd name="T9" fmla="*/ 2147483647 h 56"/>
                <a:gd name="T10" fmla="*/ 2147483647 w 24"/>
                <a:gd name="T11" fmla="*/ 2147483647 h 56"/>
                <a:gd name="T12" fmla="*/ 0 w 24"/>
                <a:gd name="T13" fmla="*/ 2147483647 h 56"/>
                <a:gd name="T14" fmla="*/ 0 w 24"/>
                <a:gd name="T15" fmla="*/ 2147483647 h 56"/>
                <a:gd name="T16" fmla="*/ 2147483647 w 24"/>
                <a:gd name="T17" fmla="*/ 2147483647 h 56"/>
                <a:gd name="T18" fmla="*/ 2147483647 w 24"/>
                <a:gd name="T19" fmla="*/ 2147483647 h 56"/>
                <a:gd name="T20" fmla="*/ 2147483647 w 24"/>
                <a:gd name="T21" fmla="*/ 2147483647 h 56"/>
                <a:gd name="T22" fmla="*/ 2147483647 w 24"/>
                <a:gd name="T23" fmla="*/ 2147483647 h 56"/>
                <a:gd name="T24" fmla="*/ 2147483647 w 24"/>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56"/>
                <a:gd name="T41" fmla="*/ 24 w 24"/>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56">
                  <a:moveTo>
                    <a:pt x="24" y="0"/>
                  </a:moveTo>
                  <a:lnTo>
                    <a:pt x="24" y="12"/>
                  </a:lnTo>
                  <a:lnTo>
                    <a:pt x="22" y="32"/>
                  </a:lnTo>
                  <a:lnTo>
                    <a:pt x="16" y="56"/>
                  </a:lnTo>
                  <a:lnTo>
                    <a:pt x="4" y="44"/>
                  </a:lnTo>
                  <a:lnTo>
                    <a:pt x="2" y="38"/>
                  </a:lnTo>
                  <a:lnTo>
                    <a:pt x="0" y="32"/>
                  </a:lnTo>
                  <a:lnTo>
                    <a:pt x="0" y="20"/>
                  </a:lnTo>
                  <a:lnTo>
                    <a:pt x="4" y="10"/>
                  </a:lnTo>
                  <a:lnTo>
                    <a:pt x="8" y="4"/>
                  </a:lnTo>
                  <a:lnTo>
                    <a:pt x="12" y="4"/>
                  </a:lnTo>
                  <a:lnTo>
                    <a:pt x="18" y="2"/>
                  </a:lnTo>
                  <a:lnTo>
                    <a:pt x="24" y="0"/>
                  </a:lnTo>
                  <a:close/>
                </a:path>
              </a:pathLst>
            </a:custGeom>
            <a:solidFill>
              <a:schemeClr val="accent4"/>
            </a:solidFill>
            <a:ln w="9525">
              <a:noFill/>
              <a:round/>
            </a:ln>
          </p:spPr>
          <p:txBody>
            <a:bodyPr/>
            <a:lstStyle/>
            <a:p>
              <a:pPr fontAlgn="auto">
                <a:spcBef>
                  <a:spcPts val="0"/>
                </a:spcBef>
                <a:spcAft>
                  <a:spcPts val="0"/>
                </a:spcAft>
                <a:defRPr/>
              </a:pPr>
              <a:endParaRPr lang="es-ES" dirty="0">
                <a:solidFill>
                  <a:prstClr val="black"/>
                </a:solidFill>
                <a:latin typeface="+mn-lt"/>
                <a:ea typeface="+mn-ea"/>
              </a:endParaRPr>
            </a:p>
          </p:txBody>
        </p:sp>
        <p:sp>
          <p:nvSpPr>
            <p:cNvPr id="50" name="Freeform 249"/>
            <p:cNvSpPr/>
            <p:nvPr/>
          </p:nvSpPr>
          <p:spPr bwMode="auto">
            <a:xfrm>
              <a:off x="7148141" y="3982239"/>
              <a:ext cx="48431" cy="54425"/>
            </a:xfrm>
            <a:custGeom>
              <a:avLst/>
              <a:gdLst>
                <a:gd name="T0" fmla="*/ 2147483647 w 34"/>
                <a:gd name="T1" fmla="*/ 2147483647 h 36"/>
                <a:gd name="T2" fmla="*/ 2147483647 w 34"/>
                <a:gd name="T3" fmla="*/ 2147483647 h 36"/>
                <a:gd name="T4" fmla="*/ 2147483647 w 34"/>
                <a:gd name="T5" fmla="*/ 2147483647 h 36"/>
                <a:gd name="T6" fmla="*/ 2147483647 w 34"/>
                <a:gd name="T7" fmla="*/ 2147483647 h 36"/>
                <a:gd name="T8" fmla="*/ 0 w 34"/>
                <a:gd name="T9" fmla="*/ 2147483647 h 36"/>
                <a:gd name="T10" fmla="*/ 2147483647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0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36"/>
                <a:gd name="T47" fmla="*/ 34 w 34"/>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36">
                  <a:moveTo>
                    <a:pt x="18" y="36"/>
                  </a:moveTo>
                  <a:lnTo>
                    <a:pt x="12" y="34"/>
                  </a:lnTo>
                  <a:lnTo>
                    <a:pt x="6" y="30"/>
                  </a:lnTo>
                  <a:lnTo>
                    <a:pt x="2" y="24"/>
                  </a:lnTo>
                  <a:lnTo>
                    <a:pt x="0" y="20"/>
                  </a:lnTo>
                  <a:lnTo>
                    <a:pt x="2" y="16"/>
                  </a:lnTo>
                  <a:lnTo>
                    <a:pt x="4" y="12"/>
                  </a:lnTo>
                  <a:lnTo>
                    <a:pt x="12" y="6"/>
                  </a:lnTo>
                  <a:lnTo>
                    <a:pt x="26" y="2"/>
                  </a:lnTo>
                  <a:lnTo>
                    <a:pt x="34" y="0"/>
                  </a:lnTo>
                  <a:lnTo>
                    <a:pt x="34" y="10"/>
                  </a:lnTo>
                  <a:lnTo>
                    <a:pt x="30" y="20"/>
                  </a:lnTo>
                  <a:lnTo>
                    <a:pt x="24" y="32"/>
                  </a:lnTo>
                  <a:lnTo>
                    <a:pt x="22" y="34"/>
                  </a:lnTo>
                  <a:lnTo>
                    <a:pt x="1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51" name="Freeform 250"/>
            <p:cNvSpPr/>
            <p:nvPr/>
          </p:nvSpPr>
          <p:spPr bwMode="auto">
            <a:xfrm>
              <a:off x="6497788" y="4283567"/>
              <a:ext cx="54196" cy="114160"/>
            </a:xfrm>
            <a:custGeom>
              <a:avLst/>
              <a:gdLst>
                <a:gd name="T0" fmla="*/ 2147483647 w 36"/>
                <a:gd name="T1" fmla="*/ 2147483647 h 70"/>
                <a:gd name="T2" fmla="*/ 2147483647 w 36"/>
                <a:gd name="T3" fmla="*/ 2147483647 h 70"/>
                <a:gd name="T4" fmla="*/ 2147483647 w 36"/>
                <a:gd name="T5" fmla="*/ 2147483647 h 70"/>
                <a:gd name="T6" fmla="*/ 2147483647 w 36"/>
                <a:gd name="T7" fmla="*/ 2147483647 h 70"/>
                <a:gd name="T8" fmla="*/ 2147483647 w 36"/>
                <a:gd name="T9" fmla="*/ 2147483647 h 70"/>
                <a:gd name="T10" fmla="*/ 2147483647 w 36"/>
                <a:gd name="T11" fmla="*/ 2147483647 h 70"/>
                <a:gd name="T12" fmla="*/ 2147483647 w 36"/>
                <a:gd name="T13" fmla="*/ 2147483647 h 70"/>
                <a:gd name="T14" fmla="*/ 2147483647 w 36"/>
                <a:gd name="T15" fmla="*/ 2147483647 h 70"/>
                <a:gd name="T16" fmla="*/ 2147483647 w 36"/>
                <a:gd name="T17" fmla="*/ 2147483647 h 70"/>
                <a:gd name="T18" fmla="*/ 2147483647 w 36"/>
                <a:gd name="T19" fmla="*/ 2147483647 h 70"/>
                <a:gd name="T20" fmla="*/ 0 w 36"/>
                <a:gd name="T21" fmla="*/ 2147483647 h 70"/>
                <a:gd name="T22" fmla="*/ 2147483647 w 36"/>
                <a:gd name="T23" fmla="*/ 2147483647 h 70"/>
                <a:gd name="T24" fmla="*/ 2147483647 w 36"/>
                <a:gd name="T25" fmla="*/ 2147483647 h 70"/>
                <a:gd name="T26" fmla="*/ 2147483647 w 36"/>
                <a:gd name="T27" fmla="*/ 2147483647 h 70"/>
                <a:gd name="T28" fmla="*/ 2147483647 w 36"/>
                <a:gd name="T29" fmla="*/ 0 h 70"/>
                <a:gd name="T30" fmla="*/ 2147483647 w 36"/>
                <a:gd name="T31" fmla="*/ 2147483647 h 70"/>
                <a:gd name="T32" fmla="*/ 2147483647 w 36"/>
                <a:gd name="T33" fmla="*/ 2147483647 h 70"/>
                <a:gd name="T34" fmla="*/ 2147483647 w 36"/>
                <a:gd name="T35" fmla="*/ 2147483647 h 70"/>
                <a:gd name="T36" fmla="*/ 2147483647 w 36"/>
                <a:gd name="T37" fmla="*/ 2147483647 h 70"/>
                <a:gd name="T38" fmla="*/ 2147483647 w 36"/>
                <a:gd name="T39" fmla="*/ 2147483647 h 70"/>
                <a:gd name="T40" fmla="*/ 2147483647 w 36"/>
                <a:gd name="T41" fmla="*/ 2147483647 h 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70"/>
                <a:gd name="T65" fmla="*/ 36 w 36"/>
                <a:gd name="T66" fmla="*/ 70 h 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70">
                  <a:moveTo>
                    <a:pt x="36" y="52"/>
                  </a:moveTo>
                  <a:lnTo>
                    <a:pt x="34" y="58"/>
                  </a:lnTo>
                  <a:lnTo>
                    <a:pt x="30" y="64"/>
                  </a:lnTo>
                  <a:lnTo>
                    <a:pt x="22" y="68"/>
                  </a:lnTo>
                  <a:lnTo>
                    <a:pt x="16" y="70"/>
                  </a:lnTo>
                  <a:lnTo>
                    <a:pt x="12" y="68"/>
                  </a:lnTo>
                  <a:lnTo>
                    <a:pt x="8" y="64"/>
                  </a:lnTo>
                  <a:lnTo>
                    <a:pt x="6" y="60"/>
                  </a:lnTo>
                  <a:lnTo>
                    <a:pt x="4" y="54"/>
                  </a:lnTo>
                  <a:lnTo>
                    <a:pt x="2" y="44"/>
                  </a:lnTo>
                  <a:lnTo>
                    <a:pt x="0" y="34"/>
                  </a:lnTo>
                  <a:lnTo>
                    <a:pt x="2" y="24"/>
                  </a:lnTo>
                  <a:lnTo>
                    <a:pt x="4" y="18"/>
                  </a:lnTo>
                  <a:lnTo>
                    <a:pt x="6" y="10"/>
                  </a:lnTo>
                  <a:lnTo>
                    <a:pt x="8" y="0"/>
                  </a:lnTo>
                  <a:lnTo>
                    <a:pt x="14" y="2"/>
                  </a:lnTo>
                  <a:lnTo>
                    <a:pt x="16" y="8"/>
                  </a:lnTo>
                  <a:lnTo>
                    <a:pt x="26" y="20"/>
                  </a:lnTo>
                  <a:lnTo>
                    <a:pt x="34" y="36"/>
                  </a:lnTo>
                  <a:lnTo>
                    <a:pt x="36" y="44"/>
                  </a:lnTo>
                  <a:lnTo>
                    <a:pt x="36"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52" name="Freeform 251"/>
            <p:cNvSpPr/>
            <p:nvPr/>
          </p:nvSpPr>
          <p:spPr bwMode="auto">
            <a:xfrm>
              <a:off x="6975175" y="3889317"/>
              <a:ext cx="219091" cy="428763"/>
            </a:xfrm>
            <a:custGeom>
              <a:avLst/>
              <a:gdLst>
                <a:gd name="T0" fmla="*/ 2147483647 w 150"/>
                <a:gd name="T1" fmla="*/ 2147483647 h 270"/>
                <a:gd name="T2" fmla="*/ 2147483647 w 150"/>
                <a:gd name="T3" fmla="*/ 2147483647 h 270"/>
                <a:gd name="T4" fmla="*/ 2147483647 w 150"/>
                <a:gd name="T5" fmla="*/ 2147483647 h 270"/>
                <a:gd name="T6" fmla="*/ 2147483647 w 150"/>
                <a:gd name="T7" fmla="*/ 2147483647 h 270"/>
                <a:gd name="T8" fmla="*/ 2147483647 w 150"/>
                <a:gd name="T9" fmla="*/ 2147483647 h 270"/>
                <a:gd name="T10" fmla="*/ 2147483647 w 150"/>
                <a:gd name="T11" fmla="*/ 2147483647 h 270"/>
                <a:gd name="T12" fmla="*/ 2147483647 w 150"/>
                <a:gd name="T13" fmla="*/ 2147483647 h 270"/>
                <a:gd name="T14" fmla="*/ 2147483647 w 150"/>
                <a:gd name="T15" fmla="*/ 2147483647 h 270"/>
                <a:gd name="T16" fmla="*/ 2147483647 w 150"/>
                <a:gd name="T17" fmla="*/ 2147483647 h 270"/>
                <a:gd name="T18" fmla="*/ 2147483647 w 150"/>
                <a:gd name="T19" fmla="*/ 2147483647 h 270"/>
                <a:gd name="T20" fmla="*/ 2147483647 w 150"/>
                <a:gd name="T21" fmla="*/ 2147483647 h 270"/>
                <a:gd name="T22" fmla="*/ 2147483647 w 150"/>
                <a:gd name="T23" fmla="*/ 2147483647 h 270"/>
                <a:gd name="T24" fmla="*/ 2147483647 w 150"/>
                <a:gd name="T25" fmla="*/ 2147483647 h 270"/>
                <a:gd name="T26" fmla="*/ 2147483647 w 150"/>
                <a:gd name="T27" fmla="*/ 2147483647 h 270"/>
                <a:gd name="T28" fmla="*/ 2147483647 w 150"/>
                <a:gd name="T29" fmla="*/ 2147483647 h 270"/>
                <a:gd name="T30" fmla="*/ 2147483647 w 150"/>
                <a:gd name="T31" fmla="*/ 2147483647 h 270"/>
                <a:gd name="T32" fmla="*/ 2147483647 w 150"/>
                <a:gd name="T33" fmla="*/ 2147483647 h 270"/>
                <a:gd name="T34" fmla="*/ 2147483647 w 150"/>
                <a:gd name="T35" fmla="*/ 2147483647 h 270"/>
                <a:gd name="T36" fmla="*/ 0 w 150"/>
                <a:gd name="T37" fmla="*/ 2147483647 h 270"/>
                <a:gd name="T38" fmla="*/ 2147483647 w 150"/>
                <a:gd name="T39" fmla="*/ 2147483647 h 270"/>
                <a:gd name="T40" fmla="*/ 2147483647 w 150"/>
                <a:gd name="T41" fmla="*/ 2147483647 h 270"/>
                <a:gd name="T42" fmla="*/ 2147483647 w 150"/>
                <a:gd name="T43" fmla="*/ 2147483647 h 270"/>
                <a:gd name="T44" fmla="*/ 2147483647 w 150"/>
                <a:gd name="T45" fmla="*/ 2147483647 h 270"/>
                <a:gd name="T46" fmla="*/ 2147483647 w 150"/>
                <a:gd name="T47" fmla="*/ 2147483647 h 270"/>
                <a:gd name="T48" fmla="*/ 2147483647 w 150"/>
                <a:gd name="T49" fmla="*/ 2147483647 h 270"/>
                <a:gd name="T50" fmla="*/ 2147483647 w 150"/>
                <a:gd name="T51" fmla="*/ 2147483647 h 270"/>
                <a:gd name="T52" fmla="*/ 2147483647 w 150"/>
                <a:gd name="T53" fmla="*/ 2147483647 h 270"/>
                <a:gd name="T54" fmla="*/ 2147483647 w 150"/>
                <a:gd name="T55" fmla="*/ 2147483647 h 270"/>
                <a:gd name="T56" fmla="*/ 2147483647 w 150"/>
                <a:gd name="T57" fmla="*/ 2147483647 h 270"/>
                <a:gd name="T58" fmla="*/ 2147483647 w 150"/>
                <a:gd name="T59" fmla="*/ 2147483647 h 270"/>
                <a:gd name="T60" fmla="*/ 2147483647 w 150"/>
                <a:gd name="T61" fmla="*/ 2147483647 h 270"/>
                <a:gd name="T62" fmla="*/ 2147483647 w 150"/>
                <a:gd name="T63" fmla="*/ 2147483647 h 270"/>
                <a:gd name="T64" fmla="*/ 2147483647 w 150"/>
                <a:gd name="T65" fmla="*/ 2147483647 h 270"/>
                <a:gd name="T66" fmla="*/ 2147483647 w 150"/>
                <a:gd name="T67" fmla="*/ 2147483647 h 270"/>
                <a:gd name="T68" fmla="*/ 2147483647 w 150"/>
                <a:gd name="T69" fmla="*/ 2147483647 h 270"/>
                <a:gd name="T70" fmla="*/ 2147483647 w 150"/>
                <a:gd name="T71" fmla="*/ 2147483647 h 270"/>
                <a:gd name="T72" fmla="*/ 2147483647 w 150"/>
                <a:gd name="T73" fmla="*/ 2147483647 h 270"/>
                <a:gd name="T74" fmla="*/ 2147483647 w 150"/>
                <a:gd name="T75" fmla="*/ 2147483647 h 270"/>
                <a:gd name="T76" fmla="*/ 2147483647 w 150"/>
                <a:gd name="T77" fmla="*/ 2147483647 h 270"/>
                <a:gd name="T78" fmla="*/ 2147483647 w 150"/>
                <a:gd name="T79" fmla="*/ 2147483647 h 270"/>
                <a:gd name="T80" fmla="*/ 2147483647 w 150"/>
                <a:gd name="T81" fmla="*/ 2147483647 h 270"/>
                <a:gd name="T82" fmla="*/ 2147483647 w 150"/>
                <a:gd name="T83" fmla="*/ 2147483647 h 270"/>
                <a:gd name="T84" fmla="*/ 2147483647 w 150"/>
                <a:gd name="T85" fmla="*/ 2147483647 h 270"/>
                <a:gd name="T86" fmla="*/ 2147483647 w 150"/>
                <a:gd name="T87" fmla="*/ 2147483647 h 270"/>
                <a:gd name="T88" fmla="*/ 2147483647 w 150"/>
                <a:gd name="T89" fmla="*/ 2147483647 h 270"/>
                <a:gd name="T90" fmla="*/ 2147483647 w 150"/>
                <a:gd name="T91" fmla="*/ 2147483647 h 270"/>
                <a:gd name="T92" fmla="*/ 2147483647 w 150"/>
                <a:gd name="T93" fmla="*/ 2147483647 h 270"/>
                <a:gd name="T94" fmla="*/ 2147483647 w 150"/>
                <a:gd name="T95" fmla="*/ 2147483647 h 270"/>
                <a:gd name="T96" fmla="*/ 2147483647 w 150"/>
                <a:gd name="T97" fmla="*/ 2147483647 h 270"/>
                <a:gd name="T98" fmla="*/ 2147483647 w 150"/>
                <a:gd name="T99" fmla="*/ 2147483647 h 2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
                <a:gd name="T151" fmla="*/ 0 h 270"/>
                <a:gd name="T152" fmla="*/ 150 w 150"/>
                <a:gd name="T153" fmla="*/ 270 h 27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 h="270">
                  <a:moveTo>
                    <a:pt x="64" y="232"/>
                  </a:moveTo>
                  <a:lnTo>
                    <a:pt x="70" y="228"/>
                  </a:lnTo>
                  <a:lnTo>
                    <a:pt x="78" y="226"/>
                  </a:lnTo>
                  <a:lnTo>
                    <a:pt x="96" y="220"/>
                  </a:lnTo>
                  <a:lnTo>
                    <a:pt x="92" y="216"/>
                  </a:lnTo>
                  <a:lnTo>
                    <a:pt x="90" y="216"/>
                  </a:lnTo>
                  <a:lnTo>
                    <a:pt x="88" y="214"/>
                  </a:lnTo>
                  <a:lnTo>
                    <a:pt x="112" y="200"/>
                  </a:lnTo>
                  <a:lnTo>
                    <a:pt x="114" y="198"/>
                  </a:lnTo>
                  <a:lnTo>
                    <a:pt x="116" y="194"/>
                  </a:lnTo>
                  <a:lnTo>
                    <a:pt x="114" y="190"/>
                  </a:lnTo>
                  <a:lnTo>
                    <a:pt x="114" y="186"/>
                  </a:lnTo>
                  <a:lnTo>
                    <a:pt x="114" y="182"/>
                  </a:lnTo>
                  <a:lnTo>
                    <a:pt x="112" y="176"/>
                  </a:lnTo>
                  <a:lnTo>
                    <a:pt x="112" y="160"/>
                  </a:lnTo>
                  <a:lnTo>
                    <a:pt x="106" y="146"/>
                  </a:lnTo>
                  <a:lnTo>
                    <a:pt x="100" y="136"/>
                  </a:lnTo>
                  <a:lnTo>
                    <a:pt x="86" y="118"/>
                  </a:lnTo>
                  <a:lnTo>
                    <a:pt x="82" y="112"/>
                  </a:lnTo>
                  <a:lnTo>
                    <a:pt x="76" y="106"/>
                  </a:lnTo>
                  <a:lnTo>
                    <a:pt x="70" y="106"/>
                  </a:lnTo>
                  <a:lnTo>
                    <a:pt x="68" y="102"/>
                  </a:lnTo>
                  <a:lnTo>
                    <a:pt x="66" y="96"/>
                  </a:lnTo>
                  <a:lnTo>
                    <a:pt x="60" y="92"/>
                  </a:lnTo>
                  <a:lnTo>
                    <a:pt x="52" y="86"/>
                  </a:lnTo>
                  <a:lnTo>
                    <a:pt x="42" y="78"/>
                  </a:lnTo>
                  <a:lnTo>
                    <a:pt x="34" y="70"/>
                  </a:lnTo>
                  <a:lnTo>
                    <a:pt x="32" y="64"/>
                  </a:lnTo>
                  <a:lnTo>
                    <a:pt x="30" y="60"/>
                  </a:lnTo>
                  <a:lnTo>
                    <a:pt x="38" y="58"/>
                  </a:lnTo>
                  <a:lnTo>
                    <a:pt x="42" y="54"/>
                  </a:lnTo>
                  <a:lnTo>
                    <a:pt x="42" y="48"/>
                  </a:lnTo>
                  <a:lnTo>
                    <a:pt x="26" y="44"/>
                  </a:lnTo>
                  <a:lnTo>
                    <a:pt x="14" y="38"/>
                  </a:lnTo>
                  <a:lnTo>
                    <a:pt x="8" y="34"/>
                  </a:lnTo>
                  <a:lnTo>
                    <a:pt x="4" y="30"/>
                  </a:lnTo>
                  <a:lnTo>
                    <a:pt x="0" y="24"/>
                  </a:lnTo>
                  <a:lnTo>
                    <a:pt x="0" y="18"/>
                  </a:lnTo>
                  <a:lnTo>
                    <a:pt x="0" y="14"/>
                  </a:lnTo>
                  <a:lnTo>
                    <a:pt x="10" y="14"/>
                  </a:lnTo>
                  <a:lnTo>
                    <a:pt x="16" y="14"/>
                  </a:lnTo>
                  <a:lnTo>
                    <a:pt x="26" y="12"/>
                  </a:lnTo>
                  <a:lnTo>
                    <a:pt x="34" y="6"/>
                  </a:lnTo>
                  <a:lnTo>
                    <a:pt x="42" y="2"/>
                  </a:lnTo>
                  <a:lnTo>
                    <a:pt x="50" y="0"/>
                  </a:lnTo>
                  <a:lnTo>
                    <a:pt x="56" y="2"/>
                  </a:lnTo>
                  <a:lnTo>
                    <a:pt x="60" y="4"/>
                  </a:lnTo>
                  <a:lnTo>
                    <a:pt x="66" y="6"/>
                  </a:lnTo>
                  <a:lnTo>
                    <a:pt x="70" y="6"/>
                  </a:lnTo>
                  <a:lnTo>
                    <a:pt x="72" y="12"/>
                  </a:lnTo>
                  <a:lnTo>
                    <a:pt x="74" y="16"/>
                  </a:lnTo>
                  <a:lnTo>
                    <a:pt x="82" y="24"/>
                  </a:lnTo>
                  <a:lnTo>
                    <a:pt x="90" y="28"/>
                  </a:lnTo>
                  <a:lnTo>
                    <a:pt x="98" y="30"/>
                  </a:lnTo>
                  <a:lnTo>
                    <a:pt x="96" y="36"/>
                  </a:lnTo>
                  <a:lnTo>
                    <a:pt x="94" y="42"/>
                  </a:lnTo>
                  <a:lnTo>
                    <a:pt x="90" y="42"/>
                  </a:lnTo>
                  <a:lnTo>
                    <a:pt x="84" y="42"/>
                  </a:lnTo>
                  <a:lnTo>
                    <a:pt x="82" y="42"/>
                  </a:lnTo>
                  <a:lnTo>
                    <a:pt x="82" y="48"/>
                  </a:lnTo>
                  <a:lnTo>
                    <a:pt x="80" y="52"/>
                  </a:lnTo>
                  <a:lnTo>
                    <a:pt x="76" y="56"/>
                  </a:lnTo>
                  <a:lnTo>
                    <a:pt x="72" y="64"/>
                  </a:lnTo>
                  <a:lnTo>
                    <a:pt x="70" y="70"/>
                  </a:lnTo>
                  <a:lnTo>
                    <a:pt x="72" y="84"/>
                  </a:lnTo>
                  <a:lnTo>
                    <a:pt x="76" y="88"/>
                  </a:lnTo>
                  <a:lnTo>
                    <a:pt x="78" y="92"/>
                  </a:lnTo>
                  <a:lnTo>
                    <a:pt x="86" y="96"/>
                  </a:lnTo>
                  <a:lnTo>
                    <a:pt x="98" y="110"/>
                  </a:lnTo>
                  <a:lnTo>
                    <a:pt x="110" y="124"/>
                  </a:lnTo>
                  <a:lnTo>
                    <a:pt x="122" y="136"/>
                  </a:lnTo>
                  <a:lnTo>
                    <a:pt x="138" y="148"/>
                  </a:lnTo>
                  <a:lnTo>
                    <a:pt x="138" y="156"/>
                  </a:lnTo>
                  <a:lnTo>
                    <a:pt x="142" y="170"/>
                  </a:lnTo>
                  <a:lnTo>
                    <a:pt x="150" y="192"/>
                  </a:lnTo>
                  <a:lnTo>
                    <a:pt x="146" y="198"/>
                  </a:lnTo>
                  <a:lnTo>
                    <a:pt x="146" y="204"/>
                  </a:lnTo>
                  <a:lnTo>
                    <a:pt x="146" y="210"/>
                  </a:lnTo>
                  <a:lnTo>
                    <a:pt x="144" y="214"/>
                  </a:lnTo>
                  <a:lnTo>
                    <a:pt x="138" y="220"/>
                  </a:lnTo>
                  <a:lnTo>
                    <a:pt x="128" y="228"/>
                  </a:lnTo>
                  <a:lnTo>
                    <a:pt x="120" y="232"/>
                  </a:lnTo>
                  <a:lnTo>
                    <a:pt x="112" y="234"/>
                  </a:lnTo>
                  <a:lnTo>
                    <a:pt x="104" y="242"/>
                  </a:lnTo>
                  <a:lnTo>
                    <a:pt x="98" y="254"/>
                  </a:lnTo>
                  <a:lnTo>
                    <a:pt x="88" y="266"/>
                  </a:lnTo>
                  <a:lnTo>
                    <a:pt x="84" y="270"/>
                  </a:lnTo>
                  <a:lnTo>
                    <a:pt x="78" y="270"/>
                  </a:lnTo>
                  <a:lnTo>
                    <a:pt x="76" y="270"/>
                  </a:lnTo>
                  <a:lnTo>
                    <a:pt x="74" y="268"/>
                  </a:lnTo>
                  <a:lnTo>
                    <a:pt x="74" y="260"/>
                  </a:lnTo>
                  <a:lnTo>
                    <a:pt x="74" y="252"/>
                  </a:lnTo>
                  <a:lnTo>
                    <a:pt x="76" y="246"/>
                  </a:lnTo>
                  <a:lnTo>
                    <a:pt x="76" y="242"/>
                  </a:lnTo>
                  <a:lnTo>
                    <a:pt x="74" y="236"/>
                  </a:lnTo>
                  <a:lnTo>
                    <a:pt x="70" y="236"/>
                  </a:lnTo>
                  <a:lnTo>
                    <a:pt x="66" y="234"/>
                  </a:lnTo>
                  <a:lnTo>
                    <a:pt x="62" y="234"/>
                  </a:lnTo>
                  <a:lnTo>
                    <a:pt x="60" y="234"/>
                  </a:lnTo>
                  <a:lnTo>
                    <a:pt x="64" y="2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53" name="Freeform 252"/>
            <p:cNvSpPr/>
            <p:nvPr/>
          </p:nvSpPr>
          <p:spPr bwMode="auto">
            <a:xfrm>
              <a:off x="7018993" y="4142859"/>
              <a:ext cx="126842" cy="120797"/>
            </a:xfrm>
            <a:custGeom>
              <a:avLst/>
              <a:gdLst>
                <a:gd name="T0" fmla="*/ 2147483647 w 86"/>
                <a:gd name="T1" fmla="*/ 0 h 76"/>
                <a:gd name="T2" fmla="*/ 2147483647 w 86"/>
                <a:gd name="T3" fmla="*/ 0 h 76"/>
                <a:gd name="T4" fmla="*/ 2147483647 w 86"/>
                <a:gd name="T5" fmla="*/ 2147483647 h 76"/>
                <a:gd name="T6" fmla="*/ 2147483647 w 86"/>
                <a:gd name="T7" fmla="*/ 0 h 76"/>
                <a:gd name="T8" fmla="*/ 2147483647 w 86"/>
                <a:gd name="T9" fmla="*/ 0 h 76"/>
                <a:gd name="T10" fmla="*/ 2147483647 w 86"/>
                <a:gd name="T11" fmla="*/ 0 h 76"/>
                <a:gd name="T12" fmla="*/ 2147483647 w 86"/>
                <a:gd name="T13" fmla="*/ 2147483647 h 76"/>
                <a:gd name="T14" fmla="*/ 2147483647 w 86"/>
                <a:gd name="T15" fmla="*/ 2147483647 h 76"/>
                <a:gd name="T16" fmla="*/ 2147483647 w 86"/>
                <a:gd name="T17" fmla="*/ 2147483647 h 76"/>
                <a:gd name="T18" fmla="*/ 2147483647 w 86"/>
                <a:gd name="T19" fmla="*/ 2147483647 h 76"/>
                <a:gd name="T20" fmla="*/ 2147483647 w 86"/>
                <a:gd name="T21" fmla="*/ 2147483647 h 76"/>
                <a:gd name="T22" fmla="*/ 2147483647 w 86"/>
                <a:gd name="T23" fmla="*/ 2147483647 h 76"/>
                <a:gd name="T24" fmla="*/ 2147483647 w 86"/>
                <a:gd name="T25" fmla="*/ 2147483647 h 76"/>
                <a:gd name="T26" fmla="*/ 2147483647 w 86"/>
                <a:gd name="T27" fmla="*/ 2147483647 h 76"/>
                <a:gd name="T28" fmla="*/ 2147483647 w 86"/>
                <a:gd name="T29" fmla="*/ 2147483647 h 76"/>
                <a:gd name="T30" fmla="*/ 2147483647 w 86"/>
                <a:gd name="T31" fmla="*/ 2147483647 h 76"/>
                <a:gd name="T32" fmla="*/ 2147483647 w 86"/>
                <a:gd name="T33" fmla="*/ 2147483647 h 76"/>
                <a:gd name="T34" fmla="*/ 0 w 86"/>
                <a:gd name="T35" fmla="*/ 2147483647 h 76"/>
                <a:gd name="T36" fmla="*/ 2147483647 w 86"/>
                <a:gd name="T37" fmla="*/ 2147483647 h 76"/>
                <a:gd name="T38" fmla="*/ 2147483647 w 86"/>
                <a:gd name="T39" fmla="*/ 2147483647 h 76"/>
                <a:gd name="T40" fmla="*/ 2147483647 w 86"/>
                <a:gd name="T41" fmla="*/ 2147483647 h 76"/>
                <a:gd name="T42" fmla="*/ 2147483647 w 86"/>
                <a:gd name="T43" fmla="*/ 2147483647 h 76"/>
                <a:gd name="T44" fmla="*/ 2147483647 w 86"/>
                <a:gd name="T45" fmla="*/ 2147483647 h 76"/>
                <a:gd name="T46" fmla="*/ 2147483647 w 86"/>
                <a:gd name="T47" fmla="*/ 2147483647 h 76"/>
                <a:gd name="T48" fmla="*/ 2147483647 w 86"/>
                <a:gd name="T49" fmla="*/ 2147483647 h 76"/>
                <a:gd name="T50" fmla="*/ 2147483647 w 86"/>
                <a:gd name="T51" fmla="*/ 2147483647 h 76"/>
                <a:gd name="T52" fmla="*/ 2147483647 w 86"/>
                <a:gd name="T53" fmla="*/ 2147483647 h 76"/>
                <a:gd name="T54" fmla="*/ 2147483647 w 86"/>
                <a:gd name="T55" fmla="*/ 2147483647 h 76"/>
                <a:gd name="T56" fmla="*/ 2147483647 w 86"/>
                <a:gd name="T57" fmla="*/ 2147483647 h 76"/>
                <a:gd name="T58" fmla="*/ 2147483647 w 86"/>
                <a:gd name="T59" fmla="*/ 2147483647 h 76"/>
                <a:gd name="T60" fmla="*/ 2147483647 w 86"/>
                <a:gd name="T61" fmla="*/ 2147483647 h 76"/>
                <a:gd name="T62" fmla="*/ 2147483647 w 86"/>
                <a:gd name="T63" fmla="*/ 2147483647 h 76"/>
                <a:gd name="T64" fmla="*/ 2147483647 w 86"/>
                <a:gd name="T65" fmla="*/ 2147483647 h 76"/>
                <a:gd name="T66" fmla="*/ 2147483647 w 86"/>
                <a:gd name="T67" fmla="*/ 2147483647 h 76"/>
                <a:gd name="T68" fmla="*/ 2147483647 w 86"/>
                <a:gd name="T69" fmla="*/ 2147483647 h 76"/>
                <a:gd name="T70" fmla="*/ 2147483647 w 86"/>
                <a:gd name="T71" fmla="*/ 2147483647 h 76"/>
                <a:gd name="T72" fmla="*/ 2147483647 w 86"/>
                <a:gd name="T73" fmla="*/ 2147483647 h 76"/>
                <a:gd name="T74" fmla="*/ 2147483647 w 86"/>
                <a:gd name="T75" fmla="*/ 2147483647 h 76"/>
                <a:gd name="T76" fmla="*/ 2147483647 w 86"/>
                <a:gd name="T77" fmla="*/ 2147483647 h 76"/>
                <a:gd name="T78" fmla="*/ 2147483647 w 86"/>
                <a:gd name="T79" fmla="*/ 2147483647 h 76"/>
                <a:gd name="T80" fmla="*/ 2147483647 w 86"/>
                <a:gd name="T81" fmla="*/ 2147483647 h 76"/>
                <a:gd name="T82" fmla="*/ 2147483647 w 86"/>
                <a:gd name="T83" fmla="*/ 2147483647 h 76"/>
                <a:gd name="T84" fmla="*/ 2147483647 w 86"/>
                <a:gd name="T85" fmla="*/ 2147483647 h 76"/>
                <a:gd name="T86" fmla="*/ 2147483647 w 86"/>
                <a:gd name="T87" fmla="*/ 2147483647 h 76"/>
                <a:gd name="T88" fmla="*/ 2147483647 w 86"/>
                <a:gd name="T89" fmla="*/ 0 h 76"/>
                <a:gd name="T90" fmla="*/ 2147483647 w 86"/>
                <a:gd name="T91" fmla="*/ 0 h 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76"/>
                <a:gd name="T140" fmla="*/ 86 w 86"/>
                <a:gd name="T141" fmla="*/ 76 h 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76">
                  <a:moveTo>
                    <a:pt x="80" y="0"/>
                  </a:moveTo>
                  <a:lnTo>
                    <a:pt x="78" y="0"/>
                  </a:lnTo>
                  <a:lnTo>
                    <a:pt x="74" y="2"/>
                  </a:lnTo>
                  <a:lnTo>
                    <a:pt x="70" y="0"/>
                  </a:lnTo>
                  <a:lnTo>
                    <a:pt x="66" y="0"/>
                  </a:lnTo>
                  <a:lnTo>
                    <a:pt x="62" y="0"/>
                  </a:lnTo>
                  <a:lnTo>
                    <a:pt x="60" y="4"/>
                  </a:lnTo>
                  <a:lnTo>
                    <a:pt x="58" y="10"/>
                  </a:lnTo>
                  <a:lnTo>
                    <a:pt x="52" y="8"/>
                  </a:lnTo>
                  <a:lnTo>
                    <a:pt x="46" y="4"/>
                  </a:lnTo>
                  <a:lnTo>
                    <a:pt x="40" y="2"/>
                  </a:lnTo>
                  <a:lnTo>
                    <a:pt x="30" y="2"/>
                  </a:lnTo>
                  <a:lnTo>
                    <a:pt x="18" y="2"/>
                  </a:lnTo>
                  <a:lnTo>
                    <a:pt x="10" y="6"/>
                  </a:lnTo>
                  <a:lnTo>
                    <a:pt x="6" y="10"/>
                  </a:lnTo>
                  <a:lnTo>
                    <a:pt x="2" y="14"/>
                  </a:lnTo>
                  <a:lnTo>
                    <a:pt x="2" y="20"/>
                  </a:lnTo>
                  <a:lnTo>
                    <a:pt x="0" y="26"/>
                  </a:lnTo>
                  <a:lnTo>
                    <a:pt x="2" y="30"/>
                  </a:lnTo>
                  <a:lnTo>
                    <a:pt x="4" y="36"/>
                  </a:lnTo>
                  <a:lnTo>
                    <a:pt x="6" y="40"/>
                  </a:lnTo>
                  <a:lnTo>
                    <a:pt x="8" y="46"/>
                  </a:lnTo>
                  <a:lnTo>
                    <a:pt x="10" y="52"/>
                  </a:lnTo>
                  <a:lnTo>
                    <a:pt x="10" y="54"/>
                  </a:lnTo>
                  <a:lnTo>
                    <a:pt x="12" y="58"/>
                  </a:lnTo>
                  <a:lnTo>
                    <a:pt x="14" y="62"/>
                  </a:lnTo>
                  <a:lnTo>
                    <a:pt x="18" y="66"/>
                  </a:lnTo>
                  <a:lnTo>
                    <a:pt x="24" y="66"/>
                  </a:lnTo>
                  <a:lnTo>
                    <a:pt x="24" y="76"/>
                  </a:lnTo>
                  <a:lnTo>
                    <a:pt x="30" y="74"/>
                  </a:lnTo>
                  <a:lnTo>
                    <a:pt x="34" y="72"/>
                  </a:lnTo>
                  <a:lnTo>
                    <a:pt x="40" y="68"/>
                  </a:lnTo>
                  <a:lnTo>
                    <a:pt x="48" y="66"/>
                  </a:lnTo>
                  <a:lnTo>
                    <a:pt x="66" y="60"/>
                  </a:lnTo>
                  <a:lnTo>
                    <a:pt x="62" y="56"/>
                  </a:lnTo>
                  <a:lnTo>
                    <a:pt x="60" y="56"/>
                  </a:lnTo>
                  <a:lnTo>
                    <a:pt x="58" y="54"/>
                  </a:lnTo>
                  <a:lnTo>
                    <a:pt x="82" y="40"/>
                  </a:lnTo>
                  <a:lnTo>
                    <a:pt x="84" y="38"/>
                  </a:lnTo>
                  <a:lnTo>
                    <a:pt x="86" y="34"/>
                  </a:lnTo>
                  <a:lnTo>
                    <a:pt x="84" y="30"/>
                  </a:lnTo>
                  <a:lnTo>
                    <a:pt x="84" y="26"/>
                  </a:lnTo>
                  <a:lnTo>
                    <a:pt x="84" y="22"/>
                  </a:lnTo>
                  <a:lnTo>
                    <a:pt x="82" y="16"/>
                  </a:lnTo>
                  <a:lnTo>
                    <a:pt x="82" y="0"/>
                  </a:lnTo>
                  <a:lnTo>
                    <a:pt x="8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54" name="Freeform 253"/>
            <p:cNvSpPr/>
            <p:nvPr/>
          </p:nvSpPr>
          <p:spPr bwMode="auto">
            <a:xfrm>
              <a:off x="6934816" y="3913211"/>
              <a:ext cx="204100" cy="246904"/>
            </a:xfrm>
            <a:custGeom>
              <a:avLst/>
              <a:gdLst>
                <a:gd name="T0" fmla="*/ 2147483647 w 140"/>
                <a:gd name="T1" fmla="*/ 2147483647 h 156"/>
                <a:gd name="T2" fmla="*/ 2147483647 w 140"/>
                <a:gd name="T3" fmla="*/ 2147483647 h 156"/>
                <a:gd name="T4" fmla="*/ 2147483647 w 140"/>
                <a:gd name="T5" fmla="*/ 2147483647 h 156"/>
                <a:gd name="T6" fmla="*/ 2147483647 w 140"/>
                <a:gd name="T7" fmla="*/ 2147483647 h 156"/>
                <a:gd name="T8" fmla="*/ 2147483647 w 140"/>
                <a:gd name="T9" fmla="*/ 2147483647 h 156"/>
                <a:gd name="T10" fmla="*/ 2147483647 w 140"/>
                <a:gd name="T11" fmla="*/ 2147483647 h 156"/>
                <a:gd name="T12" fmla="*/ 2147483647 w 140"/>
                <a:gd name="T13" fmla="*/ 2147483647 h 156"/>
                <a:gd name="T14" fmla="*/ 2147483647 w 140"/>
                <a:gd name="T15" fmla="*/ 2147483647 h 156"/>
                <a:gd name="T16" fmla="*/ 2147483647 w 140"/>
                <a:gd name="T17" fmla="*/ 2147483647 h 156"/>
                <a:gd name="T18" fmla="*/ 2147483647 w 140"/>
                <a:gd name="T19" fmla="*/ 2147483647 h 156"/>
                <a:gd name="T20" fmla="*/ 2147483647 w 140"/>
                <a:gd name="T21" fmla="*/ 2147483647 h 156"/>
                <a:gd name="T22" fmla="*/ 2147483647 w 140"/>
                <a:gd name="T23" fmla="*/ 2147483647 h 156"/>
                <a:gd name="T24" fmla="*/ 2147483647 w 140"/>
                <a:gd name="T25" fmla="*/ 2147483647 h 156"/>
                <a:gd name="T26" fmla="*/ 2147483647 w 140"/>
                <a:gd name="T27" fmla="*/ 2147483647 h 156"/>
                <a:gd name="T28" fmla="*/ 2147483647 w 140"/>
                <a:gd name="T29" fmla="*/ 2147483647 h 156"/>
                <a:gd name="T30" fmla="*/ 2147483647 w 140"/>
                <a:gd name="T31" fmla="*/ 2147483647 h 156"/>
                <a:gd name="T32" fmla="*/ 0 w 140"/>
                <a:gd name="T33" fmla="*/ 2147483647 h 156"/>
                <a:gd name="T34" fmla="*/ 2147483647 w 140"/>
                <a:gd name="T35" fmla="*/ 2147483647 h 156"/>
                <a:gd name="T36" fmla="*/ 2147483647 w 140"/>
                <a:gd name="T37" fmla="*/ 2147483647 h 156"/>
                <a:gd name="T38" fmla="*/ 2147483647 w 140"/>
                <a:gd name="T39" fmla="*/ 2147483647 h 156"/>
                <a:gd name="T40" fmla="*/ 2147483647 w 140"/>
                <a:gd name="T41" fmla="*/ 2147483647 h 156"/>
                <a:gd name="T42" fmla="*/ 2147483647 w 140"/>
                <a:gd name="T43" fmla="*/ 2147483647 h 156"/>
                <a:gd name="T44" fmla="*/ 2147483647 w 140"/>
                <a:gd name="T45" fmla="*/ 2147483647 h 156"/>
                <a:gd name="T46" fmla="*/ 2147483647 w 140"/>
                <a:gd name="T47" fmla="*/ 2147483647 h 156"/>
                <a:gd name="T48" fmla="*/ 2147483647 w 140"/>
                <a:gd name="T49" fmla="*/ 2147483647 h 156"/>
                <a:gd name="T50" fmla="*/ 2147483647 w 140"/>
                <a:gd name="T51" fmla="*/ 2147483647 h 156"/>
                <a:gd name="T52" fmla="*/ 2147483647 w 140"/>
                <a:gd name="T53" fmla="*/ 2147483647 h 156"/>
                <a:gd name="T54" fmla="*/ 2147483647 w 140"/>
                <a:gd name="T55" fmla="*/ 2147483647 h 156"/>
                <a:gd name="T56" fmla="*/ 2147483647 w 140"/>
                <a:gd name="T57" fmla="*/ 2147483647 h 156"/>
                <a:gd name="T58" fmla="*/ 2147483647 w 140"/>
                <a:gd name="T59" fmla="*/ 2147483647 h 156"/>
                <a:gd name="T60" fmla="*/ 2147483647 w 140"/>
                <a:gd name="T61" fmla="*/ 2147483647 h 156"/>
                <a:gd name="T62" fmla="*/ 2147483647 w 140"/>
                <a:gd name="T63" fmla="*/ 2147483647 h 156"/>
                <a:gd name="T64" fmla="*/ 2147483647 w 140"/>
                <a:gd name="T65" fmla="*/ 2147483647 h 156"/>
                <a:gd name="T66" fmla="*/ 2147483647 w 140"/>
                <a:gd name="T67" fmla="*/ 2147483647 h 156"/>
                <a:gd name="T68" fmla="*/ 2147483647 w 140"/>
                <a:gd name="T69" fmla="*/ 2147483647 h 156"/>
                <a:gd name="T70" fmla="*/ 2147483647 w 140"/>
                <a:gd name="T71" fmla="*/ 2147483647 h 156"/>
                <a:gd name="T72" fmla="*/ 2147483647 w 140"/>
                <a:gd name="T73" fmla="*/ 2147483647 h 156"/>
                <a:gd name="T74" fmla="*/ 2147483647 w 140"/>
                <a:gd name="T75" fmla="*/ 2147483647 h 156"/>
                <a:gd name="T76" fmla="*/ 2147483647 w 140"/>
                <a:gd name="T77" fmla="*/ 2147483647 h 156"/>
                <a:gd name="T78" fmla="*/ 2147483647 w 140"/>
                <a:gd name="T79" fmla="*/ 2147483647 h 1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0"/>
                <a:gd name="T121" fmla="*/ 0 h 156"/>
                <a:gd name="T122" fmla="*/ 140 w 140"/>
                <a:gd name="T123" fmla="*/ 156 h 1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0" h="156">
                  <a:moveTo>
                    <a:pt x="104" y="150"/>
                  </a:moveTo>
                  <a:lnTo>
                    <a:pt x="102" y="124"/>
                  </a:lnTo>
                  <a:lnTo>
                    <a:pt x="98" y="120"/>
                  </a:lnTo>
                  <a:lnTo>
                    <a:pt x="94" y="116"/>
                  </a:lnTo>
                  <a:lnTo>
                    <a:pt x="90" y="108"/>
                  </a:lnTo>
                  <a:lnTo>
                    <a:pt x="88" y="102"/>
                  </a:lnTo>
                  <a:lnTo>
                    <a:pt x="88" y="98"/>
                  </a:lnTo>
                  <a:lnTo>
                    <a:pt x="86" y="94"/>
                  </a:lnTo>
                  <a:lnTo>
                    <a:pt x="80" y="90"/>
                  </a:lnTo>
                  <a:lnTo>
                    <a:pt x="74" y="84"/>
                  </a:lnTo>
                  <a:lnTo>
                    <a:pt x="70" y="76"/>
                  </a:lnTo>
                  <a:lnTo>
                    <a:pt x="66" y="76"/>
                  </a:lnTo>
                  <a:lnTo>
                    <a:pt x="62" y="78"/>
                  </a:lnTo>
                  <a:lnTo>
                    <a:pt x="58" y="82"/>
                  </a:lnTo>
                  <a:lnTo>
                    <a:pt x="56" y="86"/>
                  </a:lnTo>
                  <a:lnTo>
                    <a:pt x="52" y="88"/>
                  </a:lnTo>
                  <a:lnTo>
                    <a:pt x="50" y="86"/>
                  </a:lnTo>
                  <a:lnTo>
                    <a:pt x="48" y="84"/>
                  </a:lnTo>
                  <a:lnTo>
                    <a:pt x="46" y="82"/>
                  </a:lnTo>
                  <a:lnTo>
                    <a:pt x="44" y="80"/>
                  </a:lnTo>
                  <a:lnTo>
                    <a:pt x="40" y="80"/>
                  </a:lnTo>
                  <a:lnTo>
                    <a:pt x="36" y="84"/>
                  </a:lnTo>
                  <a:lnTo>
                    <a:pt x="28" y="90"/>
                  </a:lnTo>
                  <a:lnTo>
                    <a:pt x="26" y="70"/>
                  </a:lnTo>
                  <a:lnTo>
                    <a:pt x="26" y="64"/>
                  </a:lnTo>
                  <a:lnTo>
                    <a:pt x="26" y="58"/>
                  </a:lnTo>
                  <a:lnTo>
                    <a:pt x="22" y="56"/>
                  </a:lnTo>
                  <a:lnTo>
                    <a:pt x="18" y="56"/>
                  </a:lnTo>
                  <a:lnTo>
                    <a:pt x="16" y="56"/>
                  </a:lnTo>
                  <a:lnTo>
                    <a:pt x="12" y="56"/>
                  </a:lnTo>
                  <a:lnTo>
                    <a:pt x="8" y="52"/>
                  </a:lnTo>
                  <a:lnTo>
                    <a:pt x="6" y="44"/>
                  </a:lnTo>
                  <a:lnTo>
                    <a:pt x="4" y="40"/>
                  </a:lnTo>
                  <a:lnTo>
                    <a:pt x="0" y="38"/>
                  </a:lnTo>
                  <a:lnTo>
                    <a:pt x="8" y="32"/>
                  </a:lnTo>
                  <a:lnTo>
                    <a:pt x="10" y="28"/>
                  </a:lnTo>
                  <a:lnTo>
                    <a:pt x="10" y="24"/>
                  </a:lnTo>
                  <a:lnTo>
                    <a:pt x="12" y="22"/>
                  </a:lnTo>
                  <a:lnTo>
                    <a:pt x="16" y="18"/>
                  </a:lnTo>
                  <a:lnTo>
                    <a:pt x="20" y="22"/>
                  </a:lnTo>
                  <a:lnTo>
                    <a:pt x="22" y="22"/>
                  </a:lnTo>
                  <a:lnTo>
                    <a:pt x="26" y="20"/>
                  </a:lnTo>
                  <a:lnTo>
                    <a:pt x="22" y="14"/>
                  </a:lnTo>
                  <a:lnTo>
                    <a:pt x="20" y="8"/>
                  </a:lnTo>
                  <a:lnTo>
                    <a:pt x="20" y="4"/>
                  </a:lnTo>
                  <a:lnTo>
                    <a:pt x="22" y="2"/>
                  </a:lnTo>
                  <a:lnTo>
                    <a:pt x="28" y="0"/>
                  </a:lnTo>
                  <a:lnTo>
                    <a:pt x="28" y="4"/>
                  </a:lnTo>
                  <a:lnTo>
                    <a:pt x="28" y="10"/>
                  </a:lnTo>
                  <a:lnTo>
                    <a:pt x="32" y="16"/>
                  </a:lnTo>
                  <a:lnTo>
                    <a:pt x="36" y="20"/>
                  </a:lnTo>
                  <a:lnTo>
                    <a:pt x="42" y="24"/>
                  </a:lnTo>
                  <a:lnTo>
                    <a:pt x="54" y="30"/>
                  </a:lnTo>
                  <a:lnTo>
                    <a:pt x="70" y="34"/>
                  </a:lnTo>
                  <a:lnTo>
                    <a:pt x="70" y="40"/>
                  </a:lnTo>
                  <a:lnTo>
                    <a:pt x="66" y="44"/>
                  </a:lnTo>
                  <a:lnTo>
                    <a:pt x="58" y="46"/>
                  </a:lnTo>
                  <a:lnTo>
                    <a:pt x="60" y="50"/>
                  </a:lnTo>
                  <a:lnTo>
                    <a:pt x="62" y="56"/>
                  </a:lnTo>
                  <a:lnTo>
                    <a:pt x="70" y="64"/>
                  </a:lnTo>
                  <a:lnTo>
                    <a:pt x="80" y="72"/>
                  </a:lnTo>
                  <a:lnTo>
                    <a:pt x="88" y="78"/>
                  </a:lnTo>
                  <a:lnTo>
                    <a:pt x="94" y="82"/>
                  </a:lnTo>
                  <a:lnTo>
                    <a:pt x="96" y="88"/>
                  </a:lnTo>
                  <a:lnTo>
                    <a:pt x="98" y="92"/>
                  </a:lnTo>
                  <a:lnTo>
                    <a:pt x="104" y="92"/>
                  </a:lnTo>
                  <a:lnTo>
                    <a:pt x="110" y="98"/>
                  </a:lnTo>
                  <a:lnTo>
                    <a:pt x="114" y="104"/>
                  </a:lnTo>
                  <a:lnTo>
                    <a:pt x="128" y="122"/>
                  </a:lnTo>
                  <a:lnTo>
                    <a:pt x="134" y="132"/>
                  </a:lnTo>
                  <a:lnTo>
                    <a:pt x="140" y="146"/>
                  </a:lnTo>
                  <a:lnTo>
                    <a:pt x="138" y="146"/>
                  </a:lnTo>
                  <a:lnTo>
                    <a:pt x="136" y="146"/>
                  </a:lnTo>
                  <a:lnTo>
                    <a:pt x="132" y="148"/>
                  </a:lnTo>
                  <a:lnTo>
                    <a:pt x="128" y="146"/>
                  </a:lnTo>
                  <a:lnTo>
                    <a:pt x="124" y="146"/>
                  </a:lnTo>
                  <a:lnTo>
                    <a:pt x="120" y="146"/>
                  </a:lnTo>
                  <a:lnTo>
                    <a:pt x="118" y="150"/>
                  </a:lnTo>
                  <a:lnTo>
                    <a:pt x="116" y="156"/>
                  </a:lnTo>
                  <a:lnTo>
                    <a:pt x="110" y="154"/>
                  </a:lnTo>
                  <a:lnTo>
                    <a:pt x="104" y="1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55" name="Freeform 254"/>
            <p:cNvSpPr/>
            <p:nvPr/>
          </p:nvSpPr>
          <p:spPr bwMode="auto">
            <a:xfrm>
              <a:off x="6886385" y="3971619"/>
              <a:ext cx="199488" cy="430091"/>
            </a:xfrm>
            <a:custGeom>
              <a:avLst/>
              <a:gdLst>
                <a:gd name="T0" fmla="*/ 2147483647 w 136"/>
                <a:gd name="T1" fmla="*/ 2147483647 h 272"/>
                <a:gd name="T2" fmla="*/ 2147483647 w 136"/>
                <a:gd name="T3" fmla="*/ 2147483647 h 272"/>
                <a:gd name="T4" fmla="*/ 2147483647 w 136"/>
                <a:gd name="T5" fmla="*/ 2147483647 h 272"/>
                <a:gd name="T6" fmla="*/ 2147483647 w 136"/>
                <a:gd name="T7" fmla="*/ 2147483647 h 272"/>
                <a:gd name="T8" fmla="*/ 2147483647 w 136"/>
                <a:gd name="T9" fmla="*/ 2147483647 h 272"/>
                <a:gd name="T10" fmla="*/ 2147483647 w 136"/>
                <a:gd name="T11" fmla="*/ 2147483647 h 272"/>
                <a:gd name="T12" fmla="*/ 2147483647 w 136"/>
                <a:gd name="T13" fmla="*/ 2147483647 h 272"/>
                <a:gd name="T14" fmla="*/ 2147483647 w 136"/>
                <a:gd name="T15" fmla="*/ 2147483647 h 272"/>
                <a:gd name="T16" fmla="*/ 2147483647 w 136"/>
                <a:gd name="T17" fmla="*/ 2147483647 h 272"/>
                <a:gd name="T18" fmla="*/ 2147483647 w 136"/>
                <a:gd name="T19" fmla="*/ 2147483647 h 272"/>
                <a:gd name="T20" fmla="*/ 2147483647 w 136"/>
                <a:gd name="T21" fmla="*/ 2147483647 h 272"/>
                <a:gd name="T22" fmla="*/ 2147483647 w 136"/>
                <a:gd name="T23" fmla="*/ 2147483647 h 272"/>
                <a:gd name="T24" fmla="*/ 2147483647 w 136"/>
                <a:gd name="T25" fmla="*/ 2147483647 h 272"/>
                <a:gd name="T26" fmla="*/ 2147483647 w 136"/>
                <a:gd name="T27" fmla="*/ 2147483647 h 272"/>
                <a:gd name="T28" fmla="*/ 2147483647 w 136"/>
                <a:gd name="T29" fmla="*/ 2147483647 h 272"/>
                <a:gd name="T30" fmla="*/ 2147483647 w 136"/>
                <a:gd name="T31" fmla="*/ 2147483647 h 272"/>
                <a:gd name="T32" fmla="*/ 2147483647 w 136"/>
                <a:gd name="T33" fmla="*/ 2147483647 h 272"/>
                <a:gd name="T34" fmla="*/ 2147483647 w 136"/>
                <a:gd name="T35" fmla="*/ 2147483647 h 272"/>
                <a:gd name="T36" fmla="*/ 2147483647 w 136"/>
                <a:gd name="T37" fmla="*/ 2147483647 h 272"/>
                <a:gd name="T38" fmla="*/ 2147483647 w 136"/>
                <a:gd name="T39" fmla="*/ 2147483647 h 272"/>
                <a:gd name="T40" fmla="*/ 2147483647 w 136"/>
                <a:gd name="T41" fmla="*/ 2147483647 h 272"/>
                <a:gd name="T42" fmla="*/ 2147483647 w 136"/>
                <a:gd name="T43" fmla="*/ 2147483647 h 272"/>
                <a:gd name="T44" fmla="*/ 2147483647 w 136"/>
                <a:gd name="T45" fmla="*/ 2147483647 h 272"/>
                <a:gd name="T46" fmla="*/ 2147483647 w 136"/>
                <a:gd name="T47" fmla="*/ 2147483647 h 272"/>
                <a:gd name="T48" fmla="*/ 2147483647 w 136"/>
                <a:gd name="T49" fmla="*/ 2147483647 h 272"/>
                <a:gd name="T50" fmla="*/ 2147483647 w 136"/>
                <a:gd name="T51" fmla="*/ 2147483647 h 272"/>
                <a:gd name="T52" fmla="*/ 2147483647 w 136"/>
                <a:gd name="T53" fmla="*/ 2147483647 h 272"/>
                <a:gd name="T54" fmla="*/ 2147483647 w 136"/>
                <a:gd name="T55" fmla="*/ 2147483647 h 272"/>
                <a:gd name="T56" fmla="*/ 2147483647 w 136"/>
                <a:gd name="T57" fmla="*/ 2147483647 h 272"/>
                <a:gd name="T58" fmla="*/ 2147483647 w 136"/>
                <a:gd name="T59" fmla="*/ 2147483647 h 272"/>
                <a:gd name="T60" fmla="*/ 2147483647 w 136"/>
                <a:gd name="T61" fmla="*/ 2147483647 h 272"/>
                <a:gd name="T62" fmla="*/ 2147483647 w 136"/>
                <a:gd name="T63" fmla="*/ 2147483647 h 272"/>
                <a:gd name="T64" fmla="*/ 2147483647 w 136"/>
                <a:gd name="T65" fmla="*/ 2147483647 h 272"/>
                <a:gd name="T66" fmla="*/ 2147483647 w 136"/>
                <a:gd name="T67" fmla="*/ 2147483647 h 272"/>
                <a:gd name="T68" fmla="*/ 2147483647 w 136"/>
                <a:gd name="T69" fmla="*/ 2147483647 h 272"/>
                <a:gd name="T70" fmla="*/ 2147483647 w 136"/>
                <a:gd name="T71" fmla="*/ 2147483647 h 272"/>
                <a:gd name="T72" fmla="*/ 2147483647 w 136"/>
                <a:gd name="T73" fmla="*/ 2147483647 h 272"/>
                <a:gd name="T74" fmla="*/ 2147483647 w 136"/>
                <a:gd name="T75" fmla="*/ 2147483647 h 272"/>
                <a:gd name="T76" fmla="*/ 2147483647 w 136"/>
                <a:gd name="T77" fmla="*/ 2147483647 h 272"/>
                <a:gd name="T78" fmla="*/ 2147483647 w 136"/>
                <a:gd name="T79" fmla="*/ 2147483647 h 272"/>
                <a:gd name="T80" fmla="*/ 2147483647 w 136"/>
                <a:gd name="T81" fmla="*/ 2147483647 h 272"/>
                <a:gd name="T82" fmla="*/ 2147483647 w 136"/>
                <a:gd name="T83" fmla="*/ 2147483647 h 272"/>
                <a:gd name="T84" fmla="*/ 2147483647 w 136"/>
                <a:gd name="T85" fmla="*/ 2147483647 h 272"/>
                <a:gd name="T86" fmla="*/ 2147483647 w 136"/>
                <a:gd name="T87" fmla="*/ 2147483647 h 272"/>
                <a:gd name="T88" fmla="*/ 2147483647 w 136"/>
                <a:gd name="T89" fmla="*/ 2147483647 h 272"/>
                <a:gd name="T90" fmla="*/ 2147483647 w 136"/>
                <a:gd name="T91" fmla="*/ 2147483647 h 272"/>
                <a:gd name="T92" fmla="*/ 2147483647 w 136"/>
                <a:gd name="T93" fmla="*/ 2147483647 h 272"/>
                <a:gd name="T94" fmla="*/ 2147483647 w 136"/>
                <a:gd name="T95" fmla="*/ 2147483647 h 272"/>
                <a:gd name="T96" fmla="*/ 2147483647 w 136"/>
                <a:gd name="T97" fmla="*/ 2147483647 h 272"/>
                <a:gd name="T98" fmla="*/ 2147483647 w 136"/>
                <a:gd name="T99" fmla="*/ 2147483647 h 272"/>
                <a:gd name="T100" fmla="*/ 2147483647 w 136"/>
                <a:gd name="T101" fmla="*/ 2147483647 h 272"/>
                <a:gd name="T102" fmla="*/ 2147483647 w 136"/>
                <a:gd name="T103" fmla="*/ 2147483647 h 272"/>
                <a:gd name="T104" fmla="*/ 2147483647 w 136"/>
                <a:gd name="T105" fmla="*/ 2147483647 h 272"/>
                <a:gd name="T106" fmla="*/ 2147483647 w 136"/>
                <a:gd name="T107" fmla="*/ 2147483647 h 272"/>
                <a:gd name="T108" fmla="*/ 2147483647 w 136"/>
                <a:gd name="T109" fmla="*/ 2147483647 h 272"/>
                <a:gd name="T110" fmla="*/ 2147483647 w 136"/>
                <a:gd name="T111" fmla="*/ 2147483647 h 272"/>
                <a:gd name="T112" fmla="*/ 2147483647 w 136"/>
                <a:gd name="T113" fmla="*/ 2147483647 h 2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6"/>
                <a:gd name="T172" fmla="*/ 0 h 272"/>
                <a:gd name="T173" fmla="*/ 136 w 136"/>
                <a:gd name="T174" fmla="*/ 272 h 2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6" h="272">
                  <a:moveTo>
                    <a:pt x="104" y="266"/>
                  </a:moveTo>
                  <a:lnTo>
                    <a:pt x="96" y="266"/>
                  </a:lnTo>
                  <a:lnTo>
                    <a:pt x="94" y="272"/>
                  </a:lnTo>
                  <a:lnTo>
                    <a:pt x="92" y="272"/>
                  </a:lnTo>
                  <a:lnTo>
                    <a:pt x="88" y="272"/>
                  </a:lnTo>
                  <a:lnTo>
                    <a:pt x="84" y="272"/>
                  </a:lnTo>
                  <a:lnTo>
                    <a:pt x="82" y="272"/>
                  </a:lnTo>
                  <a:lnTo>
                    <a:pt x="76" y="264"/>
                  </a:lnTo>
                  <a:lnTo>
                    <a:pt x="72" y="258"/>
                  </a:lnTo>
                  <a:lnTo>
                    <a:pt x="68" y="254"/>
                  </a:lnTo>
                  <a:lnTo>
                    <a:pt x="62" y="254"/>
                  </a:lnTo>
                  <a:lnTo>
                    <a:pt x="56" y="242"/>
                  </a:lnTo>
                  <a:lnTo>
                    <a:pt x="50" y="236"/>
                  </a:lnTo>
                  <a:lnTo>
                    <a:pt x="44" y="230"/>
                  </a:lnTo>
                  <a:lnTo>
                    <a:pt x="38" y="226"/>
                  </a:lnTo>
                  <a:lnTo>
                    <a:pt x="34" y="232"/>
                  </a:lnTo>
                  <a:lnTo>
                    <a:pt x="32" y="228"/>
                  </a:lnTo>
                  <a:lnTo>
                    <a:pt x="30" y="220"/>
                  </a:lnTo>
                  <a:lnTo>
                    <a:pt x="30" y="206"/>
                  </a:lnTo>
                  <a:lnTo>
                    <a:pt x="32" y="172"/>
                  </a:lnTo>
                  <a:lnTo>
                    <a:pt x="38" y="172"/>
                  </a:lnTo>
                  <a:lnTo>
                    <a:pt x="42" y="166"/>
                  </a:lnTo>
                  <a:lnTo>
                    <a:pt x="44" y="162"/>
                  </a:lnTo>
                  <a:lnTo>
                    <a:pt x="44" y="156"/>
                  </a:lnTo>
                  <a:lnTo>
                    <a:pt x="44" y="146"/>
                  </a:lnTo>
                  <a:lnTo>
                    <a:pt x="40" y="134"/>
                  </a:lnTo>
                  <a:lnTo>
                    <a:pt x="34" y="124"/>
                  </a:lnTo>
                  <a:lnTo>
                    <a:pt x="30" y="116"/>
                  </a:lnTo>
                  <a:lnTo>
                    <a:pt x="18" y="106"/>
                  </a:lnTo>
                  <a:lnTo>
                    <a:pt x="20" y="100"/>
                  </a:lnTo>
                  <a:lnTo>
                    <a:pt x="20" y="94"/>
                  </a:lnTo>
                  <a:lnTo>
                    <a:pt x="22" y="88"/>
                  </a:lnTo>
                  <a:lnTo>
                    <a:pt x="22" y="82"/>
                  </a:lnTo>
                  <a:lnTo>
                    <a:pt x="22" y="74"/>
                  </a:lnTo>
                  <a:lnTo>
                    <a:pt x="20" y="68"/>
                  </a:lnTo>
                  <a:lnTo>
                    <a:pt x="12" y="58"/>
                  </a:lnTo>
                  <a:lnTo>
                    <a:pt x="4" y="50"/>
                  </a:lnTo>
                  <a:lnTo>
                    <a:pt x="2" y="44"/>
                  </a:lnTo>
                  <a:lnTo>
                    <a:pt x="0" y="34"/>
                  </a:lnTo>
                  <a:lnTo>
                    <a:pt x="2" y="26"/>
                  </a:lnTo>
                  <a:lnTo>
                    <a:pt x="4" y="22"/>
                  </a:lnTo>
                  <a:lnTo>
                    <a:pt x="8" y="16"/>
                  </a:lnTo>
                  <a:lnTo>
                    <a:pt x="10" y="14"/>
                  </a:lnTo>
                  <a:lnTo>
                    <a:pt x="22" y="6"/>
                  </a:lnTo>
                  <a:lnTo>
                    <a:pt x="32" y="0"/>
                  </a:lnTo>
                  <a:lnTo>
                    <a:pt x="36" y="2"/>
                  </a:lnTo>
                  <a:lnTo>
                    <a:pt x="38" y="6"/>
                  </a:lnTo>
                  <a:lnTo>
                    <a:pt x="40" y="14"/>
                  </a:lnTo>
                  <a:lnTo>
                    <a:pt x="44" y="18"/>
                  </a:lnTo>
                  <a:lnTo>
                    <a:pt x="48" y="18"/>
                  </a:lnTo>
                  <a:lnTo>
                    <a:pt x="50" y="18"/>
                  </a:lnTo>
                  <a:lnTo>
                    <a:pt x="54" y="18"/>
                  </a:lnTo>
                  <a:lnTo>
                    <a:pt x="58" y="20"/>
                  </a:lnTo>
                  <a:lnTo>
                    <a:pt x="58" y="26"/>
                  </a:lnTo>
                  <a:lnTo>
                    <a:pt x="58" y="32"/>
                  </a:lnTo>
                  <a:lnTo>
                    <a:pt x="60" y="52"/>
                  </a:lnTo>
                  <a:lnTo>
                    <a:pt x="68" y="46"/>
                  </a:lnTo>
                  <a:lnTo>
                    <a:pt x="72" y="42"/>
                  </a:lnTo>
                  <a:lnTo>
                    <a:pt x="76" y="42"/>
                  </a:lnTo>
                  <a:lnTo>
                    <a:pt x="78" y="44"/>
                  </a:lnTo>
                  <a:lnTo>
                    <a:pt x="80" y="46"/>
                  </a:lnTo>
                  <a:lnTo>
                    <a:pt x="82" y="48"/>
                  </a:lnTo>
                  <a:lnTo>
                    <a:pt x="84" y="50"/>
                  </a:lnTo>
                  <a:lnTo>
                    <a:pt x="88" y="48"/>
                  </a:lnTo>
                  <a:lnTo>
                    <a:pt x="90" y="44"/>
                  </a:lnTo>
                  <a:lnTo>
                    <a:pt x="94" y="40"/>
                  </a:lnTo>
                  <a:lnTo>
                    <a:pt x="98" y="38"/>
                  </a:lnTo>
                  <a:lnTo>
                    <a:pt x="102" y="38"/>
                  </a:lnTo>
                  <a:lnTo>
                    <a:pt x="106" y="46"/>
                  </a:lnTo>
                  <a:lnTo>
                    <a:pt x="112" y="52"/>
                  </a:lnTo>
                  <a:lnTo>
                    <a:pt x="118" y="56"/>
                  </a:lnTo>
                  <a:lnTo>
                    <a:pt x="120" y="60"/>
                  </a:lnTo>
                  <a:lnTo>
                    <a:pt x="120" y="64"/>
                  </a:lnTo>
                  <a:lnTo>
                    <a:pt x="122" y="70"/>
                  </a:lnTo>
                  <a:lnTo>
                    <a:pt x="126" y="78"/>
                  </a:lnTo>
                  <a:lnTo>
                    <a:pt x="130" y="82"/>
                  </a:lnTo>
                  <a:lnTo>
                    <a:pt x="134" y="86"/>
                  </a:lnTo>
                  <a:lnTo>
                    <a:pt x="136" y="112"/>
                  </a:lnTo>
                  <a:lnTo>
                    <a:pt x="130" y="110"/>
                  </a:lnTo>
                  <a:lnTo>
                    <a:pt x="120" y="110"/>
                  </a:lnTo>
                  <a:lnTo>
                    <a:pt x="108" y="110"/>
                  </a:lnTo>
                  <a:lnTo>
                    <a:pt x="100" y="114"/>
                  </a:lnTo>
                  <a:lnTo>
                    <a:pt x="96" y="118"/>
                  </a:lnTo>
                  <a:lnTo>
                    <a:pt x="92" y="122"/>
                  </a:lnTo>
                  <a:lnTo>
                    <a:pt x="92" y="128"/>
                  </a:lnTo>
                  <a:lnTo>
                    <a:pt x="90" y="134"/>
                  </a:lnTo>
                  <a:lnTo>
                    <a:pt x="92" y="138"/>
                  </a:lnTo>
                  <a:lnTo>
                    <a:pt x="94" y="144"/>
                  </a:lnTo>
                  <a:lnTo>
                    <a:pt x="96" y="148"/>
                  </a:lnTo>
                  <a:lnTo>
                    <a:pt x="98" y="154"/>
                  </a:lnTo>
                  <a:lnTo>
                    <a:pt x="92" y="152"/>
                  </a:lnTo>
                  <a:lnTo>
                    <a:pt x="86" y="150"/>
                  </a:lnTo>
                  <a:lnTo>
                    <a:pt x="76" y="144"/>
                  </a:lnTo>
                  <a:lnTo>
                    <a:pt x="68" y="136"/>
                  </a:lnTo>
                  <a:lnTo>
                    <a:pt x="60" y="128"/>
                  </a:lnTo>
                  <a:lnTo>
                    <a:pt x="52" y="128"/>
                  </a:lnTo>
                  <a:lnTo>
                    <a:pt x="52" y="150"/>
                  </a:lnTo>
                  <a:lnTo>
                    <a:pt x="50" y="158"/>
                  </a:lnTo>
                  <a:lnTo>
                    <a:pt x="48" y="166"/>
                  </a:lnTo>
                  <a:lnTo>
                    <a:pt x="48" y="176"/>
                  </a:lnTo>
                  <a:lnTo>
                    <a:pt x="46" y="188"/>
                  </a:lnTo>
                  <a:lnTo>
                    <a:pt x="48" y="192"/>
                  </a:lnTo>
                  <a:lnTo>
                    <a:pt x="48" y="200"/>
                  </a:lnTo>
                  <a:lnTo>
                    <a:pt x="52" y="204"/>
                  </a:lnTo>
                  <a:lnTo>
                    <a:pt x="60" y="206"/>
                  </a:lnTo>
                  <a:lnTo>
                    <a:pt x="60" y="216"/>
                  </a:lnTo>
                  <a:lnTo>
                    <a:pt x="62" y="220"/>
                  </a:lnTo>
                  <a:lnTo>
                    <a:pt x="66" y="224"/>
                  </a:lnTo>
                  <a:lnTo>
                    <a:pt x="66" y="234"/>
                  </a:lnTo>
                  <a:lnTo>
                    <a:pt x="68" y="238"/>
                  </a:lnTo>
                  <a:lnTo>
                    <a:pt x="70" y="240"/>
                  </a:lnTo>
                  <a:lnTo>
                    <a:pt x="74" y="244"/>
                  </a:lnTo>
                  <a:lnTo>
                    <a:pt x="84" y="248"/>
                  </a:lnTo>
                  <a:lnTo>
                    <a:pt x="104" y="2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56" name="Freeform 255"/>
            <p:cNvSpPr/>
            <p:nvPr/>
          </p:nvSpPr>
          <p:spPr bwMode="auto">
            <a:xfrm>
              <a:off x="6977481" y="4373835"/>
              <a:ext cx="106086" cy="161948"/>
            </a:xfrm>
            <a:custGeom>
              <a:avLst/>
              <a:gdLst>
                <a:gd name="T0" fmla="*/ 2147483647 w 72"/>
                <a:gd name="T1" fmla="*/ 2147483647 h 102"/>
                <a:gd name="T2" fmla="*/ 2147483647 w 72"/>
                <a:gd name="T3" fmla="*/ 2147483647 h 102"/>
                <a:gd name="T4" fmla="*/ 2147483647 w 72"/>
                <a:gd name="T5" fmla="*/ 2147483647 h 102"/>
                <a:gd name="T6" fmla="*/ 2147483647 w 72"/>
                <a:gd name="T7" fmla="*/ 2147483647 h 102"/>
                <a:gd name="T8" fmla="*/ 2147483647 w 72"/>
                <a:gd name="T9" fmla="*/ 2147483647 h 102"/>
                <a:gd name="T10" fmla="*/ 2147483647 w 72"/>
                <a:gd name="T11" fmla="*/ 2147483647 h 102"/>
                <a:gd name="T12" fmla="*/ 2147483647 w 72"/>
                <a:gd name="T13" fmla="*/ 2147483647 h 102"/>
                <a:gd name="T14" fmla="*/ 2147483647 w 72"/>
                <a:gd name="T15" fmla="*/ 2147483647 h 102"/>
                <a:gd name="T16" fmla="*/ 2147483647 w 72"/>
                <a:gd name="T17" fmla="*/ 2147483647 h 102"/>
                <a:gd name="T18" fmla="*/ 2147483647 w 72"/>
                <a:gd name="T19" fmla="*/ 0 h 102"/>
                <a:gd name="T20" fmla="*/ 0 w 72"/>
                <a:gd name="T21" fmla="*/ 0 h 102"/>
                <a:gd name="T22" fmla="*/ 2147483647 w 72"/>
                <a:gd name="T23" fmla="*/ 2147483647 h 102"/>
                <a:gd name="T24" fmla="*/ 2147483647 w 72"/>
                <a:gd name="T25" fmla="*/ 2147483647 h 102"/>
                <a:gd name="T26" fmla="*/ 2147483647 w 72"/>
                <a:gd name="T27" fmla="*/ 2147483647 h 102"/>
                <a:gd name="T28" fmla="*/ 2147483647 w 72"/>
                <a:gd name="T29" fmla="*/ 2147483647 h 102"/>
                <a:gd name="T30" fmla="*/ 2147483647 w 72"/>
                <a:gd name="T31" fmla="*/ 2147483647 h 102"/>
                <a:gd name="T32" fmla="*/ 2147483647 w 72"/>
                <a:gd name="T33" fmla="*/ 2147483647 h 102"/>
                <a:gd name="T34" fmla="*/ 2147483647 w 72"/>
                <a:gd name="T35" fmla="*/ 2147483647 h 102"/>
                <a:gd name="T36" fmla="*/ 2147483647 w 72"/>
                <a:gd name="T37" fmla="*/ 2147483647 h 102"/>
                <a:gd name="T38" fmla="*/ 2147483647 w 72"/>
                <a:gd name="T39" fmla="*/ 2147483647 h 102"/>
                <a:gd name="T40" fmla="*/ 2147483647 w 72"/>
                <a:gd name="T41" fmla="*/ 2147483647 h 102"/>
                <a:gd name="T42" fmla="*/ 2147483647 w 72"/>
                <a:gd name="T43" fmla="*/ 2147483647 h 102"/>
                <a:gd name="T44" fmla="*/ 2147483647 w 72"/>
                <a:gd name="T45" fmla="*/ 2147483647 h 102"/>
                <a:gd name="T46" fmla="*/ 2147483647 w 72"/>
                <a:gd name="T47" fmla="*/ 2147483647 h 102"/>
                <a:gd name="T48" fmla="*/ 2147483647 w 72"/>
                <a:gd name="T49" fmla="*/ 2147483647 h 102"/>
                <a:gd name="T50" fmla="*/ 2147483647 w 72"/>
                <a:gd name="T51" fmla="*/ 2147483647 h 102"/>
                <a:gd name="T52" fmla="*/ 2147483647 w 72"/>
                <a:gd name="T53" fmla="*/ 2147483647 h 102"/>
                <a:gd name="T54" fmla="*/ 2147483647 w 72"/>
                <a:gd name="T55" fmla="*/ 2147483647 h 102"/>
                <a:gd name="T56" fmla="*/ 2147483647 w 72"/>
                <a:gd name="T57" fmla="*/ 2147483647 h 102"/>
                <a:gd name="T58" fmla="*/ 2147483647 w 72"/>
                <a:gd name="T59" fmla="*/ 2147483647 h 102"/>
                <a:gd name="T60" fmla="*/ 2147483647 w 72"/>
                <a:gd name="T61" fmla="*/ 2147483647 h 102"/>
                <a:gd name="T62" fmla="*/ 2147483647 w 72"/>
                <a:gd name="T63" fmla="*/ 2147483647 h 102"/>
                <a:gd name="T64" fmla="*/ 2147483647 w 72"/>
                <a:gd name="T65" fmla="*/ 2147483647 h 102"/>
                <a:gd name="T66" fmla="*/ 2147483647 w 72"/>
                <a:gd name="T67" fmla="*/ 2147483647 h 1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
                <a:gd name="T103" fmla="*/ 0 h 102"/>
                <a:gd name="T104" fmla="*/ 72 w 72"/>
                <a:gd name="T105" fmla="*/ 102 h 10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 h="102">
                  <a:moveTo>
                    <a:pt x="42" y="12"/>
                  </a:moveTo>
                  <a:lnTo>
                    <a:pt x="34" y="12"/>
                  </a:lnTo>
                  <a:lnTo>
                    <a:pt x="32" y="18"/>
                  </a:lnTo>
                  <a:lnTo>
                    <a:pt x="30" y="18"/>
                  </a:lnTo>
                  <a:lnTo>
                    <a:pt x="26" y="18"/>
                  </a:lnTo>
                  <a:lnTo>
                    <a:pt x="22" y="18"/>
                  </a:lnTo>
                  <a:lnTo>
                    <a:pt x="20" y="18"/>
                  </a:lnTo>
                  <a:lnTo>
                    <a:pt x="14" y="10"/>
                  </a:lnTo>
                  <a:lnTo>
                    <a:pt x="10" y="4"/>
                  </a:lnTo>
                  <a:lnTo>
                    <a:pt x="6" y="0"/>
                  </a:lnTo>
                  <a:lnTo>
                    <a:pt x="0" y="0"/>
                  </a:lnTo>
                  <a:lnTo>
                    <a:pt x="2" y="8"/>
                  </a:lnTo>
                  <a:lnTo>
                    <a:pt x="4" y="14"/>
                  </a:lnTo>
                  <a:lnTo>
                    <a:pt x="6" y="24"/>
                  </a:lnTo>
                  <a:lnTo>
                    <a:pt x="10" y="36"/>
                  </a:lnTo>
                  <a:lnTo>
                    <a:pt x="14" y="46"/>
                  </a:lnTo>
                  <a:lnTo>
                    <a:pt x="18" y="54"/>
                  </a:lnTo>
                  <a:lnTo>
                    <a:pt x="34" y="72"/>
                  </a:lnTo>
                  <a:lnTo>
                    <a:pt x="50" y="86"/>
                  </a:lnTo>
                  <a:lnTo>
                    <a:pt x="58" y="96"/>
                  </a:lnTo>
                  <a:lnTo>
                    <a:pt x="66" y="102"/>
                  </a:lnTo>
                  <a:lnTo>
                    <a:pt x="68" y="100"/>
                  </a:lnTo>
                  <a:lnTo>
                    <a:pt x="70" y="100"/>
                  </a:lnTo>
                  <a:lnTo>
                    <a:pt x="72" y="96"/>
                  </a:lnTo>
                  <a:lnTo>
                    <a:pt x="72" y="90"/>
                  </a:lnTo>
                  <a:lnTo>
                    <a:pt x="70" y="84"/>
                  </a:lnTo>
                  <a:lnTo>
                    <a:pt x="66" y="74"/>
                  </a:lnTo>
                  <a:lnTo>
                    <a:pt x="62" y="68"/>
                  </a:lnTo>
                  <a:lnTo>
                    <a:pt x="60" y="64"/>
                  </a:lnTo>
                  <a:lnTo>
                    <a:pt x="58" y="60"/>
                  </a:lnTo>
                  <a:lnTo>
                    <a:pt x="58" y="40"/>
                  </a:lnTo>
                  <a:lnTo>
                    <a:pt x="58" y="32"/>
                  </a:lnTo>
                  <a:lnTo>
                    <a:pt x="52" y="24"/>
                  </a:lnTo>
                  <a:lnTo>
                    <a:pt x="4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57" name="Freeform 256"/>
            <p:cNvSpPr/>
            <p:nvPr/>
          </p:nvSpPr>
          <p:spPr bwMode="auto">
            <a:xfrm>
              <a:off x="6754930" y="3740644"/>
              <a:ext cx="197182" cy="503101"/>
            </a:xfrm>
            <a:custGeom>
              <a:avLst/>
              <a:gdLst>
                <a:gd name="T0" fmla="*/ 0 w 134"/>
                <a:gd name="T1" fmla="*/ 2147483647 h 318"/>
                <a:gd name="T2" fmla="*/ 2147483647 w 134"/>
                <a:gd name="T3" fmla="*/ 2147483647 h 318"/>
                <a:gd name="T4" fmla="*/ 2147483647 w 134"/>
                <a:gd name="T5" fmla="*/ 2147483647 h 318"/>
                <a:gd name="T6" fmla="*/ 2147483647 w 134"/>
                <a:gd name="T7" fmla="*/ 2147483647 h 318"/>
                <a:gd name="T8" fmla="*/ 2147483647 w 134"/>
                <a:gd name="T9" fmla="*/ 2147483647 h 318"/>
                <a:gd name="T10" fmla="*/ 2147483647 w 134"/>
                <a:gd name="T11" fmla="*/ 2147483647 h 318"/>
                <a:gd name="T12" fmla="*/ 2147483647 w 134"/>
                <a:gd name="T13" fmla="*/ 2147483647 h 318"/>
                <a:gd name="T14" fmla="*/ 2147483647 w 134"/>
                <a:gd name="T15" fmla="*/ 2147483647 h 318"/>
                <a:gd name="T16" fmla="*/ 2147483647 w 134"/>
                <a:gd name="T17" fmla="*/ 2147483647 h 318"/>
                <a:gd name="T18" fmla="*/ 2147483647 w 134"/>
                <a:gd name="T19" fmla="*/ 2147483647 h 318"/>
                <a:gd name="T20" fmla="*/ 2147483647 w 134"/>
                <a:gd name="T21" fmla="*/ 2147483647 h 318"/>
                <a:gd name="T22" fmla="*/ 2147483647 w 134"/>
                <a:gd name="T23" fmla="*/ 2147483647 h 318"/>
                <a:gd name="T24" fmla="*/ 2147483647 w 134"/>
                <a:gd name="T25" fmla="*/ 2147483647 h 318"/>
                <a:gd name="T26" fmla="*/ 2147483647 w 134"/>
                <a:gd name="T27" fmla="*/ 2147483647 h 318"/>
                <a:gd name="T28" fmla="*/ 2147483647 w 134"/>
                <a:gd name="T29" fmla="*/ 2147483647 h 318"/>
                <a:gd name="T30" fmla="*/ 2147483647 w 134"/>
                <a:gd name="T31" fmla="*/ 2147483647 h 318"/>
                <a:gd name="T32" fmla="*/ 2147483647 w 134"/>
                <a:gd name="T33" fmla="*/ 2147483647 h 318"/>
                <a:gd name="T34" fmla="*/ 2147483647 w 134"/>
                <a:gd name="T35" fmla="*/ 2147483647 h 318"/>
                <a:gd name="T36" fmla="*/ 2147483647 w 134"/>
                <a:gd name="T37" fmla="*/ 2147483647 h 318"/>
                <a:gd name="T38" fmla="*/ 2147483647 w 134"/>
                <a:gd name="T39" fmla="*/ 2147483647 h 318"/>
                <a:gd name="T40" fmla="*/ 2147483647 w 134"/>
                <a:gd name="T41" fmla="*/ 2147483647 h 318"/>
                <a:gd name="T42" fmla="*/ 2147483647 w 134"/>
                <a:gd name="T43" fmla="*/ 2147483647 h 318"/>
                <a:gd name="T44" fmla="*/ 2147483647 w 134"/>
                <a:gd name="T45" fmla="*/ 2147483647 h 318"/>
                <a:gd name="T46" fmla="*/ 2147483647 w 134"/>
                <a:gd name="T47" fmla="*/ 2147483647 h 318"/>
                <a:gd name="T48" fmla="*/ 2147483647 w 134"/>
                <a:gd name="T49" fmla="*/ 2147483647 h 318"/>
                <a:gd name="T50" fmla="*/ 2147483647 w 134"/>
                <a:gd name="T51" fmla="*/ 2147483647 h 318"/>
                <a:gd name="T52" fmla="*/ 2147483647 w 134"/>
                <a:gd name="T53" fmla="*/ 2147483647 h 318"/>
                <a:gd name="T54" fmla="*/ 2147483647 w 134"/>
                <a:gd name="T55" fmla="*/ 2147483647 h 318"/>
                <a:gd name="T56" fmla="*/ 2147483647 w 134"/>
                <a:gd name="T57" fmla="*/ 2147483647 h 318"/>
                <a:gd name="T58" fmla="*/ 2147483647 w 134"/>
                <a:gd name="T59" fmla="*/ 2147483647 h 318"/>
                <a:gd name="T60" fmla="*/ 2147483647 w 134"/>
                <a:gd name="T61" fmla="*/ 2147483647 h 318"/>
                <a:gd name="T62" fmla="*/ 2147483647 w 134"/>
                <a:gd name="T63" fmla="*/ 2147483647 h 318"/>
                <a:gd name="T64" fmla="*/ 2147483647 w 134"/>
                <a:gd name="T65" fmla="*/ 2147483647 h 318"/>
                <a:gd name="T66" fmla="*/ 2147483647 w 134"/>
                <a:gd name="T67" fmla="*/ 2147483647 h 318"/>
                <a:gd name="T68" fmla="*/ 2147483647 w 134"/>
                <a:gd name="T69" fmla="*/ 2147483647 h 318"/>
                <a:gd name="T70" fmla="*/ 2147483647 w 134"/>
                <a:gd name="T71" fmla="*/ 2147483647 h 318"/>
                <a:gd name="T72" fmla="*/ 2147483647 w 134"/>
                <a:gd name="T73" fmla="*/ 2147483647 h 318"/>
                <a:gd name="T74" fmla="*/ 2147483647 w 134"/>
                <a:gd name="T75" fmla="*/ 2147483647 h 318"/>
                <a:gd name="T76" fmla="*/ 2147483647 w 134"/>
                <a:gd name="T77" fmla="*/ 2147483647 h 318"/>
                <a:gd name="T78" fmla="*/ 2147483647 w 134"/>
                <a:gd name="T79" fmla="*/ 2147483647 h 318"/>
                <a:gd name="T80" fmla="*/ 2147483647 w 134"/>
                <a:gd name="T81" fmla="*/ 2147483647 h 318"/>
                <a:gd name="T82" fmla="*/ 2147483647 w 134"/>
                <a:gd name="T83" fmla="*/ 2147483647 h 318"/>
                <a:gd name="T84" fmla="*/ 2147483647 w 134"/>
                <a:gd name="T85" fmla="*/ 2147483647 h 318"/>
                <a:gd name="T86" fmla="*/ 2147483647 w 134"/>
                <a:gd name="T87" fmla="*/ 2147483647 h 318"/>
                <a:gd name="T88" fmla="*/ 2147483647 w 134"/>
                <a:gd name="T89" fmla="*/ 2147483647 h 318"/>
                <a:gd name="T90" fmla="*/ 2147483647 w 134"/>
                <a:gd name="T91" fmla="*/ 2147483647 h 318"/>
                <a:gd name="T92" fmla="*/ 2147483647 w 134"/>
                <a:gd name="T93" fmla="*/ 0 h 318"/>
                <a:gd name="T94" fmla="*/ 2147483647 w 134"/>
                <a:gd name="T95" fmla="*/ 2147483647 h 318"/>
                <a:gd name="T96" fmla="*/ 2147483647 w 134"/>
                <a:gd name="T97" fmla="*/ 2147483647 h 318"/>
                <a:gd name="T98" fmla="*/ 2147483647 w 134"/>
                <a:gd name="T99" fmla="*/ 2147483647 h 318"/>
                <a:gd name="T100" fmla="*/ 2147483647 w 134"/>
                <a:gd name="T101" fmla="*/ 2147483647 h 318"/>
                <a:gd name="T102" fmla="*/ 2147483647 w 134"/>
                <a:gd name="T103" fmla="*/ 2147483647 h 318"/>
                <a:gd name="T104" fmla="*/ 2147483647 w 134"/>
                <a:gd name="T105" fmla="*/ 2147483647 h 318"/>
                <a:gd name="T106" fmla="*/ 2147483647 w 134"/>
                <a:gd name="T107" fmla="*/ 2147483647 h 318"/>
                <a:gd name="T108" fmla="*/ 2147483647 w 134"/>
                <a:gd name="T109" fmla="*/ 2147483647 h 318"/>
                <a:gd name="T110" fmla="*/ 2147483647 w 134"/>
                <a:gd name="T111" fmla="*/ 2147483647 h 318"/>
                <a:gd name="T112" fmla="*/ 2147483647 w 134"/>
                <a:gd name="T113" fmla="*/ 2147483647 h 318"/>
                <a:gd name="T114" fmla="*/ 2147483647 w 134"/>
                <a:gd name="T115" fmla="*/ 2147483647 h 318"/>
                <a:gd name="T116" fmla="*/ 2147483647 w 134"/>
                <a:gd name="T117" fmla="*/ 2147483647 h 318"/>
                <a:gd name="T118" fmla="*/ 2147483647 w 134"/>
                <a:gd name="T119" fmla="*/ 2147483647 h 318"/>
                <a:gd name="T120" fmla="*/ 2147483647 w 134"/>
                <a:gd name="T121" fmla="*/ 2147483647 h 318"/>
                <a:gd name="T122" fmla="*/ 0 w 134"/>
                <a:gd name="T123" fmla="*/ 2147483647 h 3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4"/>
                <a:gd name="T187" fmla="*/ 0 h 318"/>
                <a:gd name="T188" fmla="*/ 134 w 134"/>
                <a:gd name="T189" fmla="*/ 318 h 31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4" h="318">
                  <a:moveTo>
                    <a:pt x="0" y="136"/>
                  </a:moveTo>
                  <a:lnTo>
                    <a:pt x="0" y="140"/>
                  </a:lnTo>
                  <a:lnTo>
                    <a:pt x="14" y="152"/>
                  </a:lnTo>
                  <a:lnTo>
                    <a:pt x="28" y="166"/>
                  </a:lnTo>
                  <a:lnTo>
                    <a:pt x="36" y="172"/>
                  </a:lnTo>
                  <a:lnTo>
                    <a:pt x="42" y="180"/>
                  </a:lnTo>
                  <a:lnTo>
                    <a:pt x="46" y="190"/>
                  </a:lnTo>
                  <a:lnTo>
                    <a:pt x="48" y="198"/>
                  </a:lnTo>
                  <a:lnTo>
                    <a:pt x="48" y="204"/>
                  </a:lnTo>
                  <a:lnTo>
                    <a:pt x="46" y="212"/>
                  </a:lnTo>
                  <a:lnTo>
                    <a:pt x="44" y="218"/>
                  </a:lnTo>
                  <a:lnTo>
                    <a:pt x="44" y="224"/>
                  </a:lnTo>
                  <a:lnTo>
                    <a:pt x="44" y="226"/>
                  </a:lnTo>
                  <a:lnTo>
                    <a:pt x="48" y="226"/>
                  </a:lnTo>
                  <a:lnTo>
                    <a:pt x="56" y="224"/>
                  </a:lnTo>
                  <a:lnTo>
                    <a:pt x="58" y="228"/>
                  </a:lnTo>
                  <a:lnTo>
                    <a:pt x="62" y="228"/>
                  </a:lnTo>
                  <a:lnTo>
                    <a:pt x="66" y="228"/>
                  </a:lnTo>
                  <a:lnTo>
                    <a:pt x="72" y="228"/>
                  </a:lnTo>
                  <a:lnTo>
                    <a:pt x="80" y="224"/>
                  </a:lnTo>
                  <a:lnTo>
                    <a:pt x="84" y="216"/>
                  </a:lnTo>
                  <a:lnTo>
                    <a:pt x="84" y="206"/>
                  </a:lnTo>
                  <a:lnTo>
                    <a:pt x="90" y="212"/>
                  </a:lnTo>
                  <a:lnTo>
                    <a:pt x="96" y="220"/>
                  </a:lnTo>
                  <a:lnTo>
                    <a:pt x="102" y="234"/>
                  </a:lnTo>
                  <a:lnTo>
                    <a:pt x="106" y="252"/>
                  </a:lnTo>
                  <a:lnTo>
                    <a:pt x="110" y="268"/>
                  </a:lnTo>
                  <a:lnTo>
                    <a:pt x="118" y="276"/>
                  </a:lnTo>
                  <a:lnTo>
                    <a:pt x="122" y="282"/>
                  </a:lnTo>
                  <a:lnTo>
                    <a:pt x="122" y="286"/>
                  </a:lnTo>
                  <a:lnTo>
                    <a:pt x="124" y="304"/>
                  </a:lnTo>
                  <a:lnTo>
                    <a:pt x="124" y="310"/>
                  </a:lnTo>
                  <a:lnTo>
                    <a:pt x="122" y="318"/>
                  </a:lnTo>
                  <a:lnTo>
                    <a:pt x="128" y="318"/>
                  </a:lnTo>
                  <a:lnTo>
                    <a:pt x="132" y="312"/>
                  </a:lnTo>
                  <a:lnTo>
                    <a:pt x="134" y="308"/>
                  </a:lnTo>
                  <a:lnTo>
                    <a:pt x="134" y="302"/>
                  </a:lnTo>
                  <a:lnTo>
                    <a:pt x="134" y="292"/>
                  </a:lnTo>
                  <a:lnTo>
                    <a:pt x="130" y="280"/>
                  </a:lnTo>
                  <a:lnTo>
                    <a:pt x="124" y="270"/>
                  </a:lnTo>
                  <a:lnTo>
                    <a:pt x="120" y="262"/>
                  </a:lnTo>
                  <a:lnTo>
                    <a:pt x="108" y="252"/>
                  </a:lnTo>
                  <a:lnTo>
                    <a:pt x="110" y="246"/>
                  </a:lnTo>
                  <a:lnTo>
                    <a:pt x="110" y="240"/>
                  </a:lnTo>
                  <a:lnTo>
                    <a:pt x="112" y="234"/>
                  </a:lnTo>
                  <a:lnTo>
                    <a:pt x="112" y="228"/>
                  </a:lnTo>
                  <a:lnTo>
                    <a:pt x="112" y="220"/>
                  </a:lnTo>
                  <a:lnTo>
                    <a:pt x="110" y="214"/>
                  </a:lnTo>
                  <a:lnTo>
                    <a:pt x="102" y="204"/>
                  </a:lnTo>
                  <a:lnTo>
                    <a:pt x="94" y="196"/>
                  </a:lnTo>
                  <a:lnTo>
                    <a:pt x="92" y="190"/>
                  </a:lnTo>
                  <a:lnTo>
                    <a:pt x="90" y="180"/>
                  </a:lnTo>
                  <a:lnTo>
                    <a:pt x="92" y="172"/>
                  </a:lnTo>
                  <a:lnTo>
                    <a:pt x="94" y="168"/>
                  </a:lnTo>
                  <a:lnTo>
                    <a:pt x="98" y="162"/>
                  </a:lnTo>
                  <a:lnTo>
                    <a:pt x="106" y="156"/>
                  </a:lnTo>
                  <a:lnTo>
                    <a:pt x="118" y="148"/>
                  </a:lnTo>
                  <a:lnTo>
                    <a:pt x="124" y="144"/>
                  </a:lnTo>
                  <a:lnTo>
                    <a:pt x="130" y="140"/>
                  </a:lnTo>
                  <a:lnTo>
                    <a:pt x="132" y="134"/>
                  </a:lnTo>
                  <a:lnTo>
                    <a:pt x="134" y="130"/>
                  </a:lnTo>
                  <a:lnTo>
                    <a:pt x="132" y="128"/>
                  </a:lnTo>
                  <a:lnTo>
                    <a:pt x="126" y="126"/>
                  </a:lnTo>
                  <a:lnTo>
                    <a:pt x="120" y="122"/>
                  </a:lnTo>
                  <a:lnTo>
                    <a:pt x="114" y="118"/>
                  </a:lnTo>
                  <a:lnTo>
                    <a:pt x="108" y="116"/>
                  </a:lnTo>
                  <a:lnTo>
                    <a:pt x="110" y="106"/>
                  </a:lnTo>
                  <a:lnTo>
                    <a:pt x="110" y="102"/>
                  </a:lnTo>
                  <a:lnTo>
                    <a:pt x="108" y="98"/>
                  </a:lnTo>
                  <a:lnTo>
                    <a:pt x="104" y="96"/>
                  </a:lnTo>
                  <a:lnTo>
                    <a:pt x="100" y="94"/>
                  </a:lnTo>
                  <a:lnTo>
                    <a:pt x="98" y="90"/>
                  </a:lnTo>
                  <a:lnTo>
                    <a:pt x="96" y="84"/>
                  </a:lnTo>
                  <a:lnTo>
                    <a:pt x="94" y="82"/>
                  </a:lnTo>
                  <a:lnTo>
                    <a:pt x="90" y="82"/>
                  </a:lnTo>
                  <a:lnTo>
                    <a:pt x="84" y="82"/>
                  </a:lnTo>
                  <a:lnTo>
                    <a:pt x="80" y="80"/>
                  </a:lnTo>
                  <a:lnTo>
                    <a:pt x="78" y="76"/>
                  </a:lnTo>
                  <a:lnTo>
                    <a:pt x="76" y="68"/>
                  </a:lnTo>
                  <a:lnTo>
                    <a:pt x="76" y="64"/>
                  </a:lnTo>
                  <a:lnTo>
                    <a:pt x="78" y="58"/>
                  </a:lnTo>
                  <a:lnTo>
                    <a:pt x="82" y="52"/>
                  </a:lnTo>
                  <a:lnTo>
                    <a:pt x="88" y="50"/>
                  </a:lnTo>
                  <a:lnTo>
                    <a:pt x="86" y="48"/>
                  </a:lnTo>
                  <a:lnTo>
                    <a:pt x="88" y="44"/>
                  </a:lnTo>
                  <a:lnTo>
                    <a:pt x="84" y="28"/>
                  </a:lnTo>
                  <a:lnTo>
                    <a:pt x="82" y="18"/>
                  </a:lnTo>
                  <a:lnTo>
                    <a:pt x="80" y="14"/>
                  </a:lnTo>
                  <a:lnTo>
                    <a:pt x="76" y="14"/>
                  </a:lnTo>
                  <a:lnTo>
                    <a:pt x="72" y="12"/>
                  </a:lnTo>
                  <a:lnTo>
                    <a:pt x="72" y="10"/>
                  </a:lnTo>
                  <a:lnTo>
                    <a:pt x="68" y="4"/>
                  </a:lnTo>
                  <a:lnTo>
                    <a:pt x="66" y="2"/>
                  </a:lnTo>
                  <a:lnTo>
                    <a:pt x="62" y="0"/>
                  </a:lnTo>
                  <a:lnTo>
                    <a:pt x="56" y="0"/>
                  </a:lnTo>
                  <a:lnTo>
                    <a:pt x="56" y="8"/>
                  </a:lnTo>
                  <a:lnTo>
                    <a:pt x="54" y="14"/>
                  </a:lnTo>
                  <a:lnTo>
                    <a:pt x="56" y="20"/>
                  </a:lnTo>
                  <a:lnTo>
                    <a:pt x="50" y="20"/>
                  </a:lnTo>
                  <a:lnTo>
                    <a:pt x="44" y="22"/>
                  </a:lnTo>
                  <a:lnTo>
                    <a:pt x="36" y="28"/>
                  </a:lnTo>
                  <a:lnTo>
                    <a:pt x="30" y="34"/>
                  </a:lnTo>
                  <a:lnTo>
                    <a:pt x="28" y="36"/>
                  </a:lnTo>
                  <a:lnTo>
                    <a:pt x="30" y="40"/>
                  </a:lnTo>
                  <a:lnTo>
                    <a:pt x="32" y="42"/>
                  </a:lnTo>
                  <a:lnTo>
                    <a:pt x="26" y="60"/>
                  </a:lnTo>
                  <a:lnTo>
                    <a:pt x="26" y="62"/>
                  </a:lnTo>
                  <a:lnTo>
                    <a:pt x="28" y="64"/>
                  </a:lnTo>
                  <a:lnTo>
                    <a:pt x="30" y="64"/>
                  </a:lnTo>
                  <a:lnTo>
                    <a:pt x="28" y="70"/>
                  </a:lnTo>
                  <a:lnTo>
                    <a:pt x="26" y="74"/>
                  </a:lnTo>
                  <a:lnTo>
                    <a:pt x="20" y="84"/>
                  </a:lnTo>
                  <a:lnTo>
                    <a:pt x="18" y="84"/>
                  </a:lnTo>
                  <a:lnTo>
                    <a:pt x="16" y="82"/>
                  </a:lnTo>
                  <a:lnTo>
                    <a:pt x="12" y="86"/>
                  </a:lnTo>
                  <a:lnTo>
                    <a:pt x="10" y="86"/>
                  </a:lnTo>
                  <a:lnTo>
                    <a:pt x="12" y="92"/>
                  </a:lnTo>
                  <a:lnTo>
                    <a:pt x="12" y="100"/>
                  </a:lnTo>
                  <a:lnTo>
                    <a:pt x="10" y="110"/>
                  </a:lnTo>
                  <a:lnTo>
                    <a:pt x="10" y="118"/>
                  </a:lnTo>
                  <a:lnTo>
                    <a:pt x="4" y="118"/>
                  </a:lnTo>
                  <a:lnTo>
                    <a:pt x="2" y="124"/>
                  </a:lnTo>
                  <a:lnTo>
                    <a:pt x="0" y="130"/>
                  </a:lnTo>
                  <a:lnTo>
                    <a:pt x="0" y="1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58" name="Freeform 257"/>
            <p:cNvSpPr/>
            <p:nvPr/>
          </p:nvSpPr>
          <p:spPr bwMode="auto">
            <a:xfrm>
              <a:off x="6641926" y="3801707"/>
              <a:ext cx="123382" cy="152656"/>
            </a:xfrm>
            <a:custGeom>
              <a:avLst/>
              <a:gdLst>
                <a:gd name="T0" fmla="*/ 2147483647 w 84"/>
                <a:gd name="T1" fmla="*/ 2147483647 h 96"/>
                <a:gd name="T2" fmla="*/ 2147483647 w 84"/>
                <a:gd name="T3" fmla="*/ 2147483647 h 96"/>
                <a:gd name="T4" fmla="*/ 2147483647 w 84"/>
                <a:gd name="T5" fmla="*/ 2147483647 h 96"/>
                <a:gd name="T6" fmla="*/ 2147483647 w 84"/>
                <a:gd name="T7" fmla="*/ 2147483647 h 96"/>
                <a:gd name="T8" fmla="*/ 2147483647 w 84"/>
                <a:gd name="T9" fmla="*/ 2147483647 h 96"/>
                <a:gd name="T10" fmla="*/ 2147483647 w 84"/>
                <a:gd name="T11" fmla="*/ 2147483647 h 96"/>
                <a:gd name="T12" fmla="*/ 2147483647 w 84"/>
                <a:gd name="T13" fmla="*/ 2147483647 h 96"/>
                <a:gd name="T14" fmla="*/ 2147483647 w 84"/>
                <a:gd name="T15" fmla="*/ 2147483647 h 96"/>
                <a:gd name="T16" fmla="*/ 2147483647 w 84"/>
                <a:gd name="T17" fmla="*/ 2147483647 h 96"/>
                <a:gd name="T18" fmla="*/ 2147483647 w 84"/>
                <a:gd name="T19" fmla="*/ 2147483647 h 96"/>
                <a:gd name="T20" fmla="*/ 2147483647 w 84"/>
                <a:gd name="T21" fmla="*/ 2147483647 h 96"/>
                <a:gd name="T22" fmla="*/ 2147483647 w 84"/>
                <a:gd name="T23" fmla="*/ 2147483647 h 96"/>
                <a:gd name="T24" fmla="*/ 2147483647 w 84"/>
                <a:gd name="T25" fmla="*/ 2147483647 h 96"/>
                <a:gd name="T26" fmla="*/ 2147483647 w 84"/>
                <a:gd name="T27" fmla="*/ 2147483647 h 96"/>
                <a:gd name="T28" fmla="*/ 2147483647 w 84"/>
                <a:gd name="T29" fmla="*/ 2147483647 h 96"/>
                <a:gd name="T30" fmla="*/ 2147483647 w 84"/>
                <a:gd name="T31" fmla="*/ 2147483647 h 96"/>
                <a:gd name="T32" fmla="*/ 2147483647 w 84"/>
                <a:gd name="T33" fmla="*/ 2147483647 h 96"/>
                <a:gd name="T34" fmla="*/ 0 w 84"/>
                <a:gd name="T35" fmla="*/ 2147483647 h 96"/>
                <a:gd name="T36" fmla="*/ 2147483647 w 84"/>
                <a:gd name="T37" fmla="*/ 0 h 96"/>
                <a:gd name="T38" fmla="*/ 2147483647 w 84"/>
                <a:gd name="T39" fmla="*/ 2147483647 h 96"/>
                <a:gd name="T40" fmla="*/ 2147483647 w 84"/>
                <a:gd name="T41" fmla="*/ 2147483647 h 96"/>
                <a:gd name="T42" fmla="*/ 2147483647 w 84"/>
                <a:gd name="T43" fmla="*/ 2147483647 h 96"/>
                <a:gd name="T44" fmla="*/ 2147483647 w 84"/>
                <a:gd name="T45" fmla="*/ 2147483647 h 96"/>
                <a:gd name="T46" fmla="*/ 2147483647 w 84"/>
                <a:gd name="T47" fmla="*/ 2147483647 h 96"/>
                <a:gd name="T48" fmla="*/ 2147483647 w 84"/>
                <a:gd name="T49" fmla="*/ 2147483647 h 96"/>
                <a:gd name="T50" fmla="*/ 2147483647 w 84"/>
                <a:gd name="T51" fmla="*/ 2147483647 h 96"/>
                <a:gd name="T52" fmla="*/ 2147483647 w 84"/>
                <a:gd name="T53" fmla="*/ 2147483647 h 96"/>
                <a:gd name="T54" fmla="*/ 2147483647 w 84"/>
                <a:gd name="T55" fmla="*/ 2147483647 h 96"/>
                <a:gd name="T56" fmla="*/ 2147483647 w 84"/>
                <a:gd name="T57" fmla="*/ 2147483647 h 96"/>
                <a:gd name="T58" fmla="*/ 2147483647 w 84"/>
                <a:gd name="T59" fmla="*/ 2147483647 h 96"/>
                <a:gd name="T60" fmla="*/ 2147483647 w 84"/>
                <a:gd name="T61" fmla="*/ 2147483647 h 96"/>
                <a:gd name="T62" fmla="*/ 2147483647 w 84"/>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96"/>
                <a:gd name="T98" fmla="*/ 84 w 84"/>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96">
                  <a:moveTo>
                    <a:pt x="82" y="82"/>
                  </a:moveTo>
                  <a:lnTo>
                    <a:pt x="80" y="86"/>
                  </a:lnTo>
                  <a:lnTo>
                    <a:pt x="78" y="96"/>
                  </a:lnTo>
                  <a:lnTo>
                    <a:pt x="74" y="88"/>
                  </a:lnTo>
                  <a:lnTo>
                    <a:pt x="72" y="84"/>
                  </a:lnTo>
                  <a:lnTo>
                    <a:pt x="70" y="76"/>
                  </a:lnTo>
                  <a:lnTo>
                    <a:pt x="64" y="70"/>
                  </a:lnTo>
                  <a:lnTo>
                    <a:pt x="58" y="72"/>
                  </a:lnTo>
                  <a:lnTo>
                    <a:pt x="52" y="72"/>
                  </a:lnTo>
                  <a:lnTo>
                    <a:pt x="50" y="70"/>
                  </a:lnTo>
                  <a:lnTo>
                    <a:pt x="48" y="68"/>
                  </a:lnTo>
                  <a:lnTo>
                    <a:pt x="46" y="66"/>
                  </a:lnTo>
                  <a:lnTo>
                    <a:pt x="46" y="72"/>
                  </a:lnTo>
                  <a:lnTo>
                    <a:pt x="40" y="80"/>
                  </a:lnTo>
                  <a:lnTo>
                    <a:pt x="32" y="84"/>
                  </a:lnTo>
                  <a:lnTo>
                    <a:pt x="26" y="86"/>
                  </a:lnTo>
                  <a:lnTo>
                    <a:pt x="24" y="76"/>
                  </a:lnTo>
                  <a:lnTo>
                    <a:pt x="22" y="70"/>
                  </a:lnTo>
                  <a:lnTo>
                    <a:pt x="22" y="62"/>
                  </a:lnTo>
                  <a:lnTo>
                    <a:pt x="20" y="58"/>
                  </a:lnTo>
                  <a:lnTo>
                    <a:pt x="18" y="54"/>
                  </a:lnTo>
                  <a:lnTo>
                    <a:pt x="14" y="52"/>
                  </a:lnTo>
                  <a:lnTo>
                    <a:pt x="14" y="50"/>
                  </a:lnTo>
                  <a:lnTo>
                    <a:pt x="16" y="40"/>
                  </a:lnTo>
                  <a:lnTo>
                    <a:pt x="10" y="36"/>
                  </a:lnTo>
                  <a:lnTo>
                    <a:pt x="8" y="34"/>
                  </a:lnTo>
                  <a:lnTo>
                    <a:pt x="6" y="30"/>
                  </a:lnTo>
                  <a:lnTo>
                    <a:pt x="6" y="28"/>
                  </a:lnTo>
                  <a:lnTo>
                    <a:pt x="8" y="26"/>
                  </a:lnTo>
                  <a:lnTo>
                    <a:pt x="10" y="26"/>
                  </a:lnTo>
                  <a:lnTo>
                    <a:pt x="12" y="22"/>
                  </a:lnTo>
                  <a:lnTo>
                    <a:pt x="10" y="18"/>
                  </a:lnTo>
                  <a:lnTo>
                    <a:pt x="6" y="14"/>
                  </a:lnTo>
                  <a:lnTo>
                    <a:pt x="2" y="10"/>
                  </a:lnTo>
                  <a:lnTo>
                    <a:pt x="0" y="6"/>
                  </a:lnTo>
                  <a:lnTo>
                    <a:pt x="0" y="4"/>
                  </a:lnTo>
                  <a:lnTo>
                    <a:pt x="2" y="2"/>
                  </a:lnTo>
                  <a:lnTo>
                    <a:pt x="6" y="0"/>
                  </a:lnTo>
                  <a:lnTo>
                    <a:pt x="20" y="6"/>
                  </a:lnTo>
                  <a:lnTo>
                    <a:pt x="24" y="10"/>
                  </a:lnTo>
                  <a:lnTo>
                    <a:pt x="28" y="12"/>
                  </a:lnTo>
                  <a:lnTo>
                    <a:pt x="28" y="16"/>
                  </a:lnTo>
                  <a:lnTo>
                    <a:pt x="28" y="20"/>
                  </a:lnTo>
                  <a:lnTo>
                    <a:pt x="28" y="22"/>
                  </a:lnTo>
                  <a:lnTo>
                    <a:pt x="30" y="24"/>
                  </a:lnTo>
                  <a:lnTo>
                    <a:pt x="34" y="26"/>
                  </a:lnTo>
                  <a:lnTo>
                    <a:pt x="38" y="26"/>
                  </a:lnTo>
                  <a:lnTo>
                    <a:pt x="46" y="26"/>
                  </a:lnTo>
                  <a:lnTo>
                    <a:pt x="70" y="26"/>
                  </a:lnTo>
                  <a:lnTo>
                    <a:pt x="70" y="30"/>
                  </a:lnTo>
                  <a:lnTo>
                    <a:pt x="52" y="50"/>
                  </a:lnTo>
                  <a:lnTo>
                    <a:pt x="56" y="56"/>
                  </a:lnTo>
                  <a:lnTo>
                    <a:pt x="60" y="60"/>
                  </a:lnTo>
                  <a:lnTo>
                    <a:pt x="62" y="62"/>
                  </a:lnTo>
                  <a:lnTo>
                    <a:pt x="66" y="60"/>
                  </a:lnTo>
                  <a:lnTo>
                    <a:pt x="68" y="56"/>
                  </a:lnTo>
                  <a:lnTo>
                    <a:pt x="68" y="52"/>
                  </a:lnTo>
                  <a:lnTo>
                    <a:pt x="70" y="50"/>
                  </a:lnTo>
                  <a:lnTo>
                    <a:pt x="74" y="56"/>
                  </a:lnTo>
                  <a:lnTo>
                    <a:pt x="78" y="66"/>
                  </a:lnTo>
                  <a:lnTo>
                    <a:pt x="78" y="76"/>
                  </a:lnTo>
                  <a:lnTo>
                    <a:pt x="82" y="78"/>
                  </a:lnTo>
                  <a:lnTo>
                    <a:pt x="84" y="80"/>
                  </a:lnTo>
                  <a:lnTo>
                    <a:pt x="82"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59" name="Freeform 258"/>
            <p:cNvSpPr/>
            <p:nvPr/>
          </p:nvSpPr>
          <p:spPr bwMode="auto">
            <a:xfrm>
              <a:off x="6202591" y="3533563"/>
              <a:ext cx="635363" cy="795138"/>
            </a:xfrm>
            <a:custGeom>
              <a:avLst/>
              <a:gdLst>
                <a:gd name="T0" fmla="*/ 2147483647 w 434"/>
                <a:gd name="T1" fmla="*/ 2147483647 h 502"/>
                <a:gd name="T2" fmla="*/ 2147483647 w 434"/>
                <a:gd name="T3" fmla="*/ 2147483647 h 502"/>
                <a:gd name="T4" fmla="*/ 2147483647 w 434"/>
                <a:gd name="T5" fmla="*/ 2147483647 h 502"/>
                <a:gd name="T6" fmla="*/ 2147483647 w 434"/>
                <a:gd name="T7" fmla="*/ 2147483647 h 502"/>
                <a:gd name="T8" fmla="*/ 2147483647 w 434"/>
                <a:gd name="T9" fmla="*/ 2147483647 h 502"/>
                <a:gd name="T10" fmla="*/ 2147483647 w 434"/>
                <a:gd name="T11" fmla="*/ 2147483647 h 502"/>
                <a:gd name="T12" fmla="*/ 2147483647 w 434"/>
                <a:gd name="T13" fmla="*/ 2147483647 h 502"/>
                <a:gd name="T14" fmla="*/ 2147483647 w 434"/>
                <a:gd name="T15" fmla="*/ 2147483647 h 502"/>
                <a:gd name="T16" fmla="*/ 2147483647 w 434"/>
                <a:gd name="T17" fmla="*/ 2147483647 h 502"/>
                <a:gd name="T18" fmla="*/ 2147483647 w 434"/>
                <a:gd name="T19" fmla="*/ 2147483647 h 502"/>
                <a:gd name="T20" fmla="*/ 2147483647 w 434"/>
                <a:gd name="T21" fmla="*/ 2147483647 h 502"/>
                <a:gd name="T22" fmla="*/ 2147483647 w 434"/>
                <a:gd name="T23" fmla="*/ 2147483647 h 502"/>
                <a:gd name="T24" fmla="*/ 2147483647 w 434"/>
                <a:gd name="T25" fmla="*/ 2147483647 h 502"/>
                <a:gd name="T26" fmla="*/ 2147483647 w 434"/>
                <a:gd name="T27" fmla="*/ 2147483647 h 502"/>
                <a:gd name="T28" fmla="*/ 2147483647 w 434"/>
                <a:gd name="T29" fmla="*/ 2147483647 h 502"/>
                <a:gd name="T30" fmla="*/ 2147483647 w 434"/>
                <a:gd name="T31" fmla="*/ 2147483647 h 502"/>
                <a:gd name="T32" fmla="*/ 2147483647 w 434"/>
                <a:gd name="T33" fmla="*/ 2147483647 h 502"/>
                <a:gd name="T34" fmla="*/ 2147483647 w 434"/>
                <a:gd name="T35" fmla="*/ 2147483647 h 502"/>
                <a:gd name="T36" fmla="*/ 2147483647 w 434"/>
                <a:gd name="T37" fmla="*/ 2147483647 h 502"/>
                <a:gd name="T38" fmla="*/ 2147483647 w 434"/>
                <a:gd name="T39" fmla="*/ 2147483647 h 502"/>
                <a:gd name="T40" fmla="*/ 2147483647 w 434"/>
                <a:gd name="T41" fmla="*/ 2147483647 h 502"/>
                <a:gd name="T42" fmla="*/ 2147483647 w 434"/>
                <a:gd name="T43" fmla="*/ 2147483647 h 502"/>
                <a:gd name="T44" fmla="*/ 2147483647 w 434"/>
                <a:gd name="T45" fmla="*/ 2147483647 h 502"/>
                <a:gd name="T46" fmla="*/ 2147483647 w 434"/>
                <a:gd name="T47" fmla="*/ 2147483647 h 502"/>
                <a:gd name="T48" fmla="*/ 2147483647 w 434"/>
                <a:gd name="T49" fmla="*/ 2147483647 h 502"/>
                <a:gd name="T50" fmla="*/ 2147483647 w 434"/>
                <a:gd name="T51" fmla="*/ 2147483647 h 502"/>
                <a:gd name="T52" fmla="*/ 2147483647 w 434"/>
                <a:gd name="T53" fmla="*/ 2147483647 h 502"/>
                <a:gd name="T54" fmla="*/ 2147483647 w 434"/>
                <a:gd name="T55" fmla="*/ 2147483647 h 502"/>
                <a:gd name="T56" fmla="*/ 2147483647 w 434"/>
                <a:gd name="T57" fmla="*/ 2147483647 h 502"/>
                <a:gd name="T58" fmla="*/ 2147483647 w 434"/>
                <a:gd name="T59" fmla="*/ 2147483647 h 502"/>
                <a:gd name="T60" fmla="*/ 2147483647 w 434"/>
                <a:gd name="T61" fmla="*/ 2147483647 h 502"/>
                <a:gd name="T62" fmla="*/ 0 w 434"/>
                <a:gd name="T63" fmla="*/ 2147483647 h 502"/>
                <a:gd name="T64" fmla="*/ 2147483647 w 434"/>
                <a:gd name="T65" fmla="*/ 2147483647 h 502"/>
                <a:gd name="T66" fmla="*/ 2147483647 w 434"/>
                <a:gd name="T67" fmla="*/ 2147483647 h 502"/>
                <a:gd name="T68" fmla="*/ 2147483647 w 434"/>
                <a:gd name="T69" fmla="*/ 2147483647 h 502"/>
                <a:gd name="T70" fmla="*/ 2147483647 w 434"/>
                <a:gd name="T71" fmla="*/ 2147483647 h 502"/>
                <a:gd name="T72" fmla="*/ 2147483647 w 434"/>
                <a:gd name="T73" fmla="*/ 2147483647 h 502"/>
                <a:gd name="T74" fmla="*/ 2147483647 w 434"/>
                <a:gd name="T75" fmla="*/ 2147483647 h 502"/>
                <a:gd name="T76" fmla="*/ 2147483647 w 434"/>
                <a:gd name="T77" fmla="*/ 2147483647 h 502"/>
                <a:gd name="T78" fmla="*/ 2147483647 w 434"/>
                <a:gd name="T79" fmla="*/ 2147483647 h 502"/>
                <a:gd name="T80" fmla="*/ 2147483647 w 434"/>
                <a:gd name="T81" fmla="*/ 2147483647 h 502"/>
                <a:gd name="T82" fmla="*/ 2147483647 w 434"/>
                <a:gd name="T83" fmla="*/ 2147483647 h 502"/>
                <a:gd name="T84" fmla="*/ 2147483647 w 434"/>
                <a:gd name="T85" fmla="*/ 2147483647 h 502"/>
                <a:gd name="T86" fmla="*/ 2147483647 w 434"/>
                <a:gd name="T87" fmla="*/ 0 h 502"/>
                <a:gd name="T88" fmla="*/ 2147483647 w 434"/>
                <a:gd name="T89" fmla="*/ 2147483647 h 502"/>
                <a:gd name="T90" fmla="*/ 2147483647 w 434"/>
                <a:gd name="T91" fmla="*/ 2147483647 h 502"/>
                <a:gd name="T92" fmla="*/ 2147483647 w 434"/>
                <a:gd name="T93" fmla="*/ 2147483647 h 502"/>
                <a:gd name="T94" fmla="*/ 2147483647 w 434"/>
                <a:gd name="T95" fmla="*/ 2147483647 h 502"/>
                <a:gd name="T96" fmla="*/ 2147483647 w 434"/>
                <a:gd name="T97" fmla="*/ 2147483647 h 502"/>
                <a:gd name="T98" fmla="*/ 2147483647 w 434"/>
                <a:gd name="T99" fmla="*/ 2147483647 h 502"/>
                <a:gd name="T100" fmla="*/ 2147483647 w 434"/>
                <a:gd name="T101" fmla="*/ 2147483647 h 502"/>
                <a:gd name="T102" fmla="*/ 2147483647 w 434"/>
                <a:gd name="T103" fmla="*/ 2147483647 h 502"/>
                <a:gd name="T104" fmla="*/ 2147483647 w 434"/>
                <a:gd name="T105" fmla="*/ 2147483647 h 502"/>
                <a:gd name="T106" fmla="*/ 2147483647 w 434"/>
                <a:gd name="T107" fmla="*/ 2147483647 h 502"/>
                <a:gd name="T108" fmla="*/ 2147483647 w 434"/>
                <a:gd name="T109" fmla="*/ 2147483647 h 502"/>
                <a:gd name="T110" fmla="*/ 2147483647 w 434"/>
                <a:gd name="T111" fmla="*/ 2147483647 h 502"/>
                <a:gd name="T112" fmla="*/ 2147483647 w 434"/>
                <a:gd name="T113" fmla="*/ 2147483647 h 502"/>
                <a:gd name="T114" fmla="*/ 2147483647 w 434"/>
                <a:gd name="T115" fmla="*/ 2147483647 h 502"/>
                <a:gd name="T116" fmla="*/ 2147483647 w 434"/>
                <a:gd name="T117" fmla="*/ 2147483647 h 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4"/>
                <a:gd name="T178" fmla="*/ 0 h 502"/>
                <a:gd name="T179" fmla="*/ 434 w 434"/>
                <a:gd name="T180" fmla="*/ 502 h 50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4" h="502">
                  <a:moveTo>
                    <a:pt x="434" y="132"/>
                  </a:moveTo>
                  <a:lnTo>
                    <a:pt x="434" y="140"/>
                  </a:lnTo>
                  <a:lnTo>
                    <a:pt x="432" y="146"/>
                  </a:lnTo>
                  <a:lnTo>
                    <a:pt x="434" y="152"/>
                  </a:lnTo>
                  <a:lnTo>
                    <a:pt x="428" y="152"/>
                  </a:lnTo>
                  <a:lnTo>
                    <a:pt x="422" y="154"/>
                  </a:lnTo>
                  <a:lnTo>
                    <a:pt x="414" y="160"/>
                  </a:lnTo>
                  <a:lnTo>
                    <a:pt x="408" y="166"/>
                  </a:lnTo>
                  <a:lnTo>
                    <a:pt x="406" y="168"/>
                  </a:lnTo>
                  <a:lnTo>
                    <a:pt x="408" y="172"/>
                  </a:lnTo>
                  <a:lnTo>
                    <a:pt x="410" y="174"/>
                  </a:lnTo>
                  <a:lnTo>
                    <a:pt x="404" y="192"/>
                  </a:lnTo>
                  <a:lnTo>
                    <a:pt x="404" y="194"/>
                  </a:lnTo>
                  <a:lnTo>
                    <a:pt x="406" y="196"/>
                  </a:lnTo>
                  <a:lnTo>
                    <a:pt x="408" y="196"/>
                  </a:lnTo>
                  <a:lnTo>
                    <a:pt x="406" y="202"/>
                  </a:lnTo>
                  <a:lnTo>
                    <a:pt x="404" y="206"/>
                  </a:lnTo>
                  <a:lnTo>
                    <a:pt x="398" y="216"/>
                  </a:lnTo>
                  <a:lnTo>
                    <a:pt x="396" y="216"/>
                  </a:lnTo>
                  <a:lnTo>
                    <a:pt x="394" y="214"/>
                  </a:lnTo>
                  <a:lnTo>
                    <a:pt x="390" y="218"/>
                  </a:lnTo>
                  <a:lnTo>
                    <a:pt x="388" y="218"/>
                  </a:lnTo>
                  <a:lnTo>
                    <a:pt x="390" y="222"/>
                  </a:lnTo>
                  <a:lnTo>
                    <a:pt x="390" y="226"/>
                  </a:lnTo>
                  <a:lnTo>
                    <a:pt x="388" y="250"/>
                  </a:lnTo>
                  <a:lnTo>
                    <a:pt x="384" y="250"/>
                  </a:lnTo>
                  <a:lnTo>
                    <a:pt x="382" y="248"/>
                  </a:lnTo>
                  <a:lnTo>
                    <a:pt x="380" y="246"/>
                  </a:lnTo>
                  <a:lnTo>
                    <a:pt x="378" y="236"/>
                  </a:lnTo>
                  <a:lnTo>
                    <a:pt x="374" y="226"/>
                  </a:lnTo>
                  <a:lnTo>
                    <a:pt x="370" y="220"/>
                  </a:lnTo>
                  <a:lnTo>
                    <a:pt x="368" y="222"/>
                  </a:lnTo>
                  <a:lnTo>
                    <a:pt x="368" y="226"/>
                  </a:lnTo>
                  <a:lnTo>
                    <a:pt x="366" y="230"/>
                  </a:lnTo>
                  <a:lnTo>
                    <a:pt x="362" y="232"/>
                  </a:lnTo>
                  <a:lnTo>
                    <a:pt x="360" y="230"/>
                  </a:lnTo>
                  <a:lnTo>
                    <a:pt x="356" y="226"/>
                  </a:lnTo>
                  <a:lnTo>
                    <a:pt x="352" y="220"/>
                  </a:lnTo>
                  <a:lnTo>
                    <a:pt x="370" y="200"/>
                  </a:lnTo>
                  <a:lnTo>
                    <a:pt x="370" y="196"/>
                  </a:lnTo>
                  <a:lnTo>
                    <a:pt x="346" y="196"/>
                  </a:lnTo>
                  <a:lnTo>
                    <a:pt x="338" y="196"/>
                  </a:lnTo>
                  <a:lnTo>
                    <a:pt x="334" y="196"/>
                  </a:lnTo>
                  <a:lnTo>
                    <a:pt x="330" y="194"/>
                  </a:lnTo>
                  <a:lnTo>
                    <a:pt x="328" y="192"/>
                  </a:lnTo>
                  <a:lnTo>
                    <a:pt x="328" y="190"/>
                  </a:lnTo>
                  <a:lnTo>
                    <a:pt x="328" y="186"/>
                  </a:lnTo>
                  <a:lnTo>
                    <a:pt x="328" y="182"/>
                  </a:lnTo>
                  <a:lnTo>
                    <a:pt x="324" y="180"/>
                  </a:lnTo>
                  <a:lnTo>
                    <a:pt x="320" y="176"/>
                  </a:lnTo>
                  <a:lnTo>
                    <a:pt x="306" y="170"/>
                  </a:lnTo>
                  <a:lnTo>
                    <a:pt x="302" y="172"/>
                  </a:lnTo>
                  <a:lnTo>
                    <a:pt x="300" y="174"/>
                  </a:lnTo>
                  <a:lnTo>
                    <a:pt x="300" y="176"/>
                  </a:lnTo>
                  <a:lnTo>
                    <a:pt x="302" y="180"/>
                  </a:lnTo>
                  <a:lnTo>
                    <a:pt x="306" y="184"/>
                  </a:lnTo>
                  <a:lnTo>
                    <a:pt x="310" y="188"/>
                  </a:lnTo>
                  <a:lnTo>
                    <a:pt x="312" y="192"/>
                  </a:lnTo>
                  <a:lnTo>
                    <a:pt x="310" y="196"/>
                  </a:lnTo>
                  <a:lnTo>
                    <a:pt x="308" y="196"/>
                  </a:lnTo>
                  <a:lnTo>
                    <a:pt x="306" y="198"/>
                  </a:lnTo>
                  <a:lnTo>
                    <a:pt x="306" y="200"/>
                  </a:lnTo>
                  <a:lnTo>
                    <a:pt x="308" y="204"/>
                  </a:lnTo>
                  <a:lnTo>
                    <a:pt x="310" y="206"/>
                  </a:lnTo>
                  <a:lnTo>
                    <a:pt x="316" y="210"/>
                  </a:lnTo>
                  <a:lnTo>
                    <a:pt x="314" y="220"/>
                  </a:lnTo>
                  <a:lnTo>
                    <a:pt x="314" y="222"/>
                  </a:lnTo>
                  <a:lnTo>
                    <a:pt x="318" y="224"/>
                  </a:lnTo>
                  <a:lnTo>
                    <a:pt x="320" y="228"/>
                  </a:lnTo>
                  <a:lnTo>
                    <a:pt x="322" y="232"/>
                  </a:lnTo>
                  <a:lnTo>
                    <a:pt x="322" y="240"/>
                  </a:lnTo>
                  <a:lnTo>
                    <a:pt x="324" y="246"/>
                  </a:lnTo>
                  <a:lnTo>
                    <a:pt x="326" y="256"/>
                  </a:lnTo>
                  <a:lnTo>
                    <a:pt x="318" y="256"/>
                  </a:lnTo>
                  <a:lnTo>
                    <a:pt x="310" y="256"/>
                  </a:lnTo>
                  <a:lnTo>
                    <a:pt x="312" y="256"/>
                  </a:lnTo>
                  <a:lnTo>
                    <a:pt x="302" y="260"/>
                  </a:lnTo>
                  <a:lnTo>
                    <a:pt x="298" y="266"/>
                  </a:lnTo>
                  <a:lnTo>
                    <a:pt x="296" y="282"/>
                  </a:lnTo>
                  <a:lnTo>
                    <a:pt x="292" y="288"/>
                  </a:lnTo>
                  <a:lnTo>
                    <a:pt x="286" y="290"/>
                  </a:lnTo>
                  <a:lnTo>
                    <a:pt x="280" y="292"/>
                  </a:lnTo>
                  <a:lnTo>
                    <a:pt x="272" y="296"/>
                  </a:lnTo>
                  <a:lnTo>
                    <a:pt x="270" y="300"/>
                  </a:lnTo>
                  <a:lnTo>
                    <a:pt x="266" y="306"/>
                  </a:lnTo>
                  <a:lnTo>
                    <a:pt x="260" y="318"/>
                  </a:lnTo>
                  <a:lnTo>
                    <a:pt x="246" y="334"/>
                  </a:lnTo>
                  <a:lnTo>
                    <a:pt x="232" y="352"/>
                  </a:lnTo>
                  <a:lnTo>
                    <a:pt x="226" y="358"/>
                  </a:lnTo>
                  <a:lnTo>
                    <a:pt x="222" y="360"/>
                  </a:lnTo>
                  <a:lnTo>
                    <a:pt x="212" y="364"/>
                  </a:lnTo>
                  <a:lnTo>
                    <a:pt x="206" y="366"/>
                  </a:lnTo>
                  <a:lnTo>
                    <a:pt x="202" y="370"/>
                  </a:lnTo>
                  <a:lnTo>
                    <a:pt x="200" y="376"/>
                  </a:lnTo>
                  <a:lnTo>
                    <a:pt x="198" y="382"/>
                  </a:lnTo>
                  <a:lnTo>
                    <a:pt x="200" y="388"/>
                  </a:lnTo>
                  <a:lnTo>
                    <a:pt x="202" y="398"/>
                  </a:lnTo>
                  <a:lnTo>
                    <a:pt x="206" y="406"/>
                  </a:lnTo>
                  <a:lnTo>
                    <a:pt x="208" y="416"/>
                  </a:lnTo>
                  <a:lnTo>
                    <a:pt x="206" y="426"/>
                  </a:lnTo>
                  <a:lnTo>
                    <a:pt x="204" y="432"/>
                  </a:lnTo>
                  <a:lnTo>
                    <a:pt x="202" y="436"/>
                  </a:lnTo>
                  <a:lnTo>
                    <a:pt x="202" y="442"/>
                  </a:lnTo>
                  <a:lnTo>
                    <a:pt x="202" y="446"/>
                  </a:lnTo>
                  <a:lnTo>
                    <a:pt x="204" y="450"/>
                  </a:lnTo>
                  <a:lnTo>
                    <a:pt x="206" y="452"/>
                  </a:lnTo>
                  <a:lnTo>
                    <a:pt x="206" y="456"/>
                  </a:lnTo>
                  <a:lnTo>
                    <a:pt x="204" y="464"/>
                  </a:lnTo>
                  <a:lnTo>
                    <a:pt x="198" y="468"/>
                  </a:lnTo>
                  <a:lnTo>
                    <a:pt x="194" y="472"/>
                  </a:lnTo>
                  <a:lnTo>
                    <a:pt x="192" y="478"/>
                  </a:lnTo>
                  <a:lnTo>
                    <a:pt x="194" y="484"/>
                  </a:lnTo>
                  <a:lnTo>
                    <a:pt x="196" y="486"/>
                  </a:lnTo>
                  <a:lnTo>
                    <a:pt x="188" y="488"/>
                  </a:lnTo>
                  <a:lnTo>
                    <a:pt x="186" y="490"/>
                  </a:lnTo>
                  <a:lnTo>
                    <a:pt x="184" y="492"/>
                  </a:lnTo>
                  <a:lnTo>
                    <a:pt x="182" y="496"/>
                  </a:lnTo>
                  <a:lnTo>
                    <a:pt x="178" y="500"/>
                  </a:lnTo>
                  <a:lnTo>
                    <a:pt x="174" y="502"/>
                  </a:lnTo>
                  <a:lnTo>
                    <a:pt x="170" y="502"/>
                  </a:lnTo>
                  <a:lnTo>
                    <a:pt x="164" y="500"/>
                  </a:lnTo>
                  <a:lnTo>
                    <a:pt x="160" y="496"/>
                  </a:lnTo>
                  <a:lnTo>
                    <a:pt x="154" y="490"/>
                  </a:lnTo>
                  <a:lnTo>
                    <a:pt x="150" y="482"/>
                  </a:lnTo>
                  <a:lnTo>
                    <a:pt x="142" y="466"/>
                  </a:lnTo>
                  <a:lnTo>
                    <a:pt x="138" y="450"/>
                  </a:lnTo>
                  <a:lnTo>
                    <a:pt x="134" y="438"/>
                  </a:lnTo>
                  <a:lnTo>
                    <a:pt x="126" y="420"/>
                  </a:lnTo>
                  <a:lnTo>
                    <a:pt x="118" y="404"/>
                  </a:lnTo>
                  <a:lnTo>
                    <a:pt x="110" y="388"/>
                  </a:lnTo>
                  <a:lnTo>
                    <a:pt x="100" y="360"/>
                  </a:lnTo>
                  <a:lnTo>
                    <a:pt x="86" y="332"/>
                  </a:lnTo>
                  <a:lnTo>
                    <a:pt x="82" y="316"/>
                  </a:lnTo>
                  <a:lnTo>
                    <a:pt x="78" y="302"/>
                  </a:lnTo>
                  <a:lnTo>
                    <a:pt x="76" y="284"/>
                  </a:lnTo>
                  <a:lnTo>
                    <a:pt x="76" y="268"/>
                  </a:lnTo>
                  <a:lnTo>
                    <a:pt x="74" y="260"/>
                  </a:lnTo>
                  <a:lnTo>
                    <a:pt x="72" y="256"/>
                  </a:lnTo>
                  <a:lnTo>
                    <a:pt x="68" y="248"/>
                  </a:lnTo>
                  <a:lnTo>
                    <a:pt x="66" y="258"/>
                  </a:lnTo>
                  <a:lnTo>
                    <a:pt x="62" y="268"/>
                  </a:lnTo>
                  <a:lnTo>
                    <a:pt x="58" y="276"/>
                  </a:lnTo>
                  <a:lnTo>
                    <a:pt x="54" y="278"/>
                  </a:lnTo>
                  <a:lnTo>
                    <a:pt x="50" y="278"/>
                  </a:lnTo>
                  <a:lnTo>
                    <a:pt x="44" y="276"/>
                  </a:lnTo>
                  <a:lnTo>
                    <a:pt x="38" y="274"/>
                  </a:lnTo>
                  <a:lnTo>
                    <a:pt x="28" y="266"/>
                  </a:lnTo>
                  <a:lnTo>
                    <a:pt x="20" y="256"/>
                  </a:lnTo>
                  <a:lnTo>
                    <a:pt x="14" y="248"/>
                  </a:lnTo>
                  <a:lnTo>
                    <a:pt x="20" y="246"/>
                  </a:lnTo>
                  <a:lnTo>
                    <a:pt x="24" y="244"/>
                  </a:lnTo>
                  <a:lnTo>
                    <a:pt x="30" y="240"/>
                  </a:lnTo>
                  <a:lnTo>
                    <a:pt x="32" y="234"/>
                  </a:lnTo>
                  <a:lnTo>
                    <a:pt x="24" y="238"/>
                  </a:lnTo>
                  <a:lnTo>
                    <a:pt x="24" y="240"/>
                  </a:lnTo>
                  <a:lnTo>
                    <a:pt x="20" y="242"/>
                  </a:lnTo>
                  <a:lnTo>
                    <a:pt x="14" y="238"/>
                  </a:lnTo>
                  <a:lnTo>
                    <a:pt x="8" y="232"/>
                  </a:lnTo>
                  <a:lnTo>
                    <a:pt x="2" y="224"/>
                  </a:lnTo>
                  <a:lnTo>
                    <a:pt x="0" y="220"/>
                  </a:lnTo>
                  <a:lnTo>
                    <a:pt x="0" y="214"/>
                  </a:lnTo>
                  <a:lnTo>
                    <a:pt x="2" y="212"/>
                  </a:lnTo>
                  <a:lnTo>
                    <a:pt x="4" y="210"/>
                  </a:lnTo>
                  <a:lnTo>
                    <a:pt x="8" y="210"/>
                  </a:lnTo>
                  <a:lnTo>
                    <a:pt x="12" y="210"/>
                  </a:lnTo>
                  <a:lnTo>
                    <a:pt x="16" y="212"/>
                  </a:lnTo>
                  <a:lnTo>
                    <a:pt x="20" y="214"/>
                  </a:lnTo>
                  <a:lnTo>
                    <a:pt x="30" y="212"/>
                  </a:lnTo>
                  <a:lnTo>
                    <a:pt x="36" y="208"/>
                  </a:lnTo>
                  <a:lnTo>
                    <a:pt x="38" y="204"/>
                  </a:lnTo>
                  <a:lnTo>
                    <a:pt x="36" y="196"/>
                  </a:lnTo>
                  <a:lnTo>
                    <a:pt x="32" y="192"/>
                  </a:lnTo>
                  <a:lnTo>
                    <a:pt x="24" y="184"/>
                  </a:lnTo>
                  <a:lnTo>
                    <a:pt x="22" y="182"/>
                  </a:lnTo>
                  <a:lnTo>
                    <a:pt x="20" y="178"/>
                  </a:lnTo>
                  <a:lnTo>
                    <a:pt x="20" y="170"/>
                  </a:lnTo>
                  <a:lnTo>
                    <a:pt x="18" y="168"/>
                  </a:lnTo>
                  <a:lnTo>
                    <a:pt x="14" y="168"/>
                  </a:lnTo>
                  <a:lnTo>
                    <a:pt x="10" y="164"/>
                  </a:lnTo>
                  <a:lnTo>
                    <a:pt x="8" y="160"/>
                  </a:lnTo>
                  <a:lnTo>
                    <a:pt x="10" y="156"/>
                  </a:lnTo>
                  <a:lnTo>
                    <a:pt x="14" y="150"/>
                  </a:lnTo>
                  <a:lnTo>
                    <a:pt x="18" y="144"/>
                  </a:lnTo>
                  <a:lnTo>
                    <a:pt x="22" y="142"/>
                  </a:lnTo>
                  <a:lnTo>
                    <a:pt x="26" y="144"/>
                  </a:lnTo>
                  <a:lnTo>
                    <a:pt x="30" y="146"/>
                  </a:lnTo>
                  <a:lnTo>
                    <a:pt x="34" y="146"/>
                  </a:lnTo>
                  <a:lnTo>
                    <a:pt x="38" y="142"/>
                  </a:lnTo>
                  <a:lnTo>
                    <a:pt x="44" y="136"/>
                  </a:lnTo>
                  <a:lnTo>
                    <a:pt x="52" y="124"/>
                  </a:lnTo>
                  <a:lnTo>
                    <a:pt x="56" y="118"/>
                  </a:lnTo>
                  <a:lnTo>
                    <a:pt x="58" y="110"/>
                  </a:lnTo>
                  <a:lnTo>
                    <a:pt x="62" y="104"/>
                  </a:lnTo>
                  <a:lnTo>
                    <a:pt x="66" y="98"/>
                  </a:lnTo>
                  <a:lnTo>
                    <a:pt x="68" y="92"/>
                  </a:lnTo>
                  <a:lnTo>
                    <a:pt x="72" y="88"/>
                  </a:lnTo>
                  <a:lnTo>
                    <a:pt x="72" y="74"/>
                  </a:lnTo>
                  <a:lnTo>
                    <a:pt x="74" y="70"/>
                  </a:lnTo>
                  <a:lnTo>
                    <a:pt x="78" y="68"/>
                  </a:lnTo>
                  <a:lnTo>
                    <a:pt x="78" y="66"/>
                  </a:lnTo>
                  <a:lnTo>
                    <a:pt x="80" y="62"/>
                  </a:lnTo>
                  <a:lnTo>
                    <a:pt x="72" y="58"/>
                  </a:lnTo>
                  <a:lnTo>
                    <a:pt x="62" y="50"/>
                  </a:lnTo>
                  <a:lnTo>
                    <a:pt x="54" y="38"/>
                  </a:lnTo>
                  <a:lnTo>
                    <a:pt x="52" y="34"/>
                  </a:lnTo>
                  <a:lnTo>
                    <a:pt x="52" y="30"/>
                  </a:lnTo>
                  <a:lnTo>
                    <a:pt x="50" y="28"/>
                  </a:lnTo>
                  <a:lnTo>
                    <a:pt x="54" y="22"/>
                  </a:lnTo>
                  <a:lnTo>
                    <a:pt x="58" y="18"/>
                  </a:lnTo>
                  <a:lnTo>
                    <a:pt x="62" y="20"/>
                  </a:lnTo>
                  <a:lnTo>
                    <a:pt x="66" y="22"/>
                  </a:lnTo>
                  <a:lnTo>
                    <a:pt x="68" y="22"/>
                  </a:lnTo>
                  <a:lnTo>
                    <a:pt x="72" y="24"/>
                  </a:lnTo>
                  <a:lnTo>
                    <a:pt x="80" y="22"/>
                  </a:lnTo>
                  <a:lnTo>
                    <a:pt x="88" y="18"/>
                  </a:lnTo>
                  <a:lnTo>
                    <a:pt x="98" y="10"/>
                  </a:lnTo>
                  <a:lnTo>
                    <a:pt x="108" y="4"/>
                  </a:lnTo>
                  <a:lnTo>
                    <a:pt x="114" y="0"/>
                  </a:lnTo>
                  <a:lnTo>
                    <a:pt x="120" y="0"/>
                  </a:lnTo>
                  <a:lnTo>
                    <a:pt x="128" y="0"/>
                  </a:lnTo>
                  <a:lnTo>
                    <a:pt x="134" y="4"/>
                  </a:lnTo>
                  <a:lnTo>
                    <a:pt x="136" y="4"/>
                  </a:lnTo>
                  <a:lnTo>
                    <a:pt x="142" y="6"/>
                  </a:lnTo>
                  <a:lnTo>
                    <a:pt x="142" y="12"/>
                  </a:lnTo>
                  <a:lnTo>
                    <a:pt x="140" y="16"/>
                  </a:lnTo>
                  <a:lnTo>
                    <a:pt x="134" y="24"/>
                  </a:lnTo>
                  <a:lnTo>
                    <a:pt x="132" y="32"/>
                  </a:lnTo>
                  <a:lnTo>
                    <a:pt x="130" y="38"/>
                  </a:lnTo>
                  <a:lnTo>
                    <a:pt x="132" y="42"/>
                  </a:lnTo>
                  <a:lnTo>
                    <a:pt x="134" y="48"/>
                  </a:lnTo>
                  <a:lnTo>
                    <a:pt x="142" y="56"/>
                  </a:lnTo>
                  <a:lnTo>
                    <a:pt x="140" y="58"/>
                  </a:lnTo>
                  <a:lnTo>
                    <a:pt x="138" y="58"/>
                  </a:lnTo>
                  <a:lnTo>
                    <a:pt x="132" y="60"/>
                  </a:lnTo>
                  <a:lnTo>
                    <a:pt x="134" y="68"/>
                  </a:lnTo>
                  <a:lnTo>
                    <a:pt x="134" y="72"/>
                  </a:lnTo>
                  <a:lnTo>
                    <a:pt x="136" y="76"/>
                  </a:lnTo>
                  <a:lnTo>
                    <a:pt x="138" y="80"/>
                  </a:lnTo>
                  <a:lnTo>
                    <a:pt x="146" y="84"/>
                  </a:lnTo>
                  <a:lnTo>
                    <a:pt x="156" y="88"/>
                  </a:lnTo>
                  <a:lnTo>
                    <a:pt x="164" y="96"/>
                  </a:lnTo>
                  <a:lnTo>
                    <a:pt x="172" y="104"/>
                  </a:lnTo>
                  <a:lnTo>
                    <a:pt x="168" y="112"/>
                  </a:lnTo>
                  <a:lnTo>
                    <a:pt x="166" y="122"/>
                  </a:lnTo>
                  <a:lnTo>
                    <a:pt x="168" y="126"/>
                  </a:lnTo>
                  <a:lnTo>
                    <a:pt x="170" y="128"/>
                  </a:lnTo>
                  <a:lnTo>
                    <a:pt x="176" y="132"/>
                  </a:lnTo>
                  <a:lnTo>
                    <a:pt x="198" y="142"/>
                  </a:lnTo>
                  <a:lnTo>
                    <a:pt x="210" y="150"/>
                  </a:lnTo>
                  <a:lnTo>
                    <a:pt x="220" y="154"/>
                  </a:lnTo>
                  <a:lnTo>
                    <a:pt x="230" y="150"/>
                  </a:lnTo>
                  <a:lnTo>
                    <a:pt x="234" y="152"/>
                  </a:lnTo>
                  <a:lnTo>
                    <a:pt x="238" y="152"/>
                  </a:lnTo>
                  <a:lnTo>
                    <a:pt x="244" y="158"/>
                  </a:lnTo>
                  <a:lnTo>
                    <a:pt x="248" y="164"/>
                  </a:lnTo>
                  <a:lnTo>
                    <a:pt x="264" y="168"/>
                  </a:lnTo>
                  <a:lnTo>
                    <a:pt x="278" y="170"/>
                  </a:lnTo>
                  <a:lnTo>
                    <a:pt x="288" y="170"/>
                  </a:lnTo>
                  <a:lnTo>
                    <a:pt x="296" y="170"/>
                  </a:lnTo>
                  <a:lnTo>
                    <a:pt x="298" y="168"/>
                  </a:lnTo>
                  <a:lnTo>
                    <a:pt x="298" y="166"/>
                  </a:lnTo>
                  <a:lnTo>
                    <a:pt x="298" y="162"/>
                  </a:lnTo>
                  <a:lnTo>
                    <a:pt x="296" y="158"/>
                  </a:lnTo>
                  <a:lnTo>
                    <a:pt x="294" y="154"/>
                  </a:lnTo>
                  <a:lnTo>
                    <a:pt x="294" y="148"/>
                  </a:lnTo>
                  <a:lnTo>
                    <a:pt x="294" y="144"/>
                  </a:lnTo>
                  <a:lnTo>
                    <a:pt x="298" y="142"/>
                  </a:lnTo>
                  <a:lnTo>
                    <a:pt x="304" y="140"/>
                  </a:lnTo>
                  <a:lnTo>
                    <a:pt x="306" y="148"/>
                  </a:lnTo>
                  <a:lnTo>
                    <a:pt x="308" y="158"/>
                  </a:lnTo>
                  <a:lnTo>
                    <a:pt x="314" y="164"/>
                  </a:lnTo>
                  <a:lnTo>
                    <a:pt x="318" y="166"/>
                  </a:lnTo>
                  <a:lnTo>
                    <a:pt x="322" y="166"/>
                  </a:lnTo>
                  <a:lnTo>
                    <a:pt x="342" y="166"/>
                  </a:lnTo>
                  <a:lnTo>
                    <a:pt x="348" y="166"/>
                  </a:lnTo>
                  <a:lnTo>
                    <a:pt x="352" y="164"/>
                  </a:lnTo>
                  <a:lnTo>
                    <a:pt x="354" y="162"/>
                  </a:lnTo>
                  <a:lnTo>
                    <a:pt x="358" y="158"/>
                  </a:lnTo>
                  <a:lnTo>
                    <a:pt x="360" y="150"/>
                  </a:lnTo>
                  <a:lnTo>
                    <a:pt x="364" y="140"/>
                  </a:lnTo>
                  <a:lnTo>
                    <a:pt x="368" y="134"/>
                  </a:lnTo>
                  <a:lnTo>
                    <a:pt x="376" y="126"/>
                  </a:lnTo>
                  <a:lnTo>
                    <a:pt x="382" y="122"/>
                  </a:lnTo>
                  <a:lnTo>
                    <a:pt x="392" y="118"/>
                  </a:lnTo>
                  <a:lnTo>
                    <a:pt x="394" y="120"/>
                  </a:lnTo>
                  <a:lnTo>
                    <a:pt x="396" y="120"/>
                  </a:lnTo>
                  <a:lnTo>
                    <a:pt x="400" y="122"/>
                  </a:lnTo>
                  <a:lnTo>
                    <a:pt x="402" y="120"/>
                  </a:lnTo>
                  <a:lnTo>
                    <a:pt x="406" y="118"/>
                  </a:lnTo>
                  <a:lnTo>
                    <a:pt x="406" y="116"/>
                  </a:lnTo>
                  <a:lnTo>
                    <a:pt x="412" y="116"/>
                  </a:lnTo>
                  <a:lnTo>
                    <a:pt x="420" y="124"/>
                  </a:lnTo>
                  <a:lnTo>
                    <a:pt x="420" y="128"/>
                  </a:lnTo>
                  <a:lnTo>
                    <a:pt x="420" y="130"/>
                  </a:lnTo>
                  <a:lnTo>
                    <a:pt x="424" y="134"/>
                  </a:lnTo>
                  <a:lnTo>
                    <a:pt x="430" y="136"/>
                  </a:lnTo>
                  <a:lnTo>
                    <a:pt x="434" y="136"/>
                  </a:lnTo>
                  <a:lnTo>
                    <a:pt x="434"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60" name="Freeform 259"/>
            <p:cNvSpPr/>
            <p:nvPr/>
          </p:nvSpPr>
          <p:spPr bwMode="auto">
            <a:xfrm>
              <a:off x="6649998" y="3751263"/>
              <a:ext cx="74952" cy="45133"/>
            </a:xfrm>
            <a:custGeom>
              <a:avLst/>
              <a:gdLst>
                <a:gd name="T0" fmla="*/ 2147483647 w 50"/>
                <a:gd name="T1" fmla="*/ 2147483647 h 28"/>
                <a:gd name="T2" fmla="*/ 2147483647 w 50"/>
                <a:gd name="T3" fmla="*/ 2147483647 h 28"/>
                <a:gd name="T4" fmla="*/ 2147483647 w 50"/>
                <a:gd name="T5" fmla="*/ 2147483647 h 28"/>
                <a:gd name="T6" fmla="*/ 2147483647 w 50"/>
                <a:gd name="T7" fmla="*/ 2147483647 h 28"/>
                <a:gd name="T8" fmla="*/ 2147483647 w 50"/>
                <a:gd name="T9" fmla="*/ 0 h 28"/>
                <a:gd name="T10" fmla="*/ 2147483647 w 50"/>
                <a:gd name="T11" fmla="*/ 2147483647 h 28"/>
                <a:gd name="T12" fmla="*/ 2147483647 w 50"/>
                <a:gd name="T13" fmla="*/ 2147483647 h 28"/>
                <a:gd name="T14" fmla="*/ 2147483647 w 50"/>
                <a:gd name="T15" fmla="*/ 2147483647 h 28"/>
                <a:gd name="T16" fmla="*/ 0 w 50"/>
                <a:gd name="T17" fmla="*/ 2147483647 h 28"/>
                <a:gd name="T18" fmla="*/ 2147483647 w 50"/>
                <a:gd name="T19" fmla="*/ 2147483647 h 28"/>
                <a:gd name="T20" fmla="*/ 2147483647 w 50"/>
                <a:gd name="T21" fmla="*/ 2147483647 h 28"/>
                <a:gd name="T22" fmla="*/ 2147483647 w 50"/>
                <a:gd name="T23" fmla="*/ 2147483647 h 28"/>
                <a:gd name="T24" fmla="*/ 2147483647 w 50"/>
                <a:gd name="T25" fmla="*/ 2147483647 h 28"/>
                <a:gd name="T26" fmla="*/ 2147483647 w 50"/>
                <a:gd name="T27" fmla="*/ 2147483647 h 28"/>
                <a:gd name="T28" fmla="*/ 2147483647 w 50"/>
                <a:gd name="T29" fmla="*/ 2147483647 h 28"/>
                <a:gd name="T30" fmla="*/ 2147483647 w 50"/>
                <a:gd name="T31" fmla="*/ 2147483647 h 28"/>
                <a:gd name="T32" fmla="*/ 2147483647 w 50"/>
                <a:gd name="T33" fmla="*/ 2147483647 h 28"/>
                <a:gd name="T34" fmla="*/ 2147483647 w 50"/>
                <a:gd name="T35" fmla="*/ 2147483647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0"/>
                <a:gd name="T55" fmla="*/ 0 h 28"/>
                <a:gd name="T56" fmla="*/ 50 w 50"/>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0" h="28">
                  <a:moveTo>
                    <a:pt x="50" y="20"/>
                  </a:moveTo>
                  <a:lnTo>
                    <a:pt x="46" y="14"/>
                  </a:lnTo>
                  <a:lnTo>
                    <a:pt x="36" y="6"/>
                  </a:lnTo>
                  <a:lnTo>
                    <a:pt x="26" y="2"/>
                  </a:lnTo>
                  <a:lnTo>
                    <a:pt x="16" y="0"/>
                  </a:lnTo>
                  <a:lnTo>
                    <a:pt x="12" y="2"/>
                  </a:lnTo>
                  <a:lnTo>
                    <a:pt x="8" y="4"/>
                  </a:lnTo>
                  <a:lnTo>
                    <a:pt x="4" y="10"/>
                  </a:lnTo>
                  <a:lnTo>
                    <a:pt x="0" y="14"/>
                  </a:lnTo>
                  <a:lnTo>
                    <a:pt x="2" y="18"/>
                  </a:lnTo>
                  <a:lnTo>
                    <a:pt x="2" y="20"/>
                  </a:lnTo>
                  <a:lnTo>
                    <a:pt x="10" y="28"/>
                  </a:lnTo>
                  <a:lnTo>
                    <a:pt x="16" y="28"/>
                  </a:lnTo>
                  <a:lnTo>
                    <a:pt x="36" y="28"/>
                  </a:lnTo>
                  <a:lnTo>
                    <a:pt x="42" y="28"/>
                  </a:lnTo>
                  <a:lnTo>
                    <a:pt x="46" y="26"/>
                  </a:lnTo>
                  <a:lnTo>
                    <a:pt x="50" y="22"/>
                  </a:lnTo>
                  <a:lnTo>
                    <a:pt x="50"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61" name="Freeform 260"/>
            <p:cNvSpPr/>
            <p:nvPr/>
          </p:nvSpPr>
          <p:spPr bwMode="auto">
            <a:xfrm>
              <a:off x="6447051" y="3691528"/>
              <a:ext cx="192570" cy="110178"/>
            </a:xfrm>
            <a:custGeom>
              <a:avLst/>
              <a:gdLst>
                <a:gd name="T0" fmla="*/ 2147483647 w 132"/>
                <a:gd name="T1" fmla="*/ 2147483647 h 70"/>
                <a:gd name="T2" fmla="*/ 2147483647 w 132"/>
                <a:gd name="T3" fmla="*/ 2147483647 h 70"/>
                <a:gd name="T4" fmla="*/ 2147483647 w 132"/>
                <a:gd name="T5" fmla="*/ 2147483647 h 70"/>
                <a:gd name="T6" fmla="*/ 2147483647 w 132"/>
                <a:gd name="T7" fmla="*/ 2147483647 h 70"/>
                <a:gd name="T8" fmla="*/ 2147483647 w 132"/>
                <a:gd name="T9" fmla="*/ 2147483647 h 70"/>
                <a:gd name="T10" fmla="*/ 2147483647 w 132"/>
                <a:gd name="T11" fmla="*/ 2147483647 h 70"/>
                <a:gd name="T12" fmla="*/ 2147483647 w 132"/>
                <a:gd name="T13" fmla="*/ 2147483647 h 70"/>
                <a:gd name="T14" fmla="*/ 2147483647 w 132"/>
                <a:gd name="T15" fmla="*/ 2147483647 h 70"/>
                <a:gd name="T16" fmla="*/ 2147483647 w 132"/>
                <a:gd name="T17" fmla="*/ 2147483647 h 70"/>
                <a:gd name="T18" fmla="*/ 2147483647 w 132"/>
                <a:gd name="T19" fmla="*/ 2147483647 h 70"/>
                <a:gd name="T20" fmla="*/ 2147483647 w 132"/>
                <a:gd name="T21" fmla="*/ 2147483647 h 70"/>
                <a:gd name="T22" fmla="*/ 2147483647 w 132"/>
                <a:gd name="T23" fmla="*/ 2147483647 h 70"/>
                <a:gd name="T24" fmla="*/ 2147483647 w 132"/>
                <a:gd name="T25" fmla="*/ 2147483647 h 70"/>
                <a:gd name="T26" fmla="*/ 2147483647 w 132"/>
                <a:gd name="T27" fmla="*/ 2147483647 h 70"/>
                <a:gd name="T28" fmla="*/ 2147483647 w 132"/>
                <a:gd name="T29" fmla="*/ 2147483647 h 70"/>
                <a:gd name="T30" fmla="*/ 2147483647 w 132"/>
                <a:gd name="T31" fmla="*/ 0 h 70"/>
                <a:gd name="T32" fmla="*/ 2147483647 w 132"/>
                <a:gd name="T33" fmla="*/ 0 h 70"/>
                <a:gd name="T34" fmla="*/ 2147483647 w 132"/>
                <a:gd name="T35" fmla="*/ 2147483647 h 70"/>
                <a:gd name="T36" fmla="*/ 2147483647 w 132"/>
                <a:gd name="T37" fmla="*/ 2147483647 h 70"/>
                <a:gd name="T38" fmla="*/ 2147483647 w 132"/>
                <a:gd name="T39" fmla="*/ 2147483647 h 70"/>
                <a:gd name="T40" fmla="*/ 2147483647 w 132"/>
                <a:gd name="T41" fmla="*/ 2147483647 h 70"/>
                <a:gd name="T42" fmla="*/ 2147483647 w 132"/>
                <a:gd name="T43" fmla="*/ 2147483647 h 70"/>
                <a:gd name="T44" fmla="*/ 0 w 132"/>
                <a:gd name="T45" fmla="*/ 2147483647 h 70"/>
                <a:gd name="T46" fmla="*/ 2147483647 w 132"/>
                <a:gd name="T47" fmla="*/ 2147483647 h 70"/>
                <a:gd name="T48" fmla="*/ 2147483647 w 132"/>
                <a:gd name="T49" fmla="*/ 2147483647 h 70"/>
                <a:gd name="T50" fmla="*/ 2147483647 w 132"/>
                <a:gd name="T51" fmla="*/ 2147483647 h 70"/>
                <a:gd name="T52" fmla="*/ 2147483647 w 132"/>
                <a:gd name="T53" fmla="*/ 2147483647 h 70"/>
                <a:gd name="T54" fmla="*/ 2147483647 w 132"/>
                <a:gd name="T55" fmla="*/ 2147483647 h 70"/>
                <a:gd name="T56" fmla="*/ 2147483647 w 132"/>
                <a:gd name="T57" fmla="*/ 2147483647 h 70"/>
                <a:gd name="T58" fmla="*/ 2147483647 w 132"/>
                <a:gd name="T59" fmla="*/ 2147483647 h 70"/>
                <a:gd name="T60" fmla="*/ 2147483647 w 132"/>
                <a:gd name="T61" fmla="*/ 2147483647 h 70"/>
                <a:gd name="T62" fmla="*/ 2147483647 w 132"/>
                <a:gd name="T63" fmla="*/ 2147483647 h 70"/>
                <a:gd name="T64" fmla="*/ 2147483647 w 132"/>
                <a:gd name="T65" fmla="*/ 2147483647 h 70"/>
                <a:gd name="T66" fmla="*/ 2147483647 w 132"/>
                <a:gd name="T67" fmla="*/ 2147483647 h 70"/>
                <a:gd name="T68" fmla="*/ 2147483647 w 132"/>
                <a:gd name="T69" fmla="*/ 2147483647 h 70"/>
                <a:gd name="T70" fmla="*/ 2147483647 w 132"/>
                <a:gd name="T71" fmla="*/ 2147483647 h 70"/>
                <a:gd name="T72" fmla="*/ 2147483647 w 132"/>
                <a:gd name="T73" fmla="*/ 2147483647 h 70"/>
                <a:gd name="T74" fmla="*/ 2147483647 w 132"/>
                <a:gd name="T75" fmla="*/ 2147483647 h 70"/>
                <a:gd name="T76" fmla="*/ 2147483647 w 132"/>
                <a:gd name="T77" fmla="*/ 2147483647 h 70"/>
                <a:gd name="T78" fmla="*/ 2147483647 w 132"/>
                <a:gd name="T79" fmla="*/ 2147483647 h 70"/>
                <a:gd name="T80" fmla="*/ 2147483647 w 132"/>
                <a:gd name="T81" fmla="*/ 2147483647 h 70"/>
                <a:gd name="T82" fmla="*/ 2147483647 w 132"/>
                <a:gd name="T83" fmla="*/ 2147483647 h 70"/>
                <a:gd name="T84" fmla="*/ 2147483647 w 132"/>
                <a:gd name="T85" fmla="*/ 2147483647 h 70"/>
                <a:gd name="T86" fmla="*/ 2147483647 w 132"/>
                <a:gd name="T87" fmla="*/ 2147483647 h 70"/>
                <a:gd name="T88" fmla="*/ 2147483647 w 132"/>
                <a:gd name="T89" fmla="*/ 2147483647 h 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2"/>
                <a:gd name="T136" fmla="*/ 0 h 70"/>
                <a:gd name="T137" fmla="*/ 132 w 132"/>
                <a:gd name="T138" fmla="*/ 70 h 7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2" h="70">
                  <a:moveTo>
                    <a:pt x="128" y="46"/>
                  </a:moveTo>
                  <a:lnTo>
                    <a:pt x="110" y="46"/>
                  </a:lnTo>
                  <a:lnTo>
                    <a:pt x="104" y="44"/>
                  </a:lnTo>
                  <a:lnTo>
                    <a:pt x="98" y="40"/>
                  </a:lnTo>
                  <a:lnTo>
                    <a:pt x="96" y="40"/>
                  </a:lnTo>
                  <a:lnTo>
                    <a:pt x="94" y="40"/>
                  </a:lnTo>
                  <a:lnTo>
                    <a:pt x="90" y="40"/>
                  </a:lnTo>
                  <a:lnTo>
                    <a:pt x="84" y="38"/>
                  </a:lnTo>
                  <a:lnTo>
                    <a:pt x="80" y="36"/>
                  </a:lnTo>
                  <a:lnTo>
                    <a:pt x="76" y="32"/>
                  </a:lnTo>
                  <a:lnTo>
                    <a:pt x="74" y="30"/>
                  </a:lnTo>
                  <a:lnTo>
                    <a:pt x="62" y="26"/>
                  </a:lnTo>
                  <a:lnTo>
                    <a:pt x="52" y="22"/>
                  </a:lnTo>
                  <a:lnTo>
                    <a:pt x="44" y="16"/>
                  </a:lnTo>
                  <a:lnTo>
                    <a:pt x="34" y="8"/>
                  </a:lnTo>
                  <a:lnTo>
                    <a:pt x="22" y="0"/>
                  </a:lnTo>
                  <a:lnTo>
                    <a:pt x="20" y="0"/>
                  </a:lnTo>
                  <a:lnTo>
                    <a:pt x="18" y="2"/>
                  </a:lnTo>
                  <a:lnTo>
                    <a:pt x="16" y="4"/>
                  </a:lnTo>
                  <a:lnTo>
                    <a:pt x="12" y="4"/>
                  </a:lnTo>
                  <a:lnTo>
                    <a:pt x="6" y="4"/>
                  </a:lnTo>
                  <a:lnTo>
                    <a:pt x="2" y="12"/>
                  </a:lnTo>
                  <a:lnTo>
                    <a:pt x="0" y="22"/>
                  </a:lnTo>
                  <a:lnTo>
                    <a:pt x="2" y="26"/>
                  </a:lnTo>
                  <a:lnTo>
                    <a:pt x="4" y="28"/>
                  </a:lnTo>
                  <a:lnTo>
                    <a:pt x="10" y="32"/>
                  </a:lnTo>
                  <a:lnTo>
                    <a:pt x="32" y="42"/>
                  </a:lnTo>
                  <a:lnTo>
                    <a:pt x="44" y="50"/>
                  </a:lnTo>
                  <a:lnTo>
                    <a:pt x="54" y="54"/>
                  </a:lnTo>
                  <a:lnTo>
                    <a:pt x="64" y="50"/>
                  </a:lnTo>
                  <a:lnTo>
                    <a:pt x="68" y="52"/>
                  </a:lnTo>
                  <a:lnTo>
                    <a:pt x="72" y="52"/>
                  </a:lnTo>
                  <a:lnTo>
                    <a:pt x="78" y="58"/>
                  </a:lnTo>
                  <a:lnTo>
                    <a:pt x="82" y="64"/>
                  </a:lnTo>
                  <a:lnTo>
                    <a:pt x="98" y="68"/>
                  </a:lnTo>
                  <a:lnTo>
                    <a:pt x="112" y="70"/>
                  </a:lnTo>
                  <a:lnTo>
                    <a:pt x="122" y="70"/>
                  </a:lnTo>
                  <a:lnTo>
                    <a:pt x="130" y="70"/>
                  </a:lnTo>
                  <a:lnTo>
                    <a:pt x="132" y="68"/>
                  </a:lnTo>
                  <a:lnTo>
                    <a:pt x="132" y="66"/>
                  </a:lnTo>
                  <a:lnTo>
                    <a:pt x="132" y="62"/>
                  </a:lnTo>
                  <a:lnTo>
                    <a:pt x="130" y="58"/>
                  </a:lnTo>
                  <a:lnTo>
                    <a:pt x="128" y="54"/>
                  </a:lnTo>
                  <a:lnTo>
                    <a:pt x="128" y="48"/>
                  </a:lnTo>
                  <a:lnTo>
                    <a:pt x="128"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62" name="Freeform 261"/>
            <p:cNvSpPr/>
            <p:nvPr/>
          </p:nvSpPr>
          <p:spPr bwMode="auto">
            <a:xfrm>
              <a:off x="6004256" y="3499049"/>
              <a:ext cx="351698" cy="382303"/>
            </a:xfrm>
            <a:custGeom>
              <a:avLst/>
              <a:gdLst>
                <a:gd name="T0" fmla="*/ 2147483647 w 240"/>
                <a:gd name="T1" fmla="*/ 2147483647 h 242"/>
                <a:gd name="T2" fmla="*/ 2147483647 w 240"/>
                <a:gd name="T3" fmla="*/ 2147483647 h 242"/>
                <a:gd name="T4" fmla="*/ 2147483647 w 240"/>
                <a:gd name="T5" fmla="*/ 2147483647 h 242"/>
                <a:gd name="T6" fmla="*/ 2147483647 w 240"/>
                <a:gd name="T7" fmla="*/ 2147483647 h 242"/>
                <a:gd name="T8" fmla="*/ 2147483647 w 240"/>
                <a:gd name="T9" fmla="*/ 2147483647 h 242"/>
                <a:gd name="T10" fmla="*/ 2147483647 w 240"/>
                <a:gd name="T11" fmla="*/ 2147483647 h 242"/>
                <a:gd name="T12" fmla="*/ 2147483647 w 240"/>
                <a:gd name="T13" fmla="*/ 2147483647 h 242"/>
                <a:gd name="T14" fmla="*/ 2147483647 w 240"/>
                <a:gd name="T15" fmla="*/ 2147483647 h 242"/>
                <a:gd name="T16" fmla="*/ 2147483647 w 240"/>
                <a:gd name="T17" fmla="*/ 2147483647 h 242"/>
                <a:gd name="T18" fmla="*/ 2147483647 w 240"/>
                <a:gd name="T19" fmla="*/ 2147483647 h 242"/>
                <a:gd name="T20" fmla="*/ 2147483647 w 240"/>
                <a:gd name="T21" fmla="*/ 2147483647 h 242"/>
                <a:gd name="T22" fmla="*/ 2147483647 w 240"/>
                <a:gd name="T23" fmla="*/ 2147483647 h 242"/>
                <a:gd name="T24" fmla="*/ 2147483647 w 240"/>
                <a:gd name="T25" fmla="*/ 2147483647 h 242"/>
                <a:gd name="T26" fmla="*/ 2147483647 w 240"/>
                <a:gd name="T27" fmla="*/ 2147483647 h 242"/>
                <a:gd name="T28" fmla="*/ 2147483647 w 240"/>
                <a:gd name="T29" fmla="*/ 2147483647 h 242"/>
                <a:gd name="T30" fmla="*/ 2147483647 w 240"/>
                <a:gd name="T31" fmla="*/ 2147483647 h 242"/>
                <a:gd name="T32" fmla="*/ 2147483647 w 240"/>
                <a:gd name="T33" fmla="*/ 2147483647 h 242"/>
                <a:gd name="T34" fmla="*/ 2147483647 w 240"/>
                <a:gd name="T35" fmla="*/ 2147483647 h 242"/>
                <a:gd name="T36" fmla="*/ 0 w 240"/>
                <a:gd name="T37" fmla="*/ 2147483647 h 242"/>
                <a:gd name="T38" fmla="*/ 2147483647 w 240"/>
                <a:gd name="T39" fmla="*/ 2147483647 h 242"/>
                <a:gd name="T40" fmla="*/ 2147483647 w 240"/>
                <a:gd name="T41" fmla="*/ 2147483647 h 242"/>
                <a:gd name="T42" fmla="*/ 2147483647 w 240"/>
                <a:gd name="T43" fmla="*/ 2147483647 h 242"/>
                <a:gd name="T44" fmla="*/ 2147483647 w 240"/>
                <a:gd name="T45" fmla="*/ 2147483647 h 242"/>
                <a:gd name="T46" fmla="*/ 2147483647 w 240"/>
                <a:gd name="T47" fmla="*/ 2147483647 h 242"/>
                <a:gd name="T48" fmla="*/ 2147483647 w 240"/>
                <a:gd name="T49" fmla="*/ 2147483647 h 242"/>
                <a:gd name="T50" fmla="*/ 2147483647 w 240"/>
                <a:gd name="T51" fmla="*/ 2147483647 h 242"/>
                <a:gd name="T52" fmla="*/ 2147483647 w 240"/>
                <a:gd name="T53" fmla="*/ 2147483647 h 242"/>
                <a:gd name="T54" fmla="*/ 2147483647 w 240"/>
                <a:gd name="T55" fmla="*/ 2147483647 h 242"/>
                <a:gd name="T56" fmla="*/ 2147483647 w 240"/>
                <a:gd name="T57" fmla="*/ 2147483647 h 242"/>
                <a:gd name="T58" fmla="*/ 2147483647 w 240"/>
                <a:gd name="T59" fmla="*/ 2147483647 h 242"/>
                <a:gd name="T60" fmla="*/ 2147483647 w 240"/>
                <a:gd name="T61" fmla="*/ 2147483647 h 242"/>
                <a:gd name="T62" fmla="*/ 2147483647 w 240"/>
                <a:gd name="T63" fmla="*/ 2147483647 h 242"/>
                <a:gd name="T64" fmla="*/ 2147483647 w 240"/>
                <a:gd name="T65" fmla="*/ 2147483647 h 242"/>
                <a:gd name="T66" fmla="*/ 2147483647 w 240"/>
                <a:gd name="T67" fmla="*/ 2147483647 h 242"/>
                <a:gd name="T68" fmla="*/ 2147483647 w 240"/>
                <a:gd name="T69" fmla="*/ 2147483647 h 242"/>
                <a:gd name="T70" fmla="*/ 2147483647 w 240"/>
                <a:gd name="T71" fmla="*/ 2147483647 h 242"/>
                <a:gd name="T72" fmla="*/ 2147483647 w 240"/>
                <a:gd name="T73" fmla="*/ 2147483647 h 242"/>
                <a:gd name="T74" fmla="*/ 2147483647 w 240"/>
                <a:gd name="T75" fmla="*/ 2147483647 h 242"/>
                <a:gd name="T76" fmla="*/ 2147483647 w 240"/>
                <a:gd name="T77" fmla="*/ 2147483647 h 242"/>
                <a:gd name="T78" fmla="*/ 2147483647 w 240"/>
                <a:gd name="T79" fmla="*/ 2147483647 h 242"/>
                <a:gd name="T80" fmla="*/ 2147483647 w 240"/>
                <a:gd name="T81" fmla="*/ 2147483647 h 242"/>
                <a:gd name="T82" fmla="*/ 2147483647 w 240"/>
                <a:gd name="T83" fmla="*/ 2147483647 h 242"/>
                <a:gd name="T84" fmla="*/ 2147483647 w 240"/>
                <a:gd name="T85" fmla="*/ 2147483647 h 242"/>
                <a:gd name="T86" fmla="*/ 2147483647 w 240"/>
                <a:gd name="T87" fmla="*/ 2147483647 h 242"/>
                <a:gd name="T88" fmla="*/ 2147483647 w 240"/>
                <a:gd name="T89" fmla="*/ 2147483647 h 242"/>
                <a:gd name="T90" fmla="*/ 2147483647 w 240"/>
                <a:gd name="T91" fmla="*/ 2147483647 h 242"/>
                <a:gd name="T92" fmla="*/ 2147483647 w 240"/>
                <a:gd name="T93" fmla="*/ 2147483647 h 242"/>
                <a:gd name="T94" fmla="*/ 2147483647 w 240"/>
                <a:gd name="T95" fmla="*/ 2147483647 h 2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0"/>
                <a:gd name="T145" fmla="*/ 0 h 242"/>
                <a:gd name="T146" fmla="*/ 240 w 240"/>
                <a:gd name="T147" fmla="*/ 242 h 2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0" h="242">
                  <a:moveTo>
                    <a:pt x="238" y="28"/>
                  </a:moveTo>
                  <a:lnTo>
                    <a:pt x="234" y="26"/>
                  </a:lnTo>
                  <a:lnTo>
                    <a:pt x="230" y="26"/>
                  </a:lnTo>
                  <a:lnTo>
                    <a:pt x="224" y="24"/>
                  </a:lnTo>
                  <a:lnTo>
                    <a:pt x="218" y="24"/>
                  </a:lnTo>
                  <a:lnTo>
                    <a:pt x="214" y="22"/>
                  </a:lnTo>
                  <a:lnTo>
                    <a:pt x="210" y="18"/>
                  </a:lnTo>
                  <a:lnTo>
                    <a:pt x="206" y="10"/>
                  </a:lnTo>
                  <a:lnTo>
                    <a:pt x="200" y="4"/>
                  </a:lnTo>
                  <a:lnTo>
                    <a:pt x="192" y="0"/>
                  </a:lnTo>
                  <a:lnTo>
                    <a:pt x="184" y="0"/>
                  </a:lnTo>
                  <a:lnTo>
                    <a:pt x="174" y="2"/>
                  </a:lnTo>
                  <a:lnTo>
                    <a:pt x="164" y="2"/>
                  </a:lnTo>
                  <a:lnTo>
                    <a:pt x="154" y="4"/>
                  </a:lnTo>
                  <a:lnTo>
                    <a:pt x="148" y="6"/>
                  </a:lnTo>
                  <a:lnTo>
                    <a:pt x="142" y="8"/>
                  </a:lnTo>
                  <a:lnTo>
                    <a:pt x="140" y="12"/>
                  </a:lnTo>
                  <a:lnTo>
                    <a:pt x="138" y="16"/>
                  </a:lnTo>
                  <a:lnTo>
                    <a:pt x="140" y="20"/>
                  </a:lnTo>
                  <a:lnTo>
                    <a:pt x="142" y="24"/>
                  </a:lnTo>
                  <a:lnTo>
                    <a:pt x="146" y="28"/>
                  </a:lnTo>
                  <a:lnTo>
                    <a:pt x="148" y="34"/>
                  </a:lnTo>
                  <a:lnTo>
                    <a:pt x="146" y="40"/>
                  </a:lnTo>
                  <a:lnTo>
                    <a:pt x="140" y="48"/>
                  </a:lnTo>
                  <a:lnTo>
                    <a:pt x="136" y="54"/>
                  </a:lnTo>
                  <a:lnTo>
                    <a:pt x="132" y="60"/>
                  </a:lnTo>
                  <a:lnTo>
                    <a:pt x="132" y="64"/>
                  </a:lnTo>
                  <a:lnTo>
                    <a:pt x="132" y="68"/>
                  </a:lnTo>
                  <a:lnTo>
                    <a:pt x="132" y="70"/>
                  </a:lnTo>
                  <a:lnTo>
                    <a:pt x="126" y="76"/>
                  </a:lnTo>
                  <a:lnTo>
                    <a:pt x="124" y="80"/>
                  </a:lnTo>
                  <a:lnTo>
                    <a:pt x="122" y="84"/>
                  </a:lnTo>
                  <a:lnTo>
                    <a:pt x="122" y="88"/>
                  </a:lnTo>
                  <a:lnTo>
                    <a:pt x="126" y="90"/>
                  </a:lnTo>
                  <a:lnTo>
                    <a:pt x="124" y="94"/>
                  </a:lnTo>
                  <a:lnTo>
                    <a:pt x="120" y="96"/>
                  </a:lnTo>
                  <a:lnTo>
                    <a:pt x="114" y="96"/>
                  </a:lnTo>
                  <a:lnTo>
                    <a:pt x="106" y="96"/>
                  </a:lnTo>
                  <a:lnTo>
                    <a:pt x="104" y="100"/>
                  </a:lnTo>
                  <a:lnTo>
                    <a:pt x="100" y="104"/>
                  </a:lnTo>
                  <a:lnTo>
                    <a:pt x="98" y="106"/>
                  </a:lnTo>
                  <a:lnTo>
                    <a:pt x="96" y="108"/>
                  </a:lnTo>
                  <a:lnTo>
                    <a:pt x="90" y="108"/>
                  </a:lnTo>
                  <a:lnTo>
                    <a:pt x="86" y="108"/>
                  </a:lnTo>
                  <a:lnTo>
                    <a:pt x="82" y="112"/>
                  </a:lnTo>
                  <a:lnTo>
                    <a:pt x="80" y="116"/>
                  </a:lnTo>
                  <a:lnTo>
                    <a:pt x="82" y="120"/>
                  </a:lnTo>
                  <a:lnTo>
                    <a:pt x="84" y="126"/>
                  </a:lnTo>
                  <a:lnTo>
                    <a:pt x="84" y="128"/>
                  </a:lnTo>
                  <a:lnTo>
                    <a:pt x="80" y="132"/>
                  </a:lnTo>
                  <a:lnTo>
                    <a:pt x="68" y="136"/>
                  </a:lnTo>
                  <a:lnTo>
                    <a:pt x="54" y="138"/>
                  </a:lnTo>
                  <a:lnTo>
                    <a:pt x="44" y="138"/>
                  </a:lnTo>
                  <a:lnTo>
                    <a:pt x="34" y="138"/>
                  </a:lnTo>
                  <a:lnTo>
                    <a:pt x="24" y="136"/>
                  </a:lnTo>
                  <a:lnTo>
                    <a:pt x="12" y="136"/>
                  </a:lnTo>
                  <a:lnTo>
                    <a:pt x="0" y="134"/>
                  </a:lnTo>
                  <a:lnTo>
                    <a:pt x="6" y="136"/>
                  </a:lnTo>
                  <a:lnTo>
                    <a:pt x="12" y="140"/>
                  </a:lnTo>
                  <a:lnTo>
                    <a:pt x="18" y="148"/>
                  </a:lnTo>
                  <a:lnTo>
                    <a:pt x="24" y="154"/>
                  </a:lnTo>
                  <a:lnTo>
                    <a:pt x="28" y="154"/>
                  </a:lnTo>
                  <a:lnTo>
                    <a:pt x="32" y="156"/>
                  </a:lnTo>
                  <a:lnTo>
                    <a:pt x="34" y="162"/>
                  </a:lnTo>
                  <a:lnTo>
                    <a:pt x="36" y="170"/>
                  </a:lnTo>
                  <a:lnTo>
                    <a:pt x="42" y="174"/>
                  </a:lnTo>
                  <a:lnTo>
                    <a:pt x="46" y="178"/>
                  </a:lnTo>
                  <a:lnTo>
                    <a:pt x="44" y="182"/>
                  </a:lnTo>
                  <a:lnTo>
                    <a:pt x="40" y="184"/>
                  </a:lnTo>
                  <a:lnTo>
                    <a:pt x="30" y="190"/>
                  </a:lnTo>
                  <a:lnTo>
                    <a:pt x="26" y="192"/>
                  </a:lnTo>
                  <a:lnTo>
                    <a:pt x="24" y="198"/>
                  </a:lnTo>
                  <a:lnTo>
                    <a:pt x="22" y="202"/>
                  </a:lnTo>
                  <a:lnTo>
                    <a:pt x="22" y="210"/>
                  </a:lnTo>
                  <a:lnTo>
                    <a:pt x="30" y="216"/>
                  </a:lnTo>
                  <a:lnTo>
                    <a:pt x="34" y="216"/>
                  </a:lnTo>
                  <a:lnTo>
                    <a:pt x="42" y="218"/>
                  </a:lnTo>
                  <a:lnTo>
                    <a:pt x="72" y="218"/>
                  </a:lnTo>
                  <a:lnTo>
                    <a:pt x="80" y="216"/>
                  </a:lnTo>
                  <a:lnTo>
                    <a:pt x="88" y="214"/>
                  </a:lnTo>
                  <a:lnTo>
                    <a:pt x="104" y="208"/>
                  </a:lnTo>
                  <a:lnTo>
                    <a:pt x="108" y="220"/>
                  </a:lnTo>
                  <a:lnTo>
                    <a:pt x="114" y="230"/>
                  </a:lnTo>
                  <a:lnTo>
                    <a:pt x="118" y="234"/>
                  </a:lnTo>
                  <a:lnTo>
                    <a:pt x="122" y="238"/>
                  </a:lnTo>
                  <a:lnTo>
                    <a:pt x="128" y="240"/>
                  </a:lnTo>
                  <a:lnTo>
                    <a:pt x="136" y="242"/>
                  </a:lnTo>
                  <a:lnTo>
                    <a:pt x="136" y="236"/>
                  </a:lnTo>
                  <a:lnTo>
                    <a:pt x="138" y="234"/>
                  </a:lnTo>
                  <a:lnTo>
                    <a:pt x="140" y="232"/>
                  </a:lnTo>
                  <a:lnTo>
                    <a:pt x="144" y="232"/>
                  </a:lnTo>
                  <a:lnTo>
                    <a:pt x="148" y="232"/>
                  </a:lnTo>
                  <a:lnTo>
                    <a:pt x="152" y="234"/>
                  </a:lnTo>
                  <a:lnTo>
                    <a:pt x="156" y="236"/>
                  </a:lnTo>
                  <a:lnTo>
                    <a:pt x="166" y="234"/>
                  </a:lnTo>
                  <a:lnTo>
                    <a:pt x="172" y="230"/>
                  </a:lnTo>
                  <a:lnTo>
                    <a:pt x="174" y="226"/>
                  </a:lnTo>
                  <a:lnTo>
                    <a:pt x="172" y="218"/>
                  </a:lnTo>
                  <a:lnTo>
                    <a:pt x="168" y="214"/>
                  </a:lnTo>
                  <a:lnTo>
                    <a:pt x="160" y="206"/>
                  </a:lnTo>
                  <a:lnTo>
                    <a:pt x="158" y="204"/>
                  </a:lnTo>
                  <a:lnTo>
                    <a:pt x="156" y="200"/>
                  </a:lnTo>
                  <a:lnTo>
                    <a:pt x="156" y="192"/>
                  </a:lnTo>
                  <a:lnTo>
                    <a:pt x="154" y="190"/>
                  </a:lnTo>
                  <a:lnTo>
                    <a:pt x="150" y="190"/>
                  </a:lnTo>
                  <a:lnTo>
                    <a:pt x="146" y="186"/>
                  </a:lnTo>
                  <a:lnTo>
                    <a:pt x="144" y="182"/>
                  </a:lnTo>
                  <a:lnTo>
                    <a:pt x="146" y="178"/>
                  </a:lnTo>
                  <a:lnTo>
                    <a:pt x="150" y="172"/>
                  </a:lnTo>
                  <a:lnTo>
                    <a:pt x="154" y="166"/>
                  </a:lnTo>
                  <a:lnTo>
                    <a:pt x="158" y="164"/>
                  </a:lnTo>
                  <a:lnTo>
                    <a:pt x="162" y="166"/>
                  </a:lnTo>
                  <a:lnTo>
                    <a:pt x="166" y="168"/>
                  </a:lnTo>
                  <a:lnTo>
                    <a:pt x="170" y="168"/>
                  </a:lnTo>
                  <a:lnTo>
                    <a:pt x="174" y="164"/>
                  </a:lnTo>
                  <a:lnTo>
                    <a:pt x="180" y="158"/>
                  </a:lnTo>
                  <a:lnTo>
                    <a:pt x="188" y="146"/>
                  </a:lnTo>
                  <a:lnTo>
                    <a:pt x="192" y="140"/>
                  </a:lnTo>
                  <a:lnTo>
                    <a:pt x="194" y="132"/>
                  </a:lnTo>
                  <a:lnTo>
                    <a:pt x="198" y="126"/>
                  </a:lnTo>
                  <a:lnTo>
                    <a:pt x="202" y="120"/>
                  </a:lnTo>
                  <a:lnTo>
                    <a:pt x="204" y="114"/>
                  </a:lnTo>
                  <a:lnTo>
                    <a:pt x="208" y="110"/>
                  </a:lnTo>
                  <a:lnTo>
                    <a:pt x="208" y="96"/>
                  </a:lnTo>
                  <a:lnTo>
                    <a:pt x="210" y="92"/>
                  </a:lnTo>
                  <a:lnTo>
                    <a:pt x="214" y="90"/>
                  </a:lnTo>
                  <a:lnTo>
                    <a:pt x="214" y="88"/>
                  </a:lnTo>
                  <a:lnTo>
                    <a:pt x="216" y="84"/>
                  </a:lnTo>
                  <a:lnTo>
                    <a:pt x="208" y="80"/>
                  </a:lnTo>
                  <a:lnTo>
                    <a:pt x="198" y="72"/>
                  </a:lnTo>
                  <a:lnTo>
                    <a:pt x="190" y="60"/>
                  </a:lnTo>
                  <a:lnTo>
                    <a:pt x="188" y="56"/>
                  </a:lnTo>
                  <a:lnTo>
                    <a:pt x="188" y="52"/>
                  </a:lnTo>
                  <a:lnTo>
                    <a:pt x="186" y="50"/>
                  </a:lnTo>
                  <a:lnTo>
                    <a:pt x="190" y="44"/>
                  </a:lnTo>
                  <a:lnTo>
                    <a:pt x="194" y="40"/>
                  </a:lnTo>
                  <a:lnTo>
                    <a:pt x="198" y="42"/>
                  </a:lnTo>
                  <a:lnTo>
                    <a:pt x="202" y="44"/>
                  </a:lnTo>
                  <a:lnTo>
                    <a:pt x="204" y="44"/>
                  </a:lnTo>
                  <a:lnTo>
                    <a:pt x="208" y="46"/>
                  </a:lnTo>
                  <a:lnTo>
                    <a:pt x="216" y="44"/>
                  </a:lnTo>
                  <a:lnTo>
                    <a:pt x="224" y="40"/>
                  </a:lnTo>
                  <a:lnTo>
                    <a:pt x="240" y="28"/>
                  </a:lnTo>
                  <a:lnTo>
                    <a:pt x="238"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63" name="Freeform 262"/>
            <p:cNvSpPr/>
            <p:nvPr/>
          </p:nvSpPr>
          <p:spPr bwMode="auto">
            <a:xfrm>
              <a:off x="5981194" y="3449934"/>
              <a:ext cx="292890" cy="266815"/>
            </a:xfrm>
            <a:custGeom>
              <a:avLst/>
              <a:gdLst>
                <a:gd name="T0" fmla="*/ 2147483647 w 200"/>
                <a:gd name="T1" fmla="*/ 2147483647 h 168"/>
                <a:gd name="T2" fmla="*/ 2147483647 w 200"/>
                <a:gd name="T3" fmla="*/ 2147483647 h 168"/>
                <a:gd name="T4" fmla="*/ 2147483647 w 200"/>
                <a:gd name="T5" fmla="*/ 2147483647 h 168"/>
                <a:gd name="T6" fmla="*/ 2147483647 w 200"/>
                <a:gd name="T7" fmla="*/ 2147483647 h 168"/>
                <a:gd name="T8" fmla="*/ 2147483647 w 200"/>
                <a:gd name="T9" fmla="*/ 0 h 168"/>
                <a:gd name="T10" fmla="*/ 2147483647 w 200"/>
                <a:gd name="T11" fmla="*/ 2147483647 h 168"/>
                <a:gd name="T12" fmla="*/ 2147483647 w 200"/>
                <a:gd name="T13" fmla="*/ 2147483647 h 168"/>
                <a:gd name="T14" fmla="*/ 2147483647 w 200"/>
                <a:gd name="T15" fmla="*/ 2147483647 h 168"/>
                <a:gd name="T16" fmla="*/ 2147483647 w 200"/>
                <a:gd name="T17" fmla="*/ 2147483647 h 168"/>
                <a:gd name="T18" fmla="*/ 2147483647 w 200"/>
                <a:gd name="T19" fmla="*/ 2147483647 h 168"/>
                <a:gd name="T20" fmla="*/ 2147483647 w 200"/>
                <a:gd name="T21" fmla="*/ 2147483647 h 168"/>
                <a:gd name="T22" fmla="*/ 2147483647 w 200"/>
                <a:gd name="T23" fmla="*/ 2147483647 h 168"/>
                <a:gd name="T24" fmla="*/ 2147483647 w 200"/>
                <a:gd name="T25" fmla="*/ 2147483647 h 168"/>
                <a:gd name="T26" fmla="*/ 2147483647 w 200"/>
                <a:gd name="T27" fmla="*/ 2147483647 h 168"/>
                <a:gd name="T28" fmla="*/ 0 w 200"/>
                <a:gd name="T29" fmla="*/ 2147483647 h 168"/>
                <a:gd name="T30" fmla="*/ 2147483647 w 200"/>
                <a:gd name="T31" fmla="*/ 2147483647 h 168"/>
                <a:gd name="T32" fmla="*/ 2147483647 w 200"/>
                <a:gd name="T33" fmla="*/ 2147483647 h 168"/>
                <a:gd name="T34" fmla="*/ 2147483647 w 200"/>
                <a:gd name="T35" fmla="*/ 2147483647 h 168"/>
                <a:gd name="T36" fmla="*/ 2147483647 w 200"/>
                <a:gd name="T37" fmla="*/ 2147483647 h 168"/>
                <a:gd name="T38" fmla="*/ 2147483647 w 200"/>
                <a:gd name="T39" fmla="*/ 2147483647 h 168"/>
                <a:gd name="T40" fmla="*/ 2147483647 w 200"/>
                <a:gd name="T41" fmla="*/ 2147483647 h 168"/>
                <a:gd name="T42" fmla="*/ 2147483647 w 200"/>
                <a:gd name="T43" fmla="*/ 2147483647 h 168"/>
                <a:gd name="T44" fmla="*/ 2147483647 w 200"/>
                <a:gd name="T45" fmla="*/ 2147483647 h 168"/>
                <a:gd name="T46" fmla="*/ 2147483647 w 200"/>
                <a:gd name="T47" fmla="*/ 2147483647 h 168"/>
                <a:gd name="T48" fmla="*/ 2147483647 w 200"/>
                <a:gd name="T49" fmla="*/ 2147483647 h 168"/>
                <a:gd name="T50" fmla="*/ 2147483647 w 200"/>
                <a:gd name="T51" fmla="*/ 2147483647 h 168"/>
                <a:gd name="T52" fmla="*/ 2147483647 w 200"/>
                <a:gd name="T53" fmla="*/ 2147483647 h 168"/>
                <a:gd name="T54" fmla="*/ 2147483647 w 200"/>
                <a:gd name="T55" fmla="*/ 2147483647 h 168"/>
                <a:gd name="T56" fmla="*/ 2147483647 w 200"/>
                <a:gd name="T57" fmla="*/ 2147483647 h 168"/>
                <a:gd name="T58" fmla="*/ 2147483647 w 200"/>
                <a:gd name="T59" fmla="*/ 2147483647 h 168"/>
                <a:gd name="T60" fmla="*/ 2147483647 w 200"/>
                <a:gd name="T61" fmla="*/ 2147483647 h 168"/>
                <a:gd name="T62" fmla="*/ 2147483647 w 200"/>
                <a:gd name="T63" fmla="*/ 2147483647 h 168"/>
                <a:gd name="T64" fmla="*/ 2147483647 w 200"/>
                <a:gd name="T65" fmla="*/ 2147483647 h 168"/>
                <a:gd name="T66" fmla="*/ 2147483647 w 200"/>
                <a:gd name="T67" fmla="*/ 2147483647 h 168"/>
                <a:gd name="T68" fmla="*/ 2147483647 w 200"/>
                <a:gd name="T69" fmla="*/ 2147483647 h 168"/>
                <a:gd name="T70" fmla="*/ 2147483647 w 200"/>
                <a:gd name="T71" fmla="*/ 2147483647 h 168"/>
                <a:gd name="T72" fmla="*/ 2147483647 w 200"/>
                <a:gd name="T73" fmla="*/ 2147483647 h 168"/>
                <a:gd name="T74" fmla="*/ 2147483647 w 200"/>
                <a:gd name="T75" fmla="*/ 2147483647 h 168"/>
                <a:gd name="T76" fmla="*/ 2147483647 w 200"/>
                <a:gd name="T77" fmla="*/ 2147483647 h 168"/>
                <a:gd name="T78" fmla="*/ 2147483647 w 200"/>
                <a:gd name="T79" fmla="*/ 2147483647 h 168"/>
                <a:gd name="T80" fmla="*/ 2147483647 w 200"/>
                <a:gd name="T81" fmla="*/ 2147483647 h 168"/>
                <a:gd name="T82" fmla="*/ 2147483647 w 200"/>
                <a:gd name="T83" fmla="*/ 2147483647 h 168"/>
                <a:gd name="T84" fmla="*/ 2147483647 w 200"/>
                <a:gd name="T85" fmla="*/ 2147483647 h 168"/>
                <a:gd name="T86" fmla="*/ 2147483647 w 200"/>
                <a:gd name="T87" fmla="*/ 2147483647 h 168"/>
                <a:gd name="T88" fmla="*/ 2147483647 w 200"/>
                <a:gd name="T89" fmla="*/ 2147483647 h 168"/>
                <a:gd name="T90" fmla="*/ 2147483647 w 200"/>
                <a:gd name="T91" fmla="*/ 2147483647 h 168"/>
                <a:gd name="T92" fmla="*/ 2147483647 w 200"/>
                <a:gd name="T93" fmla="*/ 2147483647 h 1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00"/>
                <a:gd name="T142" fmla="*/ 0 h 168"/>
                <a:gd name="T143" fmla="*/ 200 w 200"/>
                <a:gd name="T144" fmla="*/ 168 h 1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00" h="168">
                  <a:moveTo>
                    <a:pt x="184" y="22"/>
                  </a:moveTo>
                  <a:lnTo>
                    <a:pt x="174" y="26"/>
                  </a:lnTo>
                  <a:lnTo>
                    <a:pt x="168" y="26"/>
                  </a:lnTo>
                  <a:lnTo>
                    <a:pt x="160" y="28"/>
                  </a:lnTo>
                  <a:lnTo>
                    <a:pt x="156" y="26"/>
                  </a:lnTo>
                  <a:lnTo>
                    <a:pt x="152" y="24"/>
                  </a:lnTo>
                  <a:lnTo>
                    <a:pt x="148" y="18"/>
                  </a:lnTo>
                  <a:lnTo>
                    <a:pt x="144" y="8"/>
                  </a:lnTo>
                  <a:lnTo>
                    <a:pt x="142" y="0"/>
                  </a:lnTo>
                  <a:lnTo>
                    <a:pt x="136" y="0"/>
                  </a:lnTo>
                  <a:lnTo>
                    <a:pt x="130" y="6"/>
                  </a:lnTo>
                  <a:lnTo>
                    <a:pt x="122" y="16"/>
                  </a:lnTo>
                  <a:lnTo>
                    <a:pt x="114" y="24"/>
                  </a:lnTo>
                  <a:lnTo>
                    <a:pt x="108" y="26"/>
                  </a:lnTo>
                  <a:lnTo>
                    <a:pt x="102" y="28"/>
                  </a:lnTo>
                  <a:lnTo>
                    <a:pt x="74" y="28"/>
                  </a:lnTo>
                  <a:lnTo>
                    <a:pt x="60" y="20"/>
                  </a:lnTo>
                  <a:lnTo>
                    <a:pt x="46" y="42"/>
                  </a:lnTo>
                  <a:lnTo>
                    <a:pt x="40" y="50"/>
                  </a:lnTo>
                  <a:lnTo>
                    <a:pt x="36" y="54"/>
                  </a:lnTo>
                  <a:lnTo>
                    <a:pt x="30" y="56"/>
                  </a:lnTo>
                  <a:lnTo>
                    <a:pt x="24" y="58"/>
                  </a:lnTo>
                  <a:lnTo>
                    <a:pt x="16" y="56"/>
                  </a:lnTo>
                  <a:lnTo>
                    <a:pt x="12" y="56"/>
                  </a:lnTo>
                  <a:lnTo>
                    <a:pt x="10" y="56"/>
                  </a:lnTo>
                  <a:lnTo>
                    <a:pt x="4" y="58"/>
                  </a:lnTo>
                  <a:lnTo>
                    <a:pt x="4" y="50"/>
                  </a:lnTo>
                  <a:lnTo>
                    <a:pt x="4" y="56"/>
                  </a:lnTo>
                  <a:lnTo>
                    <a:pt x="0" y="72"/>
                  </a:lnTo>
                  <a:lnTo>
                    <a:pt x="0" y="84"/>
                  </a:lnTo>
                  <a:lnTo>
                    <a:pt x="0" y="92"/>
                  </a:lnTo>
                  <a:lnTo>
                    <a:pt x="4" y="104"/>
                  </a:lnTo>
                  <a:lnTo>
                    <a:pt x="8" y="116"/>
                  </a:lnTo>
                  <a:lnTo>
                    <a:pt x="10" y="122"/>
                  </a:lnTo>
                  <a:lnTo>
                    <a:pt x="12" y="126"/>
                  </a:lnTo>
                  <a:lnTo>
                    <a:pt x="18" y="130"/>
                  </a:lnTo>
                  <a:lnTo>
                    <a:pt x="26" y="132"/>
                  </a:lnTo>
                  <a:lnTo>
                    <a:pt x="26" y="136"/>
                  </a:lnTo>
                  <a:lnTo>
                    <a:pt x="24" y="138"/>
                  </a:lnTo>
                  <a:lnTo>
                    <a:pt x="18" y="146"/>
                  </a:lnTo>
                  <a:lnTo>
                    <a:pt x="14" y="152"/>
                  </a:lnTo>
                  <a:lnTo>
                    <a:pt x="12" y="156"/>
                  </a:lnTo>
                  <a:lnTo>
                    <a:pt x="12" y="160"/>
                  </a:lnTo>
                  <a:lnTo>
                    <a:pt x="12" y="162"/>
                  </a:lnTo>
                  <a:lnTo>
                    <a:pt x="16" y="164"/>
                  </a:lnTo>
                  <a:lnTo>
                    <a:pt x="28" y="166"/>
                  </a:lnTo>
                  <a:lnTo>
                    <a:pt x="40" y="166"/>
                  </a:lnTo>
                  <a:lnTo>
                    <a:pt x="50" y="168"/>
                  </a:lnTo>
                  <a:lnTo>
                    <a:pt x="60" y="168"/>
                  </a:lnTo>
                  <a:lnTo>
                    <a:pt x="70" y="168"/>
                  </a:lnTo>
                  <a:lnTo>
                    <a:pt x="84" y="166"/>
                  </a:lnTo>
                  <a:lnTo>
                    <a:pt x="96" y="162"/>
                  </a:lnTo>
                  <a:lnTo>
                    <a:pt x="100" y="158"/>
                  </a:lnTo>
                  <a:lnTo>
                    <a:pt x="100" y="156"/>
                  </a:lnTo>
                  <a:lnTo>
                    <a:pt x="98" y="150"/>
                  </a:lnTo>
                  <a:lnTo>
                    <a:pt x="96" y="146"/>
                  </a:lnTo>
                  <a:lnTo>
                    <a:pt x="98" y="142"/>
                  </a:lnTo>
                  <a:lnTo>
                    <a:pt x="102" y="138"/>
                  </a:lnTo>
                  <a:lnTo>
                    <a:pt x="106" y="138"/>
                  </a:lnTo>
                  <a:lnTo>
                    <a:pt x="112" y="138"/>
                  </a:lnTo>
                  <a:lnTo>
                    <a:pt x="114" y="136"/>
                  </a:lnTo>
                  <a:lnTo>
                    <a:pt x="116" y="134"/>
                  </a:lnTo>
                  <a:lnTo>
                    <a:pt x="120" y="130"/>
                  </a:lnTo>
                  <a:lnTo>
                    <a:pt x="122" y="126"/>
                  </a:lnTo>
                  <a:lnTo>
                    <a:pt x="130" y="126"/>
                  </a:lnTo>
                  <a:lnTo>
                    <a:pt x="136" y="126"/>
                  </a:lnTo>
                  <a:lnTo>
                    <a:pt x="140" y="124"/>
                  </a:lnTo>
                  <a:lnTo>
                    <a:pt x="142" y="120"/>
                  </a:lnTo>
                  <a:lnTo>
                    <a:pt x="138" y="118"/>
                  </a:lnTo>
                  <a:lnTo>
                    <a:pt x="138" y="114"/>
                  </a:lnTo>
                  <a:lnTo>
                    <a:pt x="140" y="110"/>
                  </a:lnTo>
                  <a:lnTo>
                    <a:pt x="142" y="106"/>
                  </a:lnTo>
                  <a:lnTo>
                    <a:pt x="148" y="100"/>
                  </a:lnTo>
                  <a:lnTo>
                    <a:pt x="148" y="98"/>
                  </a:lnTo>
                  <a:lnTo>
                    <a:pt x="148" y="94"/>
                  </a:lnTo>
                  <a:lnTo>
                    <a:pt x="148" y="90"/>
                  </a:lnTo>
                  <a:lnTo>
                    <a:pt x="152" y="84"/>
                  </a:lnTo>
                  <a:lnTo>
                    <a:pt x="156" y="78"/>
                  </a:lnTo>
                  <a:lnTo>
                    <a:pt x="162" y="70"/>
                  </a:lnTo>
                  <a:lnTo>
                    <a:pt x="164" y="64"/>
                  </a:lnTo>
                  <a:lnTo>
                    <a:pt x="162" y="58"/>
                  </a:lnTo>
                  <a:lnTo>
                    <a:pt x="158" y="54"/>
                  </a:lnTo>
                  <a:lnTo>
                    <a:pt x="156" y="50"/>
                  </a:lnTo>
                  <a:lnTo>
                    <a:pt x="154" y="46"/>
                  </a:lnTo>
                  <a:lnTo>
                    <a:pt x="156" y="42"/>
                  </a:lnTo>
                  <a:lnTo>
                    <a:pt x="158" y="38"/>
                  </a:lnTo>
                  <a:lnTo>
                    <a:pt x="164" y="36"/>
                  </a:lnTo>
                  <a:lnTo>
                    <a:pt x="170" y="34"/>
                  </a:lnTo>
                  <a:lnTo>
                    <a:pt x="180" y="32"/>
                  </a:lnTo>
                  <a:lnTo>
                    <a:pt x="190" y="32"/>
                  </a:lnTo>
                  <a:lnTo>
                    <a:pt x="200" y="30"/>
                  </a:lnTo>
                  <a:lnTo>
                    <a:pt x="200" y="28"/>
                  </a:lnTo>
                  <a:lnTo>
                    <a:pt x="192" y="26"/>
                  </a:lnTo>
                  <a:lnTo>
                    <a:pt x="18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64" name="Freeform 263"/>
            <p:cNvSpPr/>
            <p:nvPr/>
          </p:nvSpPr>
          <p:spPr bwMode="auto">
            <a:xfrm>
              <a:off x="6428601" y="3067631"/>
              <a:ext cx="704550" cy="294693"/>
            </a:xfrm>
            <a:custGeom>
              <a:avLst/>
              <a:gdLst>
                <a:gd name="T0" fmla="*/ 2147483647 w 482"/>
                <a:gd name="T1" fmla="*/ 2147483647 h 186"/>
                <a:gd name="T2" fmla="*/ 2147483647 w 482"/>
                <a:gd name="T3" fmla="*/ 2147483647 h 186"/>
                <a:gd name="T4" fmla="*/ 2147483647 w 482"/>
                <a:gd name="T5" fmla="*/ 2147483647 h 186"/>
                <a:gd name="T6" fmla="*/ 2147483647 w 482"/>
                <a:gd name="T7" fmla="*/ 2147483647 h 186"/>
                <a:gd name="T8" fmla="*/ 2147483647 w 482"/>
                <a:gd name="T9" fmla="*/ 2147483647 h 186"/>
                <a:gd name="T10" fmla="*/ 2147483647 w 482"/>
                <a:gd name="T11" fmla="*/ 2147483647 h 186"/>
                <a:gd name="T12" fmla="*/ 2147483647 w 482"/>
                <a:gd name="T13" fmla="*/ 2147483647 h 186"/>
                <a:gd name="T14" fmla="*/ 2147483647 w 482"/>
                <a:gd name="T15" fmla="*/ 2147483647 h 186"/>
                <a:gd name="T16" fmla="*/ 2147483647 w 482"/>
                <a:gd name="T17" fmla="*/ 2147483647 h 186"/>
                <a:gd name="T18" fmla="*/ 2147483647 w 482"/>
                <a:gd name="T19" fmla="*/ 2147483647 h 186"/>
                <a:gd name="T20" fmla="*/ 2147483647 w 482"/>
                <a:gd name="T21" fmla="*/ 2147483647 h 186"/>
                <a:gd name="T22" fmla="*/ 2147483647 w 482"/>
                <a:gd name="T23" fmla="*/ 2147483647 h 186"/>
                <a:gd name="T24" fmla="*/ 2147483647 w 482"/>
                <a:gd name="T25" fmla="*/ 2147483647 h 186"/>
                <a:gd name="T26" fmla="*/ 2147483647 w 482"/>
                <a:gd name="T27" fmla="*/ 2147483647 h 186"/>
                <a:gd name="T28" fmla="*/ 2147483647 w 482"/>
                <a:gd name="T29" fmla="*/ 2147483647 h 186"/>
                <a:gd name="T30" fmla="*/ 2147483647 w 482"/>
                <a:gd name="T31" fmla="*/ 2147483647 h 186"/>
                <a:gd name="T32" fmla="*/ 2147483647 w 482"/>
                <a:gd name="T33" fmla="*/ 2147483647 h 186"/>
                <a:gd name="T34" fmla="*/ 2147483647 w 482"/>
                <a:gd name="T35" fmla="*/ 2147483647 h 186"/>
                <a:gd name="T36" fmla="*/ 2147483647 w 482"/>
                <a:gd name="T37" fmla="*/ 2147483647 h 186"/>
                <a:gd name="T38" fmla="*/ 2147483647 w 482"/>
                <a:gd name="T39" fmla="*/ 2147483647 h 186"/>
                <a:gd name="T40" fmla="*/ 2147483647 w 482"/>
                <a:gd name="T41" fmla="*/ 2147483647 h 186"/>
                <a:gd name="T42" fmla="*/ 2147483647 w 482"/>
                <a:gd name="T43" fmla="*/ 2147483647 h 186"/>
                <a:gd name="T44" fmla="*/ 2147483647 w 482"/>
                <a:gd name="T45" fmla="*/ 2147483647 h 186"/>
                <a:gd name="T46" fmla="*/ 2147483647 w 482"/>
                <a:gd name="T47" fmla="*/ 2147483647 h 186"/>
                <a:gd name="T48" fmla="*/ 2147483647 w 482"/>
                <a:gd name="T49" fmla="*/ 2147483647 h 186"/>
                <a:gd name="T50" fmla="*/ 2147483647 w 482"/>
                <a:gd name="T51" fmla="*/ 2147483647 h 186"/>
                <a:gd name="T52" fmla="*/ 2147483647 w 482"/>
                <a:gd name="T53" fmla="*/ 2147483647 h 186"/>
                <a:gd name="T54" fmla="*/ 2147483647 w 482"/>
                <a:gd name="T55" fmla="*/ 2147483647 h 186"/>
                <a:gd name="T56" fmla="*/ 2147483647 w 482"/>
                <a:gd name="T57" fmla="*/ 2147483647 h 186"/>
                <a:gd name="T58" fmla="*/ 2147483647 w 482"/>
                <a:gd name="T59" fmla="*/ 2147483647 h 186"/>
                <a:gd name="T60" fmla="*/ 2147483647 w 482"/>
                <a:gd name="T61" fmla="*/ 2147483647 h 186"/>
                <a:gd name="T62" fmla="*/ 2147483647 w 482"/>
                <a:gd name="T63" fmla="*/ 2147483647 h 186"/>
                <a:gd name="T64" fmla="*/ 2147483647 w 482"/>
                <a:gd name="T65" fmla="*/ 2147483647 h 186"/>
                <a:gd name="T66" fmla="*/ 2147483647 w 482"/>
                <a:gd name="T67" fmla="*/ 2147483647 h 186"/>
                <a:gd name="T68" fmla="*/ 2147483647 w 482"/>
                <a:gd name="T69" fmla="*/ 2147483647 h 186"/>
                <a:gd name="T70" fmla="*/ 2147483647 w 482"/>
                <a:gd name="T71" fmla="*/ 2147483647 h 186"/>
                <a:gd name="T72" fmla="*/ 2147483647 w 482"/>
                <a:gd name="T73" fmla="*/ 2147483647 h 186"/>
                <a:gd name="T74" fmla="*/ 2147483647 w 482"/>
                <a:gd name="T75" fmla="*/ 2147483647 h 186"/>
                <a:gd name="T76" fmla="*/ 2147483647 w 482"/>
                <a:gd name="T77" fmla="*/ 2147483647 h 186"/>
                <a:gd name="T78" fmla="*/ 2147483647 w 482"/>
                <a:gd name="T79" fmla="*/ 2147483647 h 186"/>
                <a:gd name="T80" fmla="*/ 2147483647 w 482"/>
                <a:gd name="T81" fmla="*/ 2147483647 h 186"/>
                <a:gd name="T82" fmla="*/ 2147483647 w 482"/>
                <a:gd name="T83" fmla="*/ 2147483647 h 186"/>
                <a:gd name="T84" fmla="*/ 2147483647 w 482"/>
                <a:gd name="T85" fmla="*/ 2147483647 h 186"/>
                <a:gd name="T86" fmla="*/ 2147483647 w 482"/>
                <a:gd name="T87" fmla="*/ 2147483647 h 186"/>
                <a:gd name="T88" fmla="*/ 2147483647 w 482"/>
                <a:gd name="T89" fmla="*/ 2147483647 h 186"/>
                <a:gd name="T90" fmla="*/ 2147483647 w 482"/>
                <a:gd name="T91" fmla="*/ 2147483647 h 186"/>
                <a:gd name="T92" fmla="*/ 2147483647 w 482"/>
                <a:gd name="T93" fmla="*/ 2147483647 h 186"/>
                <a:gd name="T94" fmla="*/ 2147483647 w 482"/>
                <a:gd name="T95" fmla="*/ 2147483647 h 186"/>
                <a:gd name="T96" fmla="*/ 2147483647 w 482"/>
                <a:gd name="T97" fmla="*/ 2147483647 h 186"/>
                <a:gd name="T98" fmla="*/ 2147483647 w 482"/>
                <a:gd name="T99" fmla="*/ 0 h 186"/>
                <a:gd name="T100" fmla="*/ 2147483647 w 482"/>
                <a:gd name="T101" fmla="*/ 2147483647 h 186"/>
                <a:gd name="T102" fmla="*/ 2147483647 w 482"/>
                <a:gd name="T103" fmla="*/ 2147483647 h 186"/>
                <a:gd name="T104" fmla="*/ 2147483647 w 482"/>
                <a:gd name="T105" fmla="*/ 2147483647 h 186"/>
                <a:gd name="T106" fmla="*/ 2147483647 w 482"/>
                <a:gd name="T107" fmla="*/ 2147483647 h 186"/>
                <a:gd name="T108" fmla="*/ 2147483647 w 482"/>
                <a:gd name="T109" fmla="*/ 2147483647 h 186"/>
                <a:gd name="T110" fmla="*/ 2147483647 w 482"/>
                <a:gd name="T111" fmla="*/ 2147483647 h 186"/>
                <a:gd name="T112" fmla="*/ 2147483647 w 482"/>
                <a:gd name="T113" fmla="*/ 2147483647 h 186"/>
                <a:gd name="T114" fmla="*/ 2147483647 w 482"/>
                <a:gd name="T115" fmla="*/ 2147483647 h 186"/>
                <a:gd name="T116" fmla="*/ 2147483647 w 482"/>
                <a:gd name="T117" fmla="*/ 2147483647 h 186"/>
                <a:gd name="T118" fmla="*/ 2147483647 w 482"/>
                <a:gd name="T119" fmla="*/ 2147483647 h 186"/>
                <a:gd name="T120" fmla="*/ 2147483647 w 482"/>
                <a:gd name="T121" fmla="*/ 2147483647 h 186"/>
                <a:gd name="T122" fmla="*/ 2147483647 w 482"/>
                <a:gd name="T123" fmla="*/ 2147483647 h 186"/>
                <a:gd name="T124" fmla="*/ 0 w 482"/>
                <a:gd name="T125" fmla="*/ 2147483647 h 1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82"/>
                <a:gd name="T190" fmla="*/ 0 h 186"/>
                <a:gd name="T191" fmla="*/ 482 w 482"/>
                <a:gd name="T192" fmla="*/ 186 h 1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82" h="186">
                  <a:moveTo>
                    <a:pt x="0" y="50"/>
                  </a:moveTo>
                  <a:lnTo>
                    <a:pt x="4" y="56"/>
                  </a:lnTo>
                  <a:lnTo>
                    <a:pt x="6" y="60"/>
                  </a:lnTo>
                  <a:lnTo>
                    <a:pt x="12" y="64"/>
                  </a:lnTo>
                  <a:lnTo>
                    <a:pt x="20" y="66"/>
                  </a:lnTo>
                  <a:lnTo>
                    <a:pt x="34" y="72"/>
                  </a:lnTo>
                  <a:lnTo>
                    <a:pt x="40" y="74"/>
                  </a:lnTo>
                  <a:lnTo>
                    <a:pt x="48" y="78"/>
                  </a:lnTo>
                  <a:lnTo>
                    <a:pt x="60" y="86"/>
                  </a:lnTo>
                  <a:lnTo>
                    <a:pt x="64" y="92"/>
                  </a:lnTo>
                  <a:lnTo>
                    <a:pt x="68" y="100"/>
                  </a:lnTo>
                  <a:lnTo>
                    <a:pt x="72" y="114"/>
                  </a:lnTo>
                  <a:lnTo>
                    <a:pt x="76" y="120"/>
                  </a:lnTo>
                  <a:lnTo>
                    <a:pt x="80" y="126"/>
                  </a:lnTo>
                  <a:lnTo>
                    <a:pt x="110" y="126"/>
                  </a:lnTo>
                  <a:lnTo>
                    <a:pt x="118" y="130"/>
                  </a:lnTo>
                  <a:lnTo>
                    <a:pt x="128" y="134"/>
                  </a:lnTo>
                  <a:lnTo>
                    <a:pt x="138" y="134"/>
                  </a:lnTo>
                  <a:lnTo>
                    <a:pt x="146" y="140"/>
                  </a:lnTo>
                  <a:lnTo>
                    <a:pt x="156" y="146"/>
                  </a:lnTo>
                  <a:lnTo>
                    <a:pt x="164" y="154"/>
                  </a:lnTo>
                  <a:lnTo>
                    <a:pt x="172" y="162"/>
                  </a:lnTo>
                  <a:lnTo>
                    <a:pt x="180" y="166"/>
                  </a:lnTo>
                  <a:lnTo>
                    <a:pt x="214" y="166"/>
                  </a:lnTo>
                  <a:lnTo>
                    <a:pt x="214" y="168"/>
                  </a:lnTo>
                  <a:lnTo>
                    <a:pt x="258" y="168"/>
                  </a:lnTo>
                  <a:lnTo>
                    <a:pt x="268" y="174"/>
                  </a:lnTo>
                  <a:lnTo>
                    <a:pt x="280" y="180"/>
                  </a:lnTo>
                  <a:lnTo>
                    <a:pt x="296" y="184"/>
                  </a:lnTo>
                  <a:lnTo>
                    <a:pt x="310" y="186"/>
                  </a:lnTo>
                  <a:lnTo>
                    <a:pt x="318" y="184"/>
                  </a:lnTo>
                  <a:lnTo>
                    <a:pt x="324" y="180"/>
                  </a:lnTo>
                  <a:lnTo>
                    <a:pt x="334" y="172"/>
                  </a:lnTo>
                  <a:lnTo>
                    <a:pt x="362" y="172"/>
                  </a:lnTo>
                  <a:lnTo>
                    <a:pt x="374" y="168"/>
                  </a:lnTo>
                  <a:lnTo>
                    <a:pt x="384" y="162"/>
                  </a:lnTo>
                  <a:lnTo>
                    <a:pt x="392" y="156"/>
                  </a:lnTo>
                  <a:lnTo>
                    <a:pt x="396" y="150"/>
                  </a:lnTo>
                  <a:lnTo>
                    <a:pt x="396" y="146"/>
                  </a:lnTo>
                  <a:lnTo>
                    <a:pt x="396" y="142"/>
                  </a:lnTo>
                  <a:lnTo>
                    <a:pt x="394" y="140"/>
                  </a:lnTo>
                  <a:lnTo>
                    <a:pt x="390" y="138"/>
                  </a:lnTo>
                  <a:lnTo>
                    <a:pt x="384" y="134"/>
                  </a:lnTo>
                  <a:lnTo>
                    <a:pt x="382" y="134"/>
                  </a:lnTo>
                  <a:lnTo>
                    <a:pt x="382" y="130"/>
                  </a:lnTo>
                  <a:lnTo>
                    <a:pt x="384" y="126"/>
                  </a:lnTo>
                  <a:lnTo>
                    <a:pt x="388" y="124"/>
                  </a:lnTo>
                  <a:lnTo>
                    <a:pt x="390" y="124"/>
                  </a:lnTo>
                  <a:lnTo>
                    <a:pt x="394" y="126"/>
                  </a:lnTo>
                  <a:lnTo>
                    <a:pt x="398" y="128"/>
                  </a:lnTo>
                  <a:lnTo>
                    <a:pt x="404" y="128"/>
                  </a:lnTo>
                  <a:lnTo>
                    <a:pt x="410" y="126"/>
                  </a:lnTo>
                  <a:lnTo>
                    <a:pt x="416" y="124"/>
                  </a:lnTo>
                  <a:lnTo>
                    <a:pt x="418" y="120"/>
                  </a:lnTo>
                  <a:lnTo>
                    <a:pt x="422" y="118"/>
                  </a:lnTo>
                  <a:lnTo>
                    <a:pt x="432" y="116"/>
                  </a:lnTo>
                  <a:lnTo>
                    <a:pt x="436" y="116"/>
                  </a:lnTo>
                  <a:lnTo>
                    <a:pt x="440" y="114"/>
                  </a:lnTo>
                  <a:lnTo>
                    <a:pt x="440" y="108"/>
                  </a:lnTo>
                  <a:lnTo>
                    <a:pt x="442" y="106"/>
                  </a:lnTo>
                  <a:lnTo>
                    <a:pt x="442" y="102"/>
                  </a:lnTo>
                  <a:lnTo>
                    <a:pt x="444" y="98"/>
                  </a:lnTo>
                  <a:lnTo>
                    <a:pt x="462" y="96"/>
                  </a:lnTo>
                  <a:lnTo>
                    <a:pt x="482" y="94"/>
                  </a:lnTo>
                  <a:lnTo>
                    <a:pt x="476" y="86"/>
                  </a:lnTo>
                  <a:lnTo>
                    <a:pt x="468" y="80"/>
                  </a:lnTo>
                  <a:lnTo>
                    <a:pt x="458" y="74"/>
                  </a:lnTo>
                  <a:lnTo>
                    <a:pt x="448" y="72"/>
                  </a:lnTo>
                  <a:lnTo>
                    <a:pt x="442" y="74"/>
                  </a:lnTo>
                  <a:lnTo>
                    <a:pt x="434" y="76"/>
                  </a:lnTo>
                  <a:lnTo>
                    <a:pt x="416" y="76"/>
                  </a:lnTo>
                  <a:lnTo>
                    <a:pt x="410" y="76"/>
                  </a:lnTo>
                  <a:lnTo>
                    <a:pt x="408" y="72"/>
                  </a:lnTo>
                  <a:lnTo>
                    <a:pt x="404" y="68"/>
                  </a:lnTo>
                  <a:lnTo>
                    <a:pt x="404" y="62"/>
                  </a:lnTo>
                  <a:lnTo>
                    <a:pt x="402" y="40"/>
                  </a:lnTo>
                  <a:lnTo>
                    <a:pt x="384" y="32"/>
                  </a:lnTo>
                  <a:lnTo>
                    <a:pt x="374" y="30"/>
                  </a:lnTo>
                  <a:lnTo>
                    <a:pt x="368" y="30"/>
                  </a:lnTo>
                  <a:lnTo>
                    <a:pt x="362" y="30"/>
                  </a:lnTo>
                  <a:lnTo>
                    <a:pt x="356" y="32"/>
                  </a:lnTo>
                  <a:lnTo>
                    <a:pt x="344" y="40"/>
                  </a:lnTo>
                  <a:lnTo>
                    <a:pt x="334" y="48"/>
                  </a:lnTo>
                  <a:lnTo>
                    <a:pt x="326" y="50"/>
                  </a:lnTo>
                  <a:lnTo>
                    <a:pt x="318" y="50"/>
                  </a:lnTo>
                  <a:lnTo>
                    <a:pt x="304" y="48"/>
                  </a:lnTo>
                  <a:lnTo>
                    <a:pt x="290" y="46"/>
                  </a:lnTo>
                  <a:lnTo>
                    <a:pt x="264" y="34"/>
                  </a:lnTo>
                  <a:lnTo>
                    <a:pt x="252" y="28"/>
                  </a:lnTo>
                  <a:lnTo>
                    <a:pt x="240" y="26"/>
                  </a:lnTo>
                  <a:lnTo>
                    <a:pt x="226" y="24"/>
                  </a:lnTo>
                  <a:lnTo>
                    <a:pt x="212" y="26"/>
                  </a:lnTo>
                  <a:lnTo>
                    <a:pt x="204" y="28"/>
                  </a:lnTo>
                  <a:lnTo>
                    <a:pt x="198" y="26"/>
                  </a:lnTo>
                  <a:lnTo>
                    <a:pt x="196" y="24"/>
                  </a:lnTo>
                  <a:lnTo>
                    <a:pt x="192" y="22"/>
                  </a:lnTo>
                  <a:lnTo>
                    <a:pt x="186" y="14"/>
                  </a:lnTo>
                  <a:lnTo>
                    <a:pt x="180" y="8"/>
                  </a:lnTo>
                  <a:lnTo>
                    <a:pt x="170" y="4"/>
                  </a:lnTo>
                  <a:lnTo>
                    <a:pt x="152" y="0"/>
                  </a:lnTo>
                  <a:lnTo>
                    <a:pt x="134" y="0"/>
                  </a:lnTo>
                  <a:lnTo>
                    <a:pt x="128" y="2"/>
                  </a:lnTo>
                  <a:lnTo>
                    <a:pt x="126" y="2"/>
                  </a:lnTo>
                  <a:lnTo>
                    <a:pt x="124" y="4"/>
                  </a:lnTo>
                  <a:lnTo>
                    <a:pt x="126" y="8"/>
                  </a:lnTo>
                  <a:lnTo>
                    <a:pt x="128" y="12"/>
                  </a:lnTo>
                  <a:lnTo>
                    <a:pt x="132" y="18"/>
                  </a:lnTo>
                  <a:lnTo>
                    <a:pt x="138" y="24"/>
                  </a:lnTo>
                  <a:lnTo>
                    <a:pt x="140" y="26"/>
                  </a:lnTo>
                  <a:lnTo>
                    <a:pt x="140" y="30"/>
                  </a:lnTo>
                  <a:lnTo>
                    <a:pt x="138" y="34"/>
                  </a:lnTo>
                  <a:lnTo>
                    <a:pt x="134" y="36"/>
                  </a:lnTo>
                  <a:lnTo>
                    <a:pt x="130" y="38"/>
                  </a:lnTo>
                  <a:lnTo>
                    <a:pt x="124" y="38"/>
                  </a:lnTo>
                  <a:lnTo>
                    <a:pt x="114" y="38"/>
                  </a:lnTo>
                  <a:lnTo>
                    <a:pt x="104" y="36"/>
                  </a:lnTo>
                  <a:lnTo>
                    <a:pt x="86" y="30"/>
                  </a:lnTo>
                  <a:lnTo>
                    <a:pt x="68" y="24"/>
                  </a:lnTo>
                  <a:lnTo>
                    <a:pt x="62" y="24"/>
                  </a:lnTo>
                  <a:lnTo>
                    <a:pt x="54" y="22"/>
                  </a:lnTo>
                  <a:lnTo>
                    <a:pt x="46" y="24"/>
                  </a:lnTo>
                  <a:lnTo>
                    <a:pt x="38" y="24"/>
                  </a:lnTo>
                  <a:lnTo>
                    <a:pt x="24" y="30"/>
                  </a:lnTo>
                  <a:lnTo>
                    <a:pt x="10" y="42"/>
                  </a:lnTo>
                  <a:lnTo>
                    <a:pt x="0" y="52"/>
                  </a:lnTo>
                  <a:lnTo>
                    <a:pt x="0"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65" name="Freeform 264"/>
            <p:cNvSpPr/>
            <p:nvPr/>
          </p:nvSpPr>
          <p:spPr bwMode="auto">
            <a:xfrm>
              <a:off x="7326873" y="3321172"/>
              <a:ext cx="110698" cy="144691"/>
            </a:xfrm>
            <a:custGeom>
              <a:avLst/>
              <a:gdLst>
                <a:gd name="T0" fmla="*/ 2147483647 w 76"/>
                <a:gd name="T1" fmla="*/ 2147483647 h 92"/>
                <a:gd name="T2" fmla="*/ 2147483647 w 76"/>
                <a:gd name="T3" fmla="*/ 2147483647 h 92"/>
                <a:gd name="T4" fmla="*/ 2147483647 w 76"/>
                <a:gd name="T5" fmla="*/ 2147483647 h 92"/>
                <a:gd name="T6" fmla="*/ 2147483647 w 76"/>
                <a:gd name="T7" fmla="*/ 2147483647 h 92"/>
                <a:gd name="T8" fmla="*/ 2147483647 w 76"/>
                <a:gd name="T9" fmla="*/ 2147483647 h 92"/>
                <a:gd name="T10" fmla="*/ 2147483647 w 76"/>
                <a:gd name="T11" fmla="*/ 2147483647 h 92"/>
                <a:gd name="T12" fmla="*/ 2147483647 w 76"/>
                <a:gd name="T13" fmla="*/ 2147483647 h 92"/>
                <a:gd name="T14" fmla="*/ 2147483647 w 76"/>
                <a:gd name="T15" fmla="*/ 2147483647 h 92"/>
                <a:gd name="T16" fmla="*/ 2147483647 w 76"/>
                <a:gd name="T17" fmla="*/ 2147483647 h 92"/>
                <a:gd name="T18" fmla="*/ 2147483647 w 76"/>
                <a:gd name="T19" fmla="*/ 2147483647 h 92"/>
                <a:gd name="T20" fmla="*/ 2147483647 w 76"/>
                <a:gd name="T21" fmla="*/ 2147483647 h 92"/>
                <a:gd name="T22" fmla="*/ 2147483647 w 76"/>
                <a:gd name="T23" fmla="*/ 2147483647 h 92"/>
                <a:gd name="T24" fmla="*/ 2147483647 w 76"/>
                <a:gd name="T25" fmla="*/ 2147483647 h 92"/>
                <a:gd name="T26" fmla="*/ 2147483647 w 76"/>
                <a:gd name="T27" fmla="*/ 2147483647 h 92"/>
                <a:gd name="T28" fmla="*/ 2147483647 w 76"/>
                <a:gd name="T29" fmla="*/ 2147483647 h 92"/>
                <a:gd name="T30" fmla="*/ 2147483647 w 76"/>
                <a:gd name="T31" fmla="*/ 0 h 92"/>
                <a:gd name="T32" fmla="*/ 2147483647 w 76"/>
                <a:gd name="T33" fmla="*/ 2147483647 h 92"/>
                <a:gd name="T34" fmla="*/ 2147483647 w 76"/>
                <a:gd name="T35" fmla="*/ 2147483647 h 92"/>
                <a:gd name="T36" fmla="*/ 2147483647 w 76"/>
                <a:gd name="T37" fmla="*/ 2147483647 h 92"/>
                <a:gd name="T38" fmla="*/ 2147483647 w 76"/>
                <a:gd name="T39" fmla="*/ 2147483647 h 92"/>
                <a:gd name="T40" fmla="*/ 2147483647 w 76"/>
                <a:gd name="T41" fmla="*/ 2147483647 h 92"/>
                <a:gd name="T42" fmla="*/ 2147483647 w 76"/>
                <a:gd name="T43" fmla="*/ 2147483647 h 92"/>
                <a:gd name="T44" fmla="*/ 2147483647 w 76"/>
                <a:gd name="T45" fmla="*/ 2147483647 h 92"/>
                <a:gd name="T46" fmla="*/ 2147483647 w 76"/>
                <a:gd name="T47" fmla="*/ 2147483647 h 92"/>
                <a:gd name="T48" fmla="*/ 2147483647 w 76"/>
                <a:gd name="T49" fmla="*/ 2147483647 h 92"/>
                <a:gd name="T50" fmla="*/ 2147483647 w 76"/>
                <a:gd name="T51" fmla="*/ 2147483647 h 92"/>
                <a:gd name="T52" fmla="*/ 2147483647 w 76"/>
                <a:gd name="T53" fmla="*/ 2147483647 h 92"/>
                <a:gd name="T54" fmla="*/ 2147483647 w 76"/>
                <a:gd name="T55" fmla="*/ 2147483647 h 92"/>
                <a:gd name="T56" fmla="*/ 2147483647 w 76"/>
                <a:gd name="T57" fmla="*/ 2147483647 h 92"/>
                <a:gd name="T58" fmla="*/ 2147483647 w 76"/>
                <a:gd name="T59" fmla="*/ 2147483647 h 92"/>
                <a:gd name="T60" fmla="*/ 0 w 76"/>
                <a:gd name="T61" fmla="*/ 2147483647 h 92"/>
                <a:gd name="T62" fmla="*/ 2147483647 w 76"/>
                <a:gd name="T63" fmla="*/ 2147483647 h 92"/>
                <a:gd name="T64" fmla="*/ 2147483647 w 76"/>
                <a:gd name="T65" fmla="*/ 2147483647 h 92"/>
                <a:gd name="T66" fmla="*/ 2147483647 w 76"/>
                <a:gd name="T67" fmla="*/ 2147483647 h 92"/>
                <a:gd name="T68" fmla="*/ 2147483647 w 76"/>
                <a:gd name="T69" fmla="*/ 2147483647 h 92"/>
                <a:gd name="T70" fmla="*/ 2147483647 w 76"/>
                <a:gd name="T71" fmla="*/ 2147483647 h 92"/>
                <a:gd name="T72" fmla="*/ 2147483647 w 76"/>
                <a:gd name="T73" fmla="*/ 2147483647 h 92"/>
                <a:gd name="T74" fmla="*/ 2147483647 w 76"/>
                <a:gd name="T75" fmla="*/ 2147483647 h 92"/>
                <a:gd name="T76" fmla="*/ 2147483647 w 76"/>
                <a:gd name="T77" fmla="*/ 2147483647 h 92"/>
                <a:gd name="T78" fmla="*/ 2147483647 w 76"/>
                <a:gd name="T79" fmla="*/ 2147483647 h 92"/>
                <a:gd name="T80" fmla="*/ 2147483647 w 76"/>
                <a:gd name="T81" fmla="*/ 2147483647 h 92"/>
                <a:gd name="T82" fmla="*/ 2147483647 w 76"/>
                <a:gd name="T83" fmla="*/ 2147483647 h 92"/>
                <a:gd name="T84" fmla="*/ 2147483647 w 76"/>
                <a:gd name="T85" fmla="*/ 2147483647 h 92"/>
                <a:gd name="T86" fmla="*/ 2147483647 w 76"/>
                <a:gd name="T87" fmla="*/ 2147483647 h 92"/>
                <a:gd name="T88" fmla="*/ 2147483647 w 76"/>
                <a:gd name="T89" fmla="*/ 2147483647 h 92"/>
                <a:gd name="T90" fmla="*/ 2147483647 w 76"/>
                <a:gd name="T91" fmla="*/ 2147483647 h 92"/>
                <a:gd name="T92" fmla="*/ 2147483647 w 76"/>
                <a:gd name="T93" fmla="*/ 2147483647 h 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
                <a:gd name="T142" fmla="*/ 0 h 92"/>
                <a:gd name="T143" fmla="*/ 76 w 76"/>
                <a:gd name="T144" fmla="*/ 92 h 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 h="92">
                  <a:moveTo>
                    <a:pt x="70" y="78"/>
                  </a:moveTo>
                  <a:lnTo>
                    <a:pt x="62" y="70"/>
                  </a:lnTo>
                  <a:lnTo>
                    <a:pt x="54" y="64"/>
                  </a:lnTo>
                  <a:lnTo>
                    <a:pt x="56" y="60"/>
                  </a:lnTo>
                  <a:lnTo>
                    <a:pt x="58" y="58"/>
                  </a:lnTo>
                  <a:lnTo>
                    <a:pt x="66" y="54"/>
                  </a:lnTo>
                  <a:lnTo>
                    <a:pt x="74" y="50"/>
                  </a:lnTo>
                  <a:lnTo>
                    <a:pt x="76" y="46"/>
                  </a:lnTo>
                  <a:lnTo>
                    <a:pt x="76" y="42"/>
                  </a:lnTo>
                  <a:lnTo>
                    <a:pt x="76" y="36"/>
                  </a:lnTo>
                  <a:lnTo>
                    <a:pt x="74" y="32"/>
                  </a:lnTo>
                  <a:lnTo>
                    <a:pt x="70" y="28"/>
                  </a:lnTo>
                  <a:lnTo>
                    <a:pt x="70" y="24"/>
                  </a:lnTo>
                  <a:lnTo>
                    <a:pt x="70" y="16"/>
                  </a:lnTo>
                  <a:lnTo>
                    <a:pt x="74" y="8"/>
                  </a:lnTo>
                  <a:lnTo>
                    <a:pt x="70" y="0"/>
                  </a:lnTo>
                  <a:lnTo>
                    <a:pt x="70" y="2"/>
                  </a:lnTo>
                  <a:lnTo>
                    <a:pt x="66" y="4"/>
                  </a:lnTo>
                  <a:lnTo>
                    <a:pt x="62" y="6"/>
                  </a:lnTo>
                  <a:lnTo>
                    <a:pt x="58" y="4"/>
                  </a:lnTo>
                  <a:lnTo>
                    <a:pt x="54" y="2"/>
                  </a:lnTo>
                  <a:lnTo>
                    <a:pt x="48" y="12"/>
                  </a:lnTo>
                  <a:lnTo>
                    <a:pt x="44" y="18"/>
                  </a:lnTo>
                  <a:lnTo>
                    <a:pt x="42" y="22"/>
                  </a:lnTo>
                  <a:lnTo>
                    <a:pt x="44" y="28"/>
                  </a:lnTo>
                  <a:lnTo>
                    <a:pt x="32" y="28"/>
                  </a:lnTo>
                  <a:lnTo>
                    <a:pt x="26" y="26"/>
                  </a:lnTo>
                  <a:lnTo>
                    <a:pt x="22" y="24"/>
                  </a:lnTo>
                  <a:lnTo>
                    <a:pt x="12" y="36"/>
                  </a:lnTo>
                  <a:lnTo>
                    <a:pt x="4" y="48"/>
                  </a:lnTo>
                  <a:lnTo>
                    <a:pt x="0" y="56"/>
                  </a:lnTo>
                  <a:lnTo>
                    <a:pt x="10" y="56"/>
                  </a:lnTo>
                  <a:lnTo>
                    <a:pt x="18" y="60"/>
                  </a:lnTo>
                  <a:lnTo>
                    <a:pt x="24" y="70"/>
                  </a:lnTo>
                  <a:lnTo>
                    <a:pt x="28" y="80"/>
                  </a:lnTo>
                  <a:lnTo>
                    <a:pt x="24" y="84"/>
                  </a:lnTo>
                  <a:lnTo>
                    <a:pt x="24" y="86"/>
                  </a:lnTo>
                  <a:lnTo>
                    <a:pt x="26" y="88"/>
                  </a:lnTo>
                  <a:lnTo>
                    <a:pt x="32" y="90"/>
                  </a:lnTo>
                  <a:lnTo>
                    <a:pt x="46" y="90"/>
                  </a:lnTo>
                  <a:lnTo>
                    <a:pt x="56" y="92"/>
                  </a:lnTo>
                  <a:lnTo>
                    <a:pt x="56" y="88"/>
                  </a:lnTo>
                  <a:lnTo>
                    <a:pt x="68" y="88"/>
                  </a:lnTo>
                  <a:lnTo>
                    <a:pt x="72" y="86"/>
                  </a:lnTo>
                  <a:lnTo>
                    <a:pt x="74" y="84"/>
                  </a:lnTo>
                  <a:lnTo>
                    <a:pt x="74" y="80"/>
                  </a:lnTo>
                  <a:lnTo>
                    <a:pt x="7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66" name="Freeform 265"/>
            <p:cNvSpPr/>
            <p:nvPr/>
          </p:nvSpPr>
          <p:spPr bwMode="auto">
            <a:xfrm>
              <a:off x="7407591" y="3447280"/>
              <a:ext cx="94555" cy="120797"/>
            </a:xfrm>
            <a:custGeom>
              <a:avLst/>
              <a:gdLst>
                <a:gd name="T0" fmla="*/ 2147483647 w 64"/>
                <a:gd name="T1" fmla="*/ 0 h 76"/>
                <a:gd name="T2" fmla="*/ 2147483647 w 64"/>
                <a:gd name="T3" fmla="*/ 2147483647 h 76"/>
                <a:gd name="T4" fmla="*/ 2147483647 w 64"/>
                <a:gd name="T5" fmla="*/ 2147483647 h 76"/>
                <a:gd name="T6" fmla="*/ 2147483647 w 64"/>
                <a:gd name="T7" fmla="*/ 2147483647 h 76"/>
                <a:gd name="T8" fmla="*/ 2147483647 w 64"/>
                <a:gd name="T9" fmla="*/ 2147483647 h 76"/>
                <a:gd name="T10" fmla="*/ 0 w 64"/>
                <a:gd name="T11" fmla="*/ 2147483647 h 76"/>
                <a:gd name="T12" fmla="*/ 0 w 64"/>
                <a:gd name="T13" fmla="*/ 2147483647 h 76"/>
                <a:gd name="T14" fmla="*/ 2147483647 w 64"/>
                <a:gd name="T15" fmla="*/ 2147483647 h 76"/>
                <a:gd name="T16" fmla="*/ 2147483647 w 64"/>
                <a:gd name="T17" fmla="*/ 2147483647 h 76"/>
                <a:gd name="T18" fmla="*/ 2147483647 w 64"/>
                <a:gd name="T19" fmla="*/ 2147483647 h 76"/>
                <a:gd name="T20" fmla="*/ 2147483647 w 64"/>
                <a:gd name="T21" fmla="*/ 2147483647 h 76"/>
                <a:gd name="T22" fmla="*/ 2147483647 w 64"/>
                <a:gd name="T23" fmla="*/ 2147483647 h 76"/>
                <a:gd name="T24" fmla="*/ 2147483647 w 64"/>
                <a:gd name="T25" fmla="*/ 2147483647 h 76"/>
                <a:gd name="T26" fmla="*/ 2147483647 w 64"/>
                <a:gd name="T27" fmla="*/ 2147483647 h 76"/>
                <a:gd name="T28" fmla="*/ 2147483647 w 64"/>
                <a:gd name="T29" fmla="*/ 2147483647 h 76"/>
                <a:gd name="T30" fmla="*/ 2147483647 w 64"/>
                <a:gd name="T31" fmla="*/ 2147483647 h 76"/>
                <a:gd name="T32" fmla="*/ 2147483647 w 64"/>
                <a:gd name="T33" fmla="*/ 2147483647 h 76"/>
                <a:gd name="T34" fmla="*/ 2147483647 w 64"/>
                <a:gd name="T35" fmla="*/ 2147483647 h 76"/>
                <a:gd name="T36" fmla="*/ 2147483647 w 64"/>
                <a:gd name="T37" fmla="*/ 2147483647 h 76"/>
                <a:gd name="T38" fmla="*/ 2147483647 w 64"/>
                <a:gd name="T39" fmla="*/ 2147483647 h 76"/>
                <a:gd name="T40" fmla="*/ 2147483647 w 64"/>
                <a:gd name="T41" fmla="*/ 2147483647 h 76"/>
                <a:gd name="T42" fmla="*/ 2147483647 w 64"/>
                <a:gd name="T43" fmla="*/ 2147483647 h 76"/>
                <a:gd name="T44" fmla="*/ 2147483647 w 64"/>
                <a:gd name="T45" fmla="*/ 2147483647 h 76"/>
                <a:gd name="T46" fmla="*/ 2147483647 w 64"/>
                <a:gd name="T47" fmla="*/ 2147483647 h 76"/>
                <a:gd name="T48" fmla="*/ 2147483647 w 64"/>
                <a:gd name="T49" fmla="*/ 0 h 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76"/>
                <a:gd name="T77" fmla="*/ 64 w 64"/>
                <a:gd name="T78" fmla="*/ 76 h 7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76">
                  <a:moveTo>
                    <a:pt x="18" y="0"/>
                  </a:moveTo>
                  <a:lnTo>
                    <a:pt x="18" y="2"/>
                  </a:lnTo>
                  <a:lnTo>
                    <a:pt x="18" y="4"/>
                  </a:lnTo>
                  <a:lnTo>
                    <a:pt x="16" y="6"/>
                  </a:lnTo>
                  <a:lnTo>
                    <a:pt x="12" y="8"/>
                  </a:lnTo>
                  <a:lnTo>
                    <a:pt x="0" y="8"/>
                  </a:lnTo>
                  <a:lnTo>
                    <a:pt x="0" y="12"/>
                  </a:lnTo>
                  <a:lnTo>
                    <a:pt x="2" y="16"/>
                  </a:lnTo>
                  <a:lnTo>
                    <a:pt x="4" y="20"/>
                  </a:lnTo>
                  <a:lnTo>
                    <a:pt x="6" y="28"/>
                  </a:lnTo>
                  <a:lnTo>
                    <a:pt x="8" y="40"/>
                  </a:lnTo>
                  <a:lnTo>
                    <a:pt x="14" y="56"/>
                  </a:lnTo>
                  <a:lnTo>
                    <a:pt x="20" y="70"/>
                  </a:lnTo>
                  <a:lnTo>
                    <a:pt x="24" y="74"/>
                  </a:lnTo>
                  <a:lnTo>
                    <a:pt x="30" y="76"/>
                  </a:lnTo>
                  <a:lnTo>
                    <a:pt x="40" y="74"/>
                  </a:lnTo>
                  <a:lnTo>
                    <a:pt x="50" y="70"/>
                  </a:lnTo>
                  <a:lnTo>
                    <a:pt x="60" y="64"/>
                  </a:lnTo>
                  <a:lnTo>
                    <a:pt x="64" y="60"/>
                  </a:lnTo>
                  <a:lnTo>
                    <a:pt x="64" y="58"/>
                  </a:lnTo>
                  <a:lnTo>
                    <a:pt x="64" y="50"/>
                  </a:lnTo>
                  <a:lnTo>
                    <a:pt x="58" y="42"/>
                  </a:lnTo>
                  <a:lnTo>
                    <a:pt x="52" y="32"/>
                  </a:lnTo>
                  <a:lnTo>
                    <a:pt x="46" y="26"/>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67" name="Freeform 39"/>
            <p:cNvSpPr/>
            <p:nvPr/>
          </p:nvSpPr>
          <p:spPr bwMode="auto">
            <a:xfrm>
              <a:off x="1991436" y="2496830"/>
              <a:ext cx="1544014" cy="852219"/>
            </a:xfrm>
            <a:custGeom>
              <a:avLst/>
              <a:gdLst>
                <a:gd name="T0" fmla="*/ 2147483647 w 1056"/>
                <a:gd name="T1" fmla="*/ 2147483647 h 540"/>
                <a:gd name="T2" fmla="*/ 2147483647 w 1056"/>
                <a:gd name="T3" fmla="*/ 2147483647 h 540"/>
                <a:gd name="T4" fmla="*/ 2147483647 w 1056"/>
                <a:gd name="T5" fmla="*/ 2147483647 h 540"/>
                <a:gd name="T6" fmla="*/ 2147483647 w 1056"/>
                <a:gd name="T7" fmla="*/ 2147483647 h 540"/>
                <a:gd name="T8" fmla="*/ 2147483647 w 1056"/>
                <a:gd name="T9" fmla="*/ 2147483647 h 540"/>
                <a:gd name="T10" fmla="*/ 2147483647 w 1056"/>
                <a:gd name="T11" fmla="*/ 2147483647 h 540"/>
                <a:gd name="T12" fmla="*/ 2147483647 w 1056"/>
                <a:gd name="T13" fmla="*/ 2147483647 h 540"/>
                <a:gd name="T14" fmla="*/ 2147483647 w 1056"/>
                <a:gd name="T15" fmla="*/ 2147483647 h 540"/>
                <a:gd name="T16" fmla="*/ 2147483647 w 1056"/>
                <a:gd name="T17" fmla="*/ 2147483647 h 540"/>
                <a:gd name="T18" fmla="*/ 2147483647 w 1056"/>
                <a:gd name="T19" fmla="*/ 2147483647 h 540"/>
                <a:gd name="T20" fmla="*/ 2147483647 w 1056"/>
                <a:gd name="T21" fmla="*/ 2147483647 h 540"/>
                <a:gd name="T22" fmla="*/ 2147483647 w 1056"/>
                <a:gd name="T23" fmla="*/ 2147483647 h 540"/>
                <a:gd name="T24" fmla="*/ 2147483647 w 1056"/>
                <a:gd name="T25" fmla="*/ 2147483647 h 540"/>
                <a:gd name="T26" fmla="*/ 2147483647 w 1056"/>
                <a:gd name="T27" fmla="*/ 2147483647 h 540"/>
                <a:gd name="T28" fmla="*/ 2147483647 w 1056"/>
                <a:gd name="T29" fmla="*/ 2147483647 h 540"/>
                <a:gd name="T30" fmla="*/ 2147483647 w 1056"/>
                <a:gd name="T31" fmla="*/ 2147483647 h 540"/>
                <a:gd name="T32" fmla="*/ 2147483647 w 1056"/>
                <a:gd name="T33" fmla="*/ 2147483647 h 540"/>
                <a:gd name="T34" fmla="*/ 2147483647 w 1056"/>
                <a:gd name="T35" fmla="*/ 2147483647 h 540"/>
                <a:gd name="T36" fmla="*/ 2147483647 w 1056"/>
                <a:gd name="T37" fmla="*/ 2147483647 h 540"/>
                <a:gd name="T38" fmla="*/ 2147483647 w 1056"/>
                <a:gd name="T39" fmla="*/ 2147483647 h 540"/>
                <a:gd name="T40" fmla="*/ 2147483647 w 1056"/>
                <a:gd name="T41" fmla="*/ 2147483647 h 540"/>
                <a:gd name="T42" fmla="*/ 2147483647 w 1056"/>
                <a:gd name="T43" fmla="*/ 2147483647 h 540"/>
                <a:gd name="T44" fmla="*/ 2147483647 w 1056"/>
                <a:gd name="T45" fmla="*/ 2147483647 h 540"/>
                <a:gd name="T46" fmla="*/ 2147483647 w 1056"/>
                <a:gd name="T47" fmla="*/ 2147483647 h 540"/>
                <a:gd name="T48" fmla="*/ 2147483647 w 1056"/>
                <a:gd name="T49" fmla="*/ 2147483647 h 540"/>
                <a:gd name="T50" fmla="*/ 2147483647 w 1056"/>
                <a:gd name="T51" fmla="*/ 2147483647 h 540"/>
                <a:gd name="T52" fmla="*/ 2147483647 w 1056"/>
                <a:gd name="T53" fmla="*/ 2147483647 h 540"/>
                <a:gd name="T54" fmla="*/ 2147483647 w 1056"/>
                <a:gd name="T55" fmla="*/ 2147483647 h 540"/>
                <a:gd name="T56" fmla="*/ 2147483647 w 1056"/>
                <a:gd name="T57" fmla="*/ 2147483647 h 540"/>
                <a:gd name="T58" fmla="*/ 2147483647 w 1056"/>
                <a:gd name="T59" fmla="*/ 2147483647 h 540"/>
                <a:gd name="T60" fmla="*/ 2147483647 w 1056"/>
                <a:gd name="T61" fmla="*/ 2147483647 h 540"/>
                <a:gd name="T62" fmla="*/ 2147483647 w 1056"/>
                <a:gd name="T63" fmla="*/ 2147483647 h 540"/>
                <a:gd name="T64" fmla="*/ 2147483647 w 1056"/>
                <a:gd name="T65" fmla="*/ 2147483647 h 540"/>
                <a:gd name="T66" fmla="*/ 2147483647 w 1056"/>
                <a:gd name="T67" fmla="*/ 2147483647 h 540"/>
                <a:gd name="T68" fmla="*/ 2147483647 w 1056"/>
                <a:gd name="T69" fmla="*/ 2147483647 h 540"/>
                <a:gd name="T70" fmla="*/ 2147483647 w 1056"/>
                <a:gd name="T71" fmla="*/ 2147483647 h 540"/>
                <a:gd name="T72" fmla="*/ 2147483647 w 1056"/>
                <a:gd name="T73" fmla="*/ 2147483647 h 540"/>
                <a:gd name="T74" fmla="*/ 2147483647 w 1056"/>
                <a:gd name="T75" fmla="*/ 2147483647 h 540"/>
                <a:gd name="T76" fmla="*/ 2147483647 w 1056"/>
                <a:gd name="T77" fmla="*/ 2147483647 h 540"/>
                <a:gd name="T78" fmla="*/ 2147483647 w 1056"/>
                <a:gd name="T79" fmla="*/ 2147483647 h 540"/>
                <a:gd name="T80" fmla="*/ 2147483647 w 1056"/>
                <a:gd name="T81" fmla="*/ 2147483647 h 540"/>
                <a:gd name="T82" fmla="*/ 2147483647 w 1056"/>
                <a:gd name="T83" fmla="*/ 2147483647 h 540"/>
                <a:gd name="T84" fmla="*/ 2147483647 w 1056"/>
                <a:gd name="T85" fmla="*/ 2147483647 h 540"/>
                <a:gd name="T86" fmla="*/ 2147483647 w 1056"/>
                <a:gd name="T87" fmla="*/ 2147483647 h 540"/>
                <a:gd name="T88" fmla="*/ 2147483647 w 1056"/>
                <a:gd name="T89" fmla="*/ 2147483647 h 540"/>
                <a:gd name="T90" fmla="*/ 2147483647 w 1056"/>
                <a:gd name="T91" fmla="*/ 2147483647 h 540"/>
                <a:gd name="T92" fmla="*/ 2147483647 w 1056"/>
                <a:gd name="T93" fmla="*/ 2147483647 h 540"/>
                <a:gd name="T94" fmla="*/ 2147483647 w 1056"/>
                <a:gd name="T95" fmla="*/ 2147483647 h 540"/>
                <a:gd name="T96" fmla="*/ 2147483647 w 1056"/>
                <a:gd name="T97" fmla="*/ 2147483647 h 540"/>
                <a:gd name="T98" fmla="*/ 2147483647 w 1056"/>
                <a:gd name="T99" fmla="*/ 2147483647 h 540"/>
                <a:gd name="T100" fmla="*/ 2147483647 w 1056"/>
                <a:gd name="T101" fmla="*/ 2147483647 h 540"/>
                <a:gd name="T102" fmla="*/ 2147483647 w 1056"/>
                <a:gd name="T103" fmla="*/ 2147483647 h 540"/>
                <a:gd name="T104" fmla="*/ 2147483647 w 1056"/>
                <a:gd name="T105" fmla="*/ 2147483647 h 540"/>
                <a:gd name="T106" fmla="*/ 2147483647 w 1056"/>
                <a:gd name="T107" fmla="*/ 2147483647 h 540"/>
                <a:gd name="T108" fmla="*/ 2147483647 w 1056"/>
                <a:gd name="T109" fmla="*/ 2147483647 h 540"/>
                <a:gd name="T110" fmla="*/ 2147483647 w 1056"/>
                <a:gd name="T111" fmla="*/ 2147483647 h 540"/>
                <a:gd name="T112" fmla="*/ 2147483647 w 1056"/>
                <a:gd name="T113" fmla="*/ 2147483647 h 540"/>
                <a:gd name="T114" fmla="*/ 2147483647 w 1056"/>
                <a:gd name="T115" fmla="*/ 2147483647 h 5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56"/>
                <a:gd name="T175" fmla="*/ 0 h 540"/>
                <a:gd name="T176" fmla="*/ 1056 w 1056"/>
                <a:gd name="T177" fmla="*/ 540 h 5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56" h="540">
                  <a:moveTo>
                    <a:pt x="806" y="236"/>
                  </a:moveTo>
                  <a:lnTo>
                    <a:pt x="812" y="232"/>
                  </a:lnTo>
                  <a:lnTo>
                    <a:pt x="818" y="226"/>
                  </a:lnTo>
                  <a:lnTo>
                    <a:pt x="824" y="220"/>
                  </a:lnTo>
                  <a:lnTo>
                    <a:pt x="826" y="212"/>
                  </a:lnTo>
                  <a:lnTo>
                    <a:pt x="826" y="202"/>
                  </a:lnTo>
                  <a:lnTo>
                    <a:pt x="828" y="194"/>
                  </a:lnTo>
                  <a:lnTo>
                    <a:pt x="830" y="190"/>
                  </a:lnTo>
                  <a:lnTo>
                    <a:pt x="834" y="186"/>
                  </a:lnTo>
                  <a:lnTo>
                    <a:pt x="840" y="184"/>
                  </a:lnTo>
                  <a:lnTo>
                    <a:pt x="848" y="184"/>
                  </a:lnTo>
                  <a:lnTo>
                    <a:pt x="856" y="186"/>
                  </a:lnTo>
                  <a:lnTo>
                    <a:pt x="864" y="186"/>
                  </a:lnTo>
                  <a:lnTo>
                    <a:pt x="880" y="186"/>
                  </a:lnTo>
                  <a:lnTo>
                    <a:pt x="882" y="186"/>
                  </a:lnTo>
                  <a:lnTo>
                    <a:pt x="882" y="184"/>
                  </a:lnTo>
                  <a:lnTo>
                    <a:pt x="884" y="184"/>
                  </a:lnTo>
                  <a:lnTo>
                    <a:pt x="888" y="182"/>
                  </a:lnTo>
                  <a:lnTo>
                    <a:pt x="892" y="184"/>
                  </a:lnTo>
                  <a:lnTo>
                    <a:pt x="898" y="186"/>
                  </a:lnTo>
                  <a:lnTo>
                    <a:pt x="902" y="190"/>
                  </a:lnTo>
                  <a:lnTo>
                    <a:pt x="904" y="196"/>
                  </a:lnTo>
                  <a:lnTo>
                    <a:pt x="906" y="200"/>
                  </a:lnTo>
                  <a:lnTo>
                    <a:pt x="908" y="202"/>
                  </a:lnTo>
                  <a:lnTo>
                    <a:pt x="910" y="204"/>
                  </a:lnTo>
                  <a:lnTo>
                    <a:pt x="914" y="204"/>
                  </a:lnTo>
                  <a:lnTo>
                    <a:pt x="922" y="206"/>
                  </a:lnTo>
                  <a:lnTo>
                    <a:pt x="928" y="210"/>
                  </a:lnTo>
                  <a:lnTo>
                    <a:pt x="930" y="214"/>
                  </a:lnTo>
                  <a:lnTo>
                    <a:pt x="932" y="218"/>
                  </a:lnTo>
                  <a:lnTo>
                    <a:pt x="930" y="222"/>
                  </a:lnTo>
                  <a:lnTo>
                    <a:pt x="926" y="228"/>
                  </a:lnTo>
                  <a:lnTo>
                    <a:pt x="922" y="236"/>
                  </a:lnTo>
                  <a:lnTo>
                    <a:pt x="920" y="244"/>
                  </a:lnTo>
                  <a:lnTo>
                    <a:pt x="920" y="246"/>
                  </a:lnTo>
                  <a:lnTo>
                    <a:pt x="922" y="248"/>
                  </a:lnTo>
                  <a:lnTo>
                    <a:pt x="926" y="250"/>
                  </a:lnTo>
                  <a:lnTo>
                    <a:pt x="932" y="250"/>
                  </a:lnTo>
                  <a:lnTo>
                    <a:pt x="934" y="250"/>
                  </a:lnTo>
                  <a:lnTo>
                    <a:pt x="936" y="254"/>
                  </a:lnTo>
                  <a:lnTo>
                    <a:pt x="936" y="256"/>
                  </a:lnTo>
                  <a:lnTo>
                    <a:pt x="936" y="258"/>
                  </a:lnTo>
                  <a:lnTo>
                    <a:pt x="942" y="256"/>
                  </a:lnTo>
                  <a:lnTo>
                    <a:pt x="948" y="252"/>
                  </a:lnTo>
                  <a:lnTo>
                    <a:pt x="954" y="246"/>
                  </a:lnTo>
                  <a:lnTo>
                    <a:pt x="960" y="244"/>
                  </a:lnTo>
                  <a:lnTo>
                    <a:pt x="964" y="242"/>
                  </a:lnTo>
                  <a:lnTo>
                    <a:pt x="972" y="234"/>
                  </a:lnTo>
                  <a:lnTo>
                    <a:pt x="978" y="226"/>
                  </a:lnTo>
                  <a:lnTo>
                    <a:pt x="984" y="220"/>
                  </a:lnTo>
                  <a:lnTo>
                    <a:pt x="988" y="218"/>
                  </a:lnTo>
                  <a:lnTo>
                    <a:pt x="992" y="218"/>
                  </a:lnTo>
                  <a:lnTo>
                    <a:pt x="992" y="224"/>
                  </a:lnTo>
                  <a:lnTo>
                    <a:pt x="994" y="230"/>
                  </a:lnTo>
                  <a:lnTo>
                    <a:pt x="1000" y="246"/>
                  </a:lnTo>
                  <a:lnTo>
                    <a:pt x="1002" y="250"/>
                  </a:lnTo>
                  <a:lnTo>
                    <a:pt x="1000" y="252"/>
                  </a:lnTo>
                  <a:lnTo>
                    <a:pt x="1000" y="256"/>
                  </a:lnTo>
                  <a:lnTo>
                    <a:pt x="1002" y="260"/>
                  </a:lnTo>
                  <a:lnTo>
                    <a:pt x="1006" y="266"/>
                  </a:lnTo>
                  <a:lnTo>
                    <a:pt x="1008" y="272"/>
                  </a:lnTo>
                  <a:lnTo>
                    <a:pt x="1006" y="278"/>
                  </a:lnTo>
                  <a:lnTo>
                    <a:pt x="1004" y="280"/>
                  </a:lnTo>
                  <a:lnTo>
                    <a:pt x="1002" y="284"/>
                  </a:lnTo>
                  <a:lnTo>
                    <a:pt x="1000" y="286"/>
                  </a:lnTo>
                  <a:lnTo>
                    <a:pt x="998" y="288"/>
                  </a:lnTo>
                  <a:lnTo>
                    <a:pt x="1000" y="292"/>
                  </a:lnTo>
                  <a:lnTo>
                    <a:pt x="1004" y="294"/>
                  </a:lnTo>
                  <a:lnTo>
                    <a:pt x="1008" y="296"/>
                  </a:lnTo>
                  <a:lnTo>
                    <a:pt x="1010" y="300"/>
                  </a:lnTo>
                  <a:lnTo>
                    <a:pt x="1010" y="302"/>
                  </a:lnTo>
                  <a:lnTo>
                    <a:pt x="1010" y="304"/>
                  </a:lnTo>
                  <a:lnTo>
                    <a:pt x="1016" y="308"/>
                  </a:lnTo>
                  <a:lnTo>
                    <a:pt x="1020" y="308"/>
                  </a:lnTo>
                  <a:lnTo>
                    <a:pt x="1028" y="310"/>
                  </a:lnTo>
                  <a:lnTo>
                    <a:pt x="1036" y="314"/>
                  </a:lnTo>
                  <a:lnTo>
                    <a:pt x="1040" y="316"/>
                  </a:lnTo>
                  <a:lnTo>
                    <a:pt x="1042" y="318"/>
                  </a:lnTo>
                  <a:lnTo>
                    <a:pt x="1042" y="320"/>
                  </a:lnTo>
                  <a:lnTo>
                    <a:pt x="1040" y="324"/>
                  </a:lnTo>
                  <a:lnTo>
                    <a:pt x="1038" y="328"/>
                  </a:lnTo>
                  <a:lnTo>
                    <a:pt x="1040" y="332"/>
                  </a:lnTo>
                  <a:lnTo>
                    <a:pt x="1044" y="332"/>
                  </a:lnTo>
                  <a:lnTo>
                    <a:pt x="1044" y="336"/>
                  </a:lnTo>
                  <a:lnTo>
                    <a:pt x="1056" y="336"/>
                  </a:lnTo>
                  <a:lnTo>
                    <a:pt x="1056" y="342"/>
                  </a:lnTo>
                  <a:lnTo>
                    <a:pt x="1054" y="352"/>
                  </a:lnTo>
                  <a:lnTo>
                    <a:pt x="1050" y="360"/>
                  </a:lnTo>
                  <a:lnTo>
                    <a:pt x="1048" y="366"/>
                  </a:lnTo>
                  <a:lnTo>
                    <a:pt x="1044" y="368"/>
                  </a:lnTo>
                  <a:lnTo>
                    <a:pt x="1032" y="370"/>
                  </a:lnTo>
                  <a:lnTo>
                    <a:pt x="1024" y="370"/>
                  </a:lnTo>
                  <a:lnTo>
                    <a:pt x="1016" y="372"/>
                  </a:lnTo>
                  <a:lnTo>
                    <a:pt x="1008" y="376"/>
                  </a:lnTo>
                  <a:lnTo>
                    <a:pt x="994" y="386"/>
                  </a:lnTo>
                  <a:lnTo>
                    <a:pt x="988" y="388"/>
                  </a:lnTo>
                  <a:lnTo>
                    <a:pt x="980" y="394"/>
                  </a:lnTo>
                  <a:lnTo>
                    <a:pt x="970" y="396"/>
                  </a:lnTo>
                  <a:lnTo>
                    <a:pt x="960" y="398"/>
                  </a:lnTo>
                  <a:lnTo>
                    <a:pt x="934" y="390"/>
                  </a:lnTo>
                  <a:lnTo>
                    <a:pt x="908" y="388"/>
                  </a:lnTo>
                  <a:lnTo>
                    <a:pt x="894" y="390"/>
                  </a:lnTo>
                  <a:lnTo>
                    <a:pt x="886" y="396"/>
                  </a:lnTo>
                  <a:lnTo>
                    <a:pt x="876" y="402"/>
                  </a:lnTo>
                  <a:lnTo>
                    <a:pt x="862" y="410"/>
                  </a:lnTo>
                  <a:lnTo>
                    <a:pt x="852" y="418"/>
                  </a:lnTo>
                  <a:lnTo>
                    <a:pt x="842" y="430"/>
                  </a:lnTo>
                  <a:lnTo>
                    <a:pt x="828" y="440"/>
                  </a:lnTo>
                  <a:lnTo>
                    <a:pt x="840" y="432"/>
                  </a:lnTo>
                  <a:lnTo>
                    <a:pt x="856" y="422"/>
                  </a:lnTo>
                  <a:lnTo>
                    <a:pt x="876" y="414"/>
                  </a:lnTo>
                  <a:lnTo>
                    <a:pt x="884" y="414"/>
                  </a:lnTo>
                  <a:lnTo>
                    <a:pt x="892" y="414"/>
                  </a:lnTo>
                  <a:lnTo>
                    <a:pt x="898" y="414"/>
                  </a:lnTo>
                  <a:lnTo>
                    <a:pt x="906" y="414"/>
                  </a:lnTo>
                  <a:lnTo>
                    <a:pt x="910" y="418"/>
                  </a:lnTo>
                  <a:lnTo>
                    <a:pt x="910" y="420"/>
                  </a:lnTo>
                  <a:lnTo>
                    <a:pt x="912" y="422"/>
                  </a:lnTo>
                  <a:lnTo>
                    <a:pt x="910" y="426"/>
                  </a:lnTo>
                  <a:lnTo>
                    <a:pt x="910" y="430"/>
                  </a:lnTo>
                  <a:lnTo>
                    <a:pt x="904" y="432"/>
                  </a:lnTo>
                  <a:lnTo>
                    <a:pt x="896" y="436"/>
                  </a:lnTo>
                  <a:lnTo>
                    <a:pt x="892" y="438"/>
                  </a:lnTo>
                  <a:lnTo>
                    <a:pt x="890" y="442"/>
                  </a:lnTo>
                  <a:lnTo>
                    <a:pt x="904" y="442"/>
                  </a:lnTo>
                  <a:lnTo>
                    <a:pt x="898" y="448"/>
                  </a:lnTo>
                  <a:lnTo>
                    <a:pt x="894" y="454"/>
                  </a:lnTo>
                  <a:lnTo>
                    <a:pt x="892" y="460"/>
                  </a:lnTo>
                  <a:lnTo>
                    <a:pt x="892" y="464"/>
                  </a:lnTo>
                  <a:lnTo>
                    <a:pt x="894" y="468"/>
                  </a:lnTo>
                  <a:lnTo>
                    <a:pt x="902" y="472"/>
                  </a:lnTo>
                  <a:lnTo>
                    <a:pt x="910" y="476"/>
                  </a:lnTo>
                  <a:lnTo>
                    <a:pt x="920" y="476"/>
                  </a:lnTo>
                  <a:lnTo>
                    <a:pt x="928" y="476"/>
                  </a:lnTo>
                  <a:lnTo>
                    <a:pt x="936" y="472"/>
                  </a:lnTo>
                  <a:lnTo>
                    <a:pt x="940" y="468"/>
                  </a:lnTo>
                  <a:lnTo>
                    <a:pt x="944" y="462"/>
                  </a:lnTo>
                  <a:lnTo>
                    <a:pt x="948" y="458"/>
                  </a:lnTo>
                  <a:lnTo>
                    <a:pt x="950" y="454"/>
                  </a:lnTo>
                  <a:lnTo>
                    <a:pt x="954" y="454"/>
                  </a:lnTo>
                  <a:lnTo>
                    <a:pt x="958" y="454"/>
                  </a:lnTo>
                  <a:lnTo>
                    <a:pt x="958" y="456"/>
                  </a:lnTo>
                  <a:lnTo>
                    <a:pt x="956" y="460"/>
                  </a:lnTo>
                  <a:lnTo>
                    <a:pt x="954" y="464"/>
                  </a:lnTo>
                  <a:lnTo>
                    <a:pt x="958" y="464"/>
                  </a:lnTo>
                  <a:lnTo>
                    <a:pt x="960" y="466"/>
                  </a:lnTo>
                  <a:lnTo>
                    <a:pt x="960" y="468"/>
                  </a:lnTo>
                  <a:lnTo>
                    <a:pt x="958" y="470"/>
                  </a:lnTo>
                  <a:lnTo>
                    <a:pt x="954" y="474"/>
                  </a:lnTo>
                  <a:lnTo>
                    <a:pt x="946" y="478"/>
                  </a:lnTo>
                  <a:lnTo>
                    <a:pt x="938" y="486"/>
                  </a:lnTo>
                  <a:lnTo>
                    <a:pt x="930" y="490"/>
                  </a:lnTo>
                  <a:lnTo>
                    <a:pt x="910" y="496"/>
                  </a:lnTo>
                  <a:lnTo>
                    <a:pt x="904" y="496"/>
                  </a:lnTo>
                  <a:lnTo>
                    <a:pt x="898" y="496"/>
                  </a:lnTo>
                  <a:lnTo>
                    <a:pt x="890" y="496"/>
                  </a:lnTo>
                  <a:lnTo>
                    <a:pt x="884" y="498"/>
                  </a:lnTo>
                  <a:lnTo>
                    <a:pt x="880" y="504"/>
                  </a:lnTo>
                  <a:lnTo>
                    <a:pt x="876" y="510"/>
                  </a:lnTo>
                  <a:lnTo>
                    <a:pt x="870" y="514"/>
                  </a:lnTo>
                  <a:lnTo>
                    <a:pt x="866" y="516"/>
                  </a:lnTo>
                  <a:lnTo>
                    <a:pt x="862" y="516"/>
                  </a:lnTo>
                  <a:lnTo>
                    <a:pt x="856" y="516"/>
                  </a:lnTo>
                  <a:lnTo>
                    <a:pt x="854" y="512"/>
                  </a:lnTo>
                  <a:lnTo>
                    <a:pt x="854" y="510"/>
                  </a:lnTo>
                  <a:lnTo>
                    <a:pt x="854" y="504"/>
                  </a:lnTo>
                  <a:lnTo>
                    <a:pt x="858" y="500"/>
                  </a:lnTo>
                  <a:lnTo>
                    <a:pt x="866" y="496"/>
                  </a:lnTo>
                  <a:lnTo>
                    <a:pt x="876" y="492"/>
                  </a:lnTo>
                  <a:lnTo>
                    <a:pt x="880" y="488"/>
                  </a:lnTo>
                  <a:lnTo>
                    <a:pt x="882" y="484"/>
                  </a:lnTo>
                  <a:lnTo>
                    <a:pt x="846" y="490"/>
                  </a:lnTo>
                  <a:lnTo>
                    <a:pt x="840" y="470"/>
                  </a:lnTo>
                  <a:lnTo>
                    <a:pt x="840" y="466"/>
                  </a:lnTo>
                  <a:lnTo>
                    <a:pt x="842" y="462"/>
                  </a:lnTo>
                  <a:lnTo>
                    <a:pt x="848" y="454"/>
                  </a:lnTo>
                  <a:lnTo>
                    <a:pt x="828" y="448"/>
                  </a:lnTo>
                  <a:lnTo>
                    <a:pt x="822" y="450"/>
                  </a:lnTo>
                  <a:lnTo>
                    <a:pt x="816" y="454"/>
                  </a:lnTo>
                  <a:lnTo>
                    <a:pt x="806" y="468"/>
                  </a:lnTo>
                  <a:lnTo>
                    <a:pt x="800" y="474"/>
                  </a:lnTo>
                  <a:lnTo>
                    <a:pt x="796" y="482"/>
                  </a:lnTo>
                  <a:lnTo>
                    <a:pt x="790" y="486"/>
                  </a:lnTo>
                  <a:lnTo>
                    <a:pt x="780" y="488"/>
                  </a:lnTo>
                  <a:lnTo>
                    <a:pt x="774" y="490"/>
                  </a:lnTo>
                  <a:lnTo>
                    <a:pt x="742" y="490"/>
                  </a:lnTo>
                  <a:lnTo>
                    <a:pt x="734" y="494"/>
                  </a:lnTo>
                  <a:lnTo>
                    <a:pt x="726" y="496"/>
                  </a:lnTo>
                  <a:lnTo>
                    <a:pt x="722" y="500"/>
                  </a:lnTo>
                  <a:lnTo>
                    <a:pt x="718" y="502"/>
                  </a:lnTo>
                  <a:lnTo>
                    <a:pt x="706" y="504"/>
                  </a:lnTo>
                  <a:lnTo>
                    <a:pt x="690" y="504"/>
                  </a:lnTo>
                  <a:lnTo>
                    <a:pt x="682" y="504"/>
                  </a:lnTo>
                  <a:lnTo>
                    <a:pt x="672" y="506"/>
                  </a:lnTo>
                  <a:lnTo>
                    <a:pt x="664" y="512"/>
                  </a:lnTo>
                  <a:lnTo>
                    <a:pt x="664" y="514"/>
                  </a:lnTo>
                  <a:lnTo>
                    <a:pt x="664" y="520"/>
                  </a:lnTo>
                  <a:lnTo>
                    <a:pt x="654" y="524"/>
                  </a:lnTo>
                  <a:lnTo>
                    <a:pt x="648" y="526"/>
                  </a:lnTo>
                  <a:lnTo>
                    <a:pt x="646" y="530"/>
                  </a:lnTo>
                  <a:lnTo>
                    <a:pt x="642" y="530"/>
                  </a:lnTo>
                  <a:lnTo>
                    <a:pt x="642" y="526"/>
                  </a:lnTo>
                  <a:lnTo>
                    <a:pt x="636" y="528"/>
                  </a:lnTo>
                  <a:lnTo>
                    <a:pt x="634" y="526"/>
                  </a:lnTo>
                  <a:lnTo>
                    <a:pt x="630" y="526"/>
                  </a:lnTo>
                  <a:lnTo>
                    <a:pt x="624" y="528"/>
                  </a:lnTo>
                  <a:lnTo>
                    <a:pt x="616" y="534"/>
                  </a:lnTo>
                  <a:lnTo>
                    <a:pt x="608" y="538"/>
                  </a:lnTo>
                  <a:lnTo>
                    <a:pt x="606" y="540"/>
                  </a:lnTo>
                  <a:lnTo>
                    <a:pt x="600" y="540"/>
                  </a:lnTo>
                  <a:lnTo>
                    <a:pt x="596" y="540"/>
                  </a:lnTo>
                  <a:lnTo>
                    <a:pt x="602" y="536"/>
                  </a:lnTo>
                  <a:lnTo>
                    <a:pt x="608" y="532"/>
                  </a:lnTo>
                  <a:lnTo>
                    <a:pt x="614" y="528"/>
                  </a:lnTo>
                  <a:lnTo>
                    <a:pt x="616" y="524"/>
                  </a:lnTo>
                  <a:lnTo>
                    <a:pt x="616" y="522"/>
                  </a:lnTo>
                  <a:lnTo>
                    <a:pt x="616" y="524"/>
                  </a:lnTo>
                  <a:lnTo>
                    <a:pt x="626" y="518"/>
                  </a:lnTo>
                  <a:lnTo>
                    <a:pt x="632" y="508"/>
                  </a:lnTo>
                  <a:lnTo>
                    <a:pt x="644" y="486"/>
                  </a:lnTo>
                  <a:lnTo>
                    <a:pt x="644" y="492"/>
                  </a:lnTo>
                  <a:lnTo>
                    <a:pt x="648" y="496"/>
                  </a:lnTo>
                  <a:lnTo>
                    <a:pt x="652" y="496"/>
                  </a:lnTo>
                  <a:lnTo>
                    <a:pt x="658" y="496"/>
                  </a:lnTo>
                  <a:lnTo>
                    <a:pt x="664" y="496"/>
                  </a:lnTo>
                  <a:lnTo>
                    <a:pt x="664" y="494"/>
                  </a:lnTo>
                  <a:lnTo>
                    <a:pt x="664" y="490"/>
                  </a:lnTo>
                  <a:lnTo>
                    <a:pt x="664" y="482"/>
                  </a:lnTo>
                  <a:lnTo>
                    <a:pt x="658" y="472"/>
                  </a:lnTo>
                  <a:lnTo>
                    <a:pt x="650" y="466"/>
                  </a:lnTo>
                  <a:lnTo>
                    <a:pt x="648" y="464"/>
                  </a:lnTo>
                  <a:lnTo>
                    <a:pt x="644" y="464"/>
                  </a:lnTo>
                  <a:lnTo>
                    <a:pt x="630" y="464"/>
                  </a:lnTo>
                  <a:lnTo>
                    <a:pt x="612" y="462"/>
                  </a:lnTo>
                  <a:lnTo>
                    <a:pt x="616" y="458"/>
                  </a:lnTo>
                  <a:lnTo>
                    <a:pt x="618" y="452"/>
                  </a:lnTo>
                  <a:lnTo>
                    <a:pt x="618" y="450"/>
                  </a:lnTo>
                  <a:lnTo>
                    <a:pt x="616" y="448"/>
                  </a:lnTo>
                  <a:lnTo>
                    <a:pt x="614" y="446"/>
                  </a:lnTo>
                  <a:lnTo>
                    <a:pt x="612" y="442"/>
                  </a:lnTo>
                  <a:lnTo>
                    <a:pt x="614" y="438"/>
                  </a:lnTo>
                  <a:lnTo>
                    <a:pt x="610" y="436"/>
                  </a:lnTo>
                  <a:lnTo>
                    <a:pt x="608" y="432"/>
                  </a:lnTo>
                  <a:lnTo>
                    <a:pt x="606" y="428"/>
                  </a:lnTo>
                  <a:lnTo>
                    <a:pt x="606" y="424"/>
                  </a:lnTo>
                  <a:lnTo>
                    <a:pt x="604" y="422"/>
                  </a:lnTo>
                  <a:lnTo>
                    <a:pt x="606" y="418"/>
                  </a:lnTo>
                  <a:lnTo>
                    <a:pt x="602" y="416"/>
                  </a:lnTo>
                  <a:lnTo>
                    <a:pt x="598" y="414"/>
                  </a:lnTo>
                  <a:lnTo>
                    <a:pt x="588" y="414"/>
                  </a:lnTo>
                  <a:lnTo>
                    <a:pt x="580" y="416"/>
                  </a:lnTo>
                  <a:lnTo>
                    <a:pt x="566" y="422"/>
                  </a:lnTo>
                  <a:lnTo>
                    <a:pt x="554" y="430"/>
                  </a:lnTo>
                  <a:lnTo>
                    <a:pt x="538" y="438"/>
                  </a:lnTo>
                  <a:lnTo>
                    <a:pt x="526" y="436"/>
                  </a:lnTo>
                  <a:lnTo>
                    <a:pt x="516" y="432"/>
                  </a:lnTo>
                  <a:lnTo>
                    <a:pt x="516" y="434"/>
                  </a:lnTo>
                  <a:lnTo>
                    <a:pt x="510" y="432"/>
                  </a:lnTo>
                  <a:lnTo>
                    <a:pt x="504" y="430"/>
                  </a:lnTo>
                  <a:lnTo>
                    <a:pt x="498" y="430"/>
                  </a:lnTo>
                  <a:lnTo>
                    <a:pt x="492" y="428"/>
                  </a:lnTo>
                  <a:lnTo>
                    <a:pt x="486" y="426"/>
                  </a:lnTo>
                  <a:lnTo>
                    <a:pt x="482" y="422"/>
                  </a:lnTo>
                  <a:lnTo>
                    <a:pt x="482" y="416"/>
                  </a:lnTo>
                  <a:lnTo>
                    <a:pt x="88" y="416"/>
                  </a:lnTo>
                  <a:lnTo>
                    <a:pt x="88" y="414"/>
                  </a:lnTo>
                  <a:lnTo>
                    <a:pt x="86" y="414"/>
                  </a:lnTo>
                  <a:lnTo>
                    <a:pt x="88" y="412"/>
                  </a:lnTo>
                  <a:lnTo>
                    <a:pt x="90" y="410"/>
                  </a:lnTo>
                  <a:lnTo>
                    <a:pt x="80" y="402"/>
                  </a:lnTo>
                  <a:lnTo>
                    <a:pt x="72" y="394"/>
                  </a:lnTo>
                  <a:lnTo>
                    <a:pt x="62" y="386"/>
                  </a:lnTo>
                  <a:lnTo>
                    <a:pt x="58" y="386"/>
                  </a:lnTo>
                  <a:lnTo>
                    <a:pt x="54" y="384"/>
                  </a:lnTo>
                  <a:lnTo>
                    <a:pt x="52" y="378"/>
                  </a:lnTo>
                  <a:lnTo>
                    <a:pt x="50" y="372"/>
                  </a:lnTo>
                  <a:lnTo>
                    <a:pt x="52" y="366"/>
                  </a:lnTo>
                  <a:lnTo>
                    <a:pt x="56" y="360"/>
                  </a:lnTo>
                  <a:lnTo>
                    <a:pt x="56" y="358"/>
                  </a:lnTo>
                  <a:lnTo>
                    <a:pt x="54" y="354"/>
                  </a:lnTo>
                  <a:lnTo>
                    <a:pt x="48" y="352"/>
                  </a:lnTo>
                  <a:lnTo>
                    <a:pt x="48" y="350"/>
                  </a:lnTo>
                  <a:lnTo>
                    <a:pt x="50" y="348"/>
                  </a:lnTo>
                  <a:lnTo>
                    <a:pt x="52" y="346"/>
                  </a:lnTo>
                  <a:lnTo>
                    <a:pt x="50" y="342"/>
                  </a:lnTo>
                  <a:lnTo>
                    <a:pt x="48" y="340"/>
                  </a:lnTo>
                  <a:lnTo>
                    <a:pt x="42" y="336"/>
                  </a:lnTo>
                  <a:lnTo>
                    <a:pt x="42" y="334"/>
                  </a:lnTo>
                  <a:lnTo>
                    <a:pt x="44" y="330"/>
                  </a:lnTo>
                  <a:lnTo>
                    <a:pt x="48" y="326"/>
                  </a:lnTo>
                  <a:lnTo>
                    <a:pt x="52" y="320"/>
                  </a:lnTo>
                  <a:lnTo>
                    <a:pt x="50" y="316"/>
                  </a:lnTo>
                  <a:lnTo>
                    <a:pt x="44" y="316"/>
                  </a:lnTo>
                  <a:lnTo>
                    <a:pt x="34" y="314"/>
                  </a:lnTo>
                  <a:lnTo>
                    <a:pt x="34" y="310"/>
                  </a:lnTo>
                  <a:lnTo>
                    <a:pt x="38" y="308"/>
                  </a:lnTo>
                  <a:lnTo>
                    <a:pt x="40" y="308"/>
                  </a:lnTo>
                  <a:lnTo>
                    <a:pt x="38" y="304"/>
                  </a:lnTo>
                  <a:lnTo>
                    <a:pt x="38" y="300"/>
                  </a:lnTo>
                  <a:lnTo>
                    <a:pt x="36" y="290"/>
                  </a:lnTo>
                  <a:lnTo>
                    <a:pt x="34" y="284"/>
                  </a:lnTo>
                  <a:lnTo>
                    <a:pt x="26" y="276"/>
                  </a:lnTo>
                  <a:lnTo>
                    <a:pt x="24" y="272"/>
                  </a:lnTo>
                  <a:lnTo>
                    <a:pt x="24" y="268"/>
                  </a:lnTo>
                  <a:lnTo>
                    <a:pt x="26" y="262"/>
                  </a:lnTo>
                  <a:lnTo>
                    <a:pt x="30" y="254"/>
                  </a:lnTo>
                  <a:lnTo>
                    <a:pt x="34" y="248"/>
                  </a:lnTo>
                  <a:lnTo>
                    <a:pt x="30" y="246"/>
                  </a:lnTo>
                  <a:lnTo>
                    <a:pt x="30" y="242"/>
                  </a:lnTo>
                  <a:lnTo>
                    <a:pt x="28" y="236"/>
                  </a:lnTo>
                  <a:lnTo>
                    <a:pt x="26" y="232"/>
                  </a:lnTo>
                  <a:lnTo>
                    <a:pt x="20" y="230"/>
                  </a:lnTo>
                  <a:lnTo>
                    <a:pt x="14" y="230"/>
                  </a:lnTo>
                  <a:lnTo>
                    <a:pt x="8" y="230"/>
                  </a:lnTo>
                  <a:lnTo>
                    <a:pt x="8" y="228"/>
                  </a:lnTo>
                  <a:lnTo>
                    <a:pt x="2" y="226"/>
                  </a:lnTo>
                  <a:lnTo>
                    <a:pt x="0" y="222"/>
                  </a:lnTo>
                  <a:lnTo>
                    <a:pt x="172" y="64"/>
                  </a:lnTo>
                  <a:lnTo>
                    <a:pt x="178" y="68"/>
                  </a:lnTo>
                  <a:lnTo>
                    <a:pt x="186" y="68"/>
                  </a:lnTo>
                  <a:lnTo>
                    <a:pt x="196" y="70"/>
                  </a:lnTo>
                  <a:lnTo>
                    <a:pt x="204" y="72"/>
                  </a:lnTo>
                  <a:lnTo>
                    <a:pt x="206" y="74"/>
                  </a:lnTo>
                  <a:lnTo>
                    <a:pt x="210" y="76"/>
                  </a:lnTo>
                  <a:lnTo>
                    <a:pt x="212" y="78"/>
                  </a:lnTo>
                  <a:lnTo>
                    <a:pt x="216" y="78"/>
                  </a:lnTo>
                  <a:lnTo>
                    <a:pt x="226" y="78"/>
                  </a:lnTo>
                  <a:lnTo>
                    <a:pt x="234" y="74"/>
                  </a:lnTo>
                  <a:lnTo>
                    <a:pt x="242" y="72"/>
                  </a:lnTo>
                  <a:lnTo>
                    <a:pt x="252" y="70"/>
                  </a:lnTo>
                  <a:lnTo>
                    <a:pt x="258" y="70"/>
                  </a:lnTo>
                  <a:lnTo>
                    <a:pt x="268" y="70"/>
                  </a:lnTo>
                  <a:lnTo>
                    <a:pt x="280" y="66"/>
                  </a:lnTo>
                  <a:lnTo>
                    <a:pt x="288" y="62"/>
                  </a:lnTo>
                  <a:lnTo>
                    <a:pt x="296" y="60"/>
                  </a:lnTo>
                  <a:lnTo>
                    <a:pt x="316" y="60"/>
                  </a:lnTo>
                  <a:lnTo>
                    <a:pt x="334" y="58"/>
                  </a:lnTo>
                  <a:lnTo>
                    <a:pt x="346" y="58"/>
                  </a:lnTo>
                  <a:lnTo>
                    <a:pt x="352" y="58"/>
                  </a:lnTo>
                  <a:lnTo>
                    <a:pt x="352" y="64"/>
                  </a:lnTo>
                  <a:lnTo>
                    <a:pt x="354" y="68"/>
                  </a:lnTo>
                  <a:lnTo>
                    <a:pt x="358" y="68"/>
                  </a:lnTo>
                  <a:lnTo>
                    <a:pt x="362" y="68"/>
                  </a:lnTo>
                  <a:lnTo>
                    <a:pt x="366" y="64"/>
                  </a:lnTo>
                  <a:lnTo>
                    <a:pt x="374" y="58"/>
                  </a:lnTo>
                  <a:lnTo>
                    <a:pt x="378" y="60"/>
                  </a:lnTo>
                  <a:lnTo>
                    <a:pt x="380" y="64"/>
                  </a:lnTo>
                  <a:lnTo>
                    <a:pt x="380" y="70"/>
                  </a:lnTo>
                  <a:lnTo>
                    <a:pt x="380" y="72"/>
                  </a:lnTo>
                  <a:lnTo>
                    <a:pt x="382" y="72"/>
                  </a:lnTo>
                  <a:lnTo>
                    <a:pt x="386" y="70"/>
                  </a:lnTo>
                  <a:lnTo>
                    <a:pt x="392" y="66"/>
                  </a:lnTo>
                  <a:lnTo>
                    <a:pt x="398" y="64"/>
                  </a:lnTo>
                  <a:lnTo>
                    <a:pt x="410" y="66"/>
                  </a:lnTo>
                  <a:lnTo>
                    <a:pt x="418" y="68"/>
                  </a:lnTo>
                  <a:lnTo>
                    <a:pt x="426" y="72"/>
                  </a:lnTo>
                  <a:lnTo>
                    <a:pt x="436" y="74"/>
                  </a:lnTo>
                  <a:lnTo>
                    <a:pt x="444" y="78"/>
                  </a:lnTo>
                  <a:lnTo>
                    <a:pt x="454" y="82"/>
                  </a:lnTo>
                  <a:lnTo>
                    <a:pt x="458" y="80"/>
                  </a:lnTo>
                  <a:lnTo>
                    <a:pt x="466" y="78"/>
                  </a:lnTo>
                  <a:lnTo>
                    <a:pt x="470" y="80"/>
                  </a:lnTo>
                  <a:lnTo>
                    <a:pt x="472" y="80"/>
                  </a:lnTo>
                  <a:lnTo>
                    <a:pt x="474" y="82"/>
                  </a:lnTo>
                  <a:lnTo>
                    <a:pt x="474" y="86"/>
                  </a:lnTo>
                  <a:lnTo>
                    <a:pt x="472" y="88"/>
                  </a:lnTo>
                  <a:lnTo>
                    <a:pt x="466" y="90"/>
                  </a:lnTo>
                  <a:lnTo>
                    <a:pt x="462" y="94"/>
                  </a:lnTo>
                  <a:lnTo>
                    <a:pt x="460" y="94"/>
                  </a:lnTo>
                  <a:lnTo>
                    <a:pt x="460" y="98"/>
                  </a:lnTo>
                  <a:lnTo>
                    <a:pt x="460" y="100"/>
                  </a:lnTo>
                  <a:lnTo>
                    <a:pt x="462" y="100"/>
                  </a:lnTo>
                  <a:lnTo>
                    <a:pt x="470" y="102"/>
                  </a:lnTo>
                  <a:lnTo>
                    <a:pt x="482" y="100"/>
                  </a:lnTo>
                  <a:lnTo>
                    <a:pt x="492" y="98"/>
                  </a:lnTo>
                  <a:lnTo>
                    <a:pt x="502" y="96"/>
                  </a:lnTo>
                  <a:lnTo>
                    <a:pt x="514" y="94"/>
                  </a:lnTo>
                  <a:lnTo>
                    <a:pt x="518" y="96"/>
                  </a:lnTo>
                  <a:lnTo>
                    <a:pt x="522" y="98"/>
                  </a:lnTo>
                  <a:lnTo>
                    <a:pt x="526" y="102"/>
                  </a:lnTo>
                  <a:lnTo>
                    <a:pt x="528" y="104"/>
                  </a:lnTo>
                  <a:lnTo>
                    <a:pt x="532" y="102"/>
                  </a:lnTo>
                  <a:lnTo>
                    <a:pt x="536" y="100"/>
                  </a:lnTo>
                  <a:lnTo>
                    <a:pt x="538" y="92"/>
                  </a:lnTo>
                  <a:lnTo>
                    <a:pt x="538" y="88"/>
                  </a:lnTo>
                  <a:lnTo>
                    <a:pt x="554" y="84"/>
                  </a:lnTo>
                  <a:lnTo>
                    <a:pt x="562" y="82"/>
                  </a:lnTo>
                  <a:lnTo>
                    <a:pt x="572" y="80"/>
                  </a:lnTo>
                  <a:lnTo>
                    <a:pt x="578" y="82"/>
                  </a:lnTo>
                  <a:lnTo>
                    <a:pt x="582" y="84"/>
                  </a:lnTo>
                  <a:lnTo>
                    <a:pt x="582" y="86"/>
                  </a:lnTo>
                  <a:lnTo>
                    <a:pt x="586" y="88"/>
                  </a:lnTo>
                  <a:lnTo>
                    <a:pt x="594" y="92"/>
                  </a:lnTo>
                  <a:lnTo>
                    <a:pt x="606" y="96"/>
                  </a:lnTo>
                  <a:lnTo>
                    <a:pt x="638" y="96"/>
                  </a:lnTo>
                  <a:lnTo>
                    <a:pt x="642" y="96"/>
                  </a:lnTo>
                  <a:lnTo>
                    <a:pt x="646" y="96"/>
                  </a:lnTo>
                  <a:lnTo>
                    <a:pt x="652" y="92"/>
                  </a:lnTo>
                  <a:lnTo>
                    <a:pt x="656" y="88"/>
                  </a:lnTo>
                  <a:lnTo>
                    <a:pt x="662" y="86"/>
                  </a:lnTo>
                  <a:lnTo>
                    <a:pt x="670" y="88"/>
                  </a:lnTo>
                  <a:lnTo>
                    <a:pt x="682" y="88"/>
                  </a:lnTo>
                  <a:lnTo>
                    <a:pt x="678" y="94"/>
                  </a:lnTo>
                  <a:lnTo>
                    <a:pt x="676" y="98"/>
                  </a:lnTo>
                  <a:lnTo>
                    <a:pt x="674" y="102"/>
                  </a:lnTo>
                  <a:lnTo>
                    <a:pt x="674" y="104"/>
                  </a:lnTo>
                  <a:lnTo>
                    <a:pt x="676" y="106"/>
                  </a:lnTo>
                  <a:lnTo>
                    <a:pt x="680" y="104"/>
                  </a:lnTo>
                  <a:lnTo>
                    <a:pt x="690" y="92"/>
                  </a:lnTo>
                  <a:lnTo>
                    <a:pt x="694" y="88"/>
                  </a:lnTo>
                  <a:lnTo>
                    <a:pt x="702" y="86"/>
                  </a:lnTo>
                  <a:lnTo>
                    <a:pt x="708" y="82"/>
                  </a:lnTo>
                  <a:lnTo>
                    <a:pt x="714" y="78"/>
                  </a:lnTo>
                  <a:lnTo>
                    <a:pt x="716" y="72"/>
                  </a:lnTo>
                  <a:lnTo>
                    <a:pt x="716" y="70"/>
                  </a:lnTo>
                  <a:lnTo>
                    <a:pt x="716" y="68"/>
                  </a:lnTo>
                  <a:lnTo>
                    <a:pt x="714" y="66"/>
                  </a:lnTo>
                  <a:lnTo>
                    <a:pt x="708" y="64"/>
                  </a:lnTo>
                  <a:lnTo>
                    <a:pt x="706" y="64"/>
                  </a:lnTo>
                  <a:lnTo>
                    <a:pt x="706" y="62"/>
                  </a:lnTo>
                  <a:lnTo>
                    <a:pt x="706" y="58"/>
                  </a:lnTo>
                  <a:lnTo>
                    <a:pt x="710" y="54"/>
                  </a:lnTo>
                  <a:lnTo>
                    <a:pt x="718" y="44"/>
                  </a:lnTo>
                  <a:lnTo>
                    <a:pt x="732" y="36"/>
                  </a:lnTo>
                  <a:lnTo>
                    <a:pt x="742" y="32"/>
                  </a:lnTo>
                  <a:lnTo>
                    <a:pt x="746" y="30"/>
                  </a:lnTo>
                  <a:lnTo>
                    <a:pt x="746" y="26"/>
                  </a:lnTo>
                  <a:lnTo>
                    <a:pt x="748" y="20"/>
                  </a:lnTo>
                  <a:lnTo>
                    <a:pt x="752" y="14"/>
                  </a:lnTo>
                  <a:lnTo>
                    <a:pt x="760" y="8"/>
                  </a:lnTo>
                  <a:lnTo>
                    <a:pt x="768" y="4"/>
                  </a:lnTo>
                  <a:lnTo>
                    <a:pt x="776" y="2"/>
                  </a:lnTo>
                  <a:lnTo>
                    <a:pt x="790" y="0"/>
                  </a:lnTo>
                  <a:lnTo>
                    <a:pt x="806" y="0"/>
                  </a:lnTo>
                  <a:lnTo>
                    <a:pt x="816" y="2"/>
                  </a:lnTo>
                  <a:lnTo>
                    <a:pt x="820" y="4"/>
                  </a:lnTo>
                  <a:lnTo>
                    <a:pt x="820" y="6"/>
                  </a:lnTo>
                  <a:lnTo>
                    <a:pt x="810" y="10"/>
                  </a:lnTo>
                  <a:lnTo>
                    <a:pt x="800" y="16"/>
                  </a:lnTo>
                  <a:lnTo>
                    <a:pt x="790" y="20"/>
                  </a:lnTo>
                  <a:lnTo>
                    <a:pt x="778" y="22"/>
                  </a:lnTo>
                  <a:lnTo>
                    <a:pt x="772" y="22"/>
                  </a:lnTo>
                  <a:lnTo>
                    <a:pt x="764" y="26"/>
                  </a:lnTo>
                  <a:lnTo>
                    <a:pt x="758" y="30"/>
                  </a:lnTo>
                  <a:lnTo>
                    <a:pt x="756" y="34"/>
                  </a:lnTo>
                  <a:lnTo>
                    <a:pt x="756" y="52"/>
                  </a:lnTo>
                  <a:lnTo>
                    <a:pt x="754" y="58"/>
                  </a:lnTo>
                  <a:lnTo>
                    <a:pt x="752" y="60"/>
                  </a:lnTo>
                  <a:lnTo>
                    <a:pt x="748" y="64"/>
                  </a:lnTo>
                  <a:lnTo>
                    <a:pt x="750" y="66"/>
                  </a:lnTo>
                  <a:lnTo>
                    <a:pt x="752" y="68"/>
                  </a:lnTo>
                  <a:lnTo>
                    <a:pt x="756" y="70"/>
                  </a:lnTo>
                  <a:lnTo>
                    <a:pt x="758" y="72"/>
                  </a:lnTo>
                  <a:lnTo>
                    <a:pt x="758" y="78"/>
                  </a:lnTo>
                  <a:lnTo>
                    <a:pt x="758" y="80"/>
                  </a:lnTo>
                  <a:lnTo>
                    <a:pt x="762" y="82"/>
                  </a:lnTo>
                  <a:lnTo>
                    <a:pt x="766" y="80"/>
                  </a:lnTo>
                  <a:lnTo>
                    <a:pt x="770" y="78"/>
                  </a:lnTo>
                  <a:lnTo>
                    <a:pt x="772" y="76"/>
                  </a:lnTo>
                  <a:lnTo>
                    <a:pt x="776" y="76"/>
                  </a:lnTo>
                  <a:lnTo>
                    <a:pt x="782" y="76"/>
                  </a:lnTo>
                  <a:lnTo>
                    <a:pt x="784" y="78"/>
                  </a:lnTo>
                  <a:lnTo>
                    <a:pt x="784" y="82"/>
                  </a:lnTo>
                  <a:lnTo>
                    <a:pt x="780" y="86"/>
                  </a:lnTo>
                  <a:lnTo>
                    <a:pt x="774" y="88"/>
                  </a:lnTo>
                  <a:lnTo>
                    <a:pt x="772" y="92"/>
                  </a:lnTo>
                  <a:lnTo>
                    <a:pt x="770" y="98"/>
                  </a:lnTo>
                  <a:lnTo>
                    <a:pt x="772" y="102"/>
                  </a:lnTo>
                  <a:lnTo>
                    <a:pt x="774" y="106"/>
                  </a:lnTo>
                  <a:lnTo>
                    <a:pt x="780" y="104"/>
                  </a:lnTo>
                  <a:lnTo>
                    <a:pt x="786" y="100"/>
                  </a:lnTo>
                  <a:lnTo>
                    <a:pt x="794" y="88"/>
                  </a:lnTo>
                  <a:lnTo>
                    <a:pt x="798" y="92"/>
                  </a:lnTo>
                  <a:lnTo>
                    <a:pt x="808" y="86"/>
                  </a:lnTo>
                  <a:lnTo>
                    <a:pt x="816" y="82"/>
                  </a:lnTo>
                  <a:lnTo>
                    <a:pt x="822" y="80"/>
                  </a:lnTo>
                  <a:lnTo>
                    <a:pt x="822" y="74"/>
                  </a:lnTo>
                  <a:lnTo>
                    <a:pt x="822" y="70"/>
                  </a:lnTo>
                  <a:lnTo>
                    <a:pt x="824" y="68"/>
                  </a:lnTo>
                  <a:lnTo>
                    <a:pt x="828" y="66"/>
                  </a:lnTo>
                  <a:lnTo>
                    <a:pt x="850" y="66"/>
                  </a:lnTo>
                  <a:lnTo>
                    <a:pt x="858" y="70"/>
                  </a:lnTo>
                  <a:lnTo>
                    <a:pt x="862" y="72"/>
                  </a:lnTo>
                  <a:lnTo>
                    <a:pt x="864" y="78"/>
                  </a:lnTo>
                  <a:lnTo>
                    <a:pt x="862" y="80"/>
                  </a:lnTo>
                  <a:lnTo>
                    <a:pt x="860" y="82"/>
                  </a:lnTo>
                  <a:lnTo>
                    <a:pt x="854" y="84"/>
                  </a:lnTo>
                  <a:lnTo>
                    <a:pt x="848" y="86"/>
                  </a:lnTo>
                  <a:lnTo>
                    <a:pt x="846" y="86"/>
                  </a:lnTo>
                  <a:lnTo>
                    <a:pt x="846" y="90"/>
                  </a:lnTo>
                  <a:lnTo>
                    <a:pt x="846" y="94"/>
                  </a:lnTo>
                  <a:lnTo>
                    <a:pt x="848" y="100"/>
                  </a:lnTo>
                  <a:lnTo>
                    <a:pt x="846" y="104"/>
                  </a:lnTo>
                  <a:lnTo>
                    <a:pt x="842" y="108"/>
                  </a:lnTo>
                  <a:lnTo>
                    <a:pt x="830" y="112"/>
                  </a:lnTo>
                  <a:lnTo>
                    <a:pt x="816" y="116"/>
                  </a:lnTo>
                  <a:lnTo>
                    <a:pt x="808" y="122"/>
                  </a:lnTo>
                  <a:lnTo>
                    <a:pt x="802" y="126"/>
                  </a:lnTo>
                  <a:lnTo>
                    <a:pt x="798" y="124"/>
                  </a:lnTo>
                  <a:lnTo>
                    <a:pt x="790" y="122"/>
                  </a:lnTo>
                  <a:lnTo>
                    <a:pt x="780" y="122"/>
                  </a:lnTo>
                  <a:lnTo>
                    <a:pt x="772" y="132"/>
                  </a:lnTo>
                  <a:lnTo>
                    <a:pt x="758" y="140"/>
                  </a:lnTo>
                  <a:lnTo>
                    <a:pt x="732" y="156"/>
                  </a:lnTo>
                  <a:lnTo>
                    <a:pt x="726" y="160"/>
                  </a:lnTo>
                  <a:lnTo>
                    <a:pt x="722" y="164"/>
                  </a:lnTo>
                  <a:lnTo>
                    <a:pt x="718" y="164"/>
                  </a:lnTo>
                  <a:lnTo>
                    <a:pt x="712" y="164"/>
                  </a:lnTo>
                  <a:lnTo>
                    <a:pt x="708" y="166"/>
                  </a:lnTo>
                  <a:lnTo>
                    <a:pt x="704" y="168"/>
                  </a:lnTo>
                  <a:lnTo>
                    <a:pt x="698" y="172"/>
                  </a:lnTo>
                  <a:lnTo>
                    <a:pt x="690" y="176"/>
                  </a:lnTo>
                  <a:lnTo>
                    <a:pt x="684" y="178"/>
                  </a:lnTo>
                  <a:lnTo>
                    <a:pt x="674" y="180"/>
                  </a:lnTo>
                  <a:lnTo>
                    <a:pt x="656" y="184"/>
                  </a:lnTo>
                  <a:lnTo>
                    <a:pt x="648" y="188"/>
                  </a:lnTo>
                  <a:lnTo>
                    <a:pt x="640" y="192"/>
                  </a:lnTo>
                  <a:lnTo>
                    <a:pt x="632" y="198"/>
                  </a:lnTo>
                  <a:lnTo>
                    <a:pt x="622" y="206"/>
                  </a:lnTo>
                  <a:lnTo>
                    <a:pt x="612" y="214"/>
                  </a:lnTo>
                  <a:lnTo>
                    <a:pt x="606" y="222"/>
                  </a:lnTo>
                  <a:lnTo>
                    <a:pt x="600" y="234"/>
                  </a:lnTo>
                  <a:lnTo>
                    <a:pt x="594" y="244"/>
                  </a:lnTo>
                  <a:lnTo>
                    <a:pt x="602" y="244"/>
                  </a:lnTo>
                  <a:lnTo>
                    <a:pt x="606" y="246"/>
                  </a:lnTo>
                  <a:lnTo>
                    <a:pt x="606" y="248"/>
                  </a:lnTo>
                  <a:lnTo>
                    <a:pt x="604" y="260"/>
                  </a:lnTo>
                  <a:lnTo>
                    <a:pt x="602" y="266"/>
                  </a:lnTo>
                  <a:lnTo>
                    <a:pt x="602" y="274"/>
                  </a:lnTo>
                  <a:lnTo>
                    <a:pt x="604" y="274"/>
                  </a:lnTo>
                  <a:lnTo>
                    <a:pt x="606" y="276"/>
                  </a:lnTo>
                  <a:lnTo>
                    <a:pt x="608" y="276"/>
                  </a:lnTo>
                  <a:lnTo>
                    <a:pt x="614" y="272"/>
                  </a:lnTo>
                  <a:lnTo>
                    <a:pt x="622" y="272"/>
                  </a:lnTo>
                  <a:lnTo>
                    <a:pt x="630" y="274"/>
                  </a:lnTo>
                  <a:lnTo>
                    <a:pt x="636" y="276"/>
                  </a:lnTo>
                  <a:lnTo>
                    <a:pt x="642" y="280"/>
                  </a:lnTo>
                  <a:lnTo>
                    <a:pt x="648" y="288"/>
                  </a:lnTo>
                  <a:lnTo>
                    <a:pt x="652" y="292"/>
                  </a:lnTo>
                  <a:lnTo>
                    <a:pt x="656" y="294"/>
                  </a:lnTo>
                  <a:lnTo>
                    <a:pt x="662" y="294"/>
                  </a:lnTo>
                  <a:lnTo>
                    <a:pt x="666" y="296"/>
                  </a:lnTo>
                  <a:lnTo>
                    <a:pt x="670" y="300"/>
                  </a:lnTo>
                  <a:lnTo>
                    <a:pt x="674" y="304"/>
                  </a:lnTo>
                  <a:lnTo>
                    <a:pt x="680" y="306"/>
                  </a:lnTo>
                  <a:lnTo>
                    <a:pt x="688" y="308"/>
                  </a:lnTo>
                  <a:lnTo>
                    <a:pt x="698" y="306"/>
                  </a:lnTo>
                  <a:lnTo>
                    <a:pt x="712" y="308"/>
                  </a:lnTo>
                  <a:lnTo>
                    <a:pt x="712" y="310"/>
                  </a:lnTo>
                  <a:lnTo>
                    <a:pt x="712" y="314"/>
                  </a:lnTo>
                  <a:lnTo>
                    <a:pt x="710" y="322"/>
                  </a:lnTo>
                  <a:lnTo>
                    <a:pt x="704" y="332"/>
                  </a:lnTo>
                  <a:lnTo>
                    <a:pt x="700" y="344"/>
                  </a:lnTo>
                  <a:lnTo>
                    <a:pt x="698" y="350"/>
                  </a:lnTo>
                  <a:lnTo>
                    <a:pt x="698" y="356"/>
                  </a:lnTo>
                  <a:lnTo>
                    <a:pt x="700" y="360"/>
                  </a:lnTo>
                  <a:lnTo>
                    <a:pt x="704" y="366"/>
                  </a:lnTo>
                  <a:lnTo>
                    <a:pt x="712" y="376"/>
                  </a:lnTo>
                  <a:lnTo>
                    <a:pt x="714" y="374"/>
                  </a:lnTo>
                  <a:lnTo>
                    <a:pt x="718" y="370"/>
                  </a:lnTo>
                  <a:lnTo>
                    <a:pt x="724" y="366"/>
                  </a:lnTo>
                  <a:lnTo>
                    <a:pt x="730" y="362"/>
                  </a:lnTo>
                  <a:lnTo>
                    <a:pt x="734" y="356"/>
                  </a:lnTo>
                  <a:lnTo>
                    <a:pt x="738" y="350"/>
                  </a:lnTo>
                  <a:lnTo>
                    <a:pt x="742" y="332"/>
                  </a:lnTo>
                  <a:lnTo>
                    <a:pt x="746" y="314"/>
                  </a:lnTo>
                  <a:lnTo>
                    <a:pt x="748" y="312"/>
                  </a:lnTo>
                  <a:lnTo>
                    <a:pt x="754" y="308"/>
                  </a:lnTo>
                  <a:lnTo>
                    <a:pt x="766" y="306"/>
                  </a:lnTo>
                  <a:lnTo>
                    <a:pt x="772" y="304"/>
                  </a:lnTo>
                  <a:lnTo>
                    <a:pt x="788" y="296"/>
                  </a:lnTo>
                  <a:lnTo>
                    <a:pt x="796" y="290"/>
                  </a:lnTo>
                  <a:lnTo>
                    <a:pt x="800" y="284"/>
                  </a:lnTo>
                  <a:lnTo>
                    <a:pt x="804" y="276"/>
                  </a:lnTo>
                  <a:lnTo>
                    <a:pt x="806" y="266"/>
                  </a:lnTo>
                  <a:lnTo>
                    <a:pt x="804" y="264"/>
                  </a:lnTo>
                  <a:lnTo>
                    <a:pt x="802" y="262"/>
                  </a:lnTo>
                  <a:lnTo>
                    <a:pt x="800" y="258"/>
                  </a:lnTo>
                  <a:lnTo>
                    <a:pt x="794" y="256"/>
                  </a:lnTo>
                  <a:lnTo>
                    <a:pt x="794" y="254"/>
                  </a:lnTo>
                  <a:lnTo>
                    <a:pt x="792" y="250"/>
                  </a:lnTo>
                  <a:lnTo>
                    <a:pt x="794" y="246"/>
                  </a:lnTo>
                  <a:lnTo>
                    <a:pt x="798" y="244"/>
                  </a:lnTo>
                  <a:lnTo>
                    <a:pt x="804" y="238"/>
                  </a:lnTo>
                  <a:lnTo>
                    <a:pt x="806" y="2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68" name="Freeform 40"/>
            <p:cNvSpPr/>
            <p:nvPr/>
          </p:nvSpPr>
          <p:spPr bwMode="auto">
            <a:xfrm>
              <a:off x="3327890" y="3128693"/>
              <a:ext cx="54196" cy="27876"/>
            </a:xfrm>
            <a:custGeom>
              <a:avLst/>
              <a:gdLst>
                <a:gd name="T0" fmla="*/ 2147483647 w 38"/>
                <a:gd name="T1" fmla="*/ 2147483647 h 18"/>
                <a:gd name="T2" fmla="*/ 2147483647 w 38"/>
                <a:gd name="T3" fmla="*/ 2147483647 h 18"/>
                <a:gd name="T4" fmla="*/ 2147483647 w 38"/>
                <a:gd name="T5" fmla="*/ 2147483647 h 18"/>
                <a:gd name="T6" fmla="*/ 2147483647 w 38"/>
                <a:gd name="T7" fmla="*/ 2147483647 h 18"/>
                <a:gd name="T8" fmla="*/ 2147483647 w 38"/>
                <a:gd name="T9" fmla="*/ 2147483647 h 18"/>
                <a:gd name="T10" fmla="*/ 0 w 38"/>
                <a:gd name="T11" fmla="*/ 2147483647 h 18"/>
                <a:gd name="T12" fmla="*/ 2147483647 w 38"/>
                <a:gd name="T13" fmla="*/ 0 h 18"/>
                <a:gd name="T14" fmla="*/ 2147483647 w 38"/>
                <a:gd name="T15" fmla="*/ 0 h 18"/>
                <a:gd name="T16" fmla="*/ 2147483647 w 38"/>
                <a:gd name="T17" fmla="*/ 0 h 18"/>
                <a:gd name="T18" fmla="*/ 2147483647 w 38"/>
                <a:gd name="T19" fmla="*/ 2147483647 h 18"/>
                <a:gd name="T20" fmla="*/ 2147483647 w 38"/>
                <a:gd name="T21" fmla="*/ 2147483647 h 18"/>
                <a:gd name="T22" fmla="*/ 2147483647 w 38"/>
                <a:gd name="T23" fmla="*/ 2147483647 h 18"/>
                <a:gd name="T24" fmla="*/ 2147483647 w 38"/>
                <a:gd name="T25" fmla="*/ 2147483647 h 18"/>
                <a:gd name="T26" fmla="*/ 2147483647 w 38"/>
                <a:gd name="T27" fmla="*/ 2147483647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8"/>
                <a:gd name="T44" fmla="*/ 38 w 38"/>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8">
                  <a:moveTo>
                    <a:pt x="38" y="18"/>
                  </a:moveTo>
                  <a:lnTo>
                    <a:pt x="24" y="16"/>
                  </a:lnTo>
                  <a:lnTo>
                    <a:pt x="18" y="16"/>
                  </a:lnTo>
                  <a:lnTo>
                    <a:pt x="10" y="14"/>
                  </a:lnTo>
                  <a:lnTo>
                    <a:pt x="2" y="8"/>
                  </a:lnTo>
                  <a:lnTo>
                    <a:pt x="0" y="4"/>
                  </a:lnTo>
                  <a:lnTo>
                    <a:pt x="2" y="0"/>
                  </a:lnTo>
                  <a:lnTo>
                    <a:pt x="4" y="0"/>
                  </a:lnTo>
                  <a:lnTo>
                    <a:pt x="12" y="0"/>
                  </a:lnTo>
                  <a:lnTo>
                    <a:pt x="22" y="2"/>
                  </a:lnTo>
                  <a:lnTo>
                    <a:pt x="28" y="6"/>
                  </a:lnTo>
                  <a:lnTo>
                    <a:pt x="34" y="12"/>
                  </a:lnTo>
                  <a:lnTo>
                    <a:pt x="36" y="14"/>
                  </a:lnTo>
                  <a:lnTo>
                    <a:pt x="38"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69" name="Freeform 41"/>
            <p:cNvSpPr/>
            <p:nvPr/>
          </p:nvSpPr>
          <p:spPr bwMode="auto">
            <a:xfrm>
              <a:off x="3416680" y="3083560"/>
              <a:ext cx="141832" cy="142037"/>
            </a:xfrm>
            <a:custGeom>
              <a:avLst/>
              <a:gdLst>
                <a:gd name="T0" fmla="*/ 2147483647 w 96"/>
                <a:gd name="T1" fmla="*/ 2147483647 h 90"/>
                <a:gd name="T2" fmla="*/ 2147483647 w 96"/>
                <a:gd name="T3" fmla="*/ 2147483647 h 90"/>
                <a:gd name="T4" fmla="*/ 2147483647 w 96"/>
                <a:gd name="T5" fmla="*/ 2147483647 h 90"/>
                <a:gd name="T6" fmla="*/ 2147483647 w 96"/>
                <a:gd name="T7" fmla="*/ 2147483647 h 90"/>
                <a:gd name="T8" fmla="*/ 2147483647 w 96"/>
                <a:gd name="T9" fmla="*/ 2147483647 h 90"/>
                <a:gd name="T10" fmla="*/ 2147483647 w 96"/>
                <a:gd name="T11" fmla="*/ 2147483647 h 90"/>
                <a:gd name="T12" fmla="*/ 0 w 96"/>
                <a:gd name="T13" fmla="*/ 2147483647 h 90"/>
                <a:gd name="T14" fmla="*/ 2147483647 w 96"/>
                <a:gd name="T15" fmla="*/ 2147483647 h 90"/>
                <a:gd name="T16" fmla="*/ 2147483647 w 96"/>
                <a:gd name="T17" fmla="*/ 2147483647 h 90"/>
                <a:gd name="T18" fmla="*/ 2147483647 w 96"/>
                <a:gd name="T19" fmla="*/ 2147483647 h 90"/>
                <a:gd name="T20" fmla="*/ 2147483647 w 96"/>
                <a:gd name="T21" fmla="*/ 2147483647 h 90"/>
                <a:gd name="T22" fmla="*/ 2147483647 w 96"/>
                <a:gd name="T23" fmla="*/ 2147483647 h 90"/>
                <a:gd name="T24" fmla="*/ 2147483647 w 96"/>
                <a:gd name="T25" fmla="*/ 2147483647 h 90"/>
                <a:gd name="T26" fmla="*/ 2147483647 w 96"/>
                <a:gd name="T27" fmla="*/ 2147483647 h 90"/>
                <a:gd name="T28" fmla="*/ 2147483647 w 96"/>
                <a:gd name="T29" fmla="*/ 0 h 90"/>
                <a:gd name="T30" fmla="*/ 2147483647 w 96"/>
                <a:gd name="T31" fmla="*/ 2147483647 h 90"/>
                <a:gd name="T32" fmla="*/ 2147483647 w 96"/>
                <a:gd name="T33" fmla="*/ 2147483647 h 90"/>
                <a:gd name="T34" fmla="*/ 2147483647 w 96"/>
                <a:gd name="T35" fmla="*/ 2147483647 h 90"/>
                <a:gd name="T36" fmla="*/ 2147483647 w 96"/>
                <a:gd name="T37" fmla="*/ 2147483647 h 90"/>
                <a:gd name="T38" fmla="*/ 2147483647 w 96"/>
                <a:gd name="T39" fmla="*/ 2147483647 h 90"/>
                <a:gd name="T40" fmla="*/ 2147483647 w 96"/>
                <a:gd name="T41" fmla="*/ 2147483647 h 90"/>
                <a:gd name="T42" fmla="*/ 2147483647 w 96"/>
                <a:gd name="T43" fmla="*/ 2147483647 h 90"/>
                <a:gd name="T44" fmla="*/ 2147483647 w 96"/>
                <a:gd name="T45" fmla="*/ 2147483647 h 90"/>
                <a:gd name="T46" fmla="*/ 2147483647 w 96"/>
                <a:gd name="T47" fmla="*/ 2147483647 h 90"/>
                <a:gd name="T48" fmla="*/ 2147483647 w 96"/>
                <a:gd name="T49" fmla="*/ 2147483647 h 90"/>
                <a:gd name="T50" fmla="*/ 2147483647 w 96"/>
                <a:gd name="T51" fmla="*/ 2147483647 h 90"/>
                <a:gd name="T52" fmla="*/ 2147483647 w 96"/>
                <a:gd name="T53" fmla="*/ 2147483647 h 90"/>
                <a:gd name="T54" fmla="*/ 2147483647 w 96"/>
                <a:gd name="T55" fmla="*/ 2147483647 h 90"/>
                <a:gd name="T56" fmla="*/ 2147483647 w 96"/>
                <a:gd name="T57" fmla="*/ 2147483647 h 90"/>
                <a:gd name="T58" fmla="*/ 2147483647 w 96"/>
                <a:gd name="T59" fmla="*/ 2147483647 h 90"/>
                <a:gd name="T60" fmla="*/ 2147483647 w 96"/>
                <a:gd name="T61" fmla="*/ 2147483647 h 90"/>
                <a:gd name="T62" fmla="*/ 2147483647 w 96"/>
                <a:gd name="T63" fmla="*/ 2147483647 h 90"/>
                <a:gd name="T64" fmla="*/ 2147483647 w 96"/>
                <a:gd name="T65" fmla="*/ 2147483647 h 90"/>
                <a:gd name="T66" fmla="*/ 2147483647 w 96"/>
                <a:gd name="T67" fmla="*/ 2147483647 h 90"/>
                <a:gd name="T68" fmla="*/ 2147483647 w 96"/>
                <a:gd name="T69" fmla="*/ 2147483647 h 90"/>
                <a:gd name="T70" fmla="*/ 2147483647 w 96"/>
                <a:gd name="T71" fmla="*/ 2147483647 h 90"/>
                <a:gd name="T72" fmla="*/ 2147483647 w 96"/>
                <a:gd name="T73" fmla="*/ 2147483647 h 90"/>
                <a:gd name="T74" fmla="*/ 2147483647 w 96"/>
                <a:gd name="T75" fmla="*/ 2147483647 h 90"/>
                <a:gd name="T76" fmla="*/ 2147483647 w 96"/>
                <a:gd name="T77" fmla="*/ 2147483647 h 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90"/>
                <a:gd name="T119" fmla="*/ 96 w 96"/>
                <a:gd name="T120" fmla="*/ 90 h 9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90">
                  <a:moveTo>
                    <a:pt x="76" y="74"/>
                  </a:moveTo>
                  <a:lnTo>
                    <a:pt x="70" y="74"/>
                  </a:lnTo>
                  <a:lnTo>
                    <a:pt x="66" y="76"/>
                  </a:lnTo>
                  <a:lnTo>
                    <a:pt x="58" y="80"/>
                  </a:lnTo>
                  <a:lnTo>
                    <a:pt x="52" y="84"/>
                  </a:lnTo>
                  <a:lnTo>
                    <a:pt x="48" y="84"/>
                  </a:lnTo>
                  <a:lnTo>
                    <a:pt x="44" y="84"/>
                  </a:lnTo>
                  <a:lnTo>
                    <a:pt x="50" y="76"/>
                  </a:lnTo>
                  <a:lnTo>
                    <a:pt x="46" y="72"/>
                  </a:lnTo>
                  <a:lnTo>
                    <a:pt x="42" y="70"/>
                  </a:lnTo>
                  <a:lnTo>
                    <a:pt x="14" y="70"/>
                  </a:lnTo>
                  <a:lnTo>
                    <a:pt x="6" y="70"/>
                  </a:lnTo>
                  <a:lnTo>
                    <a:pt x="2" y="70"/>
                  </a:lnTo>
                  <a:lnTo>
                    <a:pt x="0" y="68"/>
                  </a:lnTo>
                  <a:lnTo>
                    <a:pt x="2" y="66"/>
                  </a:lnTo>
                  <a:lnTo>
                    <a:pt x="4" y="64"/>
                  </a:lnTo>
                  <a:lnTo>
                    <a:pt x="8" y="64"/>
                  </a:lnTo>
                  <a:lnTo>
                    <a:pt x="10" y="54"/>
                  </a:lnTo>
                  <a:lnTo>
                    <a:pt x="16" y="50"/>
                  </a:lnTo>
                  <a:lnTo>
                    <a:pt x="22" y="48"/>
                  </a:lnTo>
                  <a:lnTo>
                    <a:pt x="22" y="46"/>
                  </a:lnTo>
                  <a:lnTo>
                    <a:pt x="24" y="42"/>
                  </a:lnTo>
                  <a:lnTo>
                    <a:pt x="28" y="32"/>
                  </a:lnTo>
                  <a:lnTo>
                    <a:pt x="34" y="30"/>
                  </a:lnTo>
                  <a:lnTo>
                    <a:pt x="38" y="28"/>
                  </a:lnTo>
                  <a:lnTo>
                    <a:pt x="44" y="20"/>
                  </a:lnTo>
                  <a:lnTo>
                    <a:pt x="52" y="14"/>
                  </a:lnTo>
                  <a:lnTo>
                    <a:pt x="62" y="6"/>
                  </a:lnTo>
                  <a:lnTo>
                    <a:pt x="66" y="2"/>
                  </a:lnTo>
                  <a:lnTo>
                    <a:pt x="70" y="0"/>
                  </a:lnTo>
                  <a:lnTo>
                    <a:pt x="74" y="0"/>
                  </a:lnTo>
                  <a:lnTo>
                    <a:pt x="74" y="4"/>
                  </a:lnTo>
                  <a:lnTo>
                    <a:pt x="70" y="4"/>
                  </a:lnTo>
                  <a:lnTo>
                    <a:pt x="72" y="8"/>
                  </a:lnTo>
                  <a:lnTo>
                    <a:pt x="62" y="16"/>
                  </a:lnTo>
                  <a:lnTo>
                    <a:pt x="56" y="24"/>
                  </a:lnTo>
                  <a:lnTo>
                    <a:pt x="54" y="30"/>
                  </a:lnTo>
                  <a:lnTo>
                    <a:pt x="56" y="30"/>
                  </a:lnTo>
                  <a:lnTo>
                    <a:pt x="60" y="24"/>
                  </a:lnTo>
                  <a:lnTo>
                    <a:pt x="64" y="24"/>
                  </a:lnTo>
                  <a:lnTo>
                    <a:pt x="64" y="30"/>
                  </a:lnTo>
                  <a:lnTo>
                    <a:pt x="66" y="32"/>
                  </a:lnTo>
                  <a:lnTo>
                    <a:pt x="68" y="34"/>
                  </a:lnTo>
                  <a:lnTo>
                    <a:pt x="70" y="40"/>
                  </a:lnTo>
                  <a:lnTo>
                    <a:pt x="70" y="42"/>
                  </a:lnTo>
                  <a:lnTo>
                    <a:pt x="72" y="42"/>
                  </a:lnTo>
                  <a:lnTo>
                    <a:pt x="74" y="40"/>
                  </a:lnTo>
                  <a:lnTo>
                    <a:pt x="78" y="38"/>
                  </a:lnTo>
                  <a:lnTo>
                    <a:pt x="80" y="38"/>
                  </a:lnTo>
                  <a:lnTo>
                    <a:pt x="88" y="40"/>
                  </a:lnTo>
                  <a:lnTo>
                    <a:pt x="92" y="42"/>
                  </a:lnTo>
                  <a:lnTo>
                    <a:pt x="94" y="42"/>
                  </a:lnTo>
                  <a:lnTo>
                    <a:pt x="92" y="46"/>
                  </a:lnTo>
                  <a:lnTo>
                    <a:pt x="88" y="48"/>
                  </a:lnTo>
                  <a:lnTo>
                    <a:pt x="82" y="50"/>
                  </a:lnTo>
                  <a:lnTo>
                    <a:pt x="84" y="52"/>
                  </a:lnTo>
                  <a:lnTo>
                    <a:pt x="86" y="52"/>
                  </a:lnTo>
                  <a:lnTo>
                    <a:pt x="92" y="50"/>
                  </a:lnTo>
                  <a:lnTo>
                    <a:pt x="94" y="54"/>
                  </a:lnTo>
                  <a:lnTo>
                    <a:pt x="90" y="56"/>
                  </a:lnTo>
                  <a:lnTo>
                    <a:pt x="90" y="58"/>
                  </a:lnTo>
                  <a:lnTo>
                    <a:pt x="96" y="58"/>
                  </a:lnTo>
                  <a:lnTo>
                    <a:pt x="92" y="64"/>
                  </a:lnTo>
                  <a:lnTo>
                    <a:pt x="88" y="68"/>
                  </a:lnTo>
                  <a:lnTo>
                    <a:pt x="84" y="70"/>
                  </a:lnTo>
                  <a:lnTo>
                    <a:pt x="88" y="70"/>
                  </a:lnTo>
                  <a:lnTo>
                    <a:pt x="92" y="70"/>
                  </a:lnTo>
                  <a:lnTo>
                    <a:pt x="96" y="70"/>
                  </a:lnTo>
                  <a:lnTo>
                    <a:pt x="94" y="74"/>
                  </a:lnTo>
                  <a:lnTo>
                    <a:pt x="90" y="82"/>
                  </a:lnTo>
                  <a:lnTo>
                    <a:pt x="84" y="88"/>
                  </a:lnTo>
                  <a:lnTo>
                    <a:pt x="80" y="90"/>
                  </a:lnTo>
                  <a:lnTo>
                    <a:pt x="76" y="88"/>
                  </a:lnTo>
                  <a:lnTo>
                    <a:pt x="76" y="86"/>
                  </a:lnTo>
                  <a:lnTo>
                    <a:pt x="78" y="82"/>
                  </a:lnTo>
                  <a:lnTo>
                    <a:pt x="80" y="80"/>
                  </a:lnTo>
                  <a:lnTo>
                    <a:pt x="74" y="82"/>
                  </a:lnTo>
                  <a:lnTo>
                    <a:pt x="70" y="82"/>
                  </a:lnTo>
                  <a:lnTo>
                    <a:pt x="76" y="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70" name="Freeform 42"/>
            <p:cNvSpPr/>
            <p:nvPr/>
          </p:nvSpPr>
          <p:spPr bwMode="auto">
            <a:xfrm>
              <a:off x="2573756" y="2490193"/>
              <a:ext cx="207559" cy="90266"/>
            </a:xfrm>
            <a:custGeom>
              <a:avLst/>
              <a:gdLst>
                <a:gd name="T0" fmla="*/ 0 w 142"/>
                <a:gd name="T1" fmla="*/ 2147483647 h 58"/>
                <a:gd name="T2" fmla="*/ 2147483647 w 142"/>
                <a:gd name="T3" fmla="*/ 2147483647 h 58"/>
                <a:gd name="T4" fmla="*/ 2147483647 w 142"/>
                <a:gd name="T5" fmla="*/ 2147483647 h 58"/>
                <a:gd name="T6" fmla="*/ 2147483647 w 142"/>
                <a:gd name="T7" fmla="*/ 2147483647 h 58"/>
                <a:gd name="T8" fmla="*/ 2147483647 w 142"/>
                <a:gd name="T9" fmla="*/ 2147483647 h 58"/>
                <a:gd name="T10" fmla="*/ 2147483647 w 142"/>
                <a:gd name="T11" fmla="*/ 2147483647 h 58"/>
                <a:gd name="T12" fmla="*/ 2147483647 w 142"/>
                <a:gd name="T13" fmla="*/ 2147483647 h 58"/>
                <a:gd name="T14" fmla="*/ 2147483647 w 142"/>
                <a:gd name="T15" fmla="*/ 2147483647 h 58"/>
                <a:gd name="T16" fmla="*/ 2147483647 w 142"/>
                <a:gd name="T17" fmla="*/ 2147483647 h 58"/>
                <a:gd name="T18" fmla="*/ 2147483647 w 142"/>
                <a:gd name="T19" fmla="*/ 2147483647 h 58"/>
                <a:gd name="T20" fmla="*/ 2147483647 w 142"/>
                <a:gd name="T21" fmla="*/ 2147483647 h 58"/>
                <a:gd name="T22" fmla="*/ 2147483647 w 142"/>
                <a:gd name="T23" fmla="*/ 2147483647 h 58"/>
                <a:gd name="T24" fmla="*/ 2147483647 w 142"/>
                <a:gd name="T25" fmla="*/ 2147483647 h 58"/>
                <a:gd name="T26" fmla="*/ 2147483647 w 142"/>
                <a:gd name="T27" fmla="*/ 2147483647 h 58"/>
                <a:gd name="T28" fmla="*/ 2147483647 w 142"/>
                <a:gd name="T29" fmla="*/ 2147483647 h 58"/>
                <a:gd name="T30" fmla="*/ 2147483647 w 142"/>
                <a:gd name="T31" fmla="*/ 2147483647 h 58"/>
                <a:gd name="T32" fmla="*/ 2147483647 w 142"/>
                <a:gd name="T33" fmla="*/ 2147483647 h 58"/>
                <a:gd name="T34" fmla="*/ 2147483647 w 142"/>
                <a:gd name="T35" fmla="*/ 2147483647 h 58"/>
                <a:gd name="T36" fmla="*/ 2147483647 w 142"/>
                <a:gd name="T37" fmla="*/ 2147483647 h 58"/>
                <a:gd name="T38" fmla="*/ 2147483647 w 142"/>
                <a:gd name="T39" fmla="*/ 2147483647 h 58"/>
                <a:gd name="T40" fmla="*/ 2147483647 w 142"/>
                <a:gd name="T41" fmla="*/ 2147483647 h 58"/>
                <a:gd name="T42" fmla="*/ 2147483647 w 142"/>
                <a:gd name="T43" fmla="*/ 2147483647 h 58"/>
                <a:gd name="T44" fmla="*/ 2147483647 w 142"/>
                <a:gd name="T45" fmla="*/ 2147483647 h 58"/>
                <a:gd name="T46" fmla="*/ 2147483647 w 142"/>
                <a:gd name="T47" fmla="*/ 2147483647 h 58"/>
                <a:gd name="T48" fmla="*/ 2147483647 w 142"/>
                <a:gd name="T49" fmla="*/ 2147483647 h 58"/>
                <a:gd name="T50" fmla="*/ 2147483647 w 142"/>
                <a:gd name="T51" fmla="*/ 2147483647 h 58"/>
                <a:gd name="T52" fmla="*/ 2147483647 w 142"/>
                <a:gd name="T53" fmla="*/ 2147483647 h 58"/>
                <a:gd name="T54" fmla="*/ 2147483647 w 142"/>
                <a:gd name="T55" fmla="*/ 2147483647 h 58"/>
                <a:gd name="T56" fmla="*/ 2147483647 w 142"/>
                <a:gd name="T57" fmla="*/ 0 h 58"/>
                <a:gd name="T58" fmla="*/ 2147483647 w 142"/>
                <a:gd name="T59" fmla="*/ 2147483647 h 58"/>
                <a:gd name="T60" fmla="*/ 2147483647 w 142"/>
                <a:gd name="T61" fmla="*/ 2147483647 h 58"/>
                <a:gd name="T62" fmla="*/ 2147483647 w 142"/>
                <a:gd name="T63" fmla="*/ 2147483647 h 58"/>
                <a:gd name="T64" fmla="*/ 2147483647 w 142"/>
                <a:gd name="T65" fmla="*/ 2147483647 h 58"/>
                <a:gd name="T66" fmla="*/ 2147483647 w 142"/>
                <a:gd name="T67" fmla="*/ 2147483647 h 58"/>
                <a:gd name="T68" fmla="*/ 2147483647 w 142"/>
                <a:gd name="T69" fmla="*/ 2147483647 h 58"/>
                <a:gd name="T70" fmla="*/ 2147483647 w 142"/>
                <a:gd name="T71" fmla="*/ 2147483647 h 58"/>
                <a:gd name="T72" fmla="*/ 2147483647 w 142"/>
                <a:gd name="T73" fmla="*/ 2147483647 h 58"/>
                <a:gd name="T74" fmla="*/ 0 w 142"/>
                <a:gd name="T75" fmla="*/ 2147483647 h 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2"/>
                <a:gd name="T115" fmla="*/ 0 h 58"/>
                <a:gd name="T116" fmla="*/ 142 w 142"/>
                <a:gd name="T117" fmla="*/ 58 h 5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2" h="58">
                  <a:moveTo>
                    <a:pt x="0" y="40"/>
                  </a:moveTo>
                  <a:lnTo>
                    <a:pt x="4" y="40"/>
                  </a:lnTo>
                  <a:lnTo>
                    <a:pt x="10" y="40"/>
                  </a:lnTo>
                  <a:lnTo>
                    <a:pt x="14" y="40"/>
                  </a:lnTo>
                  <a:lnTo>
                    <a:pt x="18" y="44"/>
                  </a:lnTo>
                  <a:lnTo>
                    <a:pt x="20" y="48"/>
                  </a:lnTo>
                  <a:lnTo>
                    <a:pt x="18" y="56"/>
                  </a:lnTo>
                  <a:lnTo>
                    <a:pt x="20" y="58"/>
                  </a:lnTo>
                  <a:lnTo>
                    <a:pt x="24" y="54"/>
                  </a:lnTo>
                  <a:lnTo>
                    <a:pt x="32" y="48"/>
                  </a:lnTo>
                  <a:lnTo>
                    <a:pt x="38" y="44"/>
                  </a:lnTo>
                  <a:lnTo>
                    <a:pt x="48" y="44"/>
                  </a:lnTo>
                  <a:lnTo>
                    <a:pt x="54" y="44"/>
                  </a:lnTo>
                  <a:lnTo>
                    <a:pt x="60" y="42"/>
                  </a:lnTo>
                  <a:lnTo>
                    <a:pt x="70" y="36"/>
                  </a:lnTo>
                  <a:lnTo>
                    <a:pt x="78" y="34"/>
                  </a:lnTo>
                  <a:lnTo>
                    <a:pt x="100" y="30"/>
                  </a:lnTo>
                  <a:lnTo>
                    <a:pt x="122" y="24"/>
                  </a:lnTo>
                  <a:lnTo>
                    <a:pt x="132" y="20"/>
                  </a:lnTo>
                  <a:lnTo>
                    <a:pt x="142" y="14"/>
                  </a:lnTo>
                  <a:lnTo>
                    <a:pt x="134" y="8"/>
                  </a:lnTo>
                  <a:lnTo>
                    <a:pt x="128" y="4"/>
                  </a:lnTo>
                  <a:lnTo>
                    <a:pt x="124" y="4"/>
                  </a:lnTo>
                  <a:lnTo>
                    <a:pt x="118" y="4"/>
                  </a:lnTo>
                  <a:lnTo>
                    <a:pt x="118" y="8"/>
                  </a:lnTo>
                  <a:lnTo>
                    <a:pt x="112" y="8"/>
                  </a:lnTo>
                  <a:lnTo>
                    <a:pt x="106" y="6"/>
                  </a:lnTo>
                  <a:lnTo>
                    <a:pt x="102" y="2"/>
                  </a:lnTo>
                  <a:lnTo>
                    <a:pt x="96" y="0"/>
                  </a:lnTo>
                  <a:lnTo>
                    <a:pt x="76" y="2"/>
                  </a:lnTo>
                  <a:lnTo>
                    <a:pt x="60" y="4"/>
                  </a:lnTo>
                  <a:lnTo>
                    <a:pt x="48" y="14"/>
                  </a:lnTo>
                  <a:lnTo>
                    <a:pt x="44" y="18"/>
                  </a:lnTo>
                  <a:lnTo>
                    <a:pt x="38" y="22"/>
                  </a:lnTo>
                  <a:lnTo>
                    <a:pt x="24" y="28"/>
                  </a:lnTo>
                  <a:lnTo>
                    <a:pt x="12" y="34"/>
                  </a:lnTo>
                  <a:lnTo>
                    <a:pt x="6" y="36"/>
                  </a:lnTo>
                  <a:lnTo>
                    <a:pt x="0"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71" name="Freeform 43"/>
            <p:cNvSpPr/>
            <p:nvPr/>
          </p:nvSpPr>
          <p:spPr bwMode="auto">
            <a:xfrm>
              <a:off x="3073053" y="2382670"/>
              <a:ext cx="76106" cy="39823"/>
            </a:xfrm>
            <a:custGeom>
              <a:avLst/>
              <a:gdLst>
                <a:gd name="T0" fmla="*/ 2147483647 w 52"/>
                <a:gd name="T1" fmla="*/ 2147483647 h 26"/>
                <a:gd name="T2" fmla="*/ 2147483647 w 52"/>
                <a:gd name="T3" fmla="*/ 2147483647 h 26"/>
                <a:gd name="T4" fmla="*/ 2147483647 w 52"/>
                <a:gd name="T5" fmla="*/ 2147483647 h 26"/>
                <a:gd name="T6" fmla="*/ 2147483647 w 52"/>
                <a:gd name="T7" fmla="*/ 2147483647 h 26"/>
                <a:gd name="T8" fmla="*/ 2147483647 w 52"/>
                <a:gd name="T9" fmla="*/ 2147483647 h 26"/>
                <a:gd name="T10" fmla="*/ 2147483647 w 52"/>
                <a:gd name="T11" fmla="*/ 2147483647 h 26"/>
                <a:gd name="T12" fmla="*/ 2147483647 w 52"/>
                <a:gd name="T13" fmla="*/ 2147483647 h 26"/>
                <a:gd name="T14" fmla="*/ 0 w 52"/>
                <a:gd name="T15" fmla="*/ 2147483647 h 26"/>
                <a:gd name="T16" fmla="*/ 2147483647 w 52"/>
                <a:gd name="T17" fmla="*/ 2147483647 h 26"/>
                <a:gd name="T18" fmla="*/ 2147483647 w 52"/>
                <a:gd name="T19" fmla="*/ 2147483647 h 26"/>
                <a:gd name="T20" fmla="*/ 2147483647 w 52"/>
                <a:gd name="T21" fmla="*/ 0 h 26"/>
                <a:gd name="T22" fmla="*/ 2147483647 w 52"/>
                <a:gd name="T23" fmla="*/ 2147483647 h 26"/>
                <a:gd name="T24" fmla="*/ 2147483647 w 52"/>
                <a:gd name="T25" fmla="*/ 2147483647 h 26"/>
                <a:gd name="T26" fmla="*/ 2147483647 w 52"/>
                <a:gd name="T27" fmla="*/ 2147483647 h 26"/>
                <a:gd name="T28" fmla="*/ 2147483647 w 52"/>
                <a:gd name="T29" fmla="*/ 2147483647 h 26"/>
                <a:gd name="T30" fmla="*/ 2147483647 w 52"/>
                <a:gd name="T31" fmla="*/ 2147483647 h 26"/>
                <a:gd name="T32" fmla="*/ 2147483647 w 52"/>
                <a:gd name="T33" fmla="*/ 2147483647 h 26"/>
                <a:gd name="T34" fmla="*/ 2147483647 w 52"/>
                <a:gd name="T35" fmla="*/ 2147483647 h 26"/>
                <a:gd name="T36" fmla="*/ 2147483647 w 52"/>
                <a:gd name="T37" fmla="*/ 2147483647 h 26"/>
                <a:gd name="T38" fmla="*/ 2147483647 w 52"/>
                <a:gd name="T39" fmla="*/ 2147483647 h 26"/>
                <a:gd name="T40" fmla="*/ 2147483647 w 52"/>
                <a:gd name="T41" fmla="*/ 2147483647 h 26"/>
                <a:gd name="T42" fmla="*/ 2147483647 w 52"/>
                <a:gd name="T43" fmla="*/ 2147483647 h 26"/>
                <a:gd name="T44" fmla="*/ 2147483647 w 52"/>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
                <a:gd name="T70" fmla="*/ 0 h 26"/>
                <a:gd name="T71" fmla="*/ 52 w 52"/>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 h="26">
                  <a:moveTo>
                    <a:pt x="34" y="26"/>
                  </a:moveTo>
                  <a:lnTo>
                    <a:pt x="32" y="24"/>
                  </a:lnTo>
                  <a:lnTo>
                    <a:pt x="30" y="22"/>
                  </a:lnTo>
                  <a:lnTo>
                    <a:pt x="26" y="18"/>
                  </a:lnTo>
                  <a:lnTo>
                    <a:pt x="20" y="18"/>
                  </a:lnTo>
                  <a:lnTo>
                    <a:pt x="12" y="18"/>
                  </a:lnTo>
                  <a:lnTo>
                    <a:pt x="6" y="18"/>
                  </a:lnTo>
                  <a:lnTo>
                    <a:pt x="0" y="16"/>
                  </a:lnTo>
                  <a:lnTo>
                    <a:pt x="8" y="6"/>
                  </a:lnTo>
                  <a:lnTo>
                    <a:pt x="14" y="2"/>
                  </a:lnTo>
                  <a:lnTo>
                    <a:pt x="24" y="0"/>
                  </a:lnTo>
                  <a:lnTo>
                    <a:pt x="28" y="2"/>
                  </a:lnTo>
                  <a:lnTo>
                    <a:pt x="30" y="4"/>
                  </a:lnTo>
                  <a:lnTo>
                    <a:pt x="32" y="6"/>
                  </a:lnTo>
                  <a:lnTo>
                    <a:pt x="34" y="8"/>
                  </a:lnTo>
                  <a:lnTo>
                    <a:pt x="40" y="8"/>
                  </a:lnTo>
                  <a:lnTo>
                    <a:pt x="48" y="10"/>
                  </a:lnTo>
                  <a:lnTo>
                    <a:pt x="52" y="12"/>
                  </a:lnTo>
                  <a:lnTo>
                    <a:pt x="52" y="16"/>
                  </a:lnTo>
                  <a:lnTo>
                    <a:pt x="52" y="22"/>
                  </a:lnTo>
                  <a:lnTo>
                    <a:pt x="48" y="24"/>
                  </a:lnTo>
                  <a:lnTo>
                    <a:pt x="42" y="26"/>
                  </a:lnTo>
                  <a:lnTo>
                    <a:pt x="3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72" name="Freeform 44"/>
            <p:cNvSpPr/>
            <p:nvPr/>
          </p:nvSpPr>
          <p:spPr bwMode="auto">
            <a:xfrm>
              <a:off x="2660240" y="2502140"/>
              <a:ext cx="298656" cy="128763"/>
            </a:xfrm>
            <a:custGeom>
              <a:avLst/>
              <a:gdLst>
                <a:gd name="T0" fmla="*/ 2147483647 w 204"/>
                <a:gd name="T1" fmla="*/ 2147483647 h 82"/>
                <a:gd name="T2" fmla="*/ 2147483647 w 204"/>
                <a:gd name="T3" fmla="*/ 2147483647 h 82"/>
                <a:gd name="T4" fmla="*/ 2147483647 w 204"/>
                <a:gd name="T5" fmla="*/ 2147483647 h 82"/>
                <a:gd name="T6" fmla="*/ 2147483647 w 204"/>
                <a:gd name="T7" fmla="*/ 2147483647 h 82"/>
                <a:gd name="T8" fmla="*/ 2147483647 w 204"/>
                <a:gd name="T9" fmla="*/ 2147483647 h 82"/>
                <a:gd name="T10" fmla="*/ 2147483647 w 204"/>
                <a:gd name="T11" fmla="*/ 2147483647 h 82"/>
                <a:gd name="T12" fmla="*/ 2147483647 w 204"/>
                <a:gd name="T13" fmla="*/ 2147483647 h 82"/>
                <a:gd name="T14" fmla="*/ 2147483647 w 204"/>
                <a:gd name="T15" fmla="*/ 2147483647 h 82"/>
                <a:gd name="T16" fmla="*/ 2147483647 w 204"/>
                <a:gd name="T17" fmla="*/ 2147483647 h 82"/>
                <a:gd name="T18" fmla="*/ 2147483647 w 204"/>
                <a:gd name="T19" fmla="*/ 2147483647 h 82"/>
                <a:gd name="T20" fmla="*/ 2147483647 w 204"/>
                <a:gd name="T21" fmla="*/ 2147483647 h 82"/>
                <a:gd name="T22" fmla="*/ 2147483647 w 204"/>
                <a:gd name="T23" fmla="*/ 2147483647 h 82"/>
                <a:gd name="T24" fmla="*/ 2147483647 w 204"/>
                <a:gd name="T25" fmla="*/ 2147483647 h 82"/>
                <a:gd name="T26" fmla="*/ 2147483647 w 204"/>
                <a:gd name="T27" fmla="*/ 2147483647 h 82"/>
                <a:gd name="T28" fmla="*/ 2147483647 w 204"/>
                <a:gd name="T29" fmla="*/ 2147483647 h 82"/>
                <a:gd name="T30" fmla="*/ 2147483647 w 204"/>
                <a:gd name="T31" fmla="*/ 2147483647 h 82"/>
                <a:gd name="T32" fmla="*/ 2147483647 w 204"/>
                <a:gd name="T33" fmla="*/ 2147483647 h 82"/>
                <a:gd name="T34" fmla="*/ 2147483647 w 204"/>
                <a:gd name="T35" fmla="*/ 2147483647 h 82"/>
                <a:gd name="T36" fmla="*/ 2147483647 w 204"/>
                <a:gd name="T37" fmla="*/ 2147483647 h 82"/>
                <a:gd name="T38" fmla="*/ 2147483647 w 204"/>
                <a:gd name="T39" fmla="*/ 2147483647 h 82"/>
                <a:gd name="T40" fmla="*/ 2147483647 w 204"/>
                <a:gd name="T41" fmla="*/ 2147483647 h 82"/>
                <a:gd name="T42" fmla="*/ 2147483647 w 204"/>
                <a:gd name="T43" fmla="*/ 2147483647 h 82"/>
                <a:gd name="T44" fmla="*/ 2147483647 w 204"/>
                <a:gd name="T45" fmla="*/ 2147483647 h 82"/>
                <a:gd name="T46" fmla="*/ 2147483647 w 204"/>
                <a:gd name="T47" fmla="*/ 2147483647 h 82"/>
                <a:gd name="T48" fmla="*/ 2147483647 w 204"/>
                <a:gd name="T49" fmla="*/ 2147483647 h 82"/>
                <a:gd name="T50" fmla="*/ 2147483647 w 204"/>
                <a:gd name="T51" fmla="*/ 2147483647 h 82"/>
                <a:gd name="T52" fmla="*/ 2147483647 w 204"/>
                <a:gd name="T53" fmla="*/ 2147483647 h 82"/>
                <a:gd name="T54" fmla="*/ 2147483647 w 204"/>
                <a:gd name="T55" fmla="*/ 2147483647 h 82"/>
                <a:gd name="T56" fmla="*/ 2147483647 w 204"/>
                <a:gd name="T57" fmla="*/ 2147483647 h 82"/>
                <a:gd name="T58" fmla="*/ 2147483647 w 204"/>
                <a:gd name="T59" fmla="*/ 2147483647 h 82"/>
                <a:gd name="T60" fmla="*/ 2147483647 w 204"/>
                <a:gd name="T61" fmla="*/ 2147483647 h 82"/>
                <a:gd name="T62" fmla="*/ 2147483647 w 204"/>
                <a:gd name="T63" fmla="*/ 2147483647 h 82"/>
                <a:gd name="T64" fmla="*/ 2147483647 w 204"/>
                <a:gd name="T65" fmla="*/ 2147483647 h 82"/>
                <a:gd name="T66" fmla="*/ 2147483647 w 204"/>
                <a:gd name="T67" fmla="*/ 2147483647 h 82"/>
                <a:gd name="T68" fmla="*/ 2147483647 w 204"/>
                <a:gd name="T69" fmla="*/ 0 h 82"/>
                <a:gd name="T70" fmla="*/ 2147483647 w 204"/>
                <a:gd name="T71" fmla="*/ 2147483647 h 82"/>
                <a:gd name="T72" fmla="*/ 2147483647 w 204"/>
                <a:gd name="T73" fmla="*/ 2147483647 h 82"/>
                <a:gd name="T74" fmla="*/ 2147483647 w 204"/>
                <a:gd name="T75" fmla="*/ 2147483647 h 82"/>
                <a:gd name="T76" fmla="*/ 2147483647 w 204"/>
                <a:gd name="T77" fmla="*/ 2147483647 h 82"/>
                <a:gd name="T78" fmla="*/ 2147483647 w 204"/>
                <a:gd name="T79" fmla="*/ 2147483647 h 82"/>
                <a:gd name="T80" fmla="*/ 2147483647 w 204"/>
                <a:gd name="T81" fmla="*/ 2147483647 h 82"/>
                <a:gd name="T82" fmla="*/ 2147483647 w 204"/>
                <a:gd name="T83" fmla="*/ 2147483647 h 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82"/>
                <a:gd name="T128" fmla="*/ 204 w 204"/>
                <a:gd name="T129" fmla="*/ 82 h 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82">
                  <a:moveTo>
                    <a:pt x="176" y="62"/>
                  </a:moveTo>
                  <a:lnTo>
                    <a:pt x="172" y="62"/>
                  </a:lnTo>
                  <a:lnTo>
                    <a:pt x="170" y="64"/>
                  </a:lnTo>
                  <a:lnTo>
                    <a:pt x="166" y="70"/>
                  </a:lnTo>
                  <a:lnTo>
                    <a:pt x="160" y="76"/>
                  </a:lnTo>
                  <a:lnTo>
                    <a:pt x="158" y="78"/>
                  </a:lnTo>
                  <a:lnTo>
                    <a:pt x="154" y="80"/>
                  </a:lnTo>
                  <a:lnTo>
                    <a:pt x="146" y="78"/>
                  </a:lnTo>
                  <a:lnTo>
                    <a:pt x="132" y="76"/>
                  </a:lnTo>
                  <a:lnTo>
                    <a:pt x="124" y="70"/>
                  </a:lnTo>
                  <a:lnTo>
                    <a:pt x="120" y="68"/>
                  </a:lnTo>
                  <a:lnTo>
                    <a:pt x="120" y="64"/>
                  </a:lnTo>
                  <a:lnTo>
                    <a:pt x="98" y="64"/>
                  </a:lnTo>
                  <a:lnTo>
                    <a:pt x="94" y="66"/>
                  </a:lnTo>
                  <a:lnTo>
                    <a:pt x="90" y="68"/>
                  </a:lnTo>
                  <a:lnTo>
                    <a:pt x="78" y="74"/>
                  </a:lnTo>
                  <a:lnTo>
                    <a:pt x="68" y="80"/>
                  </a:lnTo>
                  <a:lnTo>
                    <a:pt x="60" y="82"/>
                  </a:lnTo>
                  <a:lnTo>
                    <a:pt x="52" y="82"/>
                  </a:lnTo>
                  <a:lnTo>
                    <a:pt x="40" y="80"/>
                  </a:lnTo>
                  <a:lnTo>
                    <a:pt x="34" y="80"/>
                  </a:lnTo>
                  <a:lnTo>
                    <a:pt x="28" y="82"/>
                  </a:lnTo>
                  <a:lnTo>
                    <a:pt x="28" y="74"/>
                  </a:lnTo>
                  <a:lnTo>
                    <a:pt x="32" y="72"/>
                  </a:lnTo>
                  <a:lnTo>
                    <a:pt x="34" y="68"/>
                  </a:lnTo>
                  <a:lnTo>
                    <a:pt x="22" y="70"/>
                  </a:lnTo>
                  <a:lnTo>
                    <a:pt x="14" y="68"/>
                  </a:lnTo>
                  <a:lnTo>
                    <a:pt x="6" y="64"/>
                  </a:lnTo>
                  <a:lnTo>
                    <a:pt x="0" y="60"/>
                  </a:lnTo>
                  <a:lnTo>
                    <a:pt x="14" y="56"/>
                  </a:lnTo>
                  <a:lnTo>
                    <a:pt x="26" y="54"/>
                  </a:lnTo>
                  <a:lnTo>
                    <a:pt x="70" y="54"/>
                  </a:lnTo>
                  <a:lnTo>
                    <a:pt x="70" y="52"/>
                  </a:lnTo>
                  <a:lnTo>
                    <a:pt x="72" y="50"/>
                  </a:lnTo>
                  <a:lnTo>
                    <a:pt x="12" y="50"/>
                  </a:lnTo>
                  <a:lnTo>
                    <a:pt x="12" y="44"/>
                  </a:lnTo>
                  <a:lnTo>
                    <a:pt x="14" y="42"/>
                  </a:lnTo>
                  <a:lnTo>
                    <a:pt x="18" y="36"/>
                  </a:lnTo>
                  <a:lnTo>
                    <a:pt x="18" y="34"/>
                  </a:lnTo>
                  <a:lnTo>
                    <a:pt x="20" y="30"/>
                  </a:lnTo>
                  <a:lnTo>
                    <a:pt x="26" y="28"/>
                  </a:lnTo>
                  <a:lnTo>
                    <a:pt x="42" y="26"/>
                  </a:lnTo>
                  <a:lnTo>
                    <a:pt x="54" y="24"/>
                  </a:lnTo>
                  <a:lnTo>
                    <a:pt x="68" y="20"/>
                  </a:lnTo>
                  <a:lnTo>
                    <a:pt x="78" y="14"/>
                  </a:lnTo>
                  <a:lnTo>
                    <a:pt x="90" y="6"/>
                  </a:lnTo>
                  <a:lnTo>
                    <a:pt x="90" y="16"/>
                  </a:lnTo>
                  <a:lnTo>
                    <a:pt x="94" y="18"/>
                  </a:lnTo>
                  <a:lnTo>
                    <a:pt x="96" y="18"/>
                  </a:lnTo>
                  <a:lnTo>
                    <a:pt x="102" y="16"/>
                  </a:lnTo>
                  <a:lnTo>
                    <a:pt x="110" y="18"/>
                  </a:lnTo>
                  <a:lnTo>
                    <a:pt x="120" y="20"/>
                  </a:lnTo>
                  <a:lnTo>
                    <a:pt x="124" y="20"/>
                  </a:lnTo>
                  <a:lnTo>
                    <a:pt x="124" y="16"/>
                  </a:lnTo>
                  <a:lnTo>
                    <a:pt x="128" y="14"/>
                  </a:lnTo>
                  <a:lnTo>
                    <a:pt x="130" y="12"/>
                  </a:lnTo>
                  <a:lnTo>
                    <a:pt x="136" y="14"/>
                  </a:lnTo>
                  <a:lnTo>
                    <a:pt x="142" y="16"/>
                  </a:lnTo>
                  <a:lnTo>
                    <a:pt x="138" y="26"/>
                  </a:lnTo>
                  <a:lnTo>
                    <a:pt x="138" y="28"/>
                  </a:lnTo>
                  <a:lnTo>
                    <a:pt x="142" y="28"/>
                  </a:lnTo>
                  <a:lnTo>
                    <a:pt x="144" y="28"/>
                  </a:lnTo>
                  <a:lnTo>
                    <a:pt x="146" y="28"/>
                  </a:lnTo>
                  <a:lnTo>
                    <a:pt x="150" y="24"/>
                  </a:lnTo>
                  <a:lnTo>
                    <a:pt x="150" y="18"/>
                  </a:lnTo>
                  <a:lnTo>
                    <a:pt x="152" y="12"/>
                  </a:lnTo>
                  <a:lnTo>
                    <a:pt x="160" y="8"/>
                  </a:lnTo>
                  <a:lnTo>
                    <a:pt x="174" y="4"/>
                  </a:lnTo>
                  <a:lnTo>
                    <a:pt x="194" y="0"/>
                  </a:lnTo>
                  <a:lnTo>
                    <a:pt x="204" y="0"/>
                  </a:lnTo>
                  <a:lnTo>
                    <a:pt x="200" y="4"/>
                  </a:lnTo>
                  <a:lnTo>
                    <a:pt x="196" y="10"/>
                  </a:lnTo>
                  <a:lnTo>
                    <a:pt x="182" y="20"/>
                  </a:lnTo>
                  <a:lnTo>
                    <a:pt x="172" y="30"/>
                  </a:lnTo>
                  <a:lnTo>
                    <a:pt x="168" y="38"/>
                  </a:lnTo>
                  <a:lnTo>
                    <a:pt x="166" y="44"/>
                  </a:lnTo>
                  <a:lnTo>
                    <a:pt x="168" y="46"/>
                  </a:lnTo>
                  <a:lnTo>
                    <a:pt x="170" y="50"/>
                  </a:lnTo>
                  <a:lnTo>
                    <a:pt x="178" y="52"/>
                  </a:lnTo>
                  <a:lnTo>
                    <a:pt x="186" y="54"/>
                  </a:lnTo>
                  <a:lnTo>
                    <a:pt x="188" y="56"/>
                  </a:lnTo>
                  <a:lnTo>
                    <a:pt x="190" y="58"/>
                  </a:lnTo>
                  <a:lnTo>
                    <a:pt x="188" y="62"/>
                  </a:lnTo>
                  <a:lnTo>
                    <a:pt x="182" y="64"/>
                  </a:lnTo>
                  <a:lnTo>
                    <a:pt x="176"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73" name="Freeform 45"/>
            <p:cNvSpPr/>
            <p:nvPr/>
          </p:nvSpPr>
          <p:spPr bwMode="auto">
            <a:xfrm>
              <a:off x="2735191" y="2417183"/>
              <a:ext cx="141832" cy="42478"/>
            </a:xfrm>
            <a:custGeom>
              <a:avLst/>
              <a:gdLst>
                <a:gd name="T0" fmla="*/ 0 w 96"/>
                <a:gd name="T1" fmla="*/ 2147483647 h 26"/>
                <a:gd name="T2" fmla="*/ 2147483647 w 96"/>
                <a:gd name="T3" fmla="*/ 2147483647 h 26"/>
                <a:gd name="T4" fmla="*/ 2147483647 w 96"/>
                <a:gd name="T5" fmla="*/ 2147483647 h 26"/>
                <a:gd name="T6" fmla="*/ 2147483647 w 96"/>
                <a:gd name="T7" fmla="*/ 2147483647 h 26"/>
                <a:gd name="T8" fmla="*/ 2147483647 w 96"/>
                <a:gd name="T9" fmla="*/ 2147483647 h 26"/>
                <a:gd name="T10" fmla="*/ 2147483647 w 96"/>
                <a:gd name="T11" fmla="*/ 2147483647 h 26"/>
                <a:gd name="T12" fmla="*/ 2147483647 w 96"/>
                <a:gd name="T13" fmla="*/ 2147483647 h 26"/>
                <a:gd name="T14" fmla="*/ 2147483647 w 96"/>
                <a:gd name="T15" fmla="*/ 2147483647 h 26"/>
                <a:gd name="T16" fmla="*/ 2147483647 w 96"/>
                <a:gd name="T17" fmla="*/ 2147483647 h 26"/>
                <a:gd name="T18" fmla="*/ 2147483647 w 96"/>
                <a:gd name="T19" fmla="*/ 2147483647 h 26"/>
                <a:gd name="T20" fmla="*/ 2147483647 w 96"/>
                <a:gd name="T21" fmla="*/ 2147483647 h 26"/>
                <a:gd name="T22" fmla="*/ 2147483647 w 96"/>
                <a:gd name="T23" fmla="*/ 2147483647 h 26"/>
                <a:gd name="T24" fmla="*/ 2147483647 w 96"/>
                <a:gd name="T25" fmla="*/ 2147483647 h 26"/>
                <a:gd name="T26" fmla="*/ 2147483647 w 96"/>
                <a:gd name="T27" fmla="*/ 0 h 26"/>
                <a:gd name="T28" fmla="*/ 2147483647 w 96"/>
                <a:gd name="T29" fmla="*/ 2147483647 h 26"/>
                <a:gd name="T30" fmla="*/ 2147483647 w 96"/>
                <a:gd name="T31" fmla="*/ 2147483647 h 26"/>
                <a:gd name="T32" fmla="*/ 2147483647 w 96"/>
                <a:gd name="T33" fmla="*/ 2147483647 h 26"/>
                <a:gd name="T34" fmla="*/ 2147483647 w 96"/>
                <a:gd name="T35" fmla="*/ 2147483647 h 26"/>
                <a:gd name="T36" fmla="*/ 2147483647 w 96"/>
                <a:gd name="T37" fmla="*/ 2147483647 h 26"/>
                <a:gd name="T38" fmla="*/ 2147483647 w 96"/>
                <a:gd name="T39" fmla="*/ 2147483647 h 26"/>
                <a:gd name="T40" fmla="*/ 2147483647 w 96"/>
                <a:gd name="T41" fmla="*/ 2147483647 h 26"/>
                <a:gd name="T42" fmla="*/ 0 w 96"/>
                <a:gd name="T43" fmla="*/ 2147483647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26"/>
                <a:gd name="T68" fmla="*/ 96 w 96"/>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26">
                  <a:moveTo>
                    <a:pt x="0" y="24"/>
                  </a:moveTo>
                  <a:lnTo>
                    <a:pt x="6" y="24"/>
                  </a:lnTo>
                  <a:lnTo>
                    <a:pt x="12" y="24"/>
                  </a:lnTo>
                  <a:lnTo>
                    <a:pt x="16" y="24"/>
                  </a:lnTo>
                  <a:lnTo>
                    <a:pt x="18" y="26"/>
                  </a:lnTo>
                  <a:lnTo>
                    <a:pt x="26" y="26"/>
                  </a:lnTo>
                  <a:lnTo>
                    <a:pt x="42" y="20"/>
                  </a:lnTo>
                  <a:lnTo>
                    <a:pt x="52" y="16"/>
                  </a:lnTo>
                  <a:lnTo>
                    <a:pt x="58" y="22"/>
                  </a:lnTo>
                  <a:lnTo>
                    <a:pt x="68" y="16"/>
                  </a:lnTo>
                  <a:lnTo>
                    <a:pt x="76" y="12"/>
                  </a:lnTo>
                  <a:lnTo>
                    <a:pt x="86" y="8"/>
                  </a:lnTo>
                  <a:lnTo>
                    <a:pt x="96" y="4"/>
                  </a:lnTo>
                  <a:lnTo>
                    <a:pt x="90" y="0"/>
                  </a:lnTo>
                  <a:lnTo>
                    <a:pt x="78" y="2"/>
                  </a:lnTo>
                  <a:lnTo>
                    <a:pt x="70" y="4"/>
                  </a:lnTo>
                  <a:lnTo>
                    <a:pt x="46" y="10"/>
                  </a:lnTo>
                  <a:lnTo>
                    <a:pt x="24" y="16"/>
                  </a:lnTo>
                  <a:lnTo>
                    <a:pt x="16" y="18"/>
                  </a:lnTo>
                  <a:lnTo>
                    <a:pt x="4" y="18"/>
                  </a:lnTo>
                  <a:lnTo>
                    <a:pt x="4" y="24"/>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74" name="Freeform 46"/>
            <p:cNvSpPr/>
            <p:nvPr/>
          </p:nvSpPr>
          <p:spPr bwMode="auto">
            <a:xfrm>
              <a:off x="2799766" y="2435768"/>
              <a:ext cx="193722" cy="50443"/>
            </a:xfrm>
            <a:custGeom>
              <a:avLst/>
              <a:gdLst>
                <a:gd name="T0" fmla="*/ 2147483647 w 132"/>
                <a:gd name="T1" fmla="*/ 2147483647 h 32"/>
                <a:gd name="T2" fmla="*/ 2147483647 w 132"/>
                <a:gd name="T3" fmla="*/ 2147483647 h 32"/>
                <a:gd name="T4" fmla="*/ 2147483647 w 132"/>
                <a:gd name="T5" fmla="*/ 2147483647 h 32"/>
                <a:gd name="T6" fmla="*/ 2147483647 w 132"/>
                <a:gd name="T7" fmla="*/ 2147483647 h 32"/>
                <a:gd name="T8" fmla="*/ 2147483647 w 132"/>
                <a:gd name="T9" fmla="*/ 2147483647 h 32"/>
                <a:gd name="T10" fmla="*/ 2147483647 w 132"/>
                <a:gd name="T11" fmla="*/ 2147483647 h 32"/>
                <a:gd name="T12" fmla="*/ 0 w 132"/>
                <a:gd name="T13" fmla="*/ 2147483647 h 32"/>
                <a:gd name="T14" fmla="*/ 0 w 132"/>
                <a:gd name="T15" fmla="*/ 2147483647 h 32"/>
                <a:gd name="T16" fmla="*/ 2147483647 w 132"/>
                <a:gd name="T17" fmla="*/ 2147483647 h 32"/>
                <a:gd name="T18" fmla="*/ 2147483647 w 132"/>
                <a:gd name="T19" fmla="*/ 2147483647 h 32"/>
                <a:gd name="T20" fmla="*/ 2147483647 w 132"/>
                <a:gd name="T21" fmla="*/ 2147483647 h 32"/>
                <a:gd name="T22" fmla="*/ 2147483647 w 132"/>
                <a:gd name="T23" fmla="*/ 0 h 32"/>
                <a:gd name="T24" fmla="*/ 2147483647 w 132"/>
                <a:gd name="T25" fmla="*/ 2147483647 h 32"/>
                <a:gd name="T26" fmla="*/ 2147483647 w 132"/>
                <a:gd name="T27" fmla="*/ 2147483647 h 32"/>
                <a:gd name="T28" fmla="*/ 2147483647 w 132"/>
                <a:gd name="T29" fmla="*/ 2147483647 h 32"/>
                <a:gd name="T30" fmla="*/ 2147483647 w 132"/>
                <a:gd name="T31" fmla="*/ 2147483647 h 32"/>
                <a:gd name="T32" fmla="*/ 2147483647 w 132"/>
                <a:gd name="T33" fmla="*/ 2147483647 h 32"/>
                <a:gd name="T34" fmla="*/ 2147483647 w 132"/>
                <a:gd name="T35" fmla="*/ 2147483647 h 32"/>
                <a:gd name="T36" fmla="*/ 2147483647 w 132"/>
                <a:gd name="T37" fmla="*/ 2147483647 h 32"/>
                <a:gd name="T38" fmla="*/ 2147483647 w 132"/>
                <a:gd name="T39" fmla="*/ 2147483647 h 32"/>
                <a:gd name="T40" fmla="*/ 2147483647 w 132"/>
                <a:gd name="T41" fmla="*/ 2147483647 h 32"/>
                <a:gd name="T42" fmla="*/ 2147483647 w 132"/>
                <a:gd name="T43" fmla="*/ 2147483647 h 32"/>
                <a:gd name="T44" fmla="*/ 2147483647 w 132"/>
                <a:gd name="T45" fmla="*/ 0 h 32"/>
                <a:gd name="T46" fmla="*/ 2147483647 w 132"/>
                <a:gd name="T47" fmla="*/ 0 h 32"/>
                <a:gd name="T48" fmla="*/ 2147483647 w 132"/>
                <a:gd name="T49" fmla="*/ 2147483647 h 32"/>
                <a:gd name="T50" fmla="*/ 2147483647 w 132"/>
                <a:gd name="T51" fmla="*/ 2147483647 h 32"/>
                <a:gd name="T52" fmla="*/ 2147483647 w 132"/>
                <a:gd name="T53" fmla="*/ 2147483647 h 32"/>
                <a:gd name="T54" fmla="*/ 2147483647 w 132"/>
                <a:gd name="T55" fmla="*/ 2147483647 h 32"/>
                <a:gd name="T56" fmla="*/ 2147483647 w 132"/>
                <a:gd name="T57" fmla="*/ 2147483647 h 32"/>
                <a:gd name="T58" fmla="*/ 2147483647 w 132"/>
                <a:gd name="T59" fmla="*/ 2147483647 h 32"/>
                <a:gd name="T60" fmla="*/ 2147483647 w 132"/>
                <a:gd name="T61" fmla="*/ 2147483647 h 32"/>
                <a:gd name="T62" fmla="*/ 2147483647 w 132"/>
                <a:gd name="T63" fmla="*/ 2147483647 h 32"/>
                <a:gd name="T64" fmla="*/ 2147483647 w 132"/>
                <a:gd name="T65" fmla="*/ 2147483647 h 32"/>
                <a:gd name="T66" fmla="*/ 2147483647 w 132"/>
                <a:gd name="T67" fmla="*/ 2147483647 h 32"/>
                <a:gd name="T68" fmla="*/ 2147483647 w 132"/>
                <a:gd name="T69" fmla="*/ 2147483647 h 32"/>
                <a:gd name="T70" fmla="*/ 2147483647 w 132"/>
                <a:gd name="T71" fmla="*/ 2147483647 h 32"/>
                <a:gd name="T72" fmla="*/ 2147483647 w 132"/>
                <a:gd name="T73" fmla="*/ 2147483647 h 32"/>
                <a:gd name="T74" fmla="*/ 2147483647 w 132"/>
                <a:gd name="T75" fmla="*/ 2147483647 h 32"/>
                <a:gd name="T76" fmla="*/ 2147483647 w 132"/>
                <a:gd name="T77" fmla="*/ 2147483647 h 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32"/>
                <a:gd name="T119" fmla="*/ 132 w 132"/>
                <a:gd name="T120" fmla="*/ 32 h 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32">
                  <a:moveTo>
                    <a:pt x="34" y="32"/>
                  </a:moveTo>
                  <a:lnTo>
                    <a:pt x="30" y="30"/>
                  </a:lnTo>
                  <a:lnTo>
                    <a:pt x="28" y="30"/>
                  </a:lnTo>
                  <a:lnTo>
                    <a:pt x="30" y="26"/>
                  </a:lnTo>
                  <a:lnTo>
                    <a:pt x="36" y="24"/>
                  </a:lnTo>
                  <a:lnTo>
                    <a:pt x="18" y="22"/>
                  </a:lnTo>
                  <a:lnTo>
                    <a:pt x="0" y="20"/>
                  </a:lnTo>
                  <a:lnTo>
                    <a:pt x="0" y="18"/>
                  </a:lnTo>
                  <a:lnTo>
                    <a:pt x="6" y="16"/>
                  </a:lnTo>
                  <a:lnTo>
                    <a:pt x="24" y="10"/>
                  </a:lnTo>
                  <a:lnTo>
                    <a:pt x="40" y="4"/>
                  </a:lnTo>
                  <a:lnTo>
                    <a:pt x="54" y="0"/>
                  </a:lnTo>
                  <a:lnTo>
                    <a:pt x="54" y="6"/>
                  </a:lnTo>
                  <a:lnTo>
                    <a:pt x="56" y="6"/>
                  </a:lnTo>
                  <a:lnTo>
                    <a:pt x="64" y="6"/>
                  </a:lnTo>
                  <a:lnTo>
                    <a:pt x="64" y="14"/>
                  </a:lnTo>
                  <a:lnTo>
                    <a:pt x="66" y="16"/>
                  </a:lnTo>
                  <a:lnTo>
                    <a:pt x="68" y="18"/>
                  </a:lnTo>
                  <a:lnTo>
                    <a:pt x="74" y="18"/>
                  </a:lnTo>
                  <a:lnTo>
                    <a:pt x="84" y="16"/>
                  </a:lnTo>
                  <a:lnTo>
                    <a:pt x="92" y="14"/>
                  </a:lnTo>
                  <a:lnTo>
                    <a:pt x="100" y="6"/>
                  </a:lnTo>
                  <a:lnTo>
                    <a:pt x="108" y="0"/>
                  </a:lnTo>
                  <a:lnTo>
                    <a:pt x="114" y="0"/>
                  </a:lnTo>
                  <a:lnTo>
                    <a:pt x="114" y="8"/>
                  </a:lnTo>
                  <a:lnTo>
                    <a:pt x="110" y="12"/>
                  </a:lnTo>
                  <a:lnTo>
                    <a:pt x="120" y="14"/>
                  </a:lnTo>
                  <a:lnTo>
                    <a:pt x="132" y="14"/>
                  </a:lnTo>
                  <a:lnTo>
                    <a:pt x="118" y="22"/>
                  </a:lnTo>
                  <a:lnTo>
                    <a:pt x="110" y="28"/>
                  </a:lnTo>
                  <a:lnTo>
                    <a:pt x="104" y="28"/>
                  </a:lnTo>
                  <a:lnTo>
                    <a:pt x="98" y="28"/>
                  </a:lnTo>
                  <a:lnTo>
                    <a:pt x="94" y="26"/>
                  </a:lnTo>
                  <a:lnTo>
                    <a:pt x="90" y="24"/>
                  </a:lnTo>
                  <a:lnTo>
                    <a:pt x="84" y="22"/>
                  </a:lnTo>
                  <a:lnTo>
                    <a:pt x="72" y="24"/>
                  </a:lnTo>
                  <a:lnTo>
                    <a:pt x="60" y="28"/>
                  </a:lnTo>
                  <a:lnTo>
                    <a:pt x="48" y="30"/>
                  </a:lnTo>
                  <a:lnTo>
                    <a:pt x="34"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75" name="Freeform 47"/>
            <p:cNvSpPr/>
            <p:nvPr/>
          </p:nvSpPr>
          <p:spPr bwMode="auto">
            <a:xfrm>
              <a:off x="2908158" y="2390634"/>
              <a:ext cx="93402" cy="29203"/>
            </a:xfrm>
            <a:custGeom>
              <a:avLst/>
              <a:gdLst>
                <a:gd name="T0" fmla="*/ 2147483647 w 64"/>
                <a:gd name="T1" fmla="*/ 2147483647 h 18"/>
                <a:gd name="T2" fmla="*/ 2147483647 w 64"/>
                <a:gd name="T3" fmla="*/ 2147483647 h 18"/>
                <a:gd name="T4" fmla="*/ 0 w 64"/>
                <a:gd name="T5" fmla="*/ 2147483647 h 18"/>
                <a:gd name="T6" fmla="*/ 2147483647 w 64"/>
                <a:gd name="T7" fmla="*/ 2147483647 h 18"/>
                <a:gd name="T8" fmla="*/ 2147483647 w 64"/>
                <a:gd name="T9" fmla="*/ 2147483647 h 18"/>
                <a:gd name="T10" fmla="*/ 2147483647 w 64"/>
                <a:gd name="T11" fmla="*/ 2147483647 h 18"/>
                <a:gd name="T12" fmla="*/ 2147483647 w 64"/>
                <a:gd name="T13" fmla="*/ 2147483647 h 18"/>
                <a:gd name="T14" fmla="*/ 2147483647 w 64"/>
                <a:gd name="T15" fmla="*/ 2147483647 h 18"/>
                <a:gd name="T16" fmla="*/ 2147483647 w 64"/>
                <a:gd name="T17" fmla="*/ 0 h 18"/>
                <a:gd name="T18" fmla="*/ 2147483647 w 64"/>
                <a:gd name="T19" fmla="*/ 2147483647 h 18"/>
                <a:gd name="T20" fmla="*/ 2147483647 w 64"/>
                <a:gd name="T21" fmla="*/ 2147483647 h 18"/>
                <a:gd name="T22" fmla="*/ 2147483647 w 64"/>
                <a:gd name="T23" fmla="*/ 2147483647 h 18"/>
                <a:gd name="T24" fmla="*/ 2147483647 w 64"/>
                <a:gd name="T25" fmla="*/ 2147483647 h 18"/>
                <a:gd name="T26" fmla="*/ 2147483647 w 64"/>
                <a:gd name="T27" fmla="*/ 2147483647 h 18"/>
                <a:gd name="T28" fmla="*/ 2147483647 w 64"/>
                <a:gd name="T29" fmla="*/ 2147483647 h 18"/>
                <a:gd name="T30" fmla="*/ 2147483647 w 64"/>
                <a:gd name="T31" fmla="*/ 2147483647 h 18"/>
                <a:gd name="T32" fmla="*/ 2147483647 w 64"/>
                <a:gd name="T33" fmla="*/ 2147483647 h 18"/>
                <a:gd name="T34" fmla="*/ 2147483647 w 64"/>
                <a:gd name="T35" fmla="*/ 2147483647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8"/>
                <a:gd name="T56" fmla="*/ 64 w 6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8">
                  <a:moveTo>
                    <a:pt x="12" y="18"/>
                  </a:moveTo>
                  <a:lnTo>
                    <a:pt x="6" y="16"/>
                  </a:lnTo>
                  <a:lnTo>
                    <a:pt x="0" y="14"/>
                  </a:lnTo>
                  <a:lnTo>
                    <a:pt x="8" y="12"/>
                  </a:lnTo>
                  <a:lnTo>
                    <a:pt x="18" y="12"/>
                  </a:lnTo>
                  <a:lnTo>
                    <a:pt x="26" y="10"/>
                  </a:lnTo>
                  <a:lnTo>
                    <a:pt x="28" y="10"/>
                  </a:lnTo>
                  <a:lnTo>
                    <a:pt x="30" y="8"/>
                  </a:lnTo>
                  <a:lnTo>
                    <a:pt x="48" y="0"/>
                  </a:lnTo>
                  <a:lnTo>
                    <a:pt x="58" y="2"/>
                  </a:lnTo>
                  <a:lnTo>
                    <a:pt x="64" y="4"/>
                  </a:lnTo>
                  <a:lnTo>
                    <a:pt x="58" y="10"/>
                  </a:lnTo>
                  <a:lnTo>
                    <a:pt x="48" y="16"/>
                  </a:lnTo>
                  <a:lnTo>
                    <a:pt x="30" y="18"/>
                  </a:lnTo>
                  <a:lnTo>
                    <a:pt x="30" y="16"/>
                  </a:lnTo>
                  <a:lnTo>
                    <a:pt x="28" y="16"/>
                  </a:lnTo>
                  <a:lnTo>
                    <a:pt x="22" y="16"/>
                  </a:lnTo>
                  <a:lnTo>
                    <a:pt x="1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76" name="Freeform 48"/>
            <p:cNvSpPr/>
            <p:nvPr/>
          </p:nvSpPr>
          <p:spPr bwMode="auto">
            <a:xfrm>
              <a:off x="2970426" y="2496830"/>
              <a:ext cx="107239" cy="66372"/>
            </a:xfrm>
            <a:custGeom>
              <a:avLst/>
              <a:gdLst>
                <a:gd name="T0" fmla="*/ 2147483647 w 74"/>
                <a:gd name="T1" fmla="*/ 2147483647 h 42"/>
                <a:gd name="T2" fmla="*/ 2147483647 w 74"/>
                <a:gd name="T3" fmla="*/ 2147483647 h 42"/>
                <a:gd name="T4" fmla="*/ 2147483647 w 74"/>
                <a:gd name="T5" fmla="*/ 2147483647 h 42"/>
                <a:gd name="T6" fmla="*/ 2147483647 w 74"/>
                <a:gd name="T7" fmla="*/ 2147483647 h 42"/>
                <a:gd name="T8" fmla="*/ 2147483647 w 74"/>
                <a:gd name="T9" fmla="*/ 2147483647 h 42"/>
                <a:gd name="T10" fmla="*/ 2147483647 w 74"/>
                <a:gd name="T11" fmla="*/ 2147483647 h 42"/>
                <a:gd name="T12" fmla="*/ 2147483647 w 74"/>
                <a:gd name="T13" fmla="*/ 2147483647 h 42"/>
                <a:gd name="T14" fmla="*/ 2147483647 w 74"/>
                <a:gd name="T15" fmla="*/ 2147483647 h 42"/>
                <a:gd name="T16" fmla="*/ 2147483647 w 74"/>
                <a:gd name="T17" fmla="*/ 2147483647 h 42"/>
                <a:gd name="T18" fmla="*/ 2147483647 w 74"/>
                <a:gd name="T19" fmla="*/ 2147483647 h 42"/>
                <a:gd name="T20" fmla="*/ 2147483647 w 74"/>
                <a:gd name="T21" fmla="*/ 2147483647 h 42"/>
                <a:gd name="T22" fmla="*/ 2147483647 w 74"/>
                <a:gd name="T23" fmla="*/ 2147483647 h 42"/>
                <a:gd name="T24" fmla="*/ 2147483647 w 74"/>
                <a:gd name="T25" fmla="*/ 2147483647 h 42"/>
                <a:gd name="T26" fmla="*/ 2147483647 w 74"/>
                <a:gd name="T27" fmla="*/ 2147483647 h 42"/>
                <a:gd name="T28" fmla="*/ 2147483647 w 74"/>
                <a:gd name="T29" fmla="*/ 2147483647 h 42"/>
                <a:gd name="T30" fmla="*/ 2147483647 w 74"/>
                <a:gd name="T31" fmla="*/ 2147483647 h 42"/>
                <a:gd name="T32" fmla="*/ 2147483647 w 74"/>
                <a:gd name="T33" fmla="*/ 2147483647 h 42"/>
                <a:gd name="T34" fmla="*/ 2147483647 w 74"/>
                <a:gd name="T35" fmla="*/ 2147483647 h 42"/>
                <a:gd name="T36" fmla="*/ 2147483647 w 74"/>
                <a:gd name="T37" fmla="*/ 2147483647 h 42"/>
                <a:gd name="T38" fmla="*/ 0 w 74"/>
                <a:gd name="T39" fmla="*/ 2147483647 h 42"/>
                <a:gd name="T40" fmla="*/ 2147483647 w 74"/>
                <a:gd name="T41" fmla="*/ 2147483647 h 42"/>
                <a:gd name="T42" fmla="*/ 2147483647 w 74"/>
                <a:gd name="T43" fmla="*/ 2147483647 h 42"/>
                <a:gd name="T44" fmla="*/ 2147483647 w 74"/>
                <a:gd name="T45" fmla="*/ 2147483647 h 42"/>
                <a:gd name="T46" fmla="*/ 2147483647 w 74"/>
                <a:gd name="T47" fmla="*/ 2147483647 h 42"/>
                <a:gd name="T48" fmla="*/ 2147483647 w 74"/>
                <a:gd name="T49" fmla="*/ 2147483647 h 42"/>
                <a:gd name="T50" fmla="*/ 2147483647 w 74"/>
                <a:gd name="T51" fmla="*/ 2147483647 h 42"/>
                <a:gd name="T52" fmla="*/ 2147483647 w 74"/>
                <a:gd name="T53" fmla="*/ 2147483647 h 42"/>
                <a:gd name="T54" fmla="*/ 2147483647 w 74"/>
                <a:gd name="T55" fmla="*/ 2147483647 h 42"/>
                <a:gd name="T56" fmla="*/ 2147483647 w 74"/>
                <a:gd name="T57" fmla="*/ 2147483647 h 42"/>
                <a:gd name="T58" fmla="*/ 2147483647 w 74"/>
                <a:gd name="T59" fmla="*/ 2147483647 h 42"/>
                <a:gd name="T60" fmla="*/ 2147483647 w 74"/>
                <a:gd name="T61" fmla="*/ 2147483647 h 42"/>
                <a:gd name="T62" fmla="*/ 2147483647 w 74"/>
                <a:gd name="T63" fmla="*/ 2147483647 h 42"/>
                <a:gd name="T64" fmla="*/ 2147483647 w 74"/>
                <a:gd name="T65" fmla="*/ 2147483647 h 42"/>
                <a:gd name="T66" fmla="*/ 2147483647 w 74"/>
                <a:gd name="T67" fmla="*/ 0 h 42"/>
                <a:gd name="T68" fmla="*/ 2147483647 w 74"/>
                <a:gd name="T69" fmla="*/ 2147483647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4"/>
                <a:gd name="T106" fmla="*/ 0 h 42"/>
                <a:gd name="T107" fmla="*/ 74 w 74"/>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4" h="42">
                  <a:moveTo>
                    <a:pt x="74" y="4"/>
                  </a:moveTo>
                  <a:lnTo>
                    <a:pt x="70" y="6"/>
                  </a:lnTo>
                  <a:lnTo>
                    <a:pt x="66" y="8"/>
                  </a:lnTo>
                  <a:lnTo>
                    <a:pt x="58" y="14"/>
                  </a:lnTo>
                  <a:lnTo>
                    <a:pt x="66" y="22"/>
                  </a:lnTo>
                  <a:lnTo>
                    <a:pt x="56" y="28"/>
                  </a:lnTo>
                  <a:lnTo>
                    <a:pt x="52" y="30"/>
                  </a:lnTo>
                  <a:lnTo>
                    <a:pt x="48" y="28"/>
                  </a:lnTo>
                  <a:lnTo>
                    <a:pt x="48" y="32"/>
                  </a:lnTo>
                  <a:lnTo>
                    <a:pt x="44" y="34"/>
                  </a:lnTo>
                  <a:lnTo>
                    <a:pt x="38" y="36"/>
                  </a:lnTo>
                  <a:lnTo>
                    <a:pt x="32" y="38"/>
                  </a:lnTo>
                  <a:lnTo>
                    <a:pt x="26" y="42"/>
                  </a:lnTo>
                  <a:lnTo>
                    <a:pt x="18" y="42"/>
                  </a:lnTo>
                  <a:lnTo>
                    <a:pt x="18" y="36"/>
                  </a:lnTo>
                  <a:lnTo>
                    <a:pt x="16" y="34"/>
                  </a:lnTo>
                  <a:lnTo>
                    <a:pt x="10" y="32"/>
                  </a:lnTo>
                  <a:lnTo>
                    <a:pt x="4" y="28"/>
                  </a:lnTo>
                  <a:lnTo>
                    <a:pt x="2" y="26"/>
                  </a:lnTo>
                  <a:lnTo>
                    <a:pt x="0" y="22"/>
                  </a:lnTo>
                  <a:lnTo>
                    <a:pt x="2" y="20"/>
                  </a:lnTo>
                  <a:lnTo>
                    <a:pt x="4" y="18"/>
                  </a:lnTo>
                  <a:lnTo>
                    <a:pt x="8" y="16"/>
                  </a:lnTo>
                  <a:lnTo>
                    <a:pt x="14" y="16"/>
                  </a:lnTo>
                  <a:lnTo>
                    <a:pt x="16" y="18"/>
                  </a:lnTo>
                  <a:lnTo>
                    <a:pt x="20" y="20"/>
                  </a:lnTo>
                  <a:lnTo>
                    <a:pt x="22" y="20"/>
                  </a:lnTo>
                  <a:lnTo>
                    <a:pt x="30" y="18"/>
                  </a:lnTo>
                  <a:lnTo>
                    <a:pt x="32" y="16"/>
                  </a:lnTo>
                  <a:lnTo>
                    <a:pt x="32" y="14"/>
                  </a:lnTo>
                  <a:lnTo>
                    <a:pt x="32" y="8"/>
                  </a:lnTo>
                  <a:lnTo>
                    <a:pt x="38" y="4"/>
                  </a:lnTo>
                  <a:lnTo>
                    <a:pt x="50" y="4"/>
                  </a:lnTo>
                  <a:lnTo>
                    <a:pt x="74" y="0"/>
                  </a:lnTo>
                  <a:lnTo>
                    <a:pt x="7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77" name="Freeform 49"/>
            <p:cNvSpPr/>
            <p:nvPr/>
          </p:nvSpPr>
          <p:spPr bwMode="auto">
            <a:xfrm>
              <a:off x="2950823" y="2593733"/>
              <a:ext cx="56503" cy="34513"/>
            </a:xfrm>
            <a:custGeom>
              <a:avLst/>
              <a:gdLst>
                <a:gd name="T0" fmla="*/ 2147483647 w 40"/>
                <a:gd name="T1" fmla="*/ 2147483647 h 22"/>
                <a:gd name="T2" fmla="*/ 2147483647 w 40"/>
                <a:gd name="T3" fmla="*/ 2147483647 h 22"/>
                <a:gd name="T4" fmla="*/ 2147483647 w 40"/>
                <a:gd name="T5" fmla="*/ 2147483647 h 22"/>
                <a:gd name="T6" fmla="*/ 0 w 40"/>
                <a:gd name="T7" fmla="*/ 2147483647 h 22"/>
                <a:gd name="T8" fmla="*/ 2147483647 w 40"/>
                <a:gd name="T9" fmla="*/ 2147483647 h 22"/>
                <a:gd name="T10" fmla="*/ 2147483647 w 40"/>
                <a:gd name="T11" fmla="*/ 2147483647 h 22"/>
                <a:gd name="T12" fmla="*/ 2147483647 w 40"/>
                <a:gd name="T13" fmla="*/ 0 h 22"/>
                <a:gd name="T14" fmla="*/ 2147483647 w 40"/>
                <a:gd name="T15" fmla="*/ 2147483647 h 22"/>
                <a:gd name="T16" fmla="*/ 2147483647 w 40"/>
                <a:gd name="T17" fmla="*/ 2147483647 h 22"/>
                <a:gd name="T18" fmla="*/ 2147483647 w 40"/>
                <a:gd name="T19" fmla="*/ 2147483647 h 22"/>
                <a:gd name="T20" fmla="*/ 2147483647 w 40"/>
                <a:gd name="T21" fmla="*/ 2147483647 h 22"/>
                <a:gd name="T22" fmla="*/ 2147483647 w 40"/>
                <a:gd name="T23" fmla="*/ 2147483647 h 22"/>
                <a:gd name="T24" fmla="*/ 2147483647 w 40"/>
                <a:gd name="T25" fmla="*/ 2147483647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22"/>
                <a:gd name="T41" fmla="*/ 40 w 40"/>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22">
                  <a:moveTo>
                    <a:pt x="22" y="22"/>
                  </a:moveTo>
                  <a:lnTo>
                    <a:pt x="16" y="22"/>
                  </a:lnTo>
                  <a:lnTo>
                    <a:pt x="8" y="20"/>
                  </a:lnTo>
                  <a:lnTo>
                    <a:pt x="0" y="14"/>
                  </a:lnTo>
                  <a:lnTo>
                    <a:pt x="6" y="10"/>
                  </a:lnTo>
                  <a:lnTo>
                    <a:pt x="12" y="6"/>
                  </a:lnTo>
                  <a:lnTo>
                    <a:pt x="30" y="0"/>
                  </a:lnTo>
                  <a:lnTo>
                    <a:pt x="32" y="4"/>
                  </a:lnTo>
                  <a:lnTo>
                    <a:pt x="34" y="6"/>
                  </a:lnTo>
                  <a:lnTo>
                    <a:pt x="40" y="6"/>
                  </a:lnTo>
                  <a:lnTo>
                    <a:pt x="40" y="18"/>
                  </a:lnTo>
                  <a:lnTo>
                    <a:pt x="32" y="22"/>
                  </a:lnTo>
                  <a:lnTo>
                    <a:pt x="22"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78" name="Freeform 50"/>
            <p:cNvSpPr/>
            <p:nvPr/>
          </p:nvSpPr>
          <p:spPr bwMode="auto">
            <a:xfrm>
              <a:off x="3073053" y="2697274"/>
              <a:ext cx="117617" cy="66372"/>
            </a:xfrm>
            <a:custGeom>
              <a:avLst/>
              <a:gdLst>
                <a:gd name="T0" fmla="*/ 2147483647 w 80"/>
                <a:gd name="T1" fmla="*/ 2147483647 h 42"/>
                <a:gd name="T2" fmla="*/ 2147483647 w 80"/>
                <a:gd name="T3" fmla="*/ 2147483647 h 42"/>
                <a:gd name="T4" fmla="*/ 2147483647 w 80"/>
                <a:gd name="T5" fmla="*/ 2147483647 h 42"/>
                <a:gd name="T6" fmla="*/ 2147483647 w 80"/>
                <a:gd name="T7" fmla="*/ 2147483647 h 42"/>
                <a:gd name="T8" fmla="*/ 2147483647 w 80"/>
                <a:gd name="T9" fmla="*/ 2147483647 h 42"/>
                <a:gd name="T10" fmla="*/ 2147483647 w 80"/>
                <a:gd name="T11" fmla="*/ 2147483647 h 42"/>
                <a:gd name="T12" fmla="*/ 2147483647 w 80"/>
                <a:gd name="T13" fmla="*/ 2147483647 h 42"/>
                <a:gd name="T14" fmla="*/ 2147483647 w 80"/>
                <a:gd name="T15" fmla="*/ 2147483647 h 42"/>
                <a:gd name="T16" fmla="*/ 2147483647 w 80"/>
                <a:gd name="T17" fmla="*/ 2147483647 h 42"/>
                <a:gd name="T18" fmla="*/ 2147483647 w 80"/>
                <a:gd name="T19" fmla="*/ 2147483647 h 42"/>
                <a:gd name="T20" fmla="*/ 2147483647 w 80"/>
                <a:gd name="T21" fmla="*/ 2147483647 h 42"/>
                <a:gd name="T22" fmla="*/ 2147483647 w 80"/>
                <a:gd name="T23" fmla="*/ 2147483647 h 42"/>
                <a:gd name="T24" fmla="*/ 2147483647 w 80"/>
                <a:gd name="T25" fmla="*/ 2147483647 h 42"/>
                <a:gd name="T26" fmla="*/ 2147483647 w 80"/>
                <a:gd name="T27" fmla="*/ 2147483647 h 42"/>
                <a:gd name="T28" fmla="*/ 0 w 80"/>
                <a:gd name="T29" fmla="*/ 2147483647 h 42"/>
                <a:gd name="T30" fmla="*/ 2147483647 w 80"/>
                <a:gd name="T31" fmla="*/ 2147483647 h 42"/>
                <a:gd name="T32" fmla="*/ 2147483647 w 80"/>
                <a:gd name="T33" fmla="*/ 2147483647 h 42"/>
                <a:gd name="T34" fmla="*/ 2147483647 w 80"/>
                <a:gd name="T35" fmla="*/ 0 h 42"/>
                <a:gd name="T36" fmla="*/ 2147483647 w 80"/>
                <a:gd name="T37" fmla="*/ 2147483647 h 42"/>
                <a:gd name="T38" fmla="*/ 2147483647 w 80"/>
                <a:gd name="T39" fmla="*/ 2147483647 h 42"/>
                <a:gd name="T40" fmla="*/ 2147483647 w 80"/>
                <a:gd name="T41" fmla="*/ 2147483647 h 42"/>
                <a:gd name="T42" fmla="*/ 2147483647 w 80"/>
                <a:gd name="T43" fmla="*/ 2147483647 h 42"/>
                <a:gd name="T44" fmla="*/ 2147483647 w 80"/>
                <a:gd name="T45" fmla="*/ 2147483647 h 42"/>
                <a:gd name="T46" fmla="*/ 2147483647 w 80"/>
                <a:gd name="T47" fmla="*/ 2147483647 h 42"/>
                <a:gd name="T48" fmla="*/ 2147483647 w 80"/>
                <a:gd name="T49" fmla="*/ 2147483647 h 42"/>
                <a:gd name="T50" fmla="*/ 2147483647 w 80"/>
                <a:gd name="T51" fmla="*/ 2147483647 h 42"/>
                <a:gd name="T52" fmla="*/ 2147483647 w 80"/>
                <a:gd name="T53" fmla="*/ 2147483647 h 42"/>
                <a:gd name="T54" fmla="*/ 2147483647 w 80"/>
                <a:gd name="T55" fmla="*/ 2147483647 h 42"/>
                <a:gd name="T56" fmla="*/ 2147483647 w 80"/>
                <a:gd name="T57" fmla="*/ 2147483647 h 42"/>
                <a:gd name="T58" fmla="*/ 2147483647 w 8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0"/>
                <a:gd name="T91" fmla="*/ 0 h 42"/>
                <a:gd name="T92" fmla="*/ 80 w 8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0" h="42">
                  <a:moveTo>
                    <a:pt x="58" y="40"/>
                  </a:moveTo>
                  <a:lnTo>
                    <a:pt x="56" y="30"/>
                  </a:lnTo>
                  <a:lnTo>
                    <a:pt x="52" y="26"/>
                  </a:lnTo>
                  <a:lnTo>
                    <a:pt x="48" y="26"/>
                  </a:lnTo>
                  <a:lnTo>
                    <a:pt x="42" y="26"/>
                  </a:lnTo>
                  <a:lnTo>
                    <a:pt x="38" y="30"/>
                  </a:lnTo>
                  <a:lnTo>
                    <a:pt x="30" y="36"/>
                  </a:lnTo>
                  <a:lnTo>
                    <a:pt x="22" y="40"/>
                  </a:lnTo>
                  <a:lnTo>
                    <a:pt x="16" y="42"/>
                  </a:lnTo>
                  <a:lnTo>
                    <a:pt x="10" y="40"/>
                  </a:lnTo>
                  <a:lnTo>
                    <a:pt x="14" y="38"/>
                  </a:lnTo>
                  <a:lnTo>
                    <a:pt x="10" y="36"/>
                  </a:lnTo>
                  <a:lnTo>
                    <a:pt x="6" y="36"/>
                  </a:lnTo>
                  <a:lnTo>
                    <a:pt x="4" y="36"/>
                  </a:lnTo>
                  <a:lnTo>
                    <a:pt x="0" y="34"/>
                  </a:lnTo>
                  <a:lnTo>
                    <a:pt x="8" y="24"/>
                  </a:lnTo>
                  <a:lnTo>
                    <a:pt x="22" y="14"/>
                  </a:lnTo>
                  <a:lnTo>
                    <a:pt x="46" y="0"/>
                  </a:lnTo>
                  <a:lnTo>
                    <a:pt x="52" y="6"/>
                  </a:lnTo>
                  <a:lnTo>
                    <a:pt x="58" y="12"/>
                  </a:lnTo>
                  <a:lnTo>
                    <a:pt x="70" y="22"/>
                  </a:lnTo>
                  <a:lnTo>
                    <a:pt x="68" y="28"/>
                  </a:lnTo>
                  <a:lnTo>
                    <a:pt x="74" y="28"/>
                  </a:lnTo>
                  <a:lnTo>
                    <a:pt x="80" y="30"/>
                  </a:lnTo>
                  <a:lnTo>
                    <a:pt x="74" y="36"/>
                  </a:lnTo>
                  <a:lnTo>
                    <a:pt x="70" y="38"/>
                  </a:lnTo>
                  <a:lnTo>
                    <a:pt x="64" y="40"/>
                  </a:lnTo>
                  <a:lnTo>
                    <a:pt x="60" y="38"/>
                  </a:lnTo>
                  <a:lnTo>
                    <a:pt x="60" y="36"/>
                  </a:lnTo>
                  <a:lnTo>
                    <a:pt x="58"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79" name="Freeform 51"/>
            <p:cNvSpPr/>
            <p:nvPr/>
          </p:nvSpPr>
          <p:spPr bwMode="auto">
            <a:xfrm>
              <a:off x="3028081" y="2435768"/>
              <a:ext cx="96861" cy="38495"/>
            </a:xfrm>
            <a:custGeom>
              <a:avLst/>
              <a:gdLst>
                <a:gd name="T0" fmla="*/ 2147483647 w 66"/>
                <a:gd name="T1" fmla="*/ 2147483647 h 24"/>
                <a:gd name="T2" fmla="*/ 2147483647 w 66"/>
                <a:gd name="T3" fmla="*/ 2147483647 h 24"/>
                <a:gd name="T4" fmla="*/ 2147483647 w 66"/>
                <a:gd name="T5" fmla="*/ 2147483647 h 24"/>
                <a:gd name="T6" fmla="*/ 2147483647 w 66"/>
                <a:gd name="T7" fmla="*/ 2147483647 h 24"/>
                <a:gd name="T8" fmla="*/ 2147483647 w 66"/>
                <a:gd name="T9" fmla="*/ 2147483647 h 24"/>
                <a:gd name="T10" fmla="*/ 2147483647 w 66"/>
                <a:gd name="T11" fmla="*/ 2147483647 h 24"/>
                <a:gd name="T12" fmla="*/ 2147483647 w 66"/>
                <a:gd name="T13" fmla="*/ 2147483647 h 24"/>
                <a:gd name="T14" fmla="*/ 2147483647 w 66"/>
                <a:gd name="T15" fmla="*/ 2147483647 h 24"/>
                <a:gd name="T16" fmla="*/ 2147483647 w 66"/>
                <a:gd name="T17" fmla="*/ 2147483647 h 24"/>
                <a:gd name="T18" fmla="*/ 2147483647 w 66"/>
                <a:gd name="T19" fmla="*/ 2147483647 h 24"/>
                <a:gd name="T20" fmla="*/ 2147483647 w 66"/>
                <a:gd name="T21" fmla="*/ 0 h 24"/>
                <a:gd name="T22" fmla="*/ 2147483647 w 66"/>
                <a:gd name="T23" fmla="*/ 0 h 24"/>
                <a:gd name="T24" fmla="*/ 2147483647 w 66"/>
                <a:gd name="T25" fmla="*/ 2147483647 h 24"/>
                <a:gd name="T26" fmla="*/ 2147483647 w 66"/>
                <a:gd name="T27" fmla="*/ 2147483647 h 24"/>
                <a:gd name="T28" fmla="*/ 2147483647 w 66"/>
                <a:gd name="T29" fmla="*/ 0 h 24"/>
                <a:gd name="T30" fmla="*/ 2147483647 w 66"/>
                <a:gd name="T31" fmla="*/ 2147483647 h 24"/>
                <a:gd name="T32" fmla="*/ 2147483647 w 66"/>
                <a:gd name="T33" fmla="*/ 2147483647 h 24"/>
                <a:gd name="T34" fmla="*/ 2147483647 w 66"/>
                <a:gd name="T35" fmla="*/ 2147483647 h 24"/>
                <a:gd name="T36" fmla="*/ 2147483647 w 66"/>
                <a:gd name="T37" fmla="*/ 2147483647 h 24"/>
                <a:gd name="T38" fmla="*/ 2147483647 w 66"/>
                <a:gd name="T39" fmla="*/ 2147483647 h 24"/>
                <a:gd name="T40" fmla="*/ 2147483647 w 66"/>
                <a:gd name="T41" fmla="*/ 2147483647 h 24"/>
                <a:gd name="T42" fmla="*/ 2147483647 w 66"/>
                <a:gd name="T43" fmla="*/ 2147483647 h 24"/>
                <a:gd name="T44" fmla="*/ 2147483647 w 66"/>
                <a:gd name="T45" fmla="*/ 2147483647 h 24"/>
                <a:gd name="T46" fmla="*/ 2147483647 w 66"/>
                <a:gd name="T47" fmla="*/ 2147483647 h 24"/>
                <a:gd name="T48" fmla="*/ 2147483647 w 66"/>
                <a:gd name="T49" fmla="*/ 2147483647 h 24"/>
                <a:gd name="T50" fmla="*/ 2147483647 w 66"/>
                <a:gd name="T51" fmla="*/ 2147483647 h 24"/>
                <a:gd name="T52" fmla="*/ 2147483647 w 66"/>
                <a:gd name="T53" fmla="*/ 2147483647 h 24"/>
                <a:gd name="T54" fmla="*/ 2147483647 w 66"/>
                <a:gd name="T55" fmla="*/ 2147483647 h 24"/>
                <a:gd name="T56" fmla="*/ 2147483647 w 66"/>
                <a:gd name="T57" fmla="*/ 2147483647 h 24"/>
                <a:gd name="T58" fmla="*/ 0 w 66"/>
                <a:gd name="T59" fmla="*/ 2147483647 h 24"/>
                <a:gd name="T60" fmla="*/ 0 w 66"/>
                <a:gd name="T61" fmla="*/ 2147483647 h 24"/>
                <a:gd name="T62" fmla="*/ 0 w 66"/>
                <a:gd name="T63" fmla="*/ 2147483647 h 24"/>
                <a:gd name="T64" fmla="*/ 2147483647 w 66"/>
                <a:gd name="T65" fmla="*/ 2147483647 h 24"/>
                <a:gd name="T66" fmla="*/ 2147483647 w 66"/>
                <a:gd name="T67" fmla="*/ 0 h 24"/>
                <a:gd name="T68" fmla="*/ 2147483647 w 66"/>
                <a:gd name="T69" fmla="*/ 2147483647 h 24"/>
                <a:gd name="T70" fmla="*/ 2147483647 w 66"/>
                <a:gd name="T71" fmla="*/ 2147483647 h 24"/>
                <a:gd name="T72" fmla="*/ 2147483647 w 66"/>
                <a:gd name="T73" fmla="*/ 2147483647 h 24"/>
                <a:gd name="T74" fmla="*/ 2147483647 w 66"/>
                <a:gd name="T75" fmla="*/ 2147483647 h 24"/>
                <a:gd name="T76" fmla="*/ 2147483647 w 66"/>
                <a:gd name="T77" fmla="*/ 2147483647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24"/>
                <a:gd name="T119" fmla="*/ 66 w 66"/>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24">
                  <a:moveTo>
                    <a:pt x="10" y="6"/>
                  </a:moveTo>
                  <a:lnTo>
                    <a:pt x="16" y="10"/>
                  </a:lnTo>
                  <a:lnTo>
                    <a:pt x="22" y="12"/>
                  </a:lnTo>
                  <a:lnTo>
                    <a:pt x="24" y="8"/>
                  </a:lnTo>
                  <a:lnTo>
                    <a:pt x="24" y="6"/>
                  </a:lnTo>
                  <a:lnTo>
                    <a:pt x="26" y="6"/>
                  </a:lnTo>
                  <a:lnTo>
                    <a:pt x="30" y="6"/>
                  </a:lnTo>
                  <a:lnTo>
                    <a:pt x="34" y="8"/>
                  </a:lnTo>
                  <a:lnTo>
                    <a:pt x="38" y="12"/>
                  </a:lnTo>
                  <a:lnTo>
                    <a:pt x="40" y="4"/>
                  </a:lnTo>
                  <a:lnTo>
                    <a:pt x="42" y="0"/>
                  </a:lnTo>
                  <a:lnTo>
                    <a:pt x="46" y="0"/>
                  </a:lnTo>
                  <a:lnTo>
                    <a:pt x="56" y="2"/>
                  </a:lnTo>
                  <a:lnTo>
                    <a:pt x="62" y="2"/>
                  </a:lnTo>
                  <a:lnTo>
                    <a:pt x="64" y="0"/>
                  </a:lnTo>
                  <a:lnTo>
                    <a:pt x="66" y="6"/>
                  </a:lnTo>
                  <a:lnTo>
                    <a:pt x="62" y="12"/>
                  </a:lnTo>
                  <a:lnTo>
                    <a:pt x="56" y="16"/>
                  </a:lnTo>
                  <a:lnTo>
                    <a:pt x="46" y="20"/>
                  </a:lnTo>
                  <a:lnTo>
                    <a:pt x="42" y="20"/>
                  </a:lnTo>
                  <a:lnTo>
                    <a:pt x="36" y="20"/>
                  </a:lnTo>
                  <a:lnTo>
                    <a:pt x="34" y="24"/>
                  </a:lnTo>
                  <a:lnTo>
                    <a:pt x="28" y="24"/>
                  </a:lnTo>
                  <a:lnTo>
                    <a:pt x="24" y="24"/>
                  </a:lnTo>
                  <a:lnTo>
                    <a:pt x="20" y="22"/>
                  </a:lnTo>
                  <a:lnTo>
                    <a:pt x="18" y="20"/>
                  </a:lnTo>
                  <a:lnTo>
                    <a:pt x="18" y="14"/>
                  </a:lnTo>
                  <a:lnTo>
                    <a:pt x="6" y="14"/>
                  </a:lnTo>
                  <a:lnTo>
                    <a:pt x="2" y="14"/>
                  </a:lnTo>
                  <a:lnTo>
                    <a:pt x="0" y="10"/>
                  </a:lnTo>
                  <a:lnTo>
                    <a:pt x="0" y="6"/>
                  </a:lnTo>
                  <a:lnTo>
                    <a:pt x="0" y="4"/>
                  </a:lnTo>
                  <a:lnTo>
                    <a:pt x="2" y="2"/>
                  </a:lnTo>
                  <a:lnTo>
                    <a:pt x="8" y="0"/>
                  </a:lnTo>
                  <a:lnTo>
                    <a:pt x="10" y="2"/>
                  </a:lnTo>
                  <a:lnTo>
                    <a:pt x="12" y="4"/>
                  </a:lnTo>
                  <a:lnTo>
                    <a:pt x="16" y="10"/>
                  </a:lnTo>
                  <a:lnTo>
                    <a:pt x="16" y="8"/>
                  </a:ln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80" name="Freeform 52"/>
            <p:cNvSpPr/>
            <p:nvPr/>
          </p:nvSpPr>
          <p:spPr bwMode="auto">
            <a:xfrm>
              <a:off x="3156077" y="2426475"/>
              <a:ext cx="237541" cy="59734"/>
            </a:xfrm>
            <a:custGeom>
              <a:avLst/>
              <a:gdLst>
                <a:gd name="T0" fmla="*/ 2147483647 w 164"/>
                <a:gd name="T1" fmla="*/ 2147483647 h 38"/>
                <a:gd name="T2" fmla="*/ 2147483647 w 164"/>
                <a:gd name="T3" fmla="*/ 2147483647 h 38"/>
                <a:gd name="T4" fmla="*/ 2147483647 w 164"/>
                <a:gd name="T5" fmla="*/ 2147483647 h 38"/>
                <a:gd name="T6" fmla="*/ 2147483647 w 164"/>
                <a:gd name="T7" fmla="*/ 2147483647 h 38"/>
                <a:gd name="T8" fmla="*/ 2147483647 w 164"/>
                <a:gd name="T9" fmla="*/ 2147483647 h 38"/>
                <a:gd name="T10" fmla="*/ 2147483647 w 164"/>
                <a:gd name="T11" fmla="*/ 2147483647 h 38"/>
                <a:gd name="T12" fmla="*/ 2147483647 w 164"/>
                <a:gd name="T13" fmla="*/ 2147483647 h 38"/>
                <a:gd name="T14" fmla="*/ 2147483647 w 164"/>
                <a:gd name="T15" fmla="*/ 2147483647 h 38"/>
                <a:gd name="T16" fmla="*/ 0 w 164"/>
                <a:gd name="T17" fmla="*/ 2147483647 h 38"/>
                <a:gd name="T18" fmla="*/ 2147483647 w 164"/>
                <a:gd name="T19" fmla="*/ 2147483647 h 38"/>
                <a:gd name="T20" fmla="*/ 2147483647 w 164"/>
                <a:gd name="T21" fmla="*/ 0 h 38"/>
                <a:gd name="T22" fmla="*/ 2147483647 w 164"/>
                <a:gd name="T23" fmla="*/ 2147483647 h 38"/>
                <a:gd name="T24" fmla="*/ 2147483647 w 164"/>
                <a:gd name="T25" fmla="*/ 2147483647 h 38"/>
                <a:gd name="T26" fmla="*/ 2147483647 w 164"/>
                <a:gd name="T27" fmla="*/ 2147483647 h 38"/>
                <a:gd name="T28" fmla="*/ 2147483647 w 164"/>
                <a:gd name="T29" fmla="*/ 2147483647 h 38"/>
                <a:gd name="T30" fmla="*/ 2147483647 w 164"/>
                <a:gd name="T31" fmla="*/ 2147483647 h 38"/>
                <a:gd name="T32" fmla="*/ 2147483647 w 164"/>
                <a:gd name="T33" fmla="*/ 2147483647 h 38"/>
                <a:gd name="T34" fmla="*/ 2147483647 w 164"/>
                <a:gd name="T35" fmla="*/ 2147483647 h 38"/>
                <a:gd name="T36" fmla="*/ 2147483647 w 164"/>
                <a:gd name="T37" fmla="*/ 2147483647 h 38"/>
                <a:gd name="T38" fmla="*/ 2147483647 w 164"/>
                <a:gd name="T39" fmla="*/ 2147483647 h 38"/>
                <a:gd name="T40" fmla="*/ 2147483647 w 164"/>
                <a:gd name="T41" fmla="*/ 2147483647 h 38"/>
                <a:gd name="T42" fmla="*/ 2147483647 w 164"/>
                <a:gd name="T43" fmla="*/ 2147483647 h 38"/>
                <a:gd name="T44" fmla="*/ 2147483647 w 164"/>
                <a:gd name="T45" fmla="*/ 2147483647 h 38"/>
                <a:gd name="T46" fmla="*/ 2147483647 w 164"/>
                <a:gd name="T47" fmla="*/ 2147483647 h 38"/>
                <a:gd name="T48" fmla="*/ 2147483647 w 164"/>
                <a:gd name="T49" fmla="*/ 2147483647 h 38"/>
                <a:gd name="T50" fmla="*/ 2147483647 w 164"/>
                <a:gd name="T51" fmla="*/ 2147483647 h 38"/>
                <a:gd name="T52" fmla="*/ 2147483647 w 164"/>
                <a:gd name="T53" fmla="*/ 2147483647 h 38"/>
                <a:gd name="T54" fmla="*/ 2147483647 w 164"/>
                <a:gd name="T55" fmla="*/ 2147483647 h 38"/>
                <a:gd name="T56" fmla="*/ 2147483647 w 164"/>
                <a:gd name="T57" fmla="*/ 2147483647 h 38"/>
                <a:gd name="T58" fmla="*/ 2147483647 w 164"/>
                <a:gd name="T59" fmla="*/ 2147483647 h 38"/>
                <a:gd name="T60" fmla="*/ 2147483647 w 164"/>
                <a:gd name="T61" fmla="*/ 2147483647 h 38"/>
                <a:gd name="T62" fmla="*/ 2147483647 w 164"/>
                <a:gd name="T63" fmla="*/ 2147483647 h 38"/>
                <a:gd name="T64" fmla="*/ 2147483647 w 164"/>
                <a:gd name="T65" fmla="*/ 2147483647 h 38"/>
                <a:gd name="T66" fmla="*/ 2147483647 w 164"/>
                <a:gd name="T67" fmla="*/ 2147483647 h 38"/>
                <a:gd name="T68" fmla="*/ 2147483647 w 164"/>
                <a:gd name="T69" fmla="*/ 2147483647 h 38"/>
                <a:gd name="T70" fmla="*/ 2147483647 w 164"/>
                <a:gd name="T71" fmla="*/ 2147483647 h 38"/>
                <a:gd name="T72" fmla="*/ 2147483647 w 164"/>
                <a:gd name="T73" fmla="*/ 2147483647 h 38"/>
                <a:gd name="T74" fmla="*/ 2147483647 w 164"/>
                <a:gd name="T75" fmla="*/ 2147483647 h 38"/>
                <a:gd name="T76" fmla="*/ 2147483647 w 164"/>
                <a:gd name="T77" fmla="*/ 2147483647 h 38"/>
                <a:gd name="T78" fmla="*/ 2147483647 w 164"/>
                <a:gd name="T79" fmla="*/ 2147483647 h 38"/>
                <a:gd name="T80" fmla="*/ 2147483647 w 164"/>
                <a:gd name="T81" fmla="*/ 2147483647 h 38"/>
                <a:gd name="T82" fmla="*/ 2147483647 w 164"/>
                <a:gd name="T83" fmla="*/ 2147483647 h 38"/>
                <a:gd name="T84" fmla="*/ 2147483647 w 164"/>
                <a:gd name="T85" fmla="*/ 2147483647 h 38"/>
                <a:gd name="T86" fmla="*/ 2147483647 w 164"/>
                <a:gd name="T87" fmla="*/ 2147483647 h 38"/>
                <a:gd name="T88" fmla="*/ 2147483647 w 164"/>
                <a:gd name="T89" fmla="*/ 2147483647 h 38"/>
                <a:gd name="T90" fmla="*/ 2147483647 w 164"/>
                <a:gd name="T91" fmla="*/ 2147483647 h 38"/>
                <a:gd name="T92" fmla="*/ 2147483647 w 164"/>
                <a:gd name="T93" fmla="*/ 2147483647 h 38"/>
                <a:gd name="T94" fmla="*/ 2147483647 w 164"/>
                <a:gd name="T95" fmla="*/ 2147483647 h 38"/>
                <a:gd name="T96" fmla="*/ 2147483647 w 164"/>
                <a:gd name="T97" fmla="*/ 2147483647 h 38"/>
                <a:gd name="T98" fmla="*/ 2147483647 w 164"/>
                <a:gd name="T99" fmla="*/ 2147483647 h 38"/>
                <a:gd name="T100" fmla="*/ 2147483647 w 164"/>
                <a:gd name="T101" fmla="*/ 2147483647 h 38"/>
                <a:gd name="T102" fmla="*/ 2147483647 w 164"/>
                <a:gd name="T103" fmla="*/ 2147483647 h 38"/>
                <a:gd name="T104" fmla="*/ 2147483647 w 164"/>
                <a:gd name="T105" fmla="*/ 2147483647 h 38"/>
                <a:gd name="T106" fmla="*/ 2147483647 w 164"/>
                <a:gd name="T107" fmla="*/ 2147483647 h 38"/>
                <a:gd name="T108" fmla="*/ 2147483647 w 164"/>
                <a:gd name="T109" fmla="*/ 2147483647 h 38"/>
                <a:gd name="T110" fmla="*/ 2147483647 w 164"/>
                <a:gd name="T111" fmla="*/ 2147483647 h 38"/>
                <a:gd name="T112" fmla="*/ 2147483647 w 164"/>
                <a:gd name="T113" fmla="*/ 2147483647 h 38"/>
                <a:gd name="T114" fmla="*/ 2147483647 w 164"/>
                <a:gd name="T115" fmla="*/ 2147483647 h 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4"/>
                <a:gd name="T175" fmla="*/ 0 h 38"/>
                <a:gd name="T176" fmla="*/ 164 w 164"/>
                <a:gd name="T177" fmla="*/ 38 h 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4" h="38">
                  <a:moveTo>
                    <a:pt x="30" y="22"/>
                  </a:moveTo>
                  <a:lnTo>
                    <a:pt x="36" y="18"/>
                  </a:lnTo>
                  <a:lnTo>
                    <a:pt x="32" y="16"/>
                  </a:lnTo>
                  <a:lnTo>
                    <a:pt x="28" y="16"/>
                  </a:lnTo>
                  <a:lnTo>
                    <a:pt x="22" y="16"/>
                  </a:lnTo>
                  <a:lnTo>
                    <a:pt x="12" y="18"/>
                  </a:lnTo>
                  <a:lnTo>
                    <a:pt x="8" y="16"/>
                  </a:lnTo>
                  <a:lnTo>
                    <a:pt x="4" y="14"/>
                  </a:lnTo>
                  <a:lnTo>
                    <a:pt x="0" y="6"/>
                  </a:lnTo>
                  <a:lnTo>
                    <a:pt x="8" y="2"/>
                  </a:lnTo>
                  <a:lnTo>
                    <a:pt x="20" y="0"/>
                  </a:lnTo>
                  <a:lnTo>
                    <a:pt x="28" y="2"/>
                  </a:lnTo>
                  <a:lnTo>
                    <a:pt x="32" y="6"/>
                  </a:lnTo>
                  <a:lnTo>
                    <a:pt x="38" y="8"/>
                  </a:lnTo>
                  <a:lnTo>
                    <a:pt x="44" y="10"/>
                  </a:lnTo>
                  <a:lnTo>
                    <a:pt x="58" y="10"/>
                  </a:lnTo>
                  <a:lnTo>
                    <a:pt x="60" y="8"/>
                  </a:lnTo>
                  <a:lnTo>
                    <a:pt x="64" y="6"/>
                  </a:lnTo>
                  <a:lnTo>
                    <a:pt x="68" y="6"/>
                  </a:lnTo>
                  <a:lnTo>
                    <a:pt x="62" y="10"/>
                  </a:lnTo>
                  <a:lnTo>
                    <a:pt x="60" y="12"/>
                  </a:lnTo>
                  <a:lnTo>
                    <a:pt x="58" y="16"/>
                  </a:lnTo>
                  <a:lnTo>
                    <a:pt x="60" y="18"/>
                  </a:lnTo>
                  <a:lnTo>
                    <a:pt x="60" y="20"/>
                  </a:lnTo>
                  <a:lnTo>
                    <a:pt x="66" y="20"/>
                  </a:lnTo>
                  <a:lnTo>
                    <a:pt x="80" y="20"/>
                  </a:lnTo>
                  <a:lnTo>
                    <a:pt x="94" y="20"/>
                  </a:lnTo>
                  <a:lnTo>
                    <a:pt x="108" y="20"/>
                  </a:lnTo>
                  <a:lnTo>
                    <a:pt x="120" y="18"/>
                  </a:lnTo>
                  <a:lnTo>
                    <a:pt x="136" y="18"/>
                  </a:lnTo>
                  <a:lnTo>
                    <a:pt x="144" y="18"/>
                  </a:lnTo>
                  <a:lnTo>
                    <a:pt x="152" y="20"/>
                  </a:lnTo>
                  <a:lnTo>
                    <a:pt x="164" y="22"/>
                  </a:lnTo>
                  <a:lnTo>
                    <a:pt x="160" y="30"/>
                  </a:lnTo>
                  <a:lnTo>
                    <a:pt x="156" y="36"/>
                  </a:lnTo>
                  <a:lnTo>
                    <a:pt x="148" y="38"/>
                  </a:lnTo>
                  <a:lnTo>
                    <a:pt x="140" y="38"/>
                  </a:lnTo>
                  <a:lnTo>
                    <a:pt x="132" y="38"/>
                  </a:lnTo>
                  <a:lnTo>
                    <a:pt x="124" y="36"/>
                  </a:lnTo>
                  <a:lnTo>
                    <a:pt x="118" y="36"/>
                  </a:lnTo>
                  <a:lnTo>
                    <a:pt x="110" y="34"/>
                  </a:lnTo>
                  <a:lnTo>
                    <a:pt x="104" y="34"/>
                  </a:lnTo>
                  <a:lnTo>
                    <a:pt x="96" y="32"/>
                  </a:lnTo>
                  <a:lnTo>
                    <a:pt x="90" y="30"/>
                  </a:lnTo>
                  <a:lnTo>
                    <a:pt x="86" y="30"/>
                  </a:lnTo>
                  <a:lnTo>
                    <a:pt x="78" y="32"/>
                  </a:lnTo>
                  <a:lnTo>
                    <a:pt x="72" y="34"/>
                  </a:lnTo>
                  <a:lnTo>
                    <a:pt x="68" y="38"/>
                  </a:lnTo>
                  <a:lnTo>
                    <a:pt x="62" y="38"/>
                  </a:lnTo>
                  <a:lnTo>
                    <a:pt x="42" y="36"/>
                  </a:lnTo>
                  <a:lnTo>
                    <a:pt x="32" y="36"/>
                  </a:lnTo>
                  <a:lnTo>
                    <a:pt x="28" y="36"/>
                  </a:lnTo>
                  <a:lnTo>
                    <a:pt x="24" y="38"/>
                  </a:lnTo>
                  <a:lnTo>
                    <a:pt x="24" y="30"/>
                  </a:lnTo>
                  <a:lnTo>
                    <a:pt x="28" y="24"/>
                  </a:lnTo>
                  <a:lnTo>
                    <a:pt x="32" y="20"/>
                  </a:lnTo>
                  <a:lnTo>
                    <a:pt x="36" y="20"/>
                  </a:lnTo>
                  <a:lnTo>
                    <a:pt x="3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81" name="Freeform 53"/>
            <p:cNvSpPr/>
            <p:nvPr/>
          </p:nvSpPr>
          <p:spPr bwMode="auto">
            <a:xfrm>
              <a:off x="3118024" y="2460990"/>
              <a:ext cx="46124" cy="22567"/>
            </a:xfrm>
            <a:custGeom>
              <a:avLst/>
              <a:gdLst>
                <a:gd name="T0" fmla="*/ 2147483647 w 30"/>
                <a:gd name="T1" fmla="*/ 2147483647 h 14"/>
                <a:gd name="T2" fmla="*/ 2147483647 w 30"/>
                <a:gd name="T3" fmla="*/ 2147483647 h 14"/>
                <a:gd name="T4" fmla="*/ 2147483647 w 30"/>
                <a:gd name="T5" fmla="*/ 2147483647 h 14"/>
                <a:gd name="T6" fmla="*/ 2147483647 w 30"/>
                <a:gd name="T7" fmla="*/ 2147483647 h 14"/>
                <a:gd name="T8" fmla="*/ 2147483647 w 30"/>
                <a:gd name="T9" fmla="*/ 2147483647 h 14"/>
                <a:gd name="T10" fmla="*/ 0 w 30"/>
                <a:gd name="T11" fmla="*/ 2147483647 h 14"/>
                <a:gd name="T12" fmla="*/ 2147483647 w 30"/>
                <a:gd name="T13" fmla="*/ 2147483647 h 14"/>
                <a:gd name="T14" fmla="*/ 2147483647 w 30"/>
                <a:gd name="T15" fmla="*/ 0 h 14"/>
                <a:gd name="T16" fmla="*/ 2147483647 w 30"/>
                <a:gd name="T17" fmla="*/ 0 h 14"/>
                <a:gd name="T18" fmla="*/ 2147483647 w 30"/>
                <a:gd name="T19" fmla="*/ 2147483647 h 14"/>
                <a:gd name="T20" fmla="*/ 2147483647 w 30"/>
                <a:gd name="T21" fmla="*/ 2147483647 h 14"/>
                <a:gd name="T22" fmla="*/ 2147483647 w 30"/>
                <a:gd name="T23" fmla="*/ 2147483647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14"/>
                <a:gd name="T38" fmla="*/ 30 w 30"/>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14">
                  <a:moveTo>
                    <a:pt x="30" y="8"/>
                  </a:moveTo>
                  <a:lnTo>
                    <a:pt x="28" y="12"/>
                  </a:lnTo>
                  <a:lnTo>
                    <a:pt x="24" y="14"/>
                  </a:lnTo>
                  <a:lnTo>
                    <a:pt x="20" y="14"/>
                  </a:lnTo>
                  <a:lnTo>
                    <a:pt x="10" y="12"/>
                  </a:lnTo>
                  <a:lnTo>
                    <a:pt x="0" y="10"/>
                  </a:lnTo>
                  <a:lnTo>
                    <a:pt x="6" y="4"/>
                  </a:lnTo>
                  <a:lnTo>
                    <a:pt x="16" y="0"/>
                  </a:lnTo>
                  <a:lnTo>
                    <a:pt x="22" y="0"/>
                  </a:lnTo>
                  <a:lnTo>
                    <a:pt x="26" y="2"/>
                  </a:lnTo>
                  <a:lnTo>
                    <a:pt x="28" y="4"/>
                  </a:lnTo>
                  <a:lnTo>
                    <a:pt x="3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82" name="Freeform 54"/>
            <p:cNvSpPr/>
            <p:nvPr/>
          </p:nvSpPr>
          <p:spPr bwMode="auto">
            <a:xfrm>
              <a:off x="3166455" y="2390634"/>
              <a:ext cx="51890" cy="29203"/>
            </a:xfrm>
            <a:custGeom>
              <a:avLst/>
              <a:gdLst>
                <a:gd name="T0" fmla="*/ 2147483647 w 36"/>
                <a:gd name="T1" fmla="*/ 2147483647 h 18"/>
                <a:gd name="T2" fmla="*/ 2147483647 w 36"/>
                <a:gd name="T3" fmla="*/ 2147483647 h 18"/>
                <a:gd name="T4" fmla="*/ 2147483647 w 36"/>
                <a:gd name="T5" fmla="*/ 2147483647 h 18"/>
                <a:gd name="T6" fmla="*/ 2147483647 w 36"/>
                <a:gd name="T7" fmla="*/ 2147483647 h 18"/>
                <a:gd name="T8" fmla="*/ 2147483647 w 36"/>
                <a:gd name="T9" fmla="*/ 2147483647 h 18"/>
                <a:gd name="T10" fmla="*/ 2147483647 w 36"/>
                <a:gd name="T11" fmla="*/ 2147483647 h 18"/>
                <a:gd name="T12" fmla="*/ 2147483647 w 36"/>
                <a:gd name="T13" fmla="*/ 2147483647 h 18"/>
                <a:gd name="T14" fmla="*/ 2147483647 w 36"/>
                <a:gd name="T15" fmla="*/ 2147483647 h 18"/>
                <a:gd name="T16" fmla="*/ 2147483647 w 36"/>
                <a:gd name="T17" fmla="*/ 2147483647 h 18"/>
                <a:gd name="T18" fmla="*/ 0 w 36"/>
                <a:gd name="T19" fmla="*/ 2147483647 h 18"/>
                <a:gd name="T20" fmla="*/ 2147483647 w 36"/>
                <a:gd name="T21" fmla="*/ 2147483647 h 18"/>
                <a:gd name="T22" fmla="*/ 2147483647 w 36"/>
                <a:gd name="T23" fmla="*/ 0 h 18"/>
                <a:gd name="T24" fmla="*/ 2147483647 w 36"/>
                <a:gd name="T25" fmla="*/ 0 h 18"/>
                <a:gd name="T26" fmla="*/ 2147483647 w 36"/>
                <a:gd name="T27" fmla="*/ 0 h 18"/>
                <a:gd name="T28" fmla="*/ 2147483647 w 36"/>
                <a:gd name="T29" fmla="*/ 2147483647 h 18"/>
                <a:gd name="T30" fmla="*/ 2147483647 w 36"/>
                <a:gd name="T31" fmla="*/ 2147483647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18"/>
                <a:gd name="T50" fmla="*/ 36 w 36"/>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18">
                  <a:moveTo>
                    <a:pt x="32" y="6"/>
                  </a:moveTo>
                  <a:lnTo>
                    <a:pt x="26" y="10"/>
                  </a:lnTo>
                  <a:lnTo>
                    <a:pt x="30" y="12"/>
                  </a:lnTo>
                  <a:lnTo>
                    <a:pt x="36" y="12"/>
                  </a:lnTo>
                  <a:lnTo>
                    <a:pt x="34" y="16"/>
                  </a:lnTo>
                  <a:lnTo>
                    <a:pt x="36" y="18"/>
                  </a:lnTo>
                  <a:lnTo>
                    <a:pt x="16" y="18"/>
                  </a:lnTo>
                  <a:lnTo>
                    <a:pt x="8" y="14"/>
                  </a:lnTo>
                  <a:lnTo>
                    <a:pt x="2" y="12"/>
                  </a:lnTo>
                  <a:lnTo>
                    <a:pt x="0" y="6"/>
                  </a:lnTo>
                  <a:lnTo>
                    <a:pt x="2" y="2"/>
                  </a:lnTo>
                  <a:lnTo>
                    <a:pt x="4" y="0"/>
                  </a:lnTo>
                  <a:lnTo>
                    <a:pt x="8" y="0"/>
                  </a:lnTo>
                  <a:lnTo>
                    <a:pt x="14" y="0"/>
                  </a:lnTo>
                  <a:lnTo>
                    <a:pt x="24" y="4"/>
                  </a:lnTo>
                  <a:lnTo>
                    <a:pt x="32"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83" name="Freeform 55"/>
            <p:cNvSpPr/>
            <p:nvPr/>
          </p:nvSpPr>
          <p:spPr bwMode="auto">
            <a:xfrm>
              <a:off x="3234488" y="2314970"/>
              <a:ext cx="556952" cy="136727"/>
            </a:xfrm>
            <a:custGeom>
              <a:avLst/>
              <a:gdLst>
                <a:gd name="T0" fmla="*/ 2147483647 w 382"/>
                <a:gd name="T1" fmla="*/ 2147483647 h 86"/>
                <a:gd name="T2" fmla="*/ 2147483647 w 382"/>
                <a:gd name="T3" fmla="*/ 2147483647 h 86"/>
                <a:gd name="T4" fmla="*/ 2147483647 w 382"/>
                <a:gd name="T5" fmla="*/ 2147483647 h 86"/>
                <a:gd name="T6" fmla="*/ 2147483647 w 382"/>
                <a:gd name="T7" fmla="*/ 2147483647 h 86"/>
                <a:gd name="T8" fmla="*/ 2147483647 w 382"/>
                <a:gd name="T9" fmla="*/ 2147483647 h 86"/>
                <a:gd name="T10" fmla="*/ 2147483647 w 382"/>
                <a:gd name="T11" fmla="*/ 2147483647 h 86"/>
                <a:gd name="T12" fmla="*/ 2147483647 w 382"/>
                <a:gd name="T13" fmla="*/ 2147483647 h 86"/>
                <a:gd name="T14" fmla="*/ 2147483647 w 382"/>
                <a:gd name="T15" fmla="*/ 2147483647 h 86"/>
                <a:gd name="T16" fmla="*/ 2147483647 w 382"/>
                <a:gd name="T17" fmla="*/ 2147483647 h 86"/>
                <a:gd name="T18" fmla="*/ 2147483647 w 382"/>
                <a:gd name="T19" fmla="*/ 2147483647 h 86"/>
                <a:gd name="T20" fmla="*/ 2147483647 w 382"/>
                <a:gd name="T21" fmla="*/ 2147483647 h 86"/>
                <a:gd name="T22" fmla="*/ 2147483647 w 382"/>
                <a:gd name="T23" fmla="*/ 2147483647 h 86"/>
                <a:gd name="T24" fmla="*/ 2147483647 w 382"/>
                <a:gd name="T25" fmla="*/ 2147483647 h 86"/>
                <a:gd name="T26" fmla="*/ 2147483647 w 382"/>
                <a:gd name="T27" fmla="*/ 2147483647 h 86"/>
                <a:gd name="T28" fmla="*/ 2147483647 w 382"/>
                <a:gd name="T29" fmla="*/ 2147483647 h 86"/>
                <a:gd name="T30" fmla="*/ 2147483647 w 382"/>
                <a:gd name="T31" fmla="*/ 2147483647 h 86"/>
                <a:gd name="T32" fmla="*/ 2147483647 w 382"/>
                <a:gd name="T33" fmla="*/ 2147483647 h 86"/>
                <a:gd name="T34" fmla="*/ 2147483647 w 382"/>
                <a:gd name="T35" fmla="*/ 2147483647 h 86"/>
                <a:gd name="T36" fmla="*/ 2147483647 w 382"/>
                <a:gd name="T37" fmla="*/ 2147483647 h 86"/>
                <a:gd name="T38" fmla="*/ 2147483647 w 382"/>
                <a:gd name="T39" fmla="*/ 2147483647 h 86"/>
                <a:gd name="T40" fmla="*/ 2147483647 w 382"/>
                <a:gd name="T41" fmla="*/ 2147483647 h 86"/>
                <a:gd name="T42" fmla="*/ 2147483647 w 382"/>
                <a:gd name="T43" fmla="*/ 2147483647 h 86"/>
                <a:gd name="T44" fmla="*/ 2147483647 w 382"/>
                <a:gd name="T45" fmla="*/ 2147483647 h 86"/>
                <a:gd name="T46" fmla="*/ 2147483647 w 382"/>
                <a:gd name="T47" fmla="*/ 2147483647 h 86"/>
                <a:gd name="T48" fmla="*/ 2147483647 w 382"/>
                <a:gd name="T49" fmla="*/ 2147483647 h 86"/>
                <a:gd name="T50" fmla="*/ 2147483647 w 382"/>
                <a:gd name="T51" fmla="*/ 2147483647 h 86"/>
                <a:gd name="T52" fmla="*/ 0 w 382"/>
                <a:gd name="T53" fmla="*/ 2147483647 h 86"/>
                <a:gd name="T54" fmla="*/ 2147483647 w 382"/>
                <a:gd name="T55" fmla="*/ 2147483647 h 86"/>
                <a:gd name="T56" fmla="*/ 2147483647 w 382"/>
                <a:gd name="T57" fmla="*/ 2147483647 h 86"/>
                <a:gd name="T58" fmla="*/ 2147483647 w 382"/>
                <a:gd name="T59" fmla="*/ 2147483647 h 86"/>
                <a:gd name="T60" fmla="*/ 2147483647 w 382"/>
                <a:gd name="T61" fmla="*/ 2147483647 h 86"/>
                <a:gd name="T62" fmla="*/ 2147483647 w 382"/>
                <a:gd name="T63" fmla="*/ 2147483647 h 86"/>
                <a:gd name="T64" fmla="*/ 2147483647 w 382"/>
                <a:gd name="T65" fmla="*/ 2147483647 h 86"/>
                <a:gd name="T66" fmla="*/ 2147483647 w 382"/>
                <a:gd name="T67" fmla="*/ 2147483647 h 86"/>
                <a:gd name="T68" fmla="*/ 2147483647 w 382"/>
                <a:gd name="T69" fmla="*/ 2147483647 h 86"/>
                <a:gd name="T70" fmla="*/ 2147483647 w 382"/>
                <a:gd name="T71" fmla="*/ 2147483647 h 86"/>
                <a:gd name="T72" fmla="*/ 2147483647 w 382"/>
                <a:gd name="T73" fmla="*/ 2147483647 h 86"/>
                <a:gd name="T74" fmla="*/ 2147483647 w 382"/>
                <a:gd name="T75" fmla="*/ 2147483647 h 86"/>
                <a:gd name="T76" fmla="*/ 2147483647 w 382"/>
                <a:gd name="T77" fmla="*/ 2147483647 h 86"/>
                <a:gd name="T78" fmla="*/ 2147483647 w 382"/>
                <a:gd name="T79" fmla="*/ 2147483647 h 86"/>
                <a:gd name="T80" fmla="*/ 2147483647 w 382"/>
                <a:gd name="T81" fmla="*/ 2147483647 h 86"/>
                <a:gd name="T82" fmla="*/ 2147483647 w 382"/>
                <a:gd name="T83" fmla="*/ 2147483647 h 86"/>
                <a:gd name="T84" fmla="*/ 2147483647 w 382"/>
                <a:gd name="T85" fmla="*/ 2147483647 h 86"/>
                <a:gd name="T86" fmla="*/ 2147483647 w 382"/>
                <a:gd name="T87" fmla="*/ 2147483647 h 86"/>
                <a:gd name="T88" fmla="*/ 2147483647 w 382"/>
                <a:gd name="T89" fmla="*/ 2147483647 h 86"/>
                <a:gd name="T90" fmla="*/ 2147483647 w 382"/>
                <a:gd name="T91" fmla="*/ 2147483647 h 86"/>
                <a:gd name="T92" fmla="*/ 2147483647 w 382"/>
                <a:gd name="T93" fmla="*/ 2147483647 h 86"/>
                <a:gd name="T94" fmla="*/ 2147483647 w 382"/>
                <a:gd name="T95" fmla="*/ 2147483647 h 86"/>
                <a:gd name="T96" fmla="*/ 2147483647 w 382"/>
                <a:gd name="T97" fmla="*/ 0 h 86"/>
                <a:gd name="T98" fmla="*/ 2147483647 w 382"/>
                <a:gd name="T99" fmla="*/ 2147483647 h 86"/>
                <a:gd name="T100" fmla="*/ 2147483647 w 382"/>
                <a:gd name="T101" fmla="*/ 2147483647 h 86"/>
                <a:gd name="T102" fmla="*/ 2147483647 w 382"/>
                <a:gd name="T103" fmla="*/ 2147483647 h 86"/>
                <a:gd name="T104" fmla="*/ 2147483647 w 382"/>
                <a:gd name="T105" fmla="*/ 2147483647 h 86"/>
                <a:gd name="T106" fmla="*/ 2147483647 w 382"/>
                <a:gd name="T107" fmla="*/ 2147483647 h 86"/>
                <a:gd name="T108" fmla="*/ 2147483647 w 382"/>
                <a:gd name="T109" fmla="*/ 2147483647 h 86"/>
                <a:gd name="T110" fmla="*/ 2147483647 w 382"/>
                <a:gd name="T111" fmla="*/ 2147483647 h 86"/>
                <a:gd name="T112" fmla="*/ 2147483647 w 382"/>
                <a:gd name="T113" fmla="*/ 2147483647 h 86"/>
                <a:gd name="T114" fmla="*/ 2147483647 w 382"/>
                <a:gd name="T115" fmla="*/ 2147483647 h 86"/>
                <a:gd name="T116" fmla="*/ 2147483647 w 382"/>
                <a:gd name="T117" fmla="*/ 2147483647 h 86"/>
                <a:gd name="T118" fmla="*/ 2147483647 w 382"/>
                <a:gd name="T119" fmla="*/ 2147483647 h 86"/>
                <a:gd name="T120" fmla="*/ 2147483647 w 382"/>
                <a:gd name="T121" fmla="*/ 2147483647 h 86"/>
                <a:gd name="T122" fmla="*/ 2147483647 w 382"/>
                <a:gd name="T123" fmla="*/ 2147483647 h 86"/>
                <a:gd name="T124" fmla="*/ 2147483647 w 382"/>
                <a:gd name="T125" fmla="*/ 2147483647 h 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2"/>
                <a:gd name="T190" fmla="*/ 0 h 86"/>
                <a:gd name="T191" fmla="*/ 382 w 382"/>
                <a:gd name="T192" fmla="*/ 86 h 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2" h="86">
                  <a:moveTo>
                    <a:pt x="174" y="60"/>
                  </a:moveTo>
                  <a:lnTo>
                    <a:pt x="168" y="58"/>
                  </a:lnTo>
                  <a:lnTo>
                    <a:pt x="164" y="50"/>
                  </a:lnTo>
                  <a:lnTo>
                    <a:pt x="158" y="50"/>
                  </a:lnTo>
                  <a:lnTo>
                    <a:pt x="156" y="58"/>
                  </a:lnTo>
                  <a:lnTo>
                    <a:pt x="154" y="64"/>
                  </a:lnTo>
                  <a:lnTo>
                    <a:pt x="150" y="70"/>
                  </a:lnTo>
                  <a:lnTo>
                    <a:pt x="146" y="72"/>
                  </a:lnTo>
                  <a:lnTo>
                    <a:pt x="142" y="72"/>
                  </a:lnTo>
                  <a:lnTo>
                    <a:pt x="140" y="72"/>
                  </a:lnTo>
                  <a:lnTo>
                    <a:pt x="136" y="68"/>
                  </a:lnTo>
                  <a:lnTo>
                    <a:pt x="132" y="66"/>
                  </a:lnTo>
                  <a:lnTo>
                    <a:pt x="126" y="66"/>
                  </a:lnTo>
                  <a:lnTo>
                    <a:pt x="136" y="70"/>
                  </a:lnTo>
                  <a:lnTo>
                    <a:pt x="142" y="74"/>
                  </a:lnTo>
                  <a:lnTo>
                    <a:pt x="132" y="82"/>
                  </a:lnTo>
                  <a:lnTo>
                    <a:pt x="120" y="86"/>
                  </a:lnTo>
                  <a:lnTo>
                    <a:pt x="114" y="86"/>
                  </a:lnTo>
                  <a:lnTo>
                    <a:pt x="112" y="84"/>
                  </a:lnTo>
                  <a:lnTo>
                    <a:pt x="106" y="82"/>
                  </a:lnTo>
                  <a:lnTo>
                    <a:pt x="102" y="80"/>
                  </a:lnTo>
                  <a:lnTo>
                    <a:pt x="46" y="80"/>
                  </a:lnTo>
                  <a:lnTo>
                    <a:pt x="32" y="82"/>
                  </a:lnTo>
                  <a:lnTo>
                    <a:pt x="28" y="82"/>
                  </a:lnTo>
                  <a:lnTo>
                    <a:pt x="26" y="82"/>
                  </a:lnTo>
                  <a:lnTo>
                    <a:pt x="24" y="80"/>
                  </a:lnTo>
                  <a:lnTo>
                    <a:pt x="22" y="76"/>
                  </a:lnTo>
                  <a:lnTo>
                    <a:pt x="24" y="72"/>
                  </a:lnTo>
                  <a:lnTo>
                    <a:pt x="26" y="70"/>
                  </a:lnTo>
                  <a:lnTo>
                    <a:pt x="34" y="72"/>
                  </a:lnTo>
                  <a:lnTo>
                    <a:pt x="50" y="76"/>
                  </a:lnTo>
                  <a:lnTo>
                    <a:pt x="52" y="68"/>
                  </a:lnTo>
                  <a:lnTo>
                    <a:pt x="54" y="64"/>
                  </a:lnTo>
                  <a:lnTo>
                    <a:pt x="58" y="62"/>
                  </a:lnTo>
                  <a:lnTo>
                    <a:pt x="64" y="62"/>
                  </a:lnTo>
                  <a:lnTo>
                    <a:pt x="68" y="64"/>
                  </a:lnTo>
                  <a:lnTo>
                    <a:pt x="72" y="64"/>
                  </a:lnTo>
                  <a:lnTo>
                    <a:pt x="76" y="66"/>
                  </a:lnTo>
                  <a:lnTo>
                    <a:pt x="80" y="66"/>
                  </a:lnTo>
                  <a:lnTo>
                    <a:pt x="76" y="60"/>
                  </a:lnTo>
                  <a:lnTo>
                    <a:pt x="74" y="54"/>
                  </a:lnTo>
                  <a:lnTo>
                    <a:pt x="72" y="50"/>
                  </a:lnTo>
                  <a:lnTo>
                    <a:pt x="64" y="52"/>
                  </a:lnTo>
                  <a:lnTo>
                    <a:pt x="64" y="50"/>
                  </a:lnTo>
                  <a:lnTo>
                    <a:pt x="62" y="48"/>
                  </a:lnTo>
                  <a:lnTo>
                    <a:pt x="50" y="52"/>
                  </a:lnTo>
                  <a:lnTo>
                    <a:pt x="42" y="54"/>
                  </a:lnTo>
                  <a:lnTo>
                    <a:pt x="34" y="54"/>
                  </a:lnTo>
                  <a:lnTo>
                    <a:pt x="22" y="54"/>
                  </a:lnTo>
                  <a:lnTo>
                    <a:pt x="10" y="52"/>
                  </a:lnTo>
                  <a:lnTo>
                    <a:pt x="6" y="50"/>
                  </a:lnTo>
                  <a:lnTo>
                    <a:pt x="4" y="46"/>
                  </a:lnTo>
                  <a:lnTo>
                    <a:pt x="2" y="42"/>
                  </a:lnTo>
                  <a:lnTo>
                    <a:pt x="0" y="38"/>
                  </a:lnTo>
                  <a:lnTo>
                    <a:pt x="2" y="36"/>
                  </a:lnTo>
                  <a:lnTo>
                    <a:pt x="6" y="32"/>
                  </a:lnTo>
                  <a:lnTo>
                    <a:pt x="24" y="26"/>
                  </a:lnTo>
                  <a:lnTo>
                    <a:pt x="42" y="24"/>
                  </a:lnTo>
                  <a:lnTo>
                    <a:pt x="58" y="22"/>
                  </a:lnTo>
                  <a:lnTo>
                    <a:pt x="78" y="26"/>
                  </a:lnTo>
                  <a:lnTo>
                    <a:pt x="88" y="32"/>
                  </a:lnTo>
                  <a:lnTo>
                    <a:pt x="96" y="36"/>
                  </a:lnTo>
                  <a:lnTo>
                    <a:pt x="98" y="36"/>
                  </a:lnTo>
                  <a:lnTo>
                    <a:pt x="104" y="36"/>
                  </a:lnTo>
                  <a:lnTo>
                    <a:pt x="104" y="34"/>
                  </a:lnTo>
                  <a:lnTo>
                    <a:pt x="108" y="30"/>
                  </a:lnTo>
                  <a:lnTo>
                    <a:pt x="112" y="28"/>
                  </a:lnTo>
                  <a:lnTo>
                    <a:pt x="116" y="26"/>
                  </a:lnTo>
                  <a:lnTo>
                    <a:pt x="126" y="28"/>
                  </a:lnTo>
                  <a:lnTo>
                    <a:pt x="132" y="32"/>
                  </a:lnTo>
                  <a:lnTo>
                    <a:pt x="136" y="36"/>
                  </a:lnTo>
                  <a:lnTo>
                    <a:pt x="142" y="36"/>
                  </a:lnTo>
                  <a:lnTo>
                    <a:pt x="142" y="32"/>
                  </a:lnTo>
                  <a:lnTo>
                    <a:pt x="140" y="30"/>
                  </a:lnTo>
                  <a:lnTo>
                    <a:pt x="130" y="24"/>
                  </a:lnTo>
                  <a:lnTo>
                    <a:pt x="120" y="24"/>
                  </a:lnTo>
                  <a:lnTo>
                    <a:pt x="114" y="24"/>
                  </a:lnTo>
                  <a:lnTo>
                    <a:pt x="98" y="24"/>
                  </a:lnTo>
                  <a:lnTo>
                    <a:pt x="86" y="24"/>
                  </a:lnTo>
                  <a:lnTo>
                    <a:pt x="82" y="24"/>
                  </a:lnTo>
                  <a:lnTo>
                    <a:pt x="80" y="22"/>
                  </a:lnTo>
                  <a:lnTo>
                    <a:pt x="78" y="20"/>
                  </a:lnTo>
                  <a:lnTo>
                    <a:pt x="80" y="14"/>
                  </a:lnTo>
                  <a:lnTo>
                    <a:pt x="84" y="12"/>
                  </a:lnTo>
                  <a:lnTo>
                    <a:pt x="92" y="12"/>
                  </a:lnTo>
                  <a:lnTo>
                    <a:pt x="126" y="12"/>
                  </a:lnTo>
                  <a:lnTo>
                    <a:pt x="134" y="10"/>
                  </a:lnTo>
                  <a:lnTo>
                    <a:pt x="142" y="8"/>
                  </a:lnTo>
                  <a:lnTo>
                    <a:pt x="148" y="8"/>
                  </a:lnTo>
                  <a:lnTo>
                    <a:pt x="158" y="8"/>
                  </a:lnTo>
                  <a:lnTo>
                    <a:pt x="164" y="8"/>
                  </a:lnTo>
                  <a:lnTo>
                    <a:pt x="168" y="8"/>
                  </a:lnTo>
                  <a:lnTo>
                    <a:pt x="168" y="10"/>
                  </a:lnTo>
                  <a:lnTo>
                    <a:pt x="172" y="10"/>
                  </a:lnTo>
                  <a:lnTo>
                    <a:pt x="188" y="8"/>
                  </a:lnTo>
                  <a:lnTo>
                    <a:pt x="202" y="4"/>
                  </a:lnTo>
                  <a:lnTo>
                    <a:pt x="226" y="2"/>
                  </a:lnTo>
                  <a:lnTo>
                    <a:pt x="252" y="0"/>
                  </a:lnTo>
                  <a:lnTo>
                    <a:pt x="306" y="2"/>
                  </a:lnTo>
                  <a:lnTo>
                    <a:pt x="328" y="2"/>
                  </a:lnTo>
                  <a:lnTo>
                    <a:pt x="346" y="2"/>
                  </a:lnTo>
                  <a:lnTo>
                    <a:pt x="364" y="6"/>
                  </a:lnTo>
                  <a:lnTo>
                    <a:pt x="382" y="10"/>
                  </a:lnTo>
                  <a:lnTo>
                    <a:pt x="368" y="16"/>
                  </a:lnTo>
                  <a:lnTo>
                    <a:pt x="352" y="22"/>
                  </a:lnTo>
                  <a:lnTo>
                    <a:pt x="332" y="24"/>
                  </a:lnTo>
                  <a:lnTo>
                    <a:pt x="324" y="24"/>
                  </a:lnTo>
                  <a:lnTo>
                    <a:pt x="316" y="24"/>
                  </a:lnTo>
                  <a:lnTo>
                    <a:pt x="304" y="24"/>
                  </a:lnTo>
                  <a:lnTo>
                    <a:pt x="310" y="24"/>
                  </a:lnTo>
                  <a:lnTo>
                    <a:pt x="318" y="24"/>
                  </a:lnTo>
                  <a:lnTo>
                    <a:pt x="310" y="26"/>
                  </a:lnTo>
                  <a:lnTo>
                    <a:pt x="302" y="26"/>
                  </a:lnTo>
                  <a:lnTo>
                    <a:pt x="282" y="26"/>
                  </a:lnTo>
                  <a:lnTo>
                    <a:pt x="272" y="28"/>
                  </a:lnTo>
                  <a:lnTo>
                    <a:pt x="262" y="32"/>
                  </a:lnTo>
                  <a:lnTo>
                    <a:pt x="250" y="36"/>
                  </a:lnTo>
                  <a:lnTo>
                    <a:pt x="240" y="36"/>
                  </a:lnTo>
                  <a:lnTo>
                    <a:pt x="222" y="36"/>
                  </a:lnTo>
                  <a:lnTo>
                    <a:pt x="216" y="36"/>
                  </a:lnTo>
                  <a:lnTo>
                    <a:pt x="210" y="36"/>
                  </a:lnTo>
                  <a:lnTo>
                    <a:pt x="208" y="40"/>
                  </a:lnTo>
                  <a:lnTo>
                    <a:pt x="206" y="44"/>
                  </a:lnTo>
                  <a:lnTo>
                    <a:pt x="196" y="52"/>
                  </a:lnTo>
                  <a:lnTo>
                    <a:pt x="184" y="58"/>
                  </a:lnTo>
                  <a:lnTo>
                    <a:pt x="174"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84" name="Freeform 56"/>
            <p:cNvSpPr/>
            <p:nvPr/>
          </p:nvSpPr>
          <p:spPr bwMode="auto">
            <a:xfrm>
              <a:off x="3151464" y="2502140"/>
              <a:ext cx="415120" cy="300003"/>
            </a:xfrm>
            <a:custGeom>
              <a:avLst/>
              <a:gdLst>
                <a:gd name="T0" fmla="*/ 2147483647 w 284"/>
                <a:gd name="T1" fmla="*/ 2147483647 h 190"/>
                <a:gd name="T2" fmla="*/ 2147483647 w 284"/>
                <a:gd name="T3" fmla="*/ 2147483647 h 190"/>
                <a:gd name="T4" fmla="*/ 2147483647 w 284"/>
                <a:gd name="T5" fmla="*/ 2147483647 h 190"/>
                <a:gd name="T6" fmla="*/ 2147483647 w 284"/>
                <a:gd name="T7" fmla="*/ 2147483647 h 190"/>
                <a:gd name="T8" fmla="*/ 2147483647 w 284"/>
                <a:gd name="T9" fmla="*/ 2147483647 h 190"/>
                <a:gd name="T10" fmla="*/ 2147483647 w 284"/>
                <a:gd name="T11" fmla="*/ 2147483647 h 190"/>
                <a:gd name="T12" fmla="*/ 2147483647 w 284"/>
                <a:gd name="T13" fmla="*/ 2147483647 h 190"/>
                <a:gd name="T14" fmla="*/ 2147483647 w 284"/>
                <a:gd name="T15" fmla="*/ 2147483647 h 190"/>
                <a:gd name="T16" fmla="*/ 2147483647 w 284"/>
                <a:gd name="T17" fmla="*/ 2147483647 h 190"/>
                <a:gd name="T18" fmla="*/ 2147483647 w 284"/>
                <a:gd name="T19" fmla="*/ 2147483647 h 190"/>
                <a:gd name="T20" fmla="*/ 2147483647 w 284"/>
                <a:gd name="T21" fmla="*/ 2147483647 h 190"/>
                <a:gd name="T22" fmla="*/ 2147483647 w 284"/>
                <a:gd name="T23" fmla="*/ 2147483647 h 190"/>
                <a:gd name="T24" fmla="*/ 2147483647 w 284"/>
                <a:gd name="T25" fmla="*/ 2147483647 h 190"/>
                <a:gd name="T26" fmla="*/ 2147483647 w 284"/>
                <a:gd name="T27" fmla="*/ 2147483647 h 190"/>
                <a:gd name="T28" fmla="*/ 2147483647 w 284"/>
                <a:gd name="T29" fmla="*/ 2147483647 h 190"/>
                <a:gd name="T30" fmla="*/ 2147483647 w 284"/>
                <a:gd name="T31" fmla="*/ 2147483647 h 190"/>
                <a:gd name="T32" fmla="*/ 2147483647 w 284"/>
                <a:gd name="T33" fmla="*/ 2147483647 h 190"/>
                <a:gd name="T34" fmla="*/ 2147483647 w 284"/>
                <a:gd name="T35" fmla="*/ 2147483647 h 190"/>
                <a:gd name="T36" fmla="*/ 2147483647 w 284"/>
                <a:gd name="T37" fmla="*/ 2147483647 h 190"/>
                <a:gd name="T38" fmla="*/ 2147483647 w 284"/>
                <a:gd name="T39" fmla="*/ 2147483647 h 190"/>
                <a:gd name="T40" fmla="*/ 2147483647 w 284"/>
                <a:gd name="T41" fmla="*/ 2147483647 h 190"/>
                <a:gd name="T42" fmla="*/ 2147483647 w 284"/>
                <a:gd name="T43" fmla="*/ 2147483647 h 190"/>
                <a:gd name="T44" fmla="*/ 2147483647 w 284"/>
                <a:gd name="T45" fmla="*/ 2147483647 h 190"/>
                <a:gd name="T46" fmla="*/ 2147483647 w 284"/>
                <a:gd name="T47" fmla="*/ 2147483647 h 190"/>
                <a:gd name="T48" fmla="*/ 2147483647 w 284"/>
                <a:gd name="T49" fmla="*/ 2147483647 h 190"/>
                <a:gd name="T50" fmla="*/ 2147483647 w 284"/>
                <a:gd name="T51" fmla="*/ 2147483647 h 190"/>
                <a:gd name="T52" fmla="*/ 2147483647 w 284"/>
                <a:gd name="T53" fmla="*/ 2147483647 h 190"/>
                <a:gd name="T54" fmla="*/ 2147483647 w 284"/>
                <a:gd name="T55" fmla="*/ 2147483647 h 190"/>
                <a:gd name="T56" fmla="*/ 2147483647 w 284"/>
                <a:gd name="T57" fmla="*/ 2147483647 h 190"/>
                <a:gd name="T58" fmla="*/ 2147483647 w 284"/>
                <a:gd name="T59" fmla="*/ 2147483647 h 190"/>
                <a:gd name="T60" fmla="*/ 2147483647 w 284"/>
                <a:gd name="T61" fmla="*/ 2147483647 h 190"/>
                <a:gd name="T62" fmla="*/ 2147483647 w 284"/>
                <a:gd name="T63" fmla="*/ 2147483647 h 190"/>
                <a:gd name="T64" fmla="*/ 2147483647 w 284"/>
                <a:gd name="T65" fmla="*/ 2147483647 h 190"/>
                <a:gd name="T66" fmla="*/ 2147483647 w 284"/>
                <a:gd name="T67" fmla="*/ 2147483647 h 190"/>
                <a:gd name="T68" fmla="*/ 2147483647 w 284"/>
                <a:gd name="T69" fmla="*/ 2147483647 h 190"/>
                <a:gd name="T70" fmla="*/ 2147483647 w 284"/>
                <a:gd name="T71" fmla="*/ 2147483647 h 190"/>
                <a:gd name="T72" fmla="*/ 2147483647 w 284"/>
                <a:gd name="T73" fmla="*/ 2147483647 h 190"/>
                <a:gd name="T74" fmla="*/ 2147483647 w 284"/>
                <a:gd name="T75" fmla="*/ 2147483647 h 190"/>
                <a:gd name="T76" fmla="*/ 2147483647 w 284"/>
                <a:gd name="T77" fmla="*/ 2147483647 h 190"/>
                <a:gd name="T78" fmla="*/ 2147483647 w 284"/>
                <a:gd name="T79" fmla="*/ 2147483647 h 190"/>
                <a:gd name="T80" fmla="*/ 2147483647 w 284"/>
                <a:gd name="T81" fmla="*/ 2147483647 h 190"/>
                <a:gd name="T82" fmla="*/ 2147483647 w 284"/>
                <a:gd name="T83" fmla="*/ 2147483647 h 190"/>
                <a:gd name="T84" fmla="*/ 2147483647 w 284"/>
                <a:gd name="T85" fmla="*/ 2147483647 h 190"/>
                <a:gd name="T86" fmla="*/ 2147483647 w 284"/>
                <a:gd name="T87" fmla="*/ 2147483647 h 190"/>
                <a:gd name="T88" fmla="*/ 2147483647 w 284"/>
                <a:gd name="T89" fmla="*/ 2147483647 h 190"/>
                <a:gd name="T90" fmla="*/ 2147483647 w 284"/>
                <a:gd name="T91" fmla="*/ 2147483647 h 190"/>
                <a:gd name="T92" fmla="*/ 2147483647 w 284"/>
                <a:gd name="T93" fmla="*/ 2147483647 h 190"/>
                <a:gd name="T94" fmla="*/ 2147483647 w 284"/>
                <a:gd name="T95" fmla="*/ 2147483647 h 190"/>
                <a:gd name="T96" fmla="*/ 2147483647 w 284"/>
                <a:gd name="T97" fmla="*/ 2147483647 h 190"/>
                <a:gd name="T98" fmla="*/ 2147483647 w 284"/>
                <a:gd name="T99" fmla="*/ 2147483647 h 190"/>
                <a:gd name="T100" fmla="*/ 2147483647 w 284"/>
                <a:gd name="T101" fmla="*/ 2147483647 h 190"/>
                <a:gd name="T102" fmla="*/ 2147483647 w 284"/>
                <a:gd name="T103" fmla="*/ 2147483647 h 190"/>
                <a:gd name="T104" fmla="*/ 2147483647 w 284"/>
                <a:gd name="T105" fmla="*/ 2147483647 h 190"/>
                <a:gd name="T106" fmla="*/ 2147483647 w 284"/>
                <a:gd name="T107" fmla="*/ 2147483647 h 190"/>
                <a:gd name="T108" fmla="*/ 2147483647 w 284"/>
                <a:gd name="T109" fmla="*/ 2147483647 h 190"/>
                <a:gd name="T110" fmla="*/ 2147483647 w 284"/>
                <a:gd name="T111" fmla="*/ 2147483647 h 190"/>
                <a:gd name="T112" fmla="*/ 2147483647 w 284"/>
                <a:gd name="T113" fmla="*/ 2147483647 h 190"/>
                <a:gd name="T114" fmla="*/ 2147483647 w 284"/>
                <a:gd name="T115" fmla="*/ 0 h 190"/>
                <a:gd name="T116" fmla="*/ 2147483647 w 284"/>
                <a:gd name="T117" fmla="*/ 2147483647 h 190"/>
                <a:gd name="T118" fmla="*/ 2147483647 w 284"/>
                <a:gd name="T119" fmla="*/ 2147483647 h 190"/>
                <a:gd name="T120" fmla="*/ 2147483647 w 284"/>
                <a:gd name="T121" fmla="*/ 2147483647 h 190"/>
                <a:gd name="T122" fmla="*/ 2147483647 w 284"/>
                <a:gd name="T123" fmla="*/ 2147483647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4"/>
                <a:gd name="T187" fmla="*/ 0 h 190"/>
                <a:gd name="T188" fmla="*/ 284 w 284"/>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4" h="190">
                  <a:moveTo>
                    <a:pt x="114" y="0"/>
                  </a:moveTo>
                  <a:lnTo>
                    <a:pt x="124" y="0"/>
                  </a:lnTo>
                  <a:lnTo>
                    <a:pt x="122" y="10"/>
                  </a:lnTo>
                  <a:lnTo>
                    <a:pt x="126" y="8"/>
                  </a:lnTo>
                  <a:lnTo>
                    <a:pt x="130" y="4"/>
                  </a:lnTo>
                  <a:lnTo>
                    <a:pt x="132" y="2"/>
                  </a:lnTo>
                  <a:lnTo>
                    <a:pt x="138" y="0"/>
                  </a:lnTo>
                  <a:lnTo>
                    <a:pt x="146" y="0"/>
                  </a:lnTo>
                  <a:lnTo>
                    <a:pt x="158" y="4"/>
                  </a:lnTo>
                  <a:lnTo>
                    <a:pt x="168" y="8"/>
                  </a:lnTo>
                  <a:lnTo>
                    <a:pt x="170" y="12"/>
                  </a:lnTo>
                  <a:lnTo>
                    <a:pt x="172" y="14"/>
                  </a:lnTo>
                  <a:lnTo>
                    <a:pt x="142" y="20"/>
                  </a:lnTo>
                  <a:lnTo>
                    <a:pt x="158" y="22"/>
                  </a:lnTo>
                  <a:lnTo>
                    <a:pt x="172" y="20"/>
                  </a:lnTo>
                  <a:lnTo>
                    <a:pt x="176" y="22"/>
                  </a:lnTo>
                  <a:lnTo>
                    <a:pt x="180" y="24"/>
                  </a:lnTo>
                  <a:lnTo>
                    <a:pt x="184" y="28"/>
                  </a:lnTo>
                  <a:lnTo>
                    <a:pt x="186" y="34"/>
                  </a:lnTo>
                  <a:lnTo>
                    <a:pt x="190" y="40"/>
                  </a:lnTo>
                  <a:lnTo>
                    <a:pt x="196" y="34"/>
                  </a:lnTo>
                  <a:lnTo>
                    <a:pt x="198" y="32"/>
                  </a:lnTo>
                  <a:lnTo>
                    <a:pt x="202" y="32"/>
                  </a:lnTo>
                  <a:lnTo>
                    <a:pt x="212" y="36"/>
                  </a:lnTo>
                  <a:lnTo>
                    <a:pt x="224" y="44"/>
                  </a:lnTo>
                  <a:lnTo>
                    <a:pt x="246" y="58"/>
                  </a:lnTo>
                  <a:lnTo>
                    <a:pt x="236" y="64"/>
                  </a:lnTo>
                  <a:lnTo>
                    <a:pt x="230" y="68"/>
                  </a:lnTo>
                  <a:lnTo>
                    <a:pt x="228" y="74"/>
                  </a:lnTo>
                  <a:lnTo>
                    <a:pt x="218" y="74"/>
                  </a:lnTo>
                  <a:lnTo>
                    <a:pt x="218" y="80"/>
                  </a:lnTo>
                  <a:lnTo>
                    <a:pt x="224" y="80"/>
                  </a:lnTo>
                  <a:lnTo>
                    <a:pt x="234" y="82"/>
                  </a:lnTo>
                  <a:lnTo>
                    <a:pt x="246" y="86"/>
                  </a:lnTo>
                  <a:lnTo>
                    <a:pt x="256" y="94"/>
                  </a:lnTo>
                  <a:lnTo>
                    <a:pt x="258" y="98"/>
                  </a:lnTo>
                  <a:lnTo>
                    <a:pt x="258" y="102"/>
                  </a:lnTo>
                  <a:lnTo>
                    <a:pt x="264" y="104"/>
                  </a:lnTo>
                  <a:lnTo>
                    <a:pt x="268" y="106"/>
                  </a:lnTo>
                  <a:lnTo>
                    <a:pt x="272" y="108"/>
                  </a:lnTo>
                  <a:lnTo>
                    <a:pt x="276" y="108"/>
                  </a:lnTo>
                  <a:lnTo>
                    <a:pt x="280" y="108"/>
                  </a:lnTo>
                  <a:lnTo>
                    <a:pt x="284" y="106"/>
                  </a:lnTo>
                  <a:lnTo>
                    <a:pt x="284" y="112"/>
                  </a:lnTo>
                  <a:lnTo>
                    <a:pt x="276" y="114"/>
                  </a:lnTo>
                  <a:lnTo>
                    <a:pt x="268" y="116"/>
                  </a:lnTo>
                  <a:lnTo>
                    <a:pt x="268" y="126"/>
                  </a:lnTo>
                  <a:lnTo>
                    <a:pt x="262" y="124"/>
                  </a:lnTo>
                  <a:lnTo>
                    <a:pt x="258" y="122"/>
                  </a:lnTo>
                  <a:lnTo>
                    <a:pt x="252" y="130"/>
                  </a:lnTo>
                  <a:lnTo>
                    <a:pt x="246" y="134"/>
                  </a:lnTo>
                  <a:lnTo>
                    <a:pt x="242" y="136"/>
                  </a:lnTo>
                  <a:lnTo>
                    <a:pt x="236" y="136"/>
                  </a:lnTo>
                  <a:lnTo>
                    <a:pt x="232" y="134"/>
                  </a:lnTo>
                  <a:lnTo>
                    <a:pt x="230" y="130"/>
                  </a:lnTo>
                  <a:lnTo>
                    <a:pt x="228" y="128"/>
                  </a:lnTo>
                  <a:lnTo>
                    <a:pt x="228" y="120"/>
                  </a:lnTo>
                  <a:lnTo>
                    <a:pt x="224" y="112"/>
                  </a:lnTo>
                  <a:lnTo>
                    <a:pt x="210" y="112"/>
                  </a:lnTo>
                  <a:lnTo>
                    <a:pt x="212" y="118"/>
                  </a:lnTo>
                  <a:lnTo>
                    <a:pt x="208" y="120"/>
                  </a:lnTo>
                  <a:lnTo>
                    <a:pt x="204" y="120"/>
                  </a:lnTo>
                  <a:lnTo>
                    <a:pt x="198" y="122"/>
                  </a:lnTo>
                  <a:lnTo>
                    <a:pt x="198" y="124"/>
                  </a:lnTo>
                  <a:lnTo>
                    <a:pt x="200" y="128"/>
                  </a:lnTo>
                  <a:lnTo>
                    <a:pt x="206" y="130"/>
                  </a:lnTo>
                  <a:lnTo>
                    <a:pt x="206" y="138"/>
                  </a:lnTo>
                  <a:lnTo>
                    <a:pt x="214" y="140"/>
                  </a:lnTo>
                  <a:lnTo>
                    <a:pt x="220" y="144"/>
                  </a:lnTo>
                  <a:lnTo>
                    <a:pt x="222" y="152"/>
                  </a:lnTo>
                  <a:lnTo>
                    <a:pt x="220" y="158"/>
                  </a:lnTo>
                  <a:lnTo>
                    <a:pt x="218" y="164"/>
                  </a:lnTo>
                  <a:lnTo>
                    <a:pt x="218" y="168"/>
                  </a:lnTo>
                  <a:lnTo>
                    <a:pt x="216" y="172"/>
                  </a:lnTo>
                  <a:lnTo>
                    <a:pt x="220" y="178"/>
                  </a:lnTo>
                  <a:lnTo>
                    <a:pt x="212" y="176"/>
                  </a:lnTo>
                  <a:lnTo>
                    <a:pt x="202" y="172"/>
                  </a:lnTo>
                  <a:lnTo>
                    <a:pt x="196" y="166"/>
                  </a:lnTo>
                  <a:lnTo>
                    <a:pt x="192" y="164"/>
                  </a:lnTo>
                  <a:lnTo>
                    <a:pt x="192" y="162"/>
                  </a:lnTo>
                  <a:lnTo>
                    <a:pt x="188" y="160"/>
                  </a:lnTo>
                  <a:lnTo>
                    <a:pt x="182" y="158"/>
                  </a:lnTo>
                  <a:lnTo>
                    <a:pt x="170" y="158"/>
                  </a:lnTo>
                  <a:lnTo>
                    <a:pt x="172" y="160"/>
                  </a:lnTo>
                  <a:lnTo>
                    <a:pt x="180" y="168"/>
                  </a:lnTo>
                  <a:lnTo>
                    <a:pt x="196" y="182"/>
                  </a:lnTo>
                  <a:lnTo>
                    <a:pt x="194" y="188"/>
                  </a:lnTo>
                  <a:lnTo>
                    <a:pt x="190" y="190"/>
                  </a:lnTo>
                  <a:lnTo>
                    <a:pt x="184" y="188"/>
                  </a:lnTo>
                  <a:lnTo>
                    <a:pt x="174" y="184"/>
                  </a:lnTo>
                  <a:lnTo>
                    <a:pt x="160" y="176"/>
                  </a:lnTo>
                  <a:lnTo>
                    <a:pt x="134" y="176"/>
                  </a:lnTo>
                  <a:lnTo>
                    <a:pt x="132" y="172"/>
                  </a:lnTo>
                  <a:lnTo>
                    <a:pt x="134" y="170"/>
                  </a:lnTo>
                  <a:lnTo>
                    <a:pt x="134" y="168"/>
                  </a:lnTo>
                  <a:lnTo>
                    <a:pt x="134" y="164"/>
                  </a:lnTo>
                  <a:lnTo>
                    <a:pt x="134" y="160"/>
                  </a:lnTo>
                  <a:lnTo>
                    <a:pt x="134" y="158"/>
                  </a:lnTo>
                  <a:lnTo>
                    <a:pt x="132" y="158"/>
                  </a:lnTo>
                  <a:lnTo>
                    <a:pt x="124" y="152"/>
                  </a:lnTo>
                  <a:lnTo>
                    <a:pt x="120" y="148"/>
                  </a:lnTo>
                  <a:lnTo>
                    <a:pt x="120" y="144"/>
                  </a:lnTo>
                  <a:lnTo>
                    <a:pt x="102" y="144"/>
                  </a:lnTo>
                  <a:lnTo>
                    <a:pt x="94" y="144"/>
                  </a:lnTo>
                  <a:lnTo>
                    <a:pt x="88" y="146"/>
                  </a:lnTo>
                  <a:lnTo>
                    <a:pt x="78" y="148"/>
                  </a:lnTo>
                  <a:lnTo>
                    <a:pt x="70" y="150"/>
                  </a:lnTo>
                  <a:lnTo>
                    <a:pt x="62" y="148"/>
                  </a:lnTo>
                  <a:lnTo>
                    <a:pt x="60" y="146"/>
                  </a:lnTo>
                  <a:lnTo>
                    <a:pt x="60" y="144"/>
                  </a:lnTo>
                  <a:lnTo>
                    <a:pt x="60" y="142"/>
                  </a:lnTo>
                  <a:lnTo>
                    <a:pt x="62" y="138"/>
                  </a:lnTo>
                  <a:lnTo>
                    <a:pt x="70" y="136"/>
                  </a:lnTo>
                  <a:lnTo>
                    <a:pt x="86" y="128"/>
                  </a:lnTo>
                  <a:lnTo>
                    <a:pt x="88" y="132"/>
                  </a:lnTo>
                  <a:lnTo>
                    <a:pt x="92" y="134"/>
                  </a:lnTo>
                  <a:lnTo>
                    <a:pt x="104" y="134"/>
                  </a:lnTo>
                  <a:lnTo>
                    <a:pt x="114" y="132"/>
                  </a:lnTo>
                  <a:lnTo>
                    <a:pt x="116" y="130"/>
                  </a:lnTo>
                  <a:lnTo>
                    <a:pt x="120" y="128"/>
                  </a:lnTo>
                  <a:lnTo>
                    <a:pt x="122" y="126"/>
                  </a:lnTo>
                  <a:lnTo>
                    <a:pt x="122" y="120"/>
                  </a:lnTo>
                  <a:lnTo>
                    <a:pt x="134" y="116"/>
                  </a:lnTo>
                  <a:lnTo>
                    <a:pt x="142" y="112"/>
                  </a:lnTo>
                  <a:lnTo>
                    <a:pt x="162" y="98"/>
                  </a:lnTo>
                  <a:lnTo>
                    <a:pt x="152" y="84"/>
                  </a:lnTo>
                  <a:lnTo>
                    <a:pt x="148" y="82"/>
                  </a:lnTo>
                  <a:lnTo>
                    <a:pt x="142" y="80"/>
                  </a:lnTo>
                  <a:lnTo>
                    <a:pt x="142" y="76"/>
                  </a:lnTo>
                  <a:lnTo>
                    <a:pt x="128" y="76"/>
                  </a:lnTo>
                  <a:lnTo>
                    <a:pt x="130" y="74"/>
                  </a:lnTo>
                  <a:lnTo>
                    <a:pt x="134" y="74"/>
                  </a:lnTo>
                  <a:lnTo>
                    <a:pt x="134" y="66"/>
                  </a:lnTo>
                  <a:lnTo>
                    <a:pt x="130" y="64"/>
                  </a:lnTo>
                  <a:lnTo>
                    <a:pt x="126" y="62"/>
                  </a:lnTo>
                  <a:lnTo>
                    <a:pt x="118" y="56"/>
                  </a:lnTo>
                  <a:lnTo>
                    <a:pt x="114" y="54"/>
                  </a:lnTo>
                  <a:lnTo>
                    <a:pt x="112" y="54"/>
                  </a:lnTo>
                  <a:lnTo>
                    <a:pt x="110" y="56"/>
                  </a:lnTo>
                  <a:lnTo>
                    <a:pt x="104" y="58"/>
                  </a:lnTo>
                  <a:lnTo>
                    <a:pt x="100" y="62"/>
                  </a:lnTo>
                  <a:lnTo>
                    <a:pt x="96" y="64"/>
                  </a:lnTo>
                  <a:lnTo>
                    <a:pt x="92" y="66"/>
                  </a:lnTo>
                  <a:lnTo>
                    <a:pt x="88" y="66"/>
                  </a:lnTo>
                  <a:lnTo>
                    <a:pt x="88" y="64"/>
                  </a:lnTo>
                  <a:lnTo>
                    <a:pt x="88" y="56"/>
                  </a:lnTo>
                  <a:lnTo>
                    <a:pt x="76" y="58"/>
                  </a:lnTo>
                  <a:lnTo>
                    <a:pt x="64" y="58"/>
                  </a:lnTo>
                  <a:lnTo>
                    <a:pt x="36" y="56"/>
                  </a:lnTo>
                  <a:lnTo>
                    <a:pt x="32" y="56"/>
                  </a:lnTo>
                  <a:lnTo>
                    <a:pt x="26" y="54"/>
                  </a:lnTo>
                  <a:lnTo>
                    <a:pt x="24" y="52"/>
                  </a:lnTo>
                  <a:lnTo>
                    <a:pt x="22" y="46"/>
                  </a:lnTo>
                  <a:lnTo>
                    <a:pt x="18" y="48"/>
                  </a:lnTo>
                  <a:lnTo>
                    <a:pt x="14" y="50"/>
                  </a:lnTo>
                  <a:lnTo>
                    <a:pt x="10" y="52"/>
                  </a:lnTo>
                  <a:lnTo>
                    <a:pt x="6" y="52"/>
                  </a:lnTo>
                  <a:lnTo>
                    <a:pt x="4" y="52"/>
                  </a:lnTo>
                  <a:lnTo>
                    <a:pt x="2" y="48"/>
                  </a:lnTo>
                  <a:lnTo>
                    <a:pt x="0" y="44"/>
                  </a:lnTo>
                  <a:lnTo>
                    <a:pt x="6" y="40"/>
                  </a:lnTo>
                  <a:lnTo>
                    <a:pt x="14" y="40"/>
                  </a:lnTo>
                  <a:lnTo>
                    <a:pt x="6" y="36"/>
                  </a:lnTo>
                  <a:lnTo>
                    <a:pt x="4" y="34"/>
                  </a:lnTo>
                  <a:lnTo>
                    <a:pt x="4" y="30"/>
                  </a:lnTo>
                  <a:lnTo>
                    <a:pt x="4" y="28"/>
                  </a:lnTo>
                  <a:lnTo>
                    <a:pt x="6" y="24"/>
                  </a:lnTo>
                  <a:lnTo>
                    <a:pt x="12" y="18"/>
                  </a:lnTo>
                  <a:lnTo>
                    <a:pt x="22" y="14"/>
                  </a:lnTo>
                  <a:lnTo>
                    <a:pt x="32" y="10"/>
                  </a:lnTo>
                  <a:lnTo>
                    <a:pt x="56" y="6"/>
                  </a:lnTo>
                  <a:lnTo>
                    <a:pt x="64" y="4"/>
                  </a:lnTo>
                  <a:lnTo>
                    <a:pt x="72" y="0"/>
                  </a:lnTo>
                  <a:lnTo>
                    <a:pt x="82" y="0"/>
                  </a:lnTo>
                  <a:lnTo>
                    <a:pt x="78" y="6"/>
                  </a:lnTo>
                  <a:lnTo>
                    <a:pt x="72" y="8"/>
                  </a:lnTo>
                  <a:lnTo>
                    <a:pt x="62" y="12"/>
                  </a:lnTo>
                  <a:lnTo>
                    <a:pt x="58" y="16"/>
                  </a:lnTo>
                  <a:lnTo>
                    <a:pt x="54" y="18"/>
                  </a:lnTo>
                  <a:lnTo>
                    <a:pt x="50" y="22"/>
                  </a:lnTo>
                  <a:lnTo>
                    <a:pt x="48" y="28"/>
                  </a:lnTo>
                  <a:lnTo>
                    <a:pt x="56" y="28"/>
                  </a:lnTo>
                  <a:lnTo>
                    <a:pt x="60" y="24"/>
                  </a:lnTo>
                  <a:lnTo>
                    <a:pt x="64" y="18"/>
                  </a:lnTo>
                  <a:lnTo>
                    <a:pt x="70" y="14"/>
                  </a:lnTo>
                  <a:lnTo>
                    <a:pt x="76" y="12"/>
                  </a:lnTo>
                  <a:lnTo>
                    <a:pt x="94" y="6"/>
                  </a:ln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85" name="Freeform 57"/>
            <p:cNvSpPr/>
            <p:nvPr/>
          </p:nvSpPr>
          <p:spPr bwMode="auto">
            <a:xfrm>
              <a:off x="3303675" y="2630901"/>
              <a:ext cx="47278" cy="29203"/>
            </a:xfrm>
            <a:custGeom>
              <a:avLst/>
              <a:gdLst>
                <a:gd name="T0" fmla="*/ 2147483647 w 32"/>
                <a:gd name="T1" fmla="*/ 2147483647 h 18"/>
                <a:gd name="T2" fmla="*/ 2147483647 w 32"/>
                <a:gd name="T3" fmla="*/ 0 h 18"/>
                <a:gd name="T4" fmla="*/ 2147483647 w 32"/>
                <a:gd name="T5" fmla="*/ 0 h 18"/>
                <a:gd name="T6" fmla="*/ 2147483647 w 32"/>
                <a:gd name="T7" fmla="*/ 2147483647 h 18"/>
                <a:gd name="T8" fmla="*/ 2147483647 w 32"/>
                <a:gd name="T9" fmla="*/ 2147483647 h 18"/>
                <a:gd name="T10" fmla="*/ 2147483647 w 32"/>
                <a:gd name="T11" fmla="*/ 2147483647 h 18"/>
                <a:gd name="T12" fmla="*/ 2147483647 w 32"/>
                <a:gd name="T13" fmla="*/ 2147483647 h 18"/>
                <a:gd name="T14" fmla="*/ 2147483647 w 32"/>
                <a:gd name="T15" fmla="*/ 2147483647 h 18"/>
                <a:gd name="T16" fmla="*/ 2147483647 w 32"/>
                <a:gd name="T17" fmla="*/ 2147483647 h 18"/>
                <a:gd name="T18" fmla="*/ 2147483647 w 32"/>
                <a:gd name="T19" fmla="*/ 2147483647 h 18"/>
                <a:gd name="T20" fmla="*/ 0 w 32"/>
                <a:gd name="T21" fmla="*/ 2147483647 h 18"/>
                <a:gd name="T22" fmla="*/ 2147483647 w 32"/>
                <a:gd name="T23" fmla="*/ 2147483647 h 18"/>
                <a:gd name="T24" fmla="*/ 2147483647 w 32"/>
                <a:gd name="T25" fmla="*/ 2147483647 h 18"/>
                <a:gd name="T26" fmla="*/ 2147483647 w 32"/>
                <a:gd name="T27" fmla="*/ 2147483647 h 18"/>
                <a:gd name="T28" fmla="*/ 2147483647 w 32"/>
                <a:gd name="T29" fmla="*/ 2147483647 h 18"/>
                <a:gd name="T30" fmla="*/ 2147483647 w 32"/>
                <a:gd name="T31" fmla="*/ 0 h 18"/>
                <a:gd name="T32" fmla="*/ 2147483647 w 32"/>
                <a:gd name="T33" fmla="*/ 2147483647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18"/>
                <a:gd name="T53" fmla="*/ 32 w 3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18">
                  <a:moveTo>
                    <a:pt x="16" y="2"/>
                  </a:moveTo>
                  <a:lnTo>
                    <a:pt x="28" y="0"/>
                  </a:lnTo>
                  <a:lnTo>
                    <a:pt x="30" y="0"/>
                  </a:lnTo>
                  <a:lnTo>
                    <a:pt x="32" y="2"/>
                  </a:lnTo>
                  <a:lnTo>
                    <a:pt x="30" y="6"/>
                  </a:lnTo>
                  <a:lnTo>
                    <a:pt x="28" y="10"/>
                  </a:lnTo>
                  <a:lnTo>
                    <a:pt x="22" y="14"/>
                  </a:lnTo>
                  <a:lnTo>
                    <a:pt x="14" y="18"/>
                  </a:lnTo>
                  <a:lnTo>
                    <a:pt x="6" y="18"/>
                  </a:lnTo>
                  <a:lnTo>
                    <a:pt x="2" y="16"/>
                  </a:lnTo>
                  <a:lnTo>
                    <a:pt x="0" y="14"/>
                  </a:lnTo>
                  <a:lnTo>
                    <a:pt x="2" y="10"/>
                  </a:lnTo>
                  <a:lnTo>
                    <a:pt x="8" y="6"/>
                  </a:lnTo>
                  <a:lnTo>
                    <a:pt x="12" y="2"/>
                  </a:lnTo>
                  <a:lnTo>
                    <a:pt x="18" y="2"/>
                  </a:lnTo>
                  <a:lnTo>
                    <a:pt x="18" y="0"/>
                  </a:ln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86" name="Freeform 59"/>
            <p:cNvSpPr/>
            <p:nvPr/>
          </p:nvSpPr>
          <p:spPr bwMode="auto">
            <a:xfrm>
              <a:off x="1955689" y="3152587"/>
              <a:ext cx="1276492" cy="687615"/>
            </a:xfrm>
            <a:custGeom>
              <a:avLst/>
              <a:gdLst>
                <a:gd name="T0" fmla="*/ 2147483647 w 872"/>
                <a:gd name="T1" fmla="*/ 2147483647 h 434"/>
                <a:gd name="T2" fmla="*/ 2147483647 w 872"/>
                <a:gd name="T3" fmla="*/ 2147483647 h 434"/>
                <a:gd name="T4" fmla="*/ 2147483647 w 872"/>
                <a:gd name="T5" fmla="*/ 2147483647 h 434"/>
                <a:gd name="T6" fmla="*/ 2147483647 w 872"/>
                <a:gd name="T7" fmla="*/ 2147483647 h 434"/>
                <a:gd name="T8" fmla="*/ 2147483647 w 872"/>
                <a:gd name="T9" fmla="*/ 2147483647 h 434"/>
                <a:gd name="T10" fmla="*/ 2147483647 w 872"/>
                <a:gd name="T11" fmla="*/ 2147483647 h 434"/>
                <a:gd name="T12" fmla="*/ 2147483647 w 872"/>
                <a:gd name="T13" fmla="*/ 2147483647 h 434"/>
                <a:gd name="T14" fmla="*/ 2147483647 w 872"/>
                <a:gd name="T15" fmla="*/ 2147483647 h 434"/>
                <a:gd name="T16" fmla="*/ 2147483647 w 872"/>
                <a:gd name="T17" fmla="*/ 2147483647 h 434"/>
                <a:gd name="T18" fmla="*/ 2147483647 w 872"/>
                <a:gd name="T19" fmla="*/ 2147483647 h 434"/>
                <a:gd name="T20" fmla="*/ 2147483647 w 872"/>
                <a:gd name="T21" fmla="*/ 2147483647 h 434"/>
                <a:gd name="T22" fmla="*/ 2147483647 w 872"/>
                <a:gd name="T23" fmla="*/ 2147483647 h 434"/>
                <a:gd name="T24" fmla="*/ 2147483647 w 872"/>
                <a:gd name="T25" fmla="*/ 2147483647 h 434"/>
                <a:gd name="T26" fmla="*/ 2147483647 w 872"/>
                <a:gd name="T27" fmla="*/ 2147483647 h 434"/>
                <a:gd name="T28" fmla="*/ 2147483647 w 872"/>
                <a:gd name="T29" fmla="*/ 2147483647 h 434"/>
                <a:gd name="T30" fmla="*/ 2147483647 w 872"/>
                <a:gd name="T31" fmla="*/ 2147483647 h 434"/>
                <a:gd name="T32" fmla="*/ 2147483647 w 872"/>
                <a:gd name="T33" fmla="*/ 2147483647 h 434"/>
                <a:gd name="T34" fmla="*/ 2147483647 w 872"/>
                <a:gd name="T35" fmla="*/ 2147483647 h 434"/>
                <a:gd name="T36" fmla="*/ 2147483647 w 872"/>
                <a:gd name="T37" fmla="*/ 2147483647 h 434"/>
                <a:gd name="T38" fmla="*/ 2147483647 w 872"/>
                <a:gd name="T39" fmla="*/ 2147483647 h 434"/>
                <a:gd name="T40" fmla="*/ 2147483647 w 872"/>
                <a:gd name="T41" fmla="*/ 2147483647 h 434"/>
                <a:gd name="T42" fmla="*/ 2147483647 w 872"/>
                <a:gd name="T43" fmla="*/ 2147483647 h 434"/>
                <a:gd name="T44" fmla="*/ 2147483647 w 872"/>
                <a:gd name="T45" fmla="*/ 2147483647 h 434"/>
                <a:gd name="T46" fmla="*/ 2147483647 w 872"/>
                <a:gd name="T47" fmla="*/ 2147483647 h 434"/>
                <a:gd name="T48" fmla="*/ 2147483647 w 872"/>
                <a:gd name="T49" fmla="*/ 2147483647 h 434"/>
                <a:gd name="T50" fmla="*/ 2147483647 w 872"/>
                <a:gd name="T51" fmla="*/ 2147483647 h 434"/>
                <a:gd name="T52" fmla="*/ 2147483647 w 872"/>
                <a:gd name="T53" fmla="*/ 2147483647 h 434"/>
                <a:gd name="T54" fmla="*/ 2147483647 w 872"/>
                <a:gd name="T55" fmla="*/ 2147483647 h 434"/>
                <a:gd name="T56" fmla="*/ 2147483647 w 872"/>
                <a:gd name="T57" fmla="*/ 2147483647 h 434"/>
                <a:gd name="T58" fmla="*/ 2147483647 w 872"/>
                <a:gd name="T59" fmla="*/ 2147483647 h 434"/>
                <a:gd name="T60" fmla="*/ 2147483647 w 872"/>
                <a:gd name="T61" fmla="*/ 2147483647 h 434"/>
                <a:gd name="T62" fmla="*/ 2147483647 w 872"/>
                <a:gd name="T63" fmla="*/ 2147483647 h 434"/>
                <a:gd name="T64" fmla="*/ 2147483647 w 872"/>
                <a:gd name="T65" fmla="*/ 2147483647 h 434"/>
                <a:gd name="T66" fmla="*/ 2147483647 w 872"/>
                <a:gd name="T67" fmla="*/ 2147483647 h 434"/>
                <a:gd name="T68" fmla="*/ 2147483647 w 872"/>
                <a:gd name="T69" fmla="*/ 2147483647 h 434"/>
                <a:gd name="T70" fmla="*/ 2147483647 w 872"/>
                <a:gd name="T71" fmla="*/ 2147483647 h 434"/>
                <a:gd name="T72" fmla="*/ 2147483647 w 872"/>
                <a:gd name="T73" fmla="*/ 2147483647 h 434"/>
                <a:gd name="T74" fmla="*/ 2147483647 w 872"/>
                <a:gd name="T75" fmla="*/ 2147483647 h 434"/>
                <a:gd name="T76" fmla="*/ 2147483647 w 872"/>
                <a:gd name="T77" fmla="*/ 2147483647 h 434"/>
                <a:gd name="T78" fmla="*/ 2147483647 w 872"/>
                <a:gd name="T79" fmla="*/ 2147483647 h 434"/>
                <a:gd name="T80" fmla="*/ 2147483647 w 872"/>
                <a:gd name="T81" fmla="*/ 2147483647 h 434"/>
                <a:gd name="T82" fmla="*/ 2147483647 w 872"/>
                <a:gd name="T83" fmla="*/ 2147483647 h 434"/>
                <a:gd name="T84" fmla="*/ 2147483647 w 872"/>
                <a:gd name="T85" fmla="*/ 2147483647 h 434"/>
                <a:gd name="T86" fmla="*/ 2147483647 w 872"/>
                <a:gd name="T87" fmla="*/ 2147483647 h 434"/>
                <a:gd name="T88" fmla="*/ 2147483647 w 872"/>
                <a:gd name="T89" fmla="*/ 2147483647 h 434"/>
                <a:gd name="T90" fmla="*/ 2147483647 w 872"/>
                <a:gd name="T91" fmla="*/ 2147483647 h 434"/>
                <a:gd name="T92" fmla="*/ 2147483647 w 872"/>
                <a:gd name="T93" fmla="*/ 2147483647 h 434"/>
                <a:gd name="T94" fmla="*/ 2147483647 w 872"/>
                <a:gd name="T95" fmla="*/ 2147483647 h 434"/>
                <a:gd name="T96" fmla="*/ 2147483647 w 872"/>
                <a:gd name="T97" fmla="*/ 2147483647 h 434"/>
                <a:gd name="T98" fmla="*/ 2147483647 w 872"/>
                <a:gd name="T99" fmla="*/ 2147483647 h 434"/>
                <a:gd name="T100" fmla="*/ 2147483647 w 872"/>
                <a:gd name="T101" fmla="*/ 2147483647 h 434"/>
                <a:gd name="T102" fmla="*/ 2147483647 w 872"/>
                <a:gd name="T103" fmla="*/ 2147483647 h 434"/>
                <a:gd name="T104" fmla="*/ 0 w 872"/>
                <a:gd name="T105" fmla="*/ 2147483647 h 434"/>
                <a:gd name="T106" fmla="*/ 2147483647 w 872"/>
                <a:gd name="T107" fmla="*/ 2147483647 h 434"/>
                <a:gd name="T108" fmla="*/ 2147483647 w 872"/>
                <a:gd name="T109" fmla="*/ 2147483647 h 4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2"/>
                <a:gd name="T166" fmla="*/ 0 h 434"/>
                <a:gd name="T167" fmla="*/ 872 w 872"/>
                <a:gd name="T168" fmla="*/ 434 h 4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2" h="434">
                  <a:moveTo>
                    <a:pt x="4" y="226"/>
                  </a:moveTo>
                  <a:lnTo>
                    <a:pt x="4" y="228"/>
                  </a:lnTo>
                  <a:lnTo>
                    <a:pt x="4" y="230"/>
                  </a:lnTo>
                  <a:lnTo>
                    <a:pt x="2" y="236"/>
                  </a:lnTo>
                  <a:lnTo>
                    <a:pt x="4" y="244"/>
                  </a:lnTo>
                  <a:lnTo>
                    <a:pt x="6" y="254"/>
                  </a:lnTo>
                  <a:lnTo>
                    <a:pt x="14" y="260"/>
                  </a:lnTo>
                  <a:lnTo>
                    <a:pt x="26" y="264"/>
                  </a:lnTo>
                  <a:lnTo>
                    <a:pt x="30" y="266"/>
                  </a:lnTo>
                  <a:lnTo>
                    <a:pt x="32" y="268"/>
                  </a:lnTo>
                  <a:lnTo>
                    <a:pt x="40" y="278"/>
                  </a:lnTo>
                  <a:lnTo>
                    <a:pt x="44" y="290"/>
                  </a:lnTo>
                  <a:lnTo>
                    <a:pt x="46" y="300"/>
                  </a:lnTo>
                  <a:lnTo>
                    <a:pt x="66" y="298"/>
                  </a:lnTo>
                  <a:lnTo>
                    <a:pt x="74" y="298"/>
                  </a:lnTo>
                  <a:lnTo>
                    <a:pt x="80" y="300"/>
                  </a:lnTo>
                  <a:lnTo>
                    <a:pt x="124" y="326"/>
                  </a:lnTo>
                  <a:lnTo>
                    <a:pt x="174" y="326"/>
                  </a:lnTo>
                  <a:lnTo>
                    <a:pt x="178" y="316"/>
                  </a:lnTo>
                  <a:lnTo>
                    <a:pt x="194" y="318"/>
                  </a:lnTo>
                  <a:lnTo>
                    <a:pt x="198" y="318"/>
                  </a:lnTo>
                  <a:lnTo>
                    <a:pt x="204" y="316"/>
                  </a:lnTo>
                  <a:lnTo>
                    <a:pt x="206" y="324"/>
                  </a:lnTo>
                  <a:lnTo>
                    <a:pt x="212" y="328"/>
                  </a:lnTo>
                  <a:lnTo>
                    <a:pt x="216" y="332"/>
                  </a:lnTo>
                  <a:lnTo>
                    <a:pt x="220" y="336"/>
                  </a:lnTo>
                  <a:lnTo>
                    <a:pt x="224" y="356"/>
                  </a:lnTo>
                  <a:lnTo>
                    <a:pt x="226" y="360"/>
                  </a:lnTo>
                  <a:lnTo>
                    <a:pt x="230" y="364"/>
                  </a:lnTo>
                  <a:lnTo>
                    <a:pt x="234" y="366"/>
                  </a:lnTo>
                  <a:lnTo>
                    <a:pt x="238" y="366"/>
                  </a:lnTo>
                  <a:lnTo>
                    <a:pt x="244" y="364"/>
                  </a:lnTo>
                  <a:lnTo>
                    <a:pt x="250" y="360"/>
                  </a:lnTo>
                  <a:lnTo>
                    <a:pt x="254" y="354"/>
                  </a:lnTo>
                  <a:lnTo>
                    <a:pt x="256" y="354"/>
                  </a:lnTo>
                  <a:lnTo>
                    <a:pt x="262" y="354"/>
                  </a:lnTo>
                  <a:lnTo>
                    <a:pt x="270" y="354"/>
                  </a:lnTo>
                  <a:lnTo>
                    <a:pt x="276" y="358"/>
                  </a:lnTo>
                  <a:lnTo>
                    <a:pt x="278" y="366"/>
                  </a:lnTo>
                  <a:lnTo>
                    <a:pt x="282" y="374"/>
                  </a:lnTo>
                  <a:lnTo>
                    <a:pt x="286" y="392"/>
                  </a:lnTo>
                  <a:lnTo>
                    <a:pt x="288" y="408"/>
                  </a:lnTo>
                  <a:lnTo>
                    <a:pt x="290" y="412"/>
                  </a:lnTo>
                  <a:lnTo>
                    <a:pt x="294" y="414"/>
                  </a:lnTo>
                  <a:lnTo>
                    <a:pt x="302" y="420"/>
                  </a:lnTo>
                  <a:lnTo>
                    <a:pt x="320" y="426"/>
                  </a:lnTo>
                  <a:lnTo>
                    <a:pt x="322" y="426"/>
                  </a:lnTo>
                  <a:lnTo>
                    <a:pt x="322" y="408"/>
                  </a:lnTo>
                  <a:lnTo>
                    <a:pt x="322" y="402"/>
                  </a:lnTo>
                  <a:lnTo>
                    <a:pt x="324" y="394"/>
                  </a:lnTo>
                  <a:lnTo>
                    <a:pt x="328" y="388"/>
                  </a:lnTo>
                  <a:lnTo>
                    <a:pt x="332" y="382"/>
                  </a:lnTo>
                  <a:lnTo>
                    <a:pt x="338" y="378"/>
                  </a:lnTo>
                  <a:lnTo>
                    <a:pt x="340" y="374"/>
                  </a:lnTo>
                  <a:lnTo>
                    <a:pt x="342" y="370"/>
                  </a:lnTo>
                  <a:lnTo>
                    <a:pt x="350" y="370"/>
                  </a:lnTo>
                  <a:lnTo>
                    <a:pt x="358" y="368"/>
                  </a:lnTo>
                  <a:lnTo>
                    <a:pt x="370" y="360"/>
                  </a:lnTo>
                  <a:lnTo>
                    <a:pt x="372" y="358"/>
                  </a:lnTo>
                  <a:lnTo>
                    <a:pt x="374" y="356"/>
                  </a:lnTo>
                  <a:lnTo>
                    <a:pt x="374" y="354"/>
                  </a:lnTo>
                  <a:lnTo>
                    <a:pt x="378" y="352"/>
                  </a:lnTo>
                  <a:lnTo>
                    <a:pt x="384" y="354"/>
                  </a:lnTo>
                  <a:lnTo>
                    <a:pt x="386" y="352"/>
                  </a:lnTo>
                  <a:lnTo>
                    <a:pt x="386" y="350"/>
                  </a:lnTo>
                  <a:lnTo>
                    <a:pt x="388" y="348"/>
                  </a:lnTo>
                  <a:lnTo>
                    <a:pt x="392" y="348"/>
                  </a:lnTo>
                  <a:lnTo>
                    <a:pt x="398" y="348"/>
                  </a:lnTo>
                  <a:lnTo>
                    <a:pt x="404" y="350"/>
                  </a:lnTo>
                  <a:lnTo>
                    <a:pt x="408" y="352"/>
                  </a:lnTo>
                  <a:lnTo>
                    <a:pt x="414" y="354"/>
                  </a:lnTo>
                  <a:lnTo>
                    <a:pt x="418" y="352"/>
                  </a:lnTo>
                  <a:lnTo>
                    <a:pt x="424" y="352"/>
                  </a:lnTo>
                  <a:lnTo>
                    <a:pt x="430" y="356"/>
                  </a:lnTo>
                  <a:lnTo>
                    <a:pt x="434" y="358"/>
                  </a:lnTo>
                  <a:lnTo>
                    <a:pt x="440" y="360"/>
                  </a:lnTo>
                  <a:lnTo>
                    <a:pt x="444" y="358"/>
                  </a:lnTo>
                  <a:lnTo>
                    <a:pt x="450" y="356"/>
                  </a:lnTo>
                  <a:lnTo>
                    <a:pt x="452" y="358"/>
                  </a:lnTo>
                  <a:lnTo>
                    <a:pt x="454" y="360"/>
                  </a:lnTo>
                  <a:lnTo>
                    <a:pt x="456" y="362"/>
                  </a:lnTo>
                  <a:lnTo>
                    <a:pt x="460" y="362"/>
                  </a:lnTo>
                  <a:lnTo>
                    <a:pt x="462" y="362"/>
                  </a:lnTo>
                  <a:lnTo>
                    <a:pt x="462" y="358"/>
                  </a:lnTo>
                  <a:lnTo>
                    <a:pt x="458" y="356"/>
                  </a:lnTo>
                  <a:lnTo>
                    <a:pt x="456" y="354"/>
                  </a:lnTo>
                  <a:lnTo>
                    <a:pt x="456" y="340"/>
                  </a:lnTo>
                  <a:lnTo>
                    <a:pt x="466" y="338"/>
                  </a:lnTo>
                  <a:lnTo>
                    <a:pt x="474" y="336"/>
                  </a:lnTo>
                  <a:lnTo>
                    <a:pt x="486" y="340"/>
                  </a:lnTo>
                  <a:lnTo>
                    <a:pt x="490" y="338"/>
                  </a:lnTo>
                  <a:lnTo>
                    <a:pt x="494" y="336"/>
                  </a:lnTo>
                  <a:lnTo>
                    <a:pt x="510" y="336"/>
                  </a:lnTo>
                  <a:lnTo>
                    <a:pt x="512" y="338"/>
                  </a:lnTo>
                  <a:lnTo>
                    <a:pt x="516" y="340"/>
                  </a:lnTo>
                  <a:lnTo>
                    <a:pt x="522" y="342"/>
                  </a:lnTo>
                  <a:lnTo>
                    <a:pt x="524" y="346"/>
                  </a:lnTo>
                  <a:lnTo>
                    <a:pt x="524" y="348"/>
                  </a:lnTo>
                  <a:lnTo>
                    <a:pt x="524" y="352"/>
                  </a:lnTo>
                  <a:lnTo>
                    <a:pt x="530" y="350"/>
                  </a:lnTo>
                  <a:lnTo>
                    <a:pt x="532" y="348"/>
                  </a:lnTo>
                  <a:lnTo>
                    <a:pt x="542" y="344"/>
                  </a:lnTo>
                  <a:lnTo>
                    <a:pt x="550" y="346"/>
                  </a:lnTo>
                  <a:lnTo>
                    <a:pt x="552" y="350"/>
                  </a:lnTo>
                  <a:lnTo>
                    <a:pt x="552" y="354"/>
                  </a:lnTo>
                  <a:lnTo>
                    <a:pt x="554" y="356"/>
                  </a:lnTo>
                  <a:lnTo>
                    <a:pt x="556" y="360"/>
                  </a:lnTo>
                  <a:lnTo>
                    <a:pt x="558" y="362"/>
                  </a:lnTo>
                  <a:lnTo>
                    <a:pt x="562" y="364"/>
                  </a:lnTo>
                  <a:lnTo>
                    <a:pt x="560" y="370"/>
                  </a:lnTo>
                  <a:lnTo>
                    <a:pt x="558" y="372"/>
                  </a:lnTo>
                  <a:lnTo>
                    <a:pt x="556" y="376"/>
                  </a:lnTo>
                  <a:lnTo>
                    <a:pt x="556" y="380"/>
                  </a:lnTo>
                  <a:lnTo>
                    <a:pt x="558" y="382"/>
                  </a:lnTo>
                  <a:lnTo>
                    <a:pt x="560" y="386"/>
                  </a:lnTo>
                  <a:lnTo>
                    <a:pt x="558" y="388"/>
                  </a:lnTo>
                  <a:lnTo>
                    <a:pt x="558" y="390"/>
                  </a:lnTo>
                  <a:lnTo>
                    <a:pt x="558" y="400"/>
                  </a:lnTo>
                  <a:lnTo>
                    <a:pt x="564" y="408"/>
                  </a:lnTo>
                  <a:lnTo>
                    <a:pt x="564" y="416"/>
                  </a:lnTo>
                  <a:lnTo>
                    <a:pt x="566" y="422"/>
                  </a:lnTo>
                  <a:lnTo>
                    <a:pt x="570" y="428"/>
                  </a:lnTo>
                  <a:lnTo>
                    <a:pt x="574" y="432"/>
                  </a:lnTo>
                  <a:lnTo>
                    <a:pt x="578" y="434"/>
                  </a:lnTo>
                  <a:lnTo>
                    <a:pt x="584" y="434"/>
                  </a:lnTo>
                  <a:lnTo>
                    <a:pt x="584" y="428"/>
                  </a:lnTo>
                  <a:lnTo>
                    <a:pt x="588" y="420"/>
                  </a:lnTo>
                  <a:lnTo>
                    <a:pt x="590" y="414"/>
                  </a:lnTo>
                  <a:lnTo>
                    <a:pt x="592" y="408"/>
                  </a:lnTo>
                  <a:lnTo>
                    <a:pt x="592" y="398"/>
                  </a:lnTo>
                  <a:lnTo>
                    <a:pt x="594" y="388"/>
                  </a:lnTo>
                  <a:lnTo>
                    <a:pt x="592" y="380"/>
                  </a:lnTo>
                  <a:lnTo>
                    <a:pt x="588" y="370"/>
                  </a:lnTo>
                  <a:lnTo>
                    <a:pt x="586" y="358"/>
                  </a:lnTo>
                  <a:lnTo>
                    <a:pt x="584" y="348"/>
                  </a:lnTo>
                  <a:lnTo>
                    <a:pt x="586" y="332"/>
                  </a:lnTo>
                  <a:lnTo>
                    <a:pt x="590" y="322"/>
                  </a:lnTo>
                  <a:lnTo>
                    <a:pt x="598" y="310"/>
                  </a:lnTo>
                  <a:lnTo>
                    <a:pt x="606" y="300"/>
                  </a:lnTo>
                  <a:lnTo>
                    <a:pt x="608" y="300"/>
                  </a:lnTo>
                  <a:lnTo>
                    <a:pt x="612" y="298"/>
                  </a:lnTo>
                  <a:lnTo>
                    <a:pt x="616" y="296"/>
                  </a:lnTo>
                  <a:lnTo>
                    <a:pt x="618" y="294"/>
                  </a:lnTo>
                  <a:lnTo>
                    <a:pt x="624" y="292"/>
                  </a:lnTo>
                  <a:lnTo>
                    <a:pt x="626" y="290"/>
                  </a:lnTo>
                  <a:lnTo>
                    <a:pt x="632" y="282"/>
                  </a:lnTo>
                  <a:lnTo>
                    <a:pt x="634" y="276"/>
                  </a:lnTo>
                  <a:lnTo>
                    <a:pt x="638" y="274"/>
                  </a:lnTo>
                  <a:lnTo>
                    <a:pt x="644" y="274"/>
                  </a:lnTo>
                  <a:lnTo>
                    <a:pt x="644" y="272"/>
                  </a:lnTo>
                  <a:lnTo>
                    <a:pt x="646" y="272"/>
                  </a:lnTo>
                  <a:lnTo>
                    <a:pt x="650" y="272"/>
                  </a:lnTo>
                  <a:lnTo>
                    <a:pt x="654" y="268"/>
                  </a:lnTo>
                  <a:lnTo>
                    <a:pt x="658" y="264"/>
                  </a:lnTo>
                  <a:lnTo>
                    <a:pt x="660" y="260"/>
                  </a:lnTo>
                  <a:lnTo>
                    <a:pt x="668" y="258"/>
                  </a:lnTo>
                  <a:lnTo>
                    <a:pt x="672" y="258"/>
                  </a:lnTo>
                  <a:lnTo>
                    <a:pt x="678" y="254"/>
                  </a:lnTo>
                  <a:lnTo>
                    <a:pt x="676" y="250"/>
                  </a:lnTo>
                  <a:lnTo>
                    <a:pt x="678" y="246"/>
                  </a:lnTo>
                  <a:lnTo>
                    <a:pt x="688" y="244"/>
                  </a:lnTo>
                  <a:lnTo>
                    <a:pt x="690" y="242"/>
                  </a:lnTo>
                  <a:lnTo>
                    <a:pt x="692" y="240"/>
                  </a:lnTo>
                  <a:lnTo>
                    <a:pt x="696" y="238"/>
                  </a:lnTo>
                  <a:lnTo>
                    <a:pt x="698" y="234"/>
                  </a:lnTo>
                  <a:lnTo>
                    <a:pt x="696" y="230"/>
                  </a:lnTo>
                  <a:lnTo>
                    <a:pt x="696" y="226"/>
                  </a:lnTo>
                  <a:lnTo>
                    <a:pt x="694" y="222"/>
                  </a:lnTo>
                  <a:lnTo>
                    <a:pt x="692" y="218"/>
                  </a:lnTo>
                  <a:lnTo>
                    <a:pt x="690" y="216"/>
                  </a:lnTo>
                  <a:lnTo>
                    <a:pt x="688" y="214"/>
                  </a:lnTo>
                  <a:lnTo>
                    <a:pt x="694" y="214"/>
                  </a:lnTo>
                  <a:lnTo>
                    <a:pt x="692" y="214"/>
                  </a:lnTo>
                  <a:lnTo>
                    <a:pt x="692" y="212"/>
                  </a:lnTo>
                  <a:lnTo>
                    <a:pt x="694" y="208"/>
                  </a:lnTo>
                  <a:lnTo>
                    <a:pt x="700" y="210"/>
                  </a:lnTo>
                  <a:lnTo>
                    <a:pt x="704" y="208"/>
                  </a:lnTo>
                  <a:lnTo>
                    <a:pt x="706" y="206"/>
                  </a:lnTo>
                  <a:lnTo>
                    <a:pt x="706" y="198"/>
                  </a:lnTo>
                  <a:lnTo>
                    <a:pt x="702" y="190"/>
                  </a:lnTo>
                  <a:lnTo>
                    <a:pt x="702" y="188"/>
                  </a:lnTo>
                  <a:lnTo>
                    <a:pt x="706" y="192"/>
                  </a:lnTo>
                  <a:lnTo>
                    <a:pt x="708" y="196"/>
                  </a:lnTo>
                  <a:lnTo>
                    <a:pt x="714" y="196"/>
                  </a:lnTo>
                  <a:lnTo>
                    <a:pt x="716" y="194"/>
                  </a:lnTo>
                  <a:lnTo>
                    <a:pt x="718" y="188"/>
                  </a:lnTo>
                  <a:lnTo>
                    <a:pt x="718" y="168"/>
                  </a:lnTo>
                  <a:lnTo>
                    <a:pt x="718" y="172"/>
                  </a:lnTo>
                  <a:lnTo>
                    <a:pt x="718" y="174"/>
                  </a:lnTo>
                  <a:lnTo>
                    <a:pt x="720" y="174"/>
                  </a:lnTo>
                  <a:lnTo>
                    <a:pt x="720" y="178"/>
                  </a:lnTo>
                  <a:lnTo>
                    <a:pt x="722" y="182"/>
                  </a:lnTo>
                  <a:lnTo>
                    <a:pt x="726" y="176"/>
                  </a:lnTo>
                  <a:lnTo>
                    <a:pt x="732" y="172"/>
                  </a:lnTo>
                  <a:lnTo>
                    <a:pt x="734" y="172"/>
                  </a:lnTo>
                  <a:lnTo>
                    <a:pt x="740" y="164"/>
                  </a:lnTo>
                  <a:lnTo>
                    <a:pt x="744" y="158"/>
                  </a:lnTo>
                  <a:lnTo>
                    <a:pt x="742" y="150"/>
                  </a:lnTo>
                  <a:lnTo>
                    <a:pt x="744" y="148"/>
                  </a:lnTo>
                  <a:lnTo>
                    <a:pt x="746" y="146"/>
                  </a:lnTo>
                  <a:lnTo>
                    <a:pt x="756" y="146"/>
                  </a:lnTo>
                  <a:lnTo>
                    <a:pt x="766" y="146"/>
                  </a:lnTo>
                  <a:lnTo>
                    <a:pt x="770" y="142"/>
                  </a:lnTo>
                  <a:lnTo>
                    <a:pt x="752" y="142"/>
                  </a:lnTo>
                  <a:lnTo>
                    <a:pt x="760" y="140"/>
                  </a:lnTo>
                  <a:lnTo>
                    <a:pt x="770" y="140"/>
                  </a:lnTo>
                  <a:lnTo>
                    <a:pt x="776" y="138"/>
                  </a:lnTo>
                  <a:lnTo>
                    <a:pt x="786" y="134"/>
                  </a:lnTo>
                  <a:lnTo>
                    <a:pt x="790" y="132"/>
                  </a:lnTo>
                  <a:lnTo>
                    <a:pt x="792" y="130"/>
                  </a:lnTo>
                  <a:lnTo>
                    <a:pt x="802" y="132"/>
                  </a:lnTo>
                  <a:lnTo>
                    <a:pt x="808" y="130"/>
                  </a:lnTo>
                  <a:lnTo>
                    <a:pt x="812" y="128"/>
                  </a:lnTo>
                  <a:lnTo>
                    <a:pt x="810" y="124"/>
                  </a:lnTo>
                  <a:lnTo>
                    <a:pt x="808" y="126"/>
                  </a:lnTo>
                  <a:lnTo>
                    <a:pt x="806" y="128"/>
                  </a:lnTo>
                  <a:lnTo>
                    <a:pt x="800" y="128"/>
                  </a:lnTo>
                  <a:lnTo>
                    <a:pt x="802" y="126"/>
                  </a:lnTo>
                  <a:lnTo>
                    <a:pt x="802" y="122"/>
                  </a:lnTo>
                  <a:lnTo>
                    <a:pt x="800" y="118"/>
                  </a:lnTo>
                  <a:lnTo>
                    <a:pt x="802" y="112"/>
                  </a:lnTo>
                  <a:lnTo>
                    <a:pt x="804" y="108"/>
                  </a:lnTo>
                  <a:lnTo>
                    <a:pt x="806" y="104"/>
                  </a:lnTo>
                  <a:lnTo>
                    <a:pt x="808" y="98"/>
                  </a:lnTo>
                  <a:lnTo>
                    <a:pt x="814" y="94"/>
                  </a:lnTo>
                  <a:lnTo>
                    <a:pt x="822" y="90"/>
                  </a:lnTo>
                  <a:lnTo>
                    <a:pt x="838" y="84"/>
                  </a:lnTo>
                  <a:lnTo>
                    <a:pt x="854" y="80"/>
                  </a:lnTo>
                  <a:lnTo>
                    <a:pt x="870" y="74"/>
                  </a:lnTo>
                  <a:lnTo>
                    <a:pt x="864" y="54"/>
                  </a:lnTo>
                  <a:lnTo>
                    <a:pt x="864" y="50"/>
                  </a:lnTo>
                  <a:lnTo>
                    <a:pt x="866" y="46"/>
                  </a:lnTo>
                  <a:lnTo>
                    <a:pt x="872" y="38"/>
                  </a:lnTo>
                  <a:lnTo>
                    <a:pt x="852" y="32"/>
                  </a:lnTo>
                  <a:lnTo>
                    <a:pt x="846" y="34"/>
                  </a:lnTo>
                  <a:lnTo>
                    <a:pt x="840" y="38"/>
                  </a:lnTo>
                  <a:lnTo>
                    <a:pt x="830" y="52"/>
                  </a:lnTo>
                  <a:lnTo>
                    <a:pt x="824" y="58"/>
                  </a:lnTo>
                  <a:lnTo>
                    <a:pt x="820" y="66"/>
                  </a:lnTo>
                  <a:lnTo>
                    <a:pt x="814" y="70"/>
                  </a:lnTo>
                  <a:lnTo>
                    <a:pt x="804" y="72"/>
                  </a:lnTo>
                  <a:lnTo>
                    <a:pt x="798" y="74"/>
                  </a:lnTo>
                  <a:lnTo>
                    <a:pt x="766" y="74"/>
                  </a:lnTo>
                  <a:lnTo>
                    <a:pt x="758" y="78"/>
                  </a:lnTo>
                  <a:lnTo>
                    <a:pt x="750" y="80"/>
                  </a:lnTo>
                  <a:lnTo>
                    <a:pt x="738" y="90"/>
                  </a:lnTo>
                  <a:lnTo>
                    <a:pt x="724" y="100"/>
                  </a:lnTo>
                  <a:lnTo>
                    <a:pt x="718" y="102"/>
                  </a:lnTo>
                  <a:lnTo>
                    <a:pt x="712" y="104"/>
                  </a:lnTo>
                  <a:lnTo>
                    <a:pt x="706" y="102"/>
                  </a:lnTo>
                  <a:lnTo>
                    <a:pt x="700" y="100"/>
                  </a:lnTo>
                  <a:lnTo>
                    <a:pt x="694" y="100"/>
                  </a:lnTo>
                  <a:lnTo>
                    <a:pt x="692" y="102"/>
                  </a:lnTo>
                  <a:lnTo>
                    <a:pt x="688" y="106"/>
                  </a:lnTo>
                  <a:lnTo>
                    <a:pt x="686" y="110"/>
                  </a:lnTo>
                  <a:lnTo>
                    <a:pt x="684" y="116"/>
                  </a:lnTo>
                  <a:lnTo>
                    <a:pt x="672" y="122"/>
                  </a:lnTo>
                  <a:lnTo>
                    <a:pt x="658" y="128"/>
                  </a:lnTo>
                  <a:lnTo>
                    <a:pt x="642" y="134"/>
                  </a:lnTo>
                  <a:lnTo>
                    <a:pt x="632" y="136"/>
                  </a:lnTo>
                  <a:lnTo>
                    <a:pt x="622" y="134"/>
                  </a:lnTo>
                  <a:lnTo>
                    <a:pt x="618" y="134"/>
                  </a:lnTo>
                  <a:lnTo>
                    <a:pt x="618" y="132"/>
                  </a:lnTo>
                  <a:lnTo>
                    <a:pt x="618" y="126"/>
                  </a:lnTo>
                  <a:lnTo>
                    <a:pt x="622" y="122"/>
                  </a:lnTo>
                  <a:lnTo>
                    <a:pt x="630" y="118"/>
                  </a:lnTo>
                  <a:lnTo>
                    <a:pt x="636" y="112"/>
                  </a:lnTo>
                  <a:lnTo>
                    <a:pt x="640" y="108"/>
                  </a:lnTo>
                  <a:lnTo>
                    <a:pt x="640" y="106"/>
                  </a:lnTo>
                  <a:lnTo>
                    <a:pt x="638" y="104"/>
                  </a:lnTo>
                  <a:lnTo>
                    <a:pt x="636" y="102"/>
                  </a:lnTo>
                  <a:lnTo>
                    <a:pt x="638" y="96"/>
                  </a:lnTo>
                  <a:lnTo>
                    <a:pt x="636" y="94"/>
                  </a:lnTo>
                  <a:lnTo>
                    <a:pt x="634" y="88"/>
                  </a:lnTo>
                  <a:lnTo>
                    <a:pt x="632" y="92"/>
                  </a:lnTo>
                  <a:lnTo>
                    <a:pt x="630" y="96"/>
                  </a:lnTo>
                  <a:lnTo>
                    <a:pt x="622" y="96"/>
                  </a:lnTo>
                  <a:lnTo>
                    <a:pt x="626" y="90"/>
                  </a:lnTo>
                  <a:lnTo>
                    <a:pt x="632" y="86"/>
                  </a:lnTo>
                  <a:lnTo>
                    <a:pt x="634" y="80"/>
                  </a:lnTo>
                  <a:lnTo>
                    <a:pt x="636" y="72"/>
                  </a:lnTo>
                  <a:lnTo>
                    <a:pt x="636" y="68"/>
                  </a:lnTo>
                  <a:lnTo>
                    <a:pt x="632" y="66"/>
                  </a:lnTo>
                  <a:lnTo>
                    <a:pt x="630" y="64"/>
                  </a:lnTo>
                  <a:lnTo>
                    <a:pt x="622" y="64"/>
                  </a:lnTo>
                  <a:lnTo>
                    <a:pt x="618" y="64"/>
                  </a:lnTo>
                  <a:lnTo>
                    <a:pt x="610" y="72"/>
                  </a:lnTo>
                  <a:lnTo>
                    <a:pt x="602" y="78"/>
                  </a:lnTo>
                  <a:lnTo>
                    <a:pt x="592" y="82"/>
                  </a:lnTo>
                  <a:lnTo>
                    <a:pt x="584" y="92"/>
                  </a:lnTo>
                  <a:lnTo>
                    <a:pt x="582" y="96"/>
                  </a:lnTo>
                  <a:lnTo>
                    <a:pt x="580" y="104"/>
                  </a:lnTo>
                  <a:lnTo>
                    <a:pt x="578" y="116"/>
                  </a:lnTo>
                  <a:lnTo>
                    <a:pt x="576" y="122"/>
                  </a:lnTo>
                  <a:lnTo>
                    <a:pt x="572" y="128"/>
                  </a:lnTo>
                  <a:lnTo>
                    <a:pt x="566" y="132"/>
                  </a:lnTo>
                  <a:lnTo>
                    <a:pt x="558" y="134"/>
                  </a:lnTo>
                  <a:lnTo>
                    <a:pt x="554" y="132"/>
                  </a:lnTo>
                  <a:lnTo>
                    <a:pt x="552" y="130"/>
                  </a:lnTo>
                  <a:lnTo>
                    <a:pt x="550" y="128"/>
                  </a:lnTo>
                  <a:lnTo>
                    <a:pt x="552" y="122"/>
                  </a:lnTo>
                  <a:lnTo>
                    <a:pt x="554" y="114"/>
                  </a:lnTo>
                  <a:lnTo>
                    <a:pt x="560" y="102"/>
                  </a:lnTo>
                  <a:lnTo>
                    <a:pt x="568" y="90"/>
                  </a:lnTo>
                  <a:lnTo>
                    <a:pt x="576" y="80"/>
                  </a:lnTo>
                  <a:lnTo>
                    <a:pt x="576" y="78"/>
                  </a:lnTo>
                  <a:lnTo>
                    <a:pt x="578" y="74"/>
                  </a:lnTo>
                  <a:lnTo>
                    <a:pt x="584" y="66"/>
                  </a:lnTo>
                  <a:lnTo>
                    <a:pt x="594" y="60"/>
                  </a:lnTo>
                  <a:lnTo>
                    <a:pt x="602" y="58"/>
                  </a:lnTo>
                  <a:lnTo>
                    <a:pt x="620" y="58"/>
                  </a:lnTo>
                  <a:lnTo>
                    <a:pt x="624" y="56"/>
                  </a:lnTo>
                  <a:lnTo>
                    <a:pt x="628" y="56"/>
                  </a:lnTo>
                  <a:lnTo>
                    <a:pt x="634" y="52"/>
                  </a:lnTo>
                  <a:lnTo>
                    <a:pt x="626" y="50"/>
                  </a:lnTo>
                  <a:lnTo>
                    <a:pt x="618" y="50"/>
                  </a:lnTo>
                  <a:lnTo>
                    <a:pt x="612" y="50"/>
                  </a:lnTo>
                  <a:lnTo>
                    <a:pt x="606" y="48"/>
                  </a:lnTo>
                  <a:lnTo>
                    <a:pt x="596" y="46"/>
                  </a:lnTo>
                  <a:lnTo>
                    <a:pt x="592" y="44"/>
                  </a:lnTo>
                  <a:lnTo>
                    <a:pt x="590" y="40"/>
                  </a:lnTo>
                  <a:lnTo>
                    <a:pt x="590" y="36"/>
                  </a:lnTo>
                  <a:lnTo>
                    <a:pt x="584" y="36"/>
                  </a:lnTo>
                  <a:lnTo>
                    <a:pt x="582" y="36"/>
                  </a:lnTo>
                  <a:lnTo>
                    <a:pt x="580" y="34"/>
                  </a:lnTo>
                  <a:lnTo>
                    <a:pt x="586" y="30"/>
                  </a:lnTo>
                  <a:lnTo>
                    <a:pt x="564" y="38"/>
                  </a:lnTo>
                  <a:lnTo>
                    <a:pt x="550" y="40"/>
                  </a:lnTo>
                  <a:lnTo>
                    <a:pt x="540" y="42"/>
                  </a:lnTo>
                  <a:lnTo>
                    <a:pt x="536" y="42"/>
                  </a:lnTo>
                  <a:lnTo>
                    <a:pt x="532" y="42"/>
                  </a:lnTo>
                  <a:lnTo>
                    <a:pt x="528" y="40"/>
                  </a:lnTo>
                  <a:lnTo>
                    <a:pt x="536" y="34"/>
                  </a:lnTo>
                  <a:lnTo>
                    <a:pt x="544" y="30"/>
                  </a:lnTo>
                  <a:lnTo>
                    <a:pt x="552" y="26"/>
                  </a:lnTo>
                  <a:lnTo>
                    <a:pt x="562" y="22"/>
                  </a:lnTo>
                  <a:lnTo>
                    <a:pt x="550" y="20"/>
                  </a:lnTo>
                  <a:lnTo>
                    <a:pt x="540" y="16"/>
                  </a:lnTo>
                  <a:lnTo>
                    <a:pt x="540" y="18"/>
                  </a:lnTo>
                  <a:lnTo>
                    <a:pt x="534" y="16"/>
                  </a:lnTo>
                  <a:lnTo>
                    <a:pt x="528" y="14"/>
                  </a:lnTo>
                  <a:lnTo>
                    <a:pt x="522" y="14"/>
                  </a:lnTo>
                  <a:lnTo>
                    <a:pt x="516" y="12"/>
                  </a:lnTo>
                  <a:lnTo>
                    <a:pt x="510" y="10"/>
                  </a:lnTo>
                  <a:lnTo>
                    <a:pt x="506" y="6"/>
                  </a:lnTo>
                  <a:lnTo>
                    <a:pt x="506" y="0"/>
                  </a:lnTo>
                  <a:lnTo>
                    <a:pt x="112" y="0"/>
                  </a:lnTo>
                  <a:lnTo>
                    <a:pt x="110" y="6"/>
                  </a:lnTo>
                  <a:lnTo>
                    <a:pt x="106" y="14"/>
                  </a:lnTo>
                  <a:lnTo>
                    <a:pt x="104" y="22"/>
                  </a:lnTo>
                  <a:lnTo>
                    <a:pt x="100" y="24"/>
                  </a:lnTo>
                  <a:lnTo>
                    <a:pt x="96" y="26"/>
                  </a:lnTo>
                  <a:lnTo>
                    <a:pt x="94" y="22"/>
                  </a:lnTo>
                  <a:lnTo>
                    <a:pt x="92" y="20"/>
                  </a:lnTo>
                  <a:lnTo>
                    <a:pt x="82" y="16"/>
                  </a:lnTo>
                  <a:lnTo>
                    <a:pt x="78" y="26"/>
                  </a:lnTo>
                  <a:lnTo>
                    <a:pt x="64" y="52"/>
                  </a:lnTo>
                  <a:lnTo>
                    <a:pt x="48" y="80"/>
                  </a:lnTo>
                  <a:lnTo>
                    <a:pt x="40" y="90"/>
                  </a:lnTo>
                  <a:lnTo>
                    <a:pt x="32" y="98"/>
                  </a:lnTo>
                  <a:lnTo>
                    <a:pt x="26" y="106"/>
                  </a:lnTo>
                  <a:lnTo>
                    <a:pt x="20" y="114"/>
                  </a:lnTo>
                  <a:lnTo>
                    <a:pt x="14" y="126"/>
                  </a:lnTo>
                  <a:lnTo>
                    <a:pt x="12" y="136"/>
                  </a:lnTo>
                  <a:lnTo>
                    <a:pt x="8" y="146"/>
                  </a:lnTo>
                  <a:lnTo>
                    <a:pt x="2" y="158"/>
                  </a:lnTo>
                  <a:lnTo>
                    <a:pt x="2" y="162"/>
                  </a:lnTo>
                  <a:lnTo>
                    <a:pt x="2" y="166"/>
                  </a:lnTo>
                  <a:lnTo>
                    <a:pt x="2" y="170"/>
                  </a:lnTo>
                  <a:lnTo>
                    <a:pt x="0" y="172"/>
                  </a:lnTo>
                  <a:lnTo>
                    <a:pt x="0" y="174"/>
                  </a:lnTo>
                  <a:lnTo>
                    <a:pt x="0" y="178"/>
                  </a:lnTo>
                  <a:lnTo>
                    <a:pt x="2" y="190"/>
                  </a:lnTo>
                  <a:lnTo>
                    <a:pt x="4" y="198"/>
                  </a:lnTo>
                  <a:lnTo>
                    <a:pt x="6" y="196"/>
                  </a:lnTo>
                  <a:lnTo>
                    <a:pt x="10" y="194"/>
                  </a:lnTo>
                  <a:lnTo>
                    <a:pt x="18" y="196"/>
                  </a:lnTo>
                  <a:lnTo>
                    <a:pt x="10" y="196"/>
                  </a:lnTo>
                  <a:lnTo>
                    <a:pt x="8" y="198"/>
                  </a:lnTo>
                  <a:lnTo>
                    <a:pt x="6" y="200"/>
                  </a:lnTo>
                  <a:lnTo>
                    <a:pt x="8" y="204"/>
                  </a:lnTo>
                  <a:lnTo>
                    <a:pt x="4" y="202"/>
                  </a:lnTo>
                  <a:lnTo>
                    <a:pt x="2" y="206"/>
                  </a:lnTo>
                  <a:lnTo>
                    <a:pt x="4" y="214"/>
                  </a:lnTo>
                  <a:lnTo>
                    <a:pt x="4" y="216"/>
                  </a:lnTo>
                  <a:lnTo>
                    <a:pt x="6" y="216"/>
                  </a:lnTo>
                  <a:lnTo>
                    <a:pt x="6" y="220"/>
                  </a:lnTo>
                  <a:lnTo>
                    <a:pt x="6" y="222"/>
                  </a:lnTo>
                  <a:lnTo>
                    <a:pt x="4" y="2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87" name="Freeform 60"/>
            <p:cNvSpPr/>
            <p:nvPr/>
          </p:nvSpPr>
          <p:spPr bwMode="auto">
            <a:xfrm>
              <a:off x="1403350" y="2564529"/>
              <a:ext cx="838311" cy="439383"/>
            </a:xfrm>
            <a:custGeom>
              <a:avLst/>
              <a:gdLst>
                <a:gd name="T0" fmla="*/ 2147483647 w 574"/>
                <a:gd name="T1" fmla="*/ 2147483647 h 278"/>
                <a:gd name="T2" fmla="*/ 2147483647 w 574"/>
                <a:gd name="T3" fmla="*/ 2147483647 h 278"/>
                <a:gd name="T4" fmla="*/ 2147483647 w 574"/>
                <a:gd name="T5" fmla="*/ 2147483647 h 278"/>
                <a:gd name="T6" fmla="*/ 2147483647 w 574"/>
                <a:gd name="T7" fmla="*/ 2147483647 h 278"/>
                <a:gd name="T8" fmla="*/ 2147483647 w 574"/>
                <a:gd name="T9" fmla="*/ 2147483647 h 278"/>
                <a:gd name="T10" fmla="*/ 2147483647 w 574"/>
                <a:gd name="T11" fmla="*/ 2147483647 h 278"/>
                <a:gd name="T12" fmla="*/ 2147483647 w 574"/>
                <a:gd name="T13" fmla="*/ 2147483647 h 278"/>
                <a:gd name="T14" fmla="*/ 2147483647 w 574"/>
                <a:gd name="T15" fmla="*/ 2147483647 h 278"/>
                <a:gd name="T16" fmla="*/ 2147483647 w 574"/>
                <a:gd name="T17" fmla="*/ 2147483647 h 278"/>
                <a:gd name="T18" fmla="*/ 2147483647 w 574"/>
                <a:gd name="T19" fmla="*/ 2147483647 h 278"/>
                <a:gd name="T20" fmla="*/ 2147483647 w 574"/>
                <a:gd name="T21" fmla="*/ 2147483647 h 278"/>
                <a:gd name="T22" fmla="*/ 2147483647 w 574"/>
                <a:gd name="T23" fmla="*/ 2147483647 h 278"/>
                <a:gd name="T24" fmla="*/ 2147483647 w 574"/>
                <a:gd name="T25" fmla="*/ 2147483647 h 278"/>
                <a:gd name="T26" fmla="*/ 2147483647 w 574"/>
                <a:gd name="T27" fmla="*/ 2147483647 h 278"/>
                <a:gd name="T28" fmla="*/ 2147483647 w 574"/>
                <a:gd name="T29" fmla="*/ 2147483647 h 278"/>
                <a:gd name="T30" fmla="*/ 2147483647 w 574"/>
                <a:gd name="T31" fmla="*/ 2147483647 h 278"/>
                <a:gd name="T32" fmla="*/ 2147483647 w 574"/>
                <a:gd name="T33" fmla="*/ 2147483647 h 278"/>
                <a:gd name="T34" fmla="*/ 2147483647 w 574"/>
                <a:gd name="T35" fmla="*/ 2147483647 h 278"/>
                <a:gd name="T36" fmla="*/ 2147483647 w 574"/>
                <a:gd name="T37" fmla="*/ 2147483647 h 278"/>
                <a:gd name="T38" fmla="*/ 2147483647 w 574"/>
                <a:gd name="T39" fmla="*/ 2147483647 h 278"/>
                <a:gd name="T40" fmla="*/ 2147483647 w 574"/>
                <a:gd name="T41" fmla="*/ 2147483647 h 278"/>
                <a:gd name="T42" fmla="*/ 2147483647 w 574"/>
                <a:gd name="T43" fmla="*/ 2147483647 h 278"/>
                <a:gd name="T44" fmla="*/ 2147483647 w 574"/>
                <a:gd name="T45" fmla="*/ 2147483647 h 278"/>
                <a:gd name="T46" fmla="*/ 2147483647 w 574"/>
                <a:gd name="T47" fmla="*/ 2147483647 h 278"/>
                <a:gd name="T48" fmla="*/ 2147483647 w 574"/>
                <a:gd name="T49" fmla="*/ 2147483647 h 278"/>
                <a:gd name="T50" fmla="*/ 2147483647 w 574"/>
                <a:gd name="T51" fmla="*/ 2147483647 h 278"/>
                <a:gd name="T52" fmla="*/ 2147483647 w 574"/>
                <a:gd name="T53" fmla="*/ 2147483647 h 278"/>
                <a:gd name="T54" fmla="*/ 2147483647 w 574"/>
                <a:gd name="T55" fmla="*/ 2147483647 h 278"/>
                <a:gd name="T56" fmla="*/ 2147483647 w 574"/>
                <a:gd name="T57" fmla="*/ 2147483647 h 278"/>
                <a:gd name="T58" fmla="*/ 2147483647 w 574"/>
                <a:gd name="T59" fmla="*/ 2147483647 h 278"/>
                <a:gd name="T60" fmla="*/ 2147483647 w 574"/>
                <a:gd name="T61" fmla="*/ 2147483647 h 278"/>
                <a:gd name="T62" fmla="*/ 2147483647 w 574"/>
                <a:gd name="T63" fmla="*/ 2147483647 h 278"/>
                <a:gd name="T64" fmla="*/ 2147483647 w 574"/>
                <a:gd name="T65" fmla="*/ 2147483647 h 278"/>
                <a:gd name="T66" fmla="*/ 2147483647 w 574"/>
                <a:gd name="T67" fmla="*/ 2147483647 h 278"/>
                <a:gd name="T68" fmla="*/ 2147483647 w 574"/>
                <a:gd name="T69" fmla="*/ 2147483647 h 278"/>
                <a:gd name="T70" fmla="*/ 2147483647 w 574"/>
                <a:gd name="T71" fmla="*/ 2147483647 h 278"/>
                <a:gd name="T72" fmla="*/ 2147483647 w 574"/>
                <a:gd name="T73" fmla="*/ 2147483647 h 278"/>
                <a:gd name="T74" fmla="*/ 2147483647 w 574"/>
                <a:gd name="T75" fmla="*/ 2147483647 h 278"/>
                <a:gd name="T76" fmla="*/ 2147483647 w 574"/>
                <a:gd name="T77" fmla="*/ 2147483647 h 278"/>
                <a:gd name="T78" fmla="*/ 2147483647 w 574"/>
                <a:gd name="T79" fmla="*/ 2147483647 h 278"/>
                <a:gd name="T80" fmla="*/ 2147483647 w 574"/>
                <a:gd name="T81" fmla="*/ 2147483647 h 278"/>
                <a:gd name="T82" fmla="*/ 2147483647 w 574"/>
                <a:gd name="T83" fmla="*/ 2147483647 h 278"/>
                <a:gd name="T84" fmla="*/ 2147483647 w 574"/>
                <a:gd name="T85" fmla="*/ 2147483647 h 278"/>
                <a:gd name="T86" fmla="*/ 2147483647 w 574"/>
                <a:gd name="T87" fmla="*/ 2147483647 h 278"/>
                <a:gd name="T88" fmla="*/ 2147483647 w 574"/>
                <a:gd name="T89" fmla="*/ 2147483647 h 278"/>
                <a:gd name="T90" fmla="*/ 2147483647 w 574"/>
                <a:gd name="T91" fmla="*/ 2147483647 h 278"/>
                <a:gd name="T92" fmla="*/ 2147483647 w 574"/>
                <a:gd name="T93" fmla="*/ 2147483647 h 278"/>
                <a:gd name="T94" fmla="*/ 2147483647 w 574"/>
                <a:gd name="T95" fmla="*/ 2147483647 h 278"/>
                <a:gd name="T96" fmla="*/ 2147483647 w 574"/>
                <a:gd name="T97" fmla="*/ 2147483647 h 27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4"/>
                <a:gd name="T148" fmla="*/ 0 h 278"/>
                <a:gd name="T149" fmla="*/ 574 w 574"/>
                <a:gd name="T150" fmla="*/ 278 h 27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4" h="278">
                  <a:moveTo>
                    <a:pt x="400" y="178"/>
                  </a:moveTo>
                  <a:lnTo>
                    <a:pt x="388" y="182"/>
                  </a:lnTo>
                  <a:lnTo>
                    <a:pt x="376" y="184"/>
                  </a:lnTo>
                  <a:lnTo>
                    <a:pt x="366" y="182"/>
                  </a:lnTo>
                  <a:lnTo>
                    <a:pt x="356" y="180"/>
                  </a:lnTo>
                  <a:lnTo>
                    <a:pt x="350" y="176"/>
                  </a:lnTo>
                  <a:lnTo>
                    <a:pt x="348" y="172"/>
                  </a:lnTo>
                  <a:lnTo>
                    <a:pt x="346" y="168"/>
                  </a:lnTo>
                  <a:lnTo>
                    <a:pt x="338" y="168"/>
                  </a:lnTo>
                  <a:lnTo>
                    <a:pt x="324" y="178"/>
                  </a:lnTo>
                  <a:lnTo>
                    <a:pt x="318" y="182"/>
                  </a:lnTo>
                  <a:lnTo>
                    <a:pt x="308" y="184"/>
                  </a:lnTo>
                  <a:lnTo>
                    <a:pt x="300" y="184"/>
                  </a:lnTo>
                  <a:lnTo>
                    <a:pt x="290" y="188"/>
                  </a:lnTo>
                  <a:lnTo>
                    <a:pt x="282" y="192"/>
                  </a:lnTo>
                  <a:lnTo>
                    <a:pt x="272" y="200"/>
                  </a:lnTo>
                  <a:lnTo>
                    <a:pt x="258" y="200"/>
                  </a:lnTo>
                  <a:lnTo>
                    <a:pt x="262" y="194"/>
                  </a:lnTo>
                  <a:lnTo>
                    <a:pt x="266" y="190"/>
                  </a:lnTo>
                  <a:lnTo>
                    <a:pt x="276" y="182"/>
                  </a:lnTo>
                  <a:lnTo>
                    <a:pt x="286" y="178"/>
                  </a:lnTo>
                  <a:lnTo>
                    <a:pt x="298" y="170"/>
                  </a:lnTo>
                  <a:lnTo>
                    <a:pt x="290" y="170"/>
                  </a:lnTo>
                  <a:lnTo>
                    <a:pt x="282" y="174"/>
                  </a:lnTo>
                  <a:lnTo>
                    <a:pt x="268" y="180"/>
                  </a:lnTo>
                  <a:lnTo>
                    <a:pt x="252" y="190"/>
                  </a:lnTo>
                  <a:lnTo>
                    <a:pt x="246" y="192"/>
                  </a:lnTo>
                  <a:lnTo>
                    <a:pt x="240" y="194"/>
                  </a:lnTo>
                  <a:lnTo>
                    <a:pt x="234" y="196"/>
                  </a:lnTo>
                  <a:lnTo>
                    <a:pt x="230" y="202"/>
                  </a:lnTo>
                  <a:lnTo>
                    <a:pt x="224" y="206"/>
                  </a:lnTo>
                  <a:lnTo>
                    <a:pt x="218" y="210"/>
                  </a:lnTo>
                  <a:lnTo>
                    <a:pt x="206" y="214"/>
                  </a:lnTo>
                  <a:lnTo>
                    <a:pt x="194" y="218"/>
                  </a:lnTo>
                  <a:lnTo>
                    <a:pt x="184" y="220"/>
                  </a:lnTo>
                  <a:lnTo>
                    <a:pt x="172" y="224"/>
                  </a:lnTo>
                  <a:lnTo>
                    <a:pt x="164" y="230"/>
                  </a:lnTo>
                  <a:lnTo>
                    <a:pt x="160" y="234"/>
                  </a:lnTo>
                  <a:lnTo>
                    <a:pt x="154" y="234"/>
                  </a:lnTo>
                  <a:lnTo>
                    <a:pt x="132" y="240"/>
                  </a:lnTo>
                  <a:lnTo>
                    <a:pt x="110" y="248"/>
                  </a:lnTo>
                  <a:lnTo>
                    <a:pt x="86" y="258"/>
                  </a:lnTo>
                  <a:lnTo>
                    <a:pt x="64" y="266"/>
                  </a:lnTo>
                  <a:lnTo>
                    <a:pt x="64" y="264"/>
                  </a:lnTo>
                  <a:lnTo>
                    <a:pt x="62" y="262"/>
                  </a:lnTo>
                  <a:lnTo>
                    <a:pt x="60" y="262"/>
                  </a:lnTo>
                  <a:lnTo>
                    <a:pt x="54" y="262"/>
                  </a:lnTo>
                  <a:lnTo>
                    <a:pt x="48" y="264"/>
                  </a:lnTo>
                  <a:lnTo>
                    <a:pt x="34" y="270"/>
                  </a:lnTo>
                  <a:lnTo>
                    <a:pt x="22" y="276"/>
                  </a:lnTo>
                  <a:lnTo>
                    <a:pt x="14" y="278"/>
                  </a:lnTo>
                  <a:lnTo>
                    <a:pt x="8" y="278"/>
                  </a:lnTo>
                  <a:lnTo>
                    <a:pt x="0" y="278"/>
                  </a:lnTo>
                  <a:lnTo>
                    <a:pt x="14" y="270"/>
                  </a:lnTo>
                  <a:lnTo>
                    <a:pt x="36" y="262"/>
                  </a:lnTo>
                  <a:lnTo>
                    <a:pt x="58" y="258"/>
                  </a:lnTo>
                  <a:lnTo>
                    <a:pt x="76" y="256"/>
                  </a:lnTo>
                  <a:lnTo>
                    <a:pt x="82" y="256"/>
                  </a:lnTo>
                  <a:lnTo>
                    <a:pt x="84" y="254"/>
                  </a:lnTo>
                  <a:lnTo>
                    <a:pt x="90" y="248"/>
                  </a:lnTo>
                  <a:lnTo>
                    <a:pt x="96" y="244"/>
                  </a:lnTo>
                  <a:lnTo>
                    <a:pt x="102" y="242"/>
                  </a:lnTo>
                  <a:lnTo>
                    <a:pt x="120" y="236"/>
                  </a:lnTo>
                  <a:lnTo>
                    <a:pt x="136" y="232"/>
                  </a:lnTo>
                  <a:lnTo>
                    <a:pt x="166" y="210"/>
                  </a:lnTo>
                  <a:lnTo>
                    <a:pt x="164" y="206"/>
                  </a:lnTo>
                  <a:lnTo>
                    <a:pt x="162" y="204"/>
                  </a:lnTo>
                  <a:lnTo>
                    <a:pt x="154" y="210"/>
                  </a:lnTo>
                  <a:lnTo>
                    <a:pt x="146" y="210"/>
                  </a:lnTo>
                  <a:lnTo>
                    <a:pt x="146" y="204"/>
                  </a:lnTo>
                  <a:lnTo>
                    <a:pt x="144" y="202"/>
                  </a:lnTo>
                  <a:lnTo>
                    <a:pt x="140" y="202"/>
                  </a:lnTo>
                  <a:lnTo>
                    <a:pt x="136" y="202"/>
                  </a:lnTo>
                  <a:lnTo>
                    <a:pt x="132" y="204"/>
                  </a:lnTo>
                  <a:lnTo>
                    <a:pt x="124" y="208"/>
                  </a:lnTo>
                  <a:lnTo>
                    <a:pt x="112" y="208"/>
                  </a:lnTo>
                  <a:lnTo>
                    <a:pt x="118" y="204"/>
                  </a:lnTo>
                  <a:lnTo>
                    <a:pt x="126" y="198"/>
                  </a:lnTo>
                  <a:lnTo>
                    <a:pt x="132" y="192"/>
                  </a:lnTo>
                  <a:lnTo>
                    <a:pt x="136" y="186"/>
                  </a:lnTo>
                  <a:lnTo>
                    <a:pt x="132" y="186"/>
                  </a:lnTo>
                  <a:lnTo>
                    <a:pt x="128" y="186"/>
                  </a:lnTo>
                  <a:lnTo>
                    <a:pt x="120" y="186"/>
                  </a:lnTo>
                  <a:lnTo>
                    <a:pt x="116" y="186"/>
                  </a:lnTo>
                  <a:lnTo>
                    <a:pt x="112" y="184"/>
                  </a:lnTo>
                  <a:lnTo>
                    <a:pt x="110" y="178"/>
                  </a:lnTo>
                  <a:lnTo>
                    <a:pt x="110" y="160"/>
                  </a:lnTo>
                  <a:lnTo>
                    <a:pt x="152" y="128"/>
                  </a:lnTo>
                  <a:lnTo>
                    <a:pt x="158" y="130"/>
                  </a:lnTo>
                  <a:lnTo>
                    <a:pt x="166" y="132"/>
                  </a:lnTo>
                  <a:lnTo>
                    <a:pt x="190" y="130"/>
                  </a:lnTo>
                  <a:lnTo>
                    <a:pt x="214" y="124"/>
                  </a:lnTo>
                  <a:lnTo>
                    <a:pt x="224" y="122"/>
                  </a:lnTo>
                  <a:lnTo>
                    <a:pt x="236" y="116"/>
                  </a:lnTo>
                  <a:lnTo>
                    <a:pt x="244" y="110"/>
                  </a:lnTo>
                  <a:lnTo>
                    <a:pt x="246" y="104"/>
                  </a:lnTo>
                  <a:lnTo>
                    <a:pt x="234" y="108"/>
                  </a:lnTo>
                  <a:lnTo>
                    <a:pt x="228" y="110"/>
                  </a:lnTo>
                  <a:lnTo>
                    <a:pt x="220" y="112"/>
                  </a:lnTo>
                  <a:lnTo>
                    <a:pt x="212" y="110"/>
                  </a:lnTo>
                  <a:lnTo>
                    <a:pt x="202" y="108"/>
                  </a:lnTo>
                  <a:lnTo>
                    <a:pt x="186" y="102"/>
                  </a:lnTo>
                  <a:lnTo>
                    <a:pt x="234" y="70"/>
                  </a:lnTo>
                  <a:lnTo>
                    <a:pt x="242" y="70"/>
                  </a:lnTo>
                  <a:lnTo>
                    <a:pt x="252" y="72"/>
                  </a:lnTo>
                  <a:lnTo>
                    <a:pt x="252" y="78"/>
                  </a:lnTo>
                  <a:lnTo>
                    <a:pt x="254" y="80"/>
                  </a:lnTo>
                  <a:lnTo>
                    <a:pt x="258" y="82"/>
                  </a:lnTo>
                  <a:lnTo>
                    <a:pt x="264" y="82"/>
                  </a:lnTo>
                  <a:lnTo>
                    <a:pt x="268" y="82"/>
                  </a:lnTo>
                  <a:lnTo>
                    <a:pt x="272" y="80"/>
                  </a:lnTo>
                  <a:lnTo>
                    <a:pt x="272" y="76"/>
                  </a:lnTo>
                  <a:lnTo>
                    <a:pt x="274" y="70"/>
                  </a:lnTo>
                  <a:lnTo>
                    <a:pt x="270" y="70"/>
                  </a:lnTo>
                  <a:lnTo>
                    <a:pt x="268" y="68"/>
                  </a:lnTo>
                  <a:lnTo>
                    <a:pt x="268" y="66"/>
                  </a:lnTo>
                  <a:lnTo>
                    <a:pt x="268" y="60"/>
                  </a:lnTo>
                  <a:lnTo>
                    <a:pt x="266" y="58"/>
                  </a:lnTo>
                  <a:lnTo>
                    <a:pt x="266" y="54"/>
                  </a:lnTo>
                  <a:lnTo>
                    <a:pt x="266" y="46"/>
                  </a:lnTo>
                  <a:lnTo>
                    <a:pt x="280" y="36"/>
                  </a:lnTo>
                  <a:lnTo>
                    <a:pt x="288" y="38"/>
                  </a:lnTo>
                  <a:lnTo>
                    <a:pt x="296" y="40"/>
                  </a:lnTo>
                  <a:lnTo>
                    <a:pt x="306" y="38"/>
                  </a:lnTo>
                  <a:lnTo>
                    <a:pt x="318" y="32"/>
                  </a:lnTo>
                  <a:lnTo>
                    <a:pt x="324" y="28"/>
                  </a:lnTo>
                  <a:lnTo>
                    <a:pt x="332" y="22"/>
                  </a:lnTo>
                  <a:lnTo>
                    <a:pt x="356" y="14"/>
                  </a:lnTo>
                  <a:lnTo>
                    <a:pt x="384" y="10"/>
                  </a:lnTo>
                  <a:lnTo>
                    <a:pt x="410" y="4"/>
                  </a:lnTo>
                  <a:lnTo>
                    <a:pt x="436" y="0"/>
                  </a:lnTo>
                  <a:lnTo>
                    <a:pt x="444" y="2"/>
                  </a:lnTo>
                  <a:lnTo>
                    <a:pt x="452" y="4"/>
                  </a:lnTo>
                  <a:lnTo>
                    <a:pt x="462" y="6"/>
                  </a:lnTo>
                  <a:lnTo>
                    <a:pt x="472" y="6"/>
                  </a:lnTo>
                  <a:lnTo>
                    <a:pt x="474" y="12"/>
                  </a:lnTo>
                  <a:lnTo>
                    <a:pt x="476" y="12"/>
                  </a:lnTo>
                  <a:lnTo>
                    <a:pt x="510" y="12"/>
                  </a:lnTo>
                  <a:lnTo>
                    <a:pt x="516" y="14"/>
                  </a:lnTo>
                  <a:lnTo>
                    <a:pt x="520" y="16"/>
                  </a:lnTo>
                  <a:lnTo>
                    <a:pt x="534" y="16"/>
                  </a:lnTo>
                  <a:lnTo>
                    <a:pt x="548" y="16"/>
                  </a:lnTo>
                  <a:lnTo>
                    <a:pt x="554" y="18"/>
                  </a:lnTo>
                  <a:lnTo>
                    <a:pt x="562" y="20"/>
                  </a:lnTo>
                  <a:lnTo>
                    <a:pt x="574" y="20"/>
                  </a:lnTo>
                  <a:lnTo>
                    <a:pt x="402" y="178"/>
                  </a:lnTo>
                  <a:lnTo>
                    <a:pt x="400" y="1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88" name="Freeform 66"/>
            <p:cNvSpPr/>
            <p:nvPr/>
          </p:nvSpPr>
          <p:spPr bwMode="auto">
            <a:xfrm>
              <a:off x="2022570" y="3625157"/>
              <a:ext cx="624986" cy="529649"/>
            </a:xfrm>
            <a:custGeom>
              <a:avLst/>
              <a:gdLst>
                <a:gd name="T0" fmla="*/ 2147483647 w 428"/>
                <a:gd name="T1" fmla="*/ 2147483647 h 336"/>
                <a:gd name="T2" fmla="*/ 2147483647 w 428"/>
                <a:gd name="T3" fmla="*/ 2147483647 h 336"/>
                <a:gd name="T4" fmla="*/ 2147483647 w 428"/>
                <a:gd name="T5" fmla="*/ 2147483647 h 336"/>
                <a:gd name="T6" fmla="*/ 2147483647 w 428"/>
                <a:gd name="T7" fmla="*/ 2147483647 h 336"/>
                <a:gd name="T8" fmla="*/ 2147483647 w 428"/>
                <a:gd name="T9" fmla="*/ 2147483647 h 336"/>
                <a:gd name="T10" fmla="*/ 2147483647 w 428"/>
                <a:gd name="T11" fmla="*/ 2147483647 h 336"/>
                <a:gd name="T12" fmla="*/ 2147483647 w 428"/>
                <a:gd name="T13" fmla="*/ 2147483647 h 336"/>
                <a:gd name="T14" fmla="*/ 2147483647 w 428"/>
                <a:gd name="T15" fmla="*/ 2147483647 h 336"/>
                <a:gd name="T16" fmla="*/ 2147483647 w 428"/>
                <a:gd name="T17" fmla="*/ 2147483647 h 336"/>
                <a:gd name="T18" fmla="*/ 2147483647 w 428"/>
                <a:gd name="T19" fmla="*/ 2147483647 h 336"/>
                <a:gd name="T20" fmla="*/ 2147483647 w 428"/>
                <a:gd name="T21" fmla="*/ 2147483647 h 336"/>
                <a:gd name="T22" fmla="*/ 2147483647 w 428"/>
                <a:gd name="T23" fmla="*/ 2147483647 h 336"/>
                <a:gd name="T24" fmla="*/ 2147483647 w 428"/>
                <a:gd name="T25" fmla="*/ 2147483647 h 336"/>
                <a:gd name="T26" fmla="*/ 2147483647 w 428"/>
                <a:gd name="T27" fmla="*/ 2147483647 h 336"/>
                <a:gd name="T28" fmla="*/ 2147483647 w 428"/>
                <a:gd name="T29" fmla="*/ 2147483647 h 336"/>
                <a:gd name="T30" fmla="*/ 2147483647 w 428"/>
                <a:gd name="T31" fmla="*/ 2147483647 h 336"/>
                <a:gd name="T32" fmla="*/ 2147483647 w 428"/>
                <a:gd name="T33" fmla="*/ 0 h 336"/>
                <a:gd name="T34" fmla="*/ 2147483647 w 428"/>
                <a:gd name="T35" fmla="*/ 2147483647 h 336"/>
                <a:gd name="T36" fmla="*/ 2147483647 w 428"/>
                <a:gd name="T37" fmla="*/ 2147483647 h 336"/>
                <a:gd name="T38" fmla="*/ 2147483647 w 428"/>
                <a:gd name="T39" fmla="*/ 2147483647 h 336"/>
                <a:gd name="T40" fmla="*/ 2147483647 w 428"/>
                <a:gd name="T41" fmla="*/ 2147483647 h 336"/>
                <a:gd name="T42" fmla="*/ 2147483647 w 428"/>
                <a:gd name="T43" fmla="*/ 2147483647 h 336"/>
                <a:gd name="T44" fmla="*/ 2147483647 w 428"/>
                <a:gd name="T45" fmla="*/ 2147483647 h 336"/>
                <a:gd name="T46" fmla="*/ 2147483647 w 428"/>
                <a:gd name="T47" fmla="*/ 2147483647 h 336"/>
                <a:gd name="T48" fmla="*/ 2147483647 w 428"/>
                <a:gd name="T49" fmla="*/ 2147483647 h 336"/>
                <a:gd name="T50" fmla="*/ 2147483647 w 428"/>
                <a:gd name="T51" fmla="*/ 2147483647 h 336"/>
                <a:gd name="T52" fmla="*/ 2147483647 w 428"/>
                <a:gd name="T53" fmla="*/ 2147483647 h 336"/>
                <a:gd name="T54" fmla="*/ 2147483647 w 428"/>
                <a:gd name="T55" fmla="*/ 2147483647 h 336"/>
                <a:gd name="T56" fmla="*/ 2147483647 w 428"/>
                <a:gd name="T57" fmla="*/ 2147483647 h 336"/>
                <a:gd name="T58" fmla="*/ 2147483647 w 428"/>
                <a:gd name="T59" fmla="*/ 2147483647 h 336"/>
                <a:gd name="T60" fmla="*/ 2147483647 w 428"/>
                <a:gd name="T61" fmla="*/ 2147483647 h 336"/>
                <a:gd name="T62" fmla="*/ 2147483647 w 428"/>
                <a:gd name="T63" fmla="*/ 2147483647 h 336"/>
                <a:gd name="T64" fmla="*/ 2147483647 w 428"/>
                <a:gd name="T65" fmla="*/ 2147483647 h 336"/>
                <a:gd name="T66" fmla="*/ 2147483647 w 428"/>
                <a:gd name="T67" fmla="*/ 2147483647 h 336"/>
                <a:gd name="T68" fmla="*/ 2147483647 w 428"/>
                <a:gd name="T69" fmla="*/ 2147483647 h 336"/>
                <a:gd name="T70" fmla="*/ 2147483647 w 428"/>
                <a:gd name="T71" fmla="*/ 2147483647 h 336"/>
                <a:gd name="T72" fmla="*/ 2147483647 w 428"/>
                <a:gd name="T73" fmla="*/ 2147483647 h 336"/>
                <a:gd name="T74" fmla="*/ 2147483647 w 428"/>
                <a:gd name="T75" fmla="*/ 2147483647 h 336"/>
                <a:gd name="T76" fmla="*/ 2147483647 w 428"/>
                <a:gd name="T77" fmla="*/ 2147483647 h 336"/>
                <a:gd name="T78" fmla="*/ 2147483647 w 428"/>
                <a:gd name="T79" fmla="*/ 2147483647 h 336"/>
                <a:gd name="T80" fmla="*/ 2147483647 w 428"/>
                <a:gd name="T81" fmla="*/ 2147483647 h 336"/>
                <a:gd name="T82" fmla="*/ 2147483647 w 428"/>
                <a:gd name="T83" fmla="*/ 2147483647 h 336"/>
                <a:gd name="T84" fmla="*/ 2147483647 w 428"/>
                <a:gd name="T85" fmla="*/ 2147483647 h 336"/>
                <a:gd name="T86" fmla="*/ 2147483647 w 428"/>
                <a:gd name="T87" fmla="*/ 2147483647 h 336"/>
                <a:gd name="T88" fmla="*/ 2147483647 w 428"/>
                <a:gd name="T89" fmla="*/ 2147483647 h 336"/>
                <a:gd name="T90" fmla="*/ 2147483647 w 428"/>
                <a:gd name="T91" fmla="*/ 2147483647 h 336"/>
                <a:gd name="T92" fmla="*/ 2147483647 w 428"/>
                <a:gd name="T93" fmla="*/ 2147483647 h 336"/>
                <a:gd name="T94" fmla="*/ 2147483647 w 428"/>
                <a:gd name="T95" fmla="*/ 2147483647 h 336"/>
                <a:gd name="T96" fmla="*/ 2147483647 w 428"/>
                <a:gd name="T97" fmla="*/ 2147483647 h 336"/>
                <a:gd name="T98" fmla="*/ 2147483647 w 428"/>
                <a:gd name="T99" fmla="*/ 2147483647 h 336"/>
                <a:gd name="T100" fmla="*/ 2147483647 w 428"/>
                <a:gd name="T101" fmla="*/ 2147483647 h 336"/>
                <a:gd name="T102" fmla="*/ 2147483647 w 428"/>
                <a:gd name="T103" fmla="*/ 2147483647 h 336"/>
                <a:gd name="T104" fmla="*/ 2147483647 w 428"/>
                <a:gd name="T105" fmla="*/ 2147483647 h 336"/>
                <a:gd name="T106" fmla="*/ 2147483647 w 428"/>
                <a:gd name="T107" fmla="*/ 2147483647 h 336"/>
                <a:gd name="T108" fmla="*/ 2147483647 w 428"/>
                <a:gd name="T109" fmla="*/ 2147483647 h 336"/>
                <a:gd name="T110" fmla="*/ 2147483647 w 428"/>
                <a:gd name="T111" fmla="*/ 2147483647 h 3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8"/>
                <a:gd name="T169" fmla="*/ 0 h 336"/>
                <a:gd name="T170" fmla="*/ 428 w 428"/>
                <a:gd name="T171" fmla="*/ 336 h 3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8" h="336">
                  <a:moveTo>
                    <a:pt x="400" y="274"/>
                  </a:moveTo>
                  <a:lnTo>
                    <a:pt x="402" y="270"/>
                  </a:lnTo>
                  <a:lnTo>
                    <a:pt x="408" y="260"/>
                  </a:lnTo>
                  <a:lnTo>
                    <a:pt x="410" y="250"/>
                  </a:lnTo>
                  <a:lnTo>
                    <a:pt x="416" y="234"/>
                  </a:lnTo>
                  <a:lnTo>
                    <a:pt x="418" y="228"/>
                  </a:lnTo>
                  <a:lnTo>
                    <a:pt x="422" y="222"/>
                  </a:lnTo>
                  <a:lnTo>
                    <a:pt x="428" y="210"/>
                  </a:lnTo>
                  <a:lnTo>
                    <a:pt x="426" y="206"/>
                  </a:lnTo>
                  <a:lnTo>
                    <a:pt x="426" y="202"/>
                  </a:lnTo>
                  <a:lnTo>
                    <a:pt x="422" y="202"/>
                  </a:lnTo>
                  <a:lnTo>
                    <a:pt x="410" y="202"/>
                  </a:lnTo>
                  <a:lnTo>
                    <a:pt x="394" y="204"/>
                  </a:lnTo>
                  <a:lnTo>
                    <a:pt x="378" y="208"/>
                  </a:lnTo>
                  <a:lnTo>
                    <a:pt x="372" y="212"/>
                  </a:lnTo>
                  <a:lnTo>
                    <a:pt x="368" y="216"/>
                  </a:lnTo>
                  <a:lnTo>
                    <a:pt x="364" y="224"/>
                  </a:lnTo>
                  <a:lnTo>
                    <a:pt x="358" y="234"/>
                  </a:lnTo>
                  <a:lnTo>
                    <a:pt x="352" y="246"/>
                  </a:lnTo>
                  <a:lnTo>
                    <a:pt x="346" y="254"/>
                  </a:lnTo>
                  <a:lnTo>
                    <a:pt x="334" y="256"/>
                  </a:lnTo>
                  <a:lnTo>
                    <a:pt x="320" y="260"/>
                  </a:lnTo>
                  <a:lnTo>
                    <a:pt x="310" y="262"/>
                  </a:lnTo>
                  <a:lnTo>
                    <a:pt x="298" y="264"/>
                  </a:lnTo>
                  <a:lnTo>
                    <a:pt x="288" y="262"/>
                  </a:lnTo>
                  <a:lnTo>
                    <a:pt x="280" y="256"/>
                  </a:lnTo>
                  <a:lnTo>
                    <a:pt x="272" y="248"/>
                  </a:lnTo>
                  <a:lnTo>
                    <a:pt x="266" y="238"/>
                  </a:lnTo>
                  <a:lnTo>
                    <a:pt x="260" y="226"/>
                  </a:lnTo>
                  <a:lnTo>
                    <a:pt x="258" y="216"/>
                  </a:lnTo>
                  <a:lnTo>
                    <a:pt x="256" y="204"/>
                  </a:lnTo>
                  <a:lnTo>
                    <a:pt x="256" y="194"/>
                  </a:lnTo>
                  <a:lnTo>
                    <a:pt x="258" y="178"/>
                  </a:lnTo>
                  <a:lnTo>
                    <a:pt x="260" y="160"/>
                  </a:lnTo>
                  <a:lnTo>
                    <a:pt x="268" y="142"/>
                  </a:lnTo>
                  <a:lnTo>
                    <a:pt x="276" y="128"/>
                  </a:lnTo>
                  <a:lnTo>
                    <a:pt x="256" y="122"/>
                  </a:lnTo>
                  <a:lnTo>
                    <a:pt x="248" y="116"/>
                  </a:lnTo>
                  <a:lnTo>
                    <a:pt x="244" y="114"/>
                  </a:lnTo>
                  <a:lnTo>
                    <a:pt x="242" y="110"/>
                  </a:lnTo>
                  <a:lnTo>
                    <a:pt x="240" y="94"/>
                  </a:lnTo>
                  <a:lnTo>
                    <a:pt x="236" y="76"/>
                  </a:lnTo>
                  <a:lnTo>
                    <a:pt x="232" y="68"/>
                  </a:lnTo>
                  <a:lnTo>
                    <a:pt x="230" y="60"/>
                  </a:lnTo>
                  <a:lnTo>
                    <a:pt x="224" y="56"/>
                  </a:lnTo>
                  <a:lnTo>
                    <a:pt x="216" y="56"/>
                  </a:lnTo>
                  <a:lnTo>
                    <a:pt x="210" y="56"/>
                  </a:lnTo>
                  <a:lnTo>
                    <a:pt x="208" y="56"/>
                  </a:lnTo>
                  <a:lnTo>
                    <a:pt x="204" y="62"/>
                  </a:lnTo>
                  <a:lnTo>
                    <a:pt x="198" y="66"/>
                  </a:lnTo>
                  <a:lnTo>
                    <a:pt x="192" y="68"/>
                  </a:lnTo>
                  <a:lnTo>
                    <a:pt x="188" y="68"/>
                  </a:lnTo>
                  <a:lnTo>
                    <a:pt x="184" y="66"/>
                  </a:lnTo>
                  <a:lnTo>
                    <a:pt x="180" y="62"/>
                  </a:lnTo>
                  <a:lnTo>
                    <a:pt x="178" y="58"/>
                  </a:lnTo>
                  <a:lnTo>
                    <a:pt x="174" y="38"/>
                  </a:lnTo>
                  <a:lnTo>
                    <a:pt x="170" y="34"/>
                  </a:lnTo>
                  <a:lnTo>
                    <a:pt x="166" y="30"/>
                  </a:lnTo>
                  <a:lnTo>
                    <a:pt x="160" y="26"/>
                  </a:lnTo>
                  <a:lnTo>
                    <a:pt x="158" y="18"/>
                  </a:lnTo>
                  <a:lnTo>
                    <a:pt x="152" y="20"/>
                  </a:lnTo>
                  <a:lnTo>
                    <a:pt x="148" y="20"/>
                  </a:lnTo>
                  <a:lnTo>
                    <a:pt x="132" y="18"/>
                  </a:lnTo>
                  <a:lnTo>
                    <a:pt x="128" y="28"/>
                  </a:lnTo>
                  <a:lnTo>
                    <a:pt x="78" y="28"/>
                  </a:lnTo>
                  <a:lnTo>
                    <a:pt x="34" y="2"/>
                  </a:lnTo>
                  <a:lnTo>
                    <a:pt x="28" y="0"/>
                  </a:lnTo>
                  <a:lnTo>
                    <a:pt x="20" y="0"/>
                  </a:lnTo>
                  <a:lnTo>
                    <a:pt x="0" y="2"/>
                  </a:lnTo>
                  <a:lnTo>
                    <a:pt x="0" y="8"/>
                  </a:lnTo>
                  <a:lnTo>
                    <a:pt x="0" y="12"/>
                  </a:lnTo>
                  <a:lnTo>
                    <a:pt x="2" y="14"/>
                  </a:lnTo>
                  <a:lnTo>
                    <a:pt x="2" y="36"/>
                  </a:lnTo>
                  <a:lnTo>
                    <a:pt x="2" y="38"/>
                  </a:lnTo>
                  <a:lnTo>
                    <a:pt x="2" y="42"/>
                  </a:lnTo>
                  <a:lnTo>
                    <a:pt x="4" y="48"/>
                  </a:lnTo>
                  <a:lnTo>
                    <a:pt x="4" y="54"/>
                  </a:lnTo>
                  <a:lnTo>
                    <a:pt x="8" y="56"/>
                  </a:lnTo>
                  <a:lnTo>
                    <a:pt x="12" y="62"/>
                  </a:lnTo>
                  <a:lnTo>
                    <a:pt x="20" y="70"/>
                  </a:lnTo>
                  <a:lnTo>
                    <a:pt x="22" y="74"/>
                  </a:lnTo>
                  <a:lnTo>
                    <a:pt x="22" y="78"/>
                  </a:lnTo>
                  <a:lnTo>
                    <a:pt x="20" y="82"/>
                  </a:lnTo>
                  <a:lnTo>
                    <a:pt x="14" y="84"/>
                  </a:lnTo>
                  <a:lnTo>
                    <a:pt x="12" y="88"/>
                  </a:lnTo>
                  <a:lnTo>
                    <a:pt x="8" y="92"/>
                  </a:lnTo>
                  <a:lnTo>
                    <a:pt x="8" y="96"/>
                  </a:lnTo>
                  <a:lnTo>
                    <a:pt x="12" y="102"/>
                  </a:lnTo>
                  <a:lnTo>
                    <a:pt x="16" y="108"/>
                  </a:lnTo>
                  <a:lnTo>
                    <a:pt x="24" y="110"/>
                  </a:lnTo>
                  <a:lnTo>
                    <a:pt x="32" y="112"/>
                  </a:lnTo>
                  <a:lnTo>
                    <a:pt x="34" y="118"/>
                  </a:lnTo>
                  <a:lnTo>
                    <a:pt x="38" y="120"/>
                  </a:lnTo>
                  <a:lnTo>
                    <a:pt x="40" y="124"/>
                  </a:lnTo>
                  <a:lnTo>
                    <a:pt x="40" y="130"/>
                  </a:lnTo>
                  <a:lnTo>
                    <a:pt x="40" y="134"/>
                  </a:lnTo>
                  <a:lnTo>
                    <a:pt x="40" y="138"/>
                  </a:lnTo>
                  <a:lnTo>
                    <a:pt x="38" y="140"/>
                  </a:lnTo>
                  <a:lnTo>
                    <a:pt x="38" y="144"/>
                  </a:lnTo>
                  <a:lnTo>
                    <a:pt x="38" y="148"/>
                  </a:lnTo>
                  <a:lnTo>
                    <a:pt x="40" y="150"/>
                  </a:lnTo>
                  <a:lnTo>
                    <a:pt x="42" y="154"/>
                  </a:lnTo>
                  <a:lnTo>
                    <a:pt x="48" y="158"/>
                  </a:lnTo>
                  <a:lnTo>
                    <a:pt x="54" y="164"/>
                  </a:lnTo>
                  <a:lnTo>
                    <a:pt x="66" y="182"/>
                  </a:lnTo>
                  <a:lnTo>
                    <a:pt x="68" y="180"/>
                  </a:lnTo>
                  <a:lnTo>
                    <a:pt x="72" y="178"/>
                  </a:lnTo>
                  <a:lnTo>
                    <a:pt x="74" y="176"/>
                  </a:lnTo>
                  <a:lnTo>
                    <a:pt x="76" y="172"/>
                  </a:lnTo>
                  <a:lnTo>
                    <a:pt x="74" y="164"/>
                  </a:lnTo>
                  <a:lnTo>
                    <a:pt x="68" y="158"/>
                  </a:lnTo>
                  <a:lnTo>
                    <a:pt x="66" y="152"/>
                  </a:lnTo>
                  <a:lnTo>
                    <a:pt x="60" y="146"/>
                  </a:lnTo>
                  <a:lnTo>
                    <a:pt x="62" y="142"/>
                  </a:lnTo>
                  <a:lnTo>
                    <a:pt x="60" y="138"/>
                  </a:lnTo>
                  <a:lnTo>
                    <a:pt x="56" y="128"/>
                  </a:lnTo>
                  <a:lnTo>
                    <a:pt x="54" y="116"/>
                  </a:lnTo>
                  <a:lnTo>
                    <a:pt x="50" y="108"/>
                  </a:lnTo>
                  <a:lnTo>
                    <a:pt x="48" y="106"/>
                  </a:lnTo>
                  <a:lnTo>
                    <a:pt x="46" y="104"/>
                  </a:lnTo>
                  <a:lnTo>
                    <a:pt x="46" y="102"/>
                  </a:lnTo>
                  <a:lnTo>
                    <a:pt x="44" y="90"/>
                  </a:lnTo>
                  <a:lnTo>
                    <a:pt x="42" y="82"/>
                  </a:lnTo>
                  <a:lnTo>
                    <a:pt x="36" y="62"/>
                  </a:lnTo>
                  <a:lnTo>
                    <a:pt x="34" y="60"/>
                  </a:lnTo>
                  <a:lnTo>
                    <a:pt x="34" y="58"/>
                  </a:lnTo>
                  <a:lnTo>
                    <a:pt x="32" y="56"/>
                  </a:lnTo>
                  <a:lnTo>
                    <a:pt x="30" y="56"/>
                  </a:lnTo>
                  <a:lnTo>
                    <a:pt x="28" y="56"/>
                  </a:lnTo>
                  <a:lnTo>
                    <a:pt x="26" y="48"/>
                  </a:lnTo>
                  <a:lnTo>
                    <a:pt x="28" y="30"/>
                  </a:lnTo>
                  <a:lnTo>
                    <a:pt x="30" y="24"/>
                  </a:lnTo>
                  <a:lnTo>
                    <a:pt x="30" y="22"/>
                  </a:lnTo>
                  <a:lnTo>
                    <a:pt x="32" y="20"/>
                  </a:lnTo>
                  <a:lnTo>
                    <a:pt x="38" y="22"/>
                  </a:lnTo>
                  <a:lnTo>
                    <a:pt x="42" y="24"/>
                  </a:lnTo>
                  <a:lnTo>
                    <a:pt x="46" y="28"/>
                  </a:lnTo>
                  <a:lnTo>
                    <a:pt x="48" y="32"/>
                  </a:lnTo>
                  <a:lnTo>
                    <a:pt x="52" y="44"/>
                  </a:lnTo>
                  <a:lnTo>
                    <a:pt x="54" y="56"/>
                  </a:lnTo>
                  <a:lnTo>
                    <a:pt x="54" y="58"/>
                  </a:lnTo>
                  <a:lnTo>
                    <a:pt x="52" y="64"/>
                  </a:lnTo>
                  <a:lnTo>
                    <a:pt x="50" y="70"/>
                  </a:lnTo>
                  <a:lnTo>
                    <a:pt x="50" y="72"/>
                  </a:lnTo>
                  <a:lnTo>
                    <a:pt x="52" y="74"/>
                  </a:lnTo>
                  <a:lnTo>
                    <a:pt x="58" y="74"/>
                  </a:lnTo>
                  <a:lnTo>
                    <a:pt x="58" y="80"/>
                  </a:lnTo>
                  <a:lnTo>
                    <a:pt x="62" y="84"/>
                  </a:lnTo>
                  <a:lnTo>
                    <a:pt x="66" y="88"/>
                  </a:lnTo>
                  <a:lnTo>
                    <a:pt x="68" y="88"/>
                  </a:lnTo>
                  <a:lnTo>
                    <a:pt x="72" y="100"/>
                  </a:lnTo>
                  <a:lnTo>
                    <a:pt x="76" y="106"/>
                  </a:lnTo>
                  <a:lnTo>
                    <a:pt x="80" y="110"/>
                  </a:lnTo>
                  <a:lnTo>
                    <a:pt x="84" y="112"/>
                  </a:lnTo>
                  <a:lnTo>
                    <a:pt x="86" y="114"/>
                  </a:lnTo>
                  <a:lnTo>
                    <a:pt x="88" y="116"/>
                  </a:lnTo>
                  <a:lnTo>
                    <a:pt x="86" y="120"/>
                  </a:lnTo>
                  <a:lnTo>
                    <a:pt x="84" y="126"/>
                  </a:lnTo>
                  <a:lnTo>
                    <a:pt x="86" y="132"/>
                  </a:lnTo>
                  <a:lnTo>
                    <a:pt x="92" y="140"/>
                  </a:lnTo>
                  <a:lnTo>
                    <a:pt x="104" y="154"/>
                  </a:lnTo>
                  <a:lnTo>
                    <a:pt x="112" y="162"/>
                  </a:lnTo>
                  <a:lnTo>
                    <a:pt x="118" y="168"/>
                  </a:lnTo>
                  <a:lnTo>
                    <a:pt x="122" y="178"/>
                  </a:lnTo>
                  <a:lnTo>
                    <a:pt x="130" y="188"/>
                  </a:lnTo>
                  <a:lnTo>
                    <a:pt x="130" y="202"/>
                  </a:lnTo>
                  <a:lnTo>
                    <a:pt x="132" y="206"/>
                  </a:lnTo>
                  <a:lnTo>
                    <a:pt x="132" y="210"/>
                  </a:lnTo>
                  <a:lnTo>
                    <a:pt x="132" y="216"/>
                  </a:lnTo>
                  <a:lnTo>
                    <a:pt x="130" y="220"/>
                  </a:lnTo>
                  <a:lnTo>
                    <a:pt x="128" y="220"/>
                  </a:lnTo>
                  <a:lnTo>
                    <a:pt x="128" y="226"/>
                  </a:lnTo>
                  <a:lnTo>
                    <a:pt x="124" y="226"/>
                  </a:lnTo>
                  <a:lnTo>
                    <a:pt x="124" y="232"/>
                  </a:lnTo>
                  <a:lnTo>
                    <a:pt x="126" y="238"/>
                  </a:lnTo>
                  <a:lnTo>
                    <a:pt x="130" y="244"/>
                  </a:lnTo>
                  <a:lnTo>
                    <a:pt x="138" y="250"/>
                  </a:lnTo>
                  <a:lnTo>
                    <a:pt x="148" y="256"/>
                  </a:lnTo>
                  <a:lnTo>
                    <a:pt x="150" y="262"/>
                  </a:lnTo>
                  <a:lnTo>
                    <a:pt x="154" y="266"/>
                  </a:lnTo>
                  <a:lnTo>
                    <a:pt x="158" y="270"/>
                  </a:lnTo>
                  <a:lnTo>
                    <a:pt x="166" y="270"/>
                  </a:lnTo>
                  <a:lnTo>
                    <a:pt x="174" y="272"/>
                  </a:lnTo>
                  <a:lnTo>
                    <a:pt x="178" y="274"/>
                  </a:lnTo>
                  <a:lnTo>
                    <a:pt x="190" y="284"/>
                  </a:lnTo>
                  <a:lnTo>
                    <a:pt x="198" y="290"/>
                  </a:lnTo>
                  <a:lnTo>
                    <a:pt x="204" y="294"/>
                  </a:lnTo>
                  <a:lnTo>
                    <a:pt x="218" y="300"/>
                  </a:lnTo>
                  <a:lnTo>
                    <a:pt x="232" y="306"/>
                  </a:lnTo>
                  <a:lnTo>
                    <a:pt x="246" y="312"/>
                  </a:lnTo>
                  <a:lnTo>
                    <a:pt x="254" y="314"/>
                  </a:lnTo>
                  <a:lnTo>
                    <a:pt x="260" y="314"/>
                  </a:lnTo>
                  <a:lnTo>
                    <a:pt x="266" y="314"/>
                  </a:lnTo>
                  <a:lnTo>
                    <a:pt x="274" y="308"/>
                  </a:lnTo>
                  <a:lnTo>
                    <a:pt x="280" y="304"/>
                  </a:lnTo>
                  <a:lnTo>
                    <a:pt x="286" y="302"/>
                  </a:lnTo>
                  <a:lnTo>
                    <a:pt x="290" y="304"/>
                  </a:lnTo>
                  <a:lnTo>
                    <a:pt x="296" y="306"/>
                  </a:lnTo>
                  <a:lnTo>
                    <a:pt x="306" y="312"/>
                  </a:lnTo>
                  <a:lnTo>
                    <a:pt x="314" y="320"/>
                  </a:lnTo>
                  <a:lnTo>
                    <a:pt x="318" y="328"/>
                  </a:lnTo>
                  <a:lnTo>
                    <a:pt x="324" y="336"/>
                  </a:lnTo>
                  <a:lnTo>
                    <a:pt x="328" y="324"/>
                  </a:lnTo>
                  <a:lnTo>
                    <a:pt x="330" y="318"/>
                  </a:lnTo>
                  <a:lnTo>
                    <a:pt x="334" y="312"/>
                  </a:lnTo>
                  <a:lnTo>
                    <a:pt x="354" y="312"/>
                  </a:lnTo>
                  <a:lnTo>
                    <a:pt x="354" y="306"/>
                  </a:lnTo>
                  <a:lnTo>
                    <a:pt x="352" y="302"/>
                  </a:lnTo>
                  <a:lnTo>
                    <a:pt x="348" y="300"/>
                  </a:lnTo>
                  <a:lnTo>
                    <a:pt x="346" y="296"/>
                  </a:lnTo>
                  <a:lnTo>
                    <a:pt x="344" y="292"/>
                  </a:lnTo>
                  <a:lnTo>
                    <a:pt x="348" y="284"/>
                  </a:lnTo>
                  <a:lnTo>
                    <a:pt x="352" y="280"/>
                  </a:lnTo>
                  <a:lnTo>
                    <a:pt x="356" y="278"/>
                  </a:lnTo>
                  <a:lnTo>
                    <a:pt x="380" y="278"/>
                  </a:lnTo>
                  <a:lnTo>
                    <a:pt x="384" y="278"/>
                  </a:lnTo>
                  <a:lnTo>
                    <a:pt x="386" y="276"/>
                  </a:lnTo>
                  <a:lnTo>
                    <a:pt x="388" y="274"/>
                  </a:lnTo>
                  <a:lnTo>
                    <a:pt x="390" y="270"/>
                  </a:lnTo>
                  <a:lnTo>
                    <a:pt x="392" y="268"/>
                  </a:lnTo>
                  <a:lnTo>
                    <a:pt x="396" y="268"/>
                  </a:lnTo>
                  <a:lnTo>
                    <a:pt x="398" y="270"/>
                  </a:lnTo>
                  <a:lnTo>
                    <a:pt x="398" y="274"/>
                  </a:lnTo>
                  <a:lnTo>
                    <a:pt x="400" y="2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89" name="Freeform 67"/>
            <p:cNvSpPr/>
            <p:nvPr/>
          </p:nvSpPr>
          <p:spPr bwMode="auto">
            <a:xfrm>
              <a:off x="2694833" y="3902592"/>
              <a:ext cx="236387" cy="100886"/>
            </a:xfrm>
            <a:custGeom>
              <a:avLst/>
              <a:gdLst>
                <a:gd name="T0" fmla="*/ 2147483647 w 162"/>
                <a:gd name="T1" fmla="*/ 2147483647 h 64"/>
                <a:gd name="T2" fmla="*/ 2147483647 w 162"/>
                <a:gd name="T3" fmla="*/ 2147483647 h 64"/>
                <a:gd name="T4" fmla="*/ 2147483647 w 162"/>
                <a:gd name="T5" fmla="*/ 2147483647 h 64"/>
                <a:gd name="T6" fmla="*/ 2147483647 w 162"/>
                <a:gd name="T7" fmla="*/ 2147483647 h 64"/>
                <a:gd name="T8" fmla="*/ 2147483647 w 162"/>
                <a:gd name="T9" fmla="*/ 2147483647 h 64"/>
                <a:gd name="T10" fmla="*/ 2147483647 w 162"/>
                <a:gd name="T11" fmla="*/ 2147483647 h 64"/>
                <a:gd name="T12" fmla="*/ 2147483647 w 162"/>
                <a:gd name="T13" fmla="*/ 2147483647 h 64"/>
                <a:gd name="T14" fmla="*/ 2147483647 w 162"/>
                <a:gd name="T15" fmla="*/ 2147483647 h 64"/>
                <a:gd name="T16" fmla="*/ 2147483647 w 162"/>
                <a:gd name="T17" fmla="*/ 2147483647 h 64"/>
                <a:gd name="T18" fmla="*/ 2147483647 w 162"/>
                <a:gd name="T19" fmla="*/ 2147483647 h 64"/>
                <a:gd name="T20" fmla="*/ 2147483647 w 162"/>
                <a:gd name="T21" fmla="*/ 2147483647 h 64"/>
                <a:gd name="T22" fmla="*/ 2147483647 w 162"/>
                <a:gd name="T23" fmla="*/ 2147483647 h 64"/>
                <a:gd name="T24" fmla="*/ 2147483647 w 162"/>
                <a:gd name="T25" fmla="*/ 2147483647 h 64"/>
                <a:gd name="T26" fmla="*/ 0 w 162"/>
                <a:gd name="T27" fmla="*/ 2147483647 h 64"/>
                <a:gd name="T28" fmla="*/ 2147483647 w 162"/>
                <a:gd name="T29" fmla="*/ 2147483647 h 64"/>
                <a:gd name="T30" fmla="*/ 2147483647 w 162"/>
                <a:gd name="T31" fmla="*/ 2147483647 h 64"/>
                <a:gd name="T32" fmla="*/ 2147483647 w 162"/>
                <a:gd name="T33" fmla="*/ 2147483647 h 64"/>
                <a:gd name="T34" fmla="*/ 2147483647 w 162"/>
                <a:gd name="T35" fmla="*/ 2147483647 h 64"/>
                <a:gd name="T36" fmla="*/ 2147483647 w 162"/>
                <a:gd name="T37" fmla="*/ 2147483647 h 64"/>
                <a:gd name="T38" fmla="*/ 2147483647 w 162"/>
                <a:gd name="T39" fmla="*/ 2147483647 h 64"/>
                <a:gd name="T40" fmla="*/ 2147483647 w 162"/>
                <a:gd name="T41" fmla="*/ 0 h 64"/>
                <a:gd name="T42" fmla="*/ 2147483647 w 162"/>
                <a:gd name="T43" fmla="*/ 0 h 64"/>
                <a:gd name="T44" fmla="*/ 2147483647 w 162"/>
                <a:gd name="T45" fmla="*/ 0 h 64"/>
                <a:gd name="T46" fmla="*/ 2147483647 w 162"/>
                <a:gd name="T47" fmla="*/ 2147483647 h 64"/>
                <a:gd name="T48" fmla="*/ 2147483647 w 162"/>
                <a:gd name="T49" fmla="*/ 2147483647 h 64"/>
                <a:gd name="T50" fmla="*/ 2147483647 w 162"/>
                <a:gd name="T51" fmla="*/ 2147483647 h 64"/>
                <a:gd name="T52" fmla="*/ 2147483647 w 162"/>
                <a:gd name="T53" fmla="*/ 2147483647 h 64"/>
                <a:gd name="T54" fmla="*/ 2147483647 w 162"/>
                <a:gd name="T55" fmla="*/ 2147483647 h 64"/>
                <a:gd name="T56" fmla="*/ 2147483647 w 162"/>
                <a:gd name="T57" fmla="*/ 2147483647 h 64"/>
                <a:gd name="T58" fmla="*/ 2147483647 w 162"/>
                <a:gd name="T59" fmla="*/ 2147483647 h 64"/>
                <a:gd name="T60" fmla="*/ 2147483647 w 162"/>
                <a:gd name="T61" fmla="*/ 2147483647 h 64"/>
                <a:gd name="T62" fmla="*/ 2147483647 w 162"/>
                <a:gd name="T63" fmla="*/ 2147483647 h 64"/>
                <a:gd name="T64" fmla="*/ 2147483647 w 162"/>
                <a:gd name="T65" fmla="*/ 2147483647 h 64"/>
                <a:gd name="T66" fmla="*/ 2147483647 w 162"/>
                <a:gd name="T67" fmla="*/ 2147483647 h 64"/>
                <a:gd name="T68" fmla="*/ 2147483647 w 162"/>
                <a:gd name="T69" fmla="*/ 2147483647 h 64"/>
                <a:gd name="T70" fmla="*/ 2147483647 w 162"/>
                <a:gd name="T71" fmla="*/ 2147483647 h 64"/>
                <a:gd name="T72" fmla="*/ 2147483647 w 162"/>
                <a:gd name="T73" fmla="*/ 2147483647 h 64"/>
                <a:gd name="T74" fmla="*/ 2147483647 w 162"/>
                <a:gd name="T75" fmla="*/ 2147483647 h 64"/>
                <a:gd name="T76" fmla="*/ 2147483647 w 162"/>
                <a:gd name="T77" fmla="*/ 2147483647 h 64"/>
                <a:gd name="T78" fmla="*/ 2147483647 w 162"/>
                <a:gd name="T79" fmla="*/ 2147483647 h 64"/>
                <a:gd name="T80" fmla="*/ 2147483647 w 162"/>
                <a:gd name="T81" fmla="*/ 2147483647 h 64"/>
                <a:gd name="T82" fmla="*/ 2147483647 w 162"/>
                <a:gd name="T83" fmla="*/ 2147483647 h 64"/>
                <a:gd name="T84" fmla="*/ 2147483647 w 162"/>
                <a:gd name="T85" fmla="*/ 2147483647 h 64"/>
                <a:gd name="T86" fmla="*/ 2147483647 w 162"/>
                <a:gd name="T87" fmla="*/ 2147483647 h 64"/>
                <a:gd name="T88" fmla="*/ 2147483647 w 162"/>
                <a:gd name="T89" fmla="*/ 2147483647 h 64"/>
                <a:gd name="T90" fmla="*/ 2147483647 w 162"/>
                <a:gd name="T91" fmla="*/ 2147483647 h 64"/>
                <a:gd name="T92" fmla="*/ 2147483647 w 162"/>
                <a:gd name="T93" fmla="*/ 2147483647 h 64"/>
                <a:gd name="T94" fmla="*/ 2147483647 w 162"/>
                <a:gd name="T95" fmla="*/ 2147483647 h 64"/>
                <a:gd name="T96" fmla="*/ 2147483647 w 162"/>
                <a:gd name="T97" fmla="*/ 2147483647 h 64"/>
                <a:gd name="T98" fmla="*/ 2147483647 w 162"/>
                <a:gd name="T99" fmla="*/ 2147483647 h 64"/>
                <a:gd name="T100" fmla="*/ 2147483647 w 162"/>
                <a:gd name="T101" fmla="*/ 2147483647 h 64"/>
                <a:gd name="T102" fmla="*/ 2147483647 w 162"/>
                <a:gd name="T103" fmla="*/ 2147483647 h 64"/>
                <a:gd name="T104" fmla="*/ 2147483647 w 162"/>
                <a:gd name="T105" fmla="*/ 2147483647 h 64"/>
                <a:gd name="T106" fmla="*/ 2147483647 w 162"/>
                <a:gd name="T107" fmla="*/ 2147483647 h 64"/>
                <a:gd name="T108" fmla="*/ 2147483647 w 162"/>
                <a:gd name="T109" fmla="*/ 2147483647 h 64"/>
                <a:gd name="T110" fmla="*/ 2147483647 w 162"/>
                <a:gd name="T111" fmla="*/ 2147483647 h 64"/>
                <a:gd name="T112" fmla="*/ 2147483647 w 162"/>
                <a:gd name="T113" fmla="*/ 2147483647 h 64"/>
                <a:gd name="T114" fmla="*/ 2147483647 w 162"/>
                <a:gd name="T115" fmla="*/ 2147483647 h 64"/>
                <a:gd name="T116" fmla="*/ 2147483647 w 162"/>
                <a:gd name="T117" fmla="*/ 2147483647 h 64"/>
                <a:gd name="T118" fmla="*/ 2147483647 w 162"/>
                <a:gd name="T119" fmla="*/ 2147483647 h 64"/>
                <a:gd name="T120" fmla="*/ 2147483647 w 162"/>
                <a:gd name="T121" fmla="*/ 2147483647 h 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
                <a:gd name="T184" fmla="*/ 0 h 64"/>
                <a:gd name="T185" fmla="*/ 162 w 162"/>
                <a:gd name="T186" fmla="*/ 64 h 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 h="64">
                  <a:moveTo>
                    <a:pt x="44" y="18"/>
                  </a:moveTo>
                  <a:lnTo>
                    <a:pt x="44" y="16"/>
                  </a:lnTo>
                  <a:lnTo>
                    <a:pt x="48" y="16"/>
                  </a:lnTo>
                  <a:lnTo>
                    <a:pt x="48" y="12"/>
                  </a:lnTo>
                  <a:lnTo>
                    <a:pt x="44" y="10"/>
                  </a:lnTo>
                  <a:lnTo>
                    <a:pt x="44" y="12"/>
                  </a:lnTo>
                  <a:lnTo>
                    <a:pt x="36" y="12"/>
                  </a:lnTo>
                  <a:lnTo>
                    <a:pt x="30" y="16"/>
                  </a:lnTo>
                  <a:lnTo>
                    <a:pt x="22" y="18"/>
                  </a:lnTo>
                  <a:lnTo>
                    <a:pt x="16" y="20"/>
                  </a:lnTo>
                  <a:lnTo>
                    <a:pt x="14" y="22"/>
                  </a:lnTo>
                  <a:lnTo>
                    <a:pt x="12" y="24"/>
                  </a:lnTo>
                  <a:lnTo>
                    <a:pt x="6" y="26"/>
                  </a:lnTo>
                  <a:lnTo>
                    <a:pt x="0" y="26"/>
                  </a:lnTo>
                  <a:lnTo>
                    <a:pt x="4" y="24"/>
                  </a:lnTo>
                  <a:lnTo>
                    <a:pt x="6" y="24"/>
                  </a:lnTo>
                  <a:lnTo>
                    <a:pt x="8" y="18"/>
                  </a:lnTo>
                  <a:lnTo>
                    <a:pt x="12" y="14"/>
                  </a:lnTo>
                  <a:lnTo>
                    <a:pt x="18" y="10"/>
                  </a:lnTo>
                  <a:lnTo>
                    <a:pt x="24" y="6"/>
                  </a:lnTo>
                  <a:lnTo>
                    <a:pt x="42" y="0"/>
                  </a:lnTo>
                  <a:lnTo>
                    <a:pt x="56" y="0"/>
                  </a:lnTo>
                  <a:lnTo>
                    <a:pt x="60" y="0"/>
                  </a:lnTo>
                  <a:lnTo>
                    <a:pt x="62" y="2"/>
                  </a:lnTo>
                  <a:lnTo>
                    <a:pt x="66" y="4"/>
                  </a:lnTo>
                  <a:lnTo>
                    <a:pt x="78" y="8"/>
                  </a:lnTo>
                  <a:lnTo>
                    <a:pt x="86" y="16"/>
                  </a:lnTo>
                  <a:lnTo>
                    <a:pt x="90" y="16"/>
                  </a:lnTo>
                  <a:lnTo>
                    <a:pt x="96" y="16"/>
                  </a:lnTo>
                  <a:lnTo>
                    <a:pt x="102" y="18"/>
                  </a:lnTo>
                  <a:lnTo>
                    <a:pt x="114" y="24"/>
                  </a:lnTo>
                  <a:lnTo>
                    <a:pt x="122" y="32"/>
                  </a:lnTo>
                  <a:lnTo>
                    <a:pt x="130" y="38"/>
                  </a:lnTo>
                  <a:lnTo>
                    <a:pt x="142" y="42"/>
                  </a:lnTo>
                  <a:lnTo>
                    <a:pt x="140" y="44"/>
                  </a:lnTo>
                  <a:lnTo>
                    <a:pt x="154" y="48"/>
                  </a:lnTo>
                  <a:lnTo>
                    <a:pt x="160" y="52"/>
                  </a:lnTo>
                  <a:lnTo>
                    <a:pt x="162" y="58"/>
                  </a:lnTo>
                  <a:lnTo>
                    <a:pt x="154" y="60"/>
                  </a:lnTo>
                  <a:lnTo>
                    <a:pt x="152" y="60"/>
                  </a:lnTo>
                  <a:lnTo>
                    <a:pt x="152" y="62"/>
                  </a:lnTo>
                  <a:lnTo>
                    <a:pt x="142" y="64"/>
                  </a:lnTo>
                  <a:lnTo>
                    <a:pt x="130" y="64"/>
                  </a:lnTo>
                  <a:lnTo>
                    <a:pt x="108" y="62"/>
                  </a:lnTo>
                  <a:lnTo>
                    <a:pt x="112" y="58"/>
                  </a:lnTo>
                  <a:lnTo>
                    <a:pt x="118" y="52"/>
                  </a:lnTo>
                  <a:lnTo>
                    <a:pt x="118" y="48"/>
                  </a:lnTo>
                  <a:lnTo>
                    <a:pt x="110" y="48"/>
                  </a:lnTo>
                  <a:lnTo>
                    <a:pt x="102" y="46"/>
                  </a:lnTo>
                  <a:lnTo>
                    <a:pt x="100" y="44"/>
                  </a:lnTo>
                  <a:lnTo>
                    <a:pt x="98" y="38"/>
                  </a:lnTo>
                  <a:lnTo>
                    <a:pt x="98" y="34"/>
                  </a:lnTo>
                  <a:lnTo>
                    <a:pt x="96" y="32"/>
                  </a:lnTo>
                  <a:lnTo>
                    <a:pt x="92" y="30"/>
                  </a:lnTo>
                  <a:lnTo>
                    <a:pt x="78" y="30"/>
                  </a:lnTo>
                  <a:lnTo>
                    <a:pt x="76" y="28"/>
                  </a:lnTo>
                  <a:lnTo>
                    <a:pt x="72" y="26"/>
                  </a:lnTo>
                  <a:lnTo>
                    <a:pt x="60" y="22"/>
                  </a:lnTo>
                  <a:lnTo>
                    <a:pt x="50" y="18"/>
                  </a:lnTo>
                  <a:lnTo>
                    <a:pt x="44" y="16"/>
                  </a:lnTo>
                  <a:lnTo>
                    <a:pt x="44"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90" name="Freeform 68"/>
            <p:cNvSpPr/>
            <p:nvPr/>
          </p:nvSpPr>
          <p:spPr bwMode="auto">
            <a:xfrm>
              <a:off x="2834359" y="4036663"/>
              <a:ext cx="46124" cy="23894"/>
            </a:xfrm>
            <a:custGeom>
              <a:avLst/>
              <a:gdLst>
                <a:gd name="T0" fmla="*/ 0 w 30"/>
                <a:gd name="T1" fmla="*/ 2147483647 h 14"/>
                <a:gd name="T2" fmla="*/ 0 w 30"/>
                <a:gd name="T3" fmla="*/ 2147483647 h 14"/>
                <a:gd name="T4" fmla="*/ 2147483647 w 30"/>
                <a:gd name="T5" fmla="*/ 2147483647 h 14"/>
                <a:gd name="T6" fmla="*/ 2147483647 w 30"/>
                <a:gd name="T7" fmla="*/ 0 h 14"/>
                <a:gd name="T8" fmla="*/ 2147483647 w 30"/>
                <a:gd name="T9" fmla="*/ 0 h 14"/>
                <a:gd name="T10" fmla="*/ 2147483647 w 30"/>
                <a:gd name="T11" fmla="*/ 2147483647 h 14"/>
                <a:gd name="T12" fmla="*/ 2147483647 w 30"/>
                <a:gd name="T13" fmla="*/ 2147483647 h 14"/>
                <a:gd name="T14" fmla="*/ 2147483647 w 30"/>
                <a:gd name="T15" fmla="*/ 2147483647 h 14"/>
                <a:gd name="T16" fmla="*/ 2147483647 w 30"/>
                <a:gd name="T17" fmla="*/ 2147483647 h 14"/>
                <a:gd name="T18" fmla="*/ 2147483647 w 30"/>
                <a:gd name="T19" fmla="*/ 2147483647 h 14"/>
                <a:gd name="T20" fmla="*/ 2147483647 w 30"/>
                <a:gd name="T21" fmla="*/ 2147483647 h 14"/>
                <a:gd name="T22" fmla="*/ 0 w 30"/>
                <a:gd name="T23" fmla="*/ 2147483647 h 14"/>
                <a:gd name="T24" fmla="*/ 0 w 30"/>
                <a:gd name="T25" fmla="*/ 2147483647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4"/>
                <a:gd name="T41" fmla="*/ 30 w 30"/>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4">
                  <a:moveTo>
                    <a:pt x="0" y="8"/>
                  </a:moveTo>
                  <a:lnTo>
                    <a:pt x="0" y="4"/>
                  </a:lnTo>
                  <a:lnTo>
                    <a:pt x="2" y="2"/>
                  </a:lnTo>
                  <a:lnTo>
                    <a:pt x="6" y="0"/>
                  </a:lnTo>
                  <a:lnTo>
                    <a:pt x="12" y="0"/>
                  </a:lnTo>
                  <a:lnTo>
                    <a:pt x="20" y="4"/>
                  </a:lnTo>
                  <a:lnTo>
                    <a:pt x="30" y="12"/>
                  </a:lnTo>
                  <a:lnTo>
                    <a:pt x="26" y="12"/>
                  </a:lnTo>
                  <a:lnTo>
                    <a:pt x="20" y="14"/>
                  </a:lnTo>
                  <a:lnTo>
                    <a:pt x="8" y="12"/>
                  </a:lnTo>
                  <a:lnTo>
                    <a:pt x="4" y="10"/>
                  </a:lnTo>
                  <a:lnTo>
                    <a:pt x="0" y="6"/>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91" name="Freeform 69"/>
            <p:cNvSpPr/>
            <p:nvPr/>
          </p:nvSpPr>
          <p:spPr bwMode="auto">
            <a:xfrm>
              <a:off x="3084584" y="4036663"/>
              <a:ext cx="38053" cy="21239"/>
            </a:xfrm>
            <a:custGeom>
              <a:avLst/>
              <a:gdLst>
                <a:gd name="T0" fmla="*/ 2147483647 w 26"/>
                <a:gd name="T1" fmla="*/ 2147483647 h 12"/>
                <a:gd name="T2" fmla="*/ 2147483647 w 26"/>
                <a:gd name="T3" fmla="*/ 0 h 12"/>
                <a:gd name="T4" fmla="*/ 2147483647 w 26"/>
                <a:gd name="T5" fmla="*/ 2147483647 h 12"/>
                <a:gd name="T6" fmla="*/ 2147483647 w 26"/>
                <a:gd name="T7" fmla="*/ 2147483647 h 12"/>
                <a:gd name="T8" fmla="*/ 2147483647 w 26"/>
                <a:gd name="T9" fmla="*/ 2147483647 h 12"/>
                <a:gd name="T10" fmla="*/ 2147483647 w 26"/>
                <a:gd name="T11" fmla="*/ 2147483647 h 12"/>
                <a:gd name="T12" fmla="*/ 2147483647 w 26"/>
                <a:gd name="T13" fmla="*/ 2147483647 h 12"/>
                <a:gd name="T14" fmla="*/ 2147483647 w 26"/>
                <a:gd name="T15" fmla="*/ 2147483647 h 12"/>
                <a:gd name="T16" fmla="*/ 0 w 26"/>
                <a:gd name="T17" fmla="*/ 2147483647 h 12"/>
                <a:gd name="T18" fmla="*/ 0 w 26"/>
                <a:gd name="T19" fmla="*/ 2147483647 h 12"/>
                <a:gd name="T20" fmla="*/ 2147483647 w 26"/>
                <a:gd name="T21" fmla="*/ 2147483647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2"/>
                <a:gd name="T35" fmla="*/ 26 w 26"/>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2">
                  <a:moveTo>
                    <a:pt x="10" y="2"/>
                  </a:moveTo>
                  <a:lnTo>
                    <a:pt x="24" y="0"/>
                  </a:lnTo>
                  <a:lnTo>
                    <a:pt x="24" y="2"/>
                  </a:lnTo>
                  <a:lnTo>
                    <a:pt x="26" y="6"/>
                  </a:lnTo>
                  <a:lnTo>
                    <a:pt x="24" y="8"/>
                  </a:lnTo>
                  <a:lnTo>
                    <a:pt x="22" y="10"/>
                  </a:lnTo>
                  <a:lnTo>
                    <a:pt x="12" y="12"/>
                  </a:lnTo>
                  <a:lnTo>
                    <a:pt x="4" y="10"/>
                  </a:lnTo>
                  <a:lnTo>
                    <a:pt x="0" y="8"/>
                  </a:lnTo>
                  <a:lnTo>
                    <a:pt x="0" y="2"/>
                  </a:lnTo>
                  <a:lnTo>
                    <a:pt x="1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92" name="Freeform 70"/>
            <p:cNvSpPr/>
            <p:nvPr/>
          </p:nvSpPr>
          <p:spPr bwMode="auto">
            <a:xfrm>
              <a:off x="2853962" y="3852149"/>
              <a:ext cx="13837" cy="22567"/>
            </a:xfrm>
            <a:custGeom>
              <a:avLst/>
              <a:gdLst>
                <a:gd name="T0" fmla="*/ 2147483647 w 10"/>
                <a:gd name="T1" fmla="*/ 2147483647 h 14"/>
                <a:gd name="T2" fmla="*/ 2147483647 w 10"/>
                <a:gd name="T3" fmla="*/ 2147483647 h 14"/>
                <a:gd name="T4" fmla="*/ 2147483647 w 10"/>
                <a:gd name="T5" fmla="*/ 2147483647 h 14"/>
                <a:gd name="T6" fmla="*/ 2147483647 w 10"/>
                <a:gd name="T7" fmla="*/ 2147483647 h 14"/>
                <a:gd name="T8" fmla="*/ 0 w 10"/>
                <a:gd name="T9" fmla="*/ 2147483647 h 14"/>
                <a:gd name="T10" fmla="*/ 2147483647 w 10"/>
                <a:gd name="T11" fmla="*/ 2147483647 h 14"/>
                <a:gd name="T12" fmla="*/ 2147483647 w 10"/>
                <a:gd name="T13" fmla="*/ 0 h 14"/>
                <a:gd name="T14" fmla="*/ 2147483647 w 10"/>
                <a:gd name="T15" fmla="*/ 2147483647 h 14"/>
                <a:gd name="T16" fmla="*/ 2147483647 w 1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4"/>
                <a:gd name="T29" fmla="*/ 10 w 1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4">
                  <a:moveTo>
                    <a:pt x="10" y="8"/>
                  </a:moveTo>
                  <a:lnTo>
                    <a:pt x="8" y="12"/>
                  </a:lnTo>
                  <a:lnTo>
                    <a:pt x="4" y="14"/>
                  </a:lnTo>
                  <a:lnTo>
                    <a:pt x="2" y="12"/>
                  </a:lnTo>
                  <a:lnTo>
                    <a:pt x="0" y="8"/>
                  </a:lnTo>
                  <a:lnTo>
                    <a:pt x="2" y="4"/>
                  </a:lnTo>
                  <a:lnTo>
                    <a:pt x="4" y="0"/>
                  </a:lnTo>
                  <a:lnTo>
                    <a:pt x="8" y="2"/>
                  </a:lnTo>
                  <a:lnTo>
                    <a:pt x="1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93" name="Freeform 71"/>
            <p:cNvSpPr/>
            <p:nvPr/>
          </p:nvSpPr>
          <p:spPr bwMode="auto">
            <a:xfrm>
              <a:off x="2705211" y="4295515"/>
              <a:ext cx="126842" cy="65044"/>
            </a:xfrm>
            <a:custGeom>
              <a:avLst/>
              <a:gdLst>
                <a:gd name="T0" fmla="*/ 0 w 88"/>
                <a:gd name="T1" fmla="*/ 2147483647 h 42"/>
                <a:gd name="T2" fmla="*/ 0 w 88"/>
                <a:gd name="T3" fmla="*/ 2147483647 h 42"/>
                <a:gd name="T4" fmla="*/ 0 w 88"/>
                <a:gd name="T5" fmla="*/ 2147483647 h 42"/>
                <a:gd name="T6" fmla="*/ 0 w 88"/>
                <a:gd name="T7" fmla="*/ 2147483647 h 42"/>
                <a:gd name="T8" fmla="*/ 2147483647 w 88"/>
                <a:gd name="T9" fmla="*/ 2147483647 h 42"/>
                <a:gd name="T10" fmla="*/ 2147483647 w 88"/>
                <a:gd name="T11" fmla="*/ 2147483647 h 42"/>
                <a:gd name="T12" fmla="*/ 2147483647 w 88"/>
                <a:gd name="T13" fmla="*/ 2147483647 h 42"/>
                <a:gd name="T14" fmla="*/ 2147483647 w 88"/>
                <a:gd name="T15" fmla="*/ 2147483647 h 42"/>
                <a:gd name="T16" fmla="*/ 2147483647 w 88"/>
                <a:gd name="T17" fmla="*/ 2147483647 h 42"/>
                <a:gd name="T18" fmla="*/ 2147483647 w 88"/>
                <a:gd name="T19" fmla="*/ 2147483647 h 42"/>
                <a:gd name="T20" fmla="*/ 2147483647 w 88"/>
                <a:gd name="T21" fmla="*/ 2147483647 h 42"/>
                <a:gd name="T22" fmla="*/ 2147483647 w 88"/>
                <a:gd name="T23" fmla="*/ 2147483647 h 42"/>
                <a:gd name="T24" fmla="*/ 2147483647 w 88"/>
                <a:gd name="T25" fmla="*/ 2147483647 h 42"/>
                <a:gd name="T26" fmla="*/ 2147483647 w 88"/>
                <a:gd name="T27" fmla="*/ 2147483647 h 42"/>
                <a:gd name="T28" fmla="*/ 2147483647 w 88"/>
                <a:gd name="T29" fmla="*/ 0 h 42"/>
                <a:gd name="T30" fmla="*/ 2147483647 w 88"/>
                <a:gd name="T31" fmla="*/ 0 h 42"/>
                <a:gd name="T32" fmla="*/ 2147483647 w 88"/>
                <a:gd name="T33" fmla="*/ 2147483647 h 42"/>
                <a:gd name="T34" fmla="*/ 2147483647 w 88"/>
                <a:gd name="T35" fmla="*/ 2147483647 h 42"/>
                <a:gd name="T36" fmla="*/ 2147483647 w 88"/>
                <a:gd name="T37" fmla="*/ 2147483647 h 42"/>
                <a:gd name="T38" fmla="*/ 2147483647 w 88"/>
                <a:gd name="T39" fmla="*/ 2147483647 h 42"/>
                <a:gd name="T40" fmla="*/ 2147483647 w 88"/>
                <a:gd name="T41" fmla="*/ 2147483647 h 42"/>
                <a:gd name="T42" fmla="*/ 2147483647 w 88"/>
                <a:gd name="T43" fmla="*/ 2147483647 h 42"/>
                <a:gd name="T44" fmla="*/ 2147483647 w 88"/>
                <a:gd name="T45" fmla="*/ 2147483647 h 42"/>
                <a:gd name="T46" fmla="*/ 2147483647 w 88"/>
                <a:gd name="T47" fmla="*/ 2147483647 h 42"/>
                <a:gd name="T48" fmla="*/ 2147483647 w 88"/>
                <a:gd name="T49" fmla="*/ 2147483647 h 42"/>
                <a:gd name="T50" fmla="*/ 2147483647 w 88"/>
                <a:gd name="T51" fmla="*/ 2147483647 h 42"/>
                <a:gd name="T52" fmla="*/ 2147483647 w 88"/>
                <a:gd name="T53" fmla="*/ 2147483647 h 42"/>
                <a:gd name="T54" fmla="*/ 2147483647 w 88"/>
                <a:gd name="T55" fmla="*/ 2147483647 h 42"/>
                <a:gd name="T56" fmla="*/ 2147483647 w 88"/>
                <a:gd name="T57" fmla="*/ 2147483647 h 42"/>
                <a:gd name="T58" fmla="*/ 2147483647 w 88"/>
                <a:gd name="T59" fmla="*/ 2147483647 h 42"/>
                <a:gd name="T60" fmla="*/ 2147483647 w 88"/>
                <a:gd name="T61" fmla="*/ 2147483647 h 42"/>
                <a:gd name="T62" fmla="*/ 2147483647 w 88"/>
                <a:gd name="T63" fmla="*/ 2147483647 h 42"/>
                <a:gd name="T64" fmla="*/ 2147483647 w 88"/>
                <a:gd name="T65" fmla="*/ 2147483647 h 42"/>
                <a:gd name="T66" fmla="*/ 2147483647 w 88"/>
                <a:gd name="T67" fmla="*/ 2147483647 h 42"/>
                <a:gd name="T68" fmla="*/ 2147483647 w 88"/>
                <a:gd name="T69" fmla="*/ 2147483647 h 42"/>
                <a:gd name="T70" fmla="*/ 2147483647 w 88"/>
                <a:gd name="T71" fmla="*/ 2147483647 h 42"/>
                <a:gd name="T72" fmla="*/ 2147483647 w 88"/>
                <a:gd name="T73" fmla="*/ 2147483647 h 42"/>
                <a:gd name="T74" fmla="*/ 2147483647 w 88"/>
                <a:gd name="T75" fmla="*/ 2147483647 h 42"/>
                <a:gd name="T76" fmla="*/ 2147483647 w 88"/>
                <a:gd name="T77" fmla="*/ 2147483647 h 42"/>
                <a:gd name="T78" fmla="*/ 2147483647 w 88"/>
                <a:gd name="T79" fmla="*/ 2147483647 h 42"/>
                <a:gd name="T80" fmla="*/ 2147483647 w 88"/>
                <a:gd name="T81" fmla="*/ 2147483647 h 42"/>
                <a:gd name="T82" fmla="*/ 2147483647 w 88"/>
                <a:gd name="T83" fmla="*/ 2147483647 h 42"/>
                <a:gd name="T84" fmla="*/ 2147483647 w 88"/>
                <a:gd name="T85" fmla="*/ 2147483647 h 42"/>
                <a:gd name="T86" fmla="*/ 2147483647 w 88"/>
                <a:gd name="T87" fmla="*/ 2147483647 h 42"/>
                <a:gd name="T88" fmla="*/ 2147483647 w 88"/>
                <a:gd name="T89" fmla="*/ 2147483647 h 42"/>
                <a:gd name="T90" fmla="*/ 2147483647 w 88"/>
                <a:gd name="T91" fmla="*/ 2147483647 h 42"/>
                <a:gd name="T92" fmla="*/ 2147483647 w 88"/>
                <a:gd name="T93" fmla="*/ 2147483647 h 42"/>
                <a:gd name="T94" fmla="*/ 2147483647 w 88"/>
                <a:gd name="T95" fmla="*/ 2147483647 h 42"/>
                <a:gd name="T96" fmla="*/ 2147483647 w 88"/>
                <a:gd name="T97" fmla="*/ 2147483647 h 42"/>
                <a:gd name="T98" fmla="*/ 0 w 88"/>
                <a:gd name="T99" fmla="*/ 2147483647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
                <a:gd name="T151" fmla="*/ 0 h 42"/>
                <a:gd name="T152" fmla="*/ 88 w 88"/>
                <a:gd name="T153" fmla="*/ 42 h 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 h="42">
                  <a:moveTo>
                    <a:pt x="0" y="22"/>
                  </a:moveTo>
                  <a:lnTo>
                    <a:pt x="0" y="18"/>
                  </a:lnTo>
                  <a:lnTo>
                    <a:pt x="0" y="14"/>
                  </a:lnTo>
                  <a:lnTo>
                    <a:pt x="0" y="6"/>
                  </a:lnTo>
                  <a:lnTo>
                    <a:pt x="2" y="6"/>
                  </a:lnTo>
                  <a:lnTo>
                    <a:pt x="8" y="6"/>
                  </a:lnTo>
                  <a:lnTo>
                    <a:pt x="12" y="10"/>
                  </a:lnTo>
                  <a:lnTo>
                    <a:pt x="16" y="10"/>
                  </a:lnTo>
                  <a:lnTo>
                    <a:pt x="20" y="14"/>
                  </a:lnTo>
                  <a:lnTo>
                    <a:pt x="26" y="14"/>
                  </a:lnTo>
                  <a:lnTo>
                    <a:pt x="30" y="14"/>
                  </a:lnTo>
                  <a:lnTo>
                    <a:pt x="36" y="12"/>
                  </a:lnTo>
                  <a:lnTo>
                    <a:pt x="38" y="8"/>
                  </a:lnTo>
                  <a:lnTo>
                    <a:pt x="44" y="2"/>
                  </a:lnTo>
                  <a:lnTo>
                    <a:pt x="48" y="0"/>
                  </a:lnTo>
                  <a:lnTo>
                    <a:pt x="52" y="0"/>
                  </a:lnTo>
                  <a:lnTo>
                    <a:pt x="62" y="2"/>
                  </a:lnTo>
                  <a:lnTo>
                    <a:pt x="70" y="8"/>
                  </a:lnTo>
                  <a:lnTo>
                    <a:pt x="80" y="14"/>
                  </a:lnTo>
                  <a:lnTo>
                    <a:pt x="86" y="18"/>
                  </a:lnTo>
                  <a:lnTo>
                    <a:pt x="88" y="18"/>
                  </a:lnTo>
                  <a:lnTo>
                    <a:pt x="86" y="20"/>
                  </a:lnTo>
                  <a:lnTo>
                    <a:pt x="86" y="26"/>
                  </a:lnTo>
                  <a:lnTo>
                    <a:pt x="88" y="32"/>
                  </a:lnTo>
                  <a:lnTo>
                    <a:pt x="86" y="34"/>
                  </a:lnTo>
                  <a:lnTo>
                    <a:pt x="82" y="38"/>
                  </a:lnTo>
                  <a:lnTo>
                    <a:pt x="76" y="42"/>
                  </a:lnTo>
                  <a:lnTo>
                    <a:pt x="70" y="30"/>
                  </a:lnTo>
                  <a:lnTo>
                    <a:pt x="70" y="26"/>
                  </a:lnTo>
                  <a:lnTo>
                    <a:pt x="76" y="26"/>
                  </a:lnTo>
                  <a:lnTo>
                    <a:pt x="68" y="16"/>
                  </a:lnTo>
                  <a:lnTo>
                    <a:pt x="64" y="14"/>
                  </a:lnTo>
                  <a:lnTo>
                    <a:pt x="56" y="14"/>
                  </a:lnTo>
                  <a:lnTo>
                    <a:pt x="52" y="14"/>
                  </a:lnTo>
                  <a:lnTo>
                    <a:pt x="46" y="20"/>
                  </a:lnTo>
                  <a:lnTo>
                    <a:pt x="38" y="30"/>
                  </a:lnTo>
                  <a:lnTo>
                    <a:pt x="40" y="32"/>
                  </a:lnTo>
                  <a:lnTo>
                    <a:pt x="44" y="32"/>
                  </a:lnTo>
                  <a:lnTo>
                    <a:pt x="44" y="38"/>
                  </a:lnTo>
                  <a:lnTo>
                    <a:pt x="42" y="42"/>
                  </a:lnTo>
                  <a:lnTo>
                    <a:pt x="38" y="42"/>
                  </a:lnTo>
                  <a:lnTo>
                    <a:pt x="36" y="42"/>
                  </a:lnTo>
                  <a:lnTo>
                    <a:pt x="32" y="42"/>
                  </a:lnTo>
                  <a:lnTo>
                    <a:pt x="30" y="42"/>
                  </a:lnTo>
                  <a:lnTo>
                    <a:pt x="30" y="36"/>
                  </a:lnTo>
                  <a:lnTo>
                    <a:pt x="24" y="34"/>
                  </a:lnTo>
                  <a:lnTo>
                    <a:pt x="20" y="32"/>
                  </a:lnTo>
                  <a:lnTo>
                    <a:pt x="16" y="30"/>
                  </a:lnTo>
                  <a:lnTo>
                    <a:pt x="12" y="26"/>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94" name="Freeform 72"/>
            <p:cNvSpPr/>
            <p:nvPr/>
          </p:nvSpPr>
          <p:spPr bwMode="auto">
            <a:xfrm>
              <a:off x="2637177" y="4259674"/>
              <a:ext cx="78411" cy="70354"/>
            </a:xfrm>
            <a:custGeom>
              <a:avLst/>
              <a:gdLst>
                <a:gd name="T0" fmla="*/ 2147483647 w 54"/>
                <a:gd name="T1" fmla="*/ 2147483647 h 44"/>
                <a:gd name="T2" fmla="*/ 2147483647 w 54"/>
                <a:gd name="T3" fmla="*/ 2147483647 h 44"/>
                <a:gd name="T4" fmla="*/ 2147483647 w 54"/>
                <a:gd name="T5" fmla="*/ 2147483647 h 44"/>
                <a:gd name="T6" fmla="*/ 2147483647 w 54"/>
                <a:gd name="T7" fmla="*/ 2147483647 h 44"/>
                <a:gd name="T8" fmla="*/ 2147483647 w 54"/>
                <a:gd name="T9" fmla="*/ 2147483647 h 44"/>
                <a:gd name="T10" fmla="*/ 2147483647 w 54"/>
                <a:gd name="T11" fmla="*/ 2147483647 h 44"/>
                <a:gd name="T12" fmla="*/ 2147483647 w 54"/>
                <a:gd name="T13" fmla="*/ 2147483647 h 44"/>
                <a:gd name="T14" fmla="*/ 2147483647 w 54"/>
                <a:gd name="T15" fmla="*/ 2147483647 h 44"/>
                <a:gd name="T16" fmla="*/ 2147483647 w 54"/>
                <a:gd name="T17" fmla="*/ 2147483647 h 44"/>
                <a:gd name="T18" fmla="*/ 2147483647 w 54"/>
                <a:gd name="T19" fmla="*/ 2147483647 h 44"/>
                <a:gd name="T20" fmla="*/ 2147483647 w 54"/>
                <a:gd name="T21" fmla="*/ 2147483647 h 44"/>
                <a:gd name="T22" fmla="*/ 2147483647 w 54"/>
                <a:gd name="T23" fmla="*/ 2147483647 h 44"/>
                <a:gd name="T24" fmla="*/ 2147483647 w 54"/>
                <a:gd name="T25" fmla="*/ 2147483647 h 44"/>
                <a:gd name="T26" fmla="*/ 2147483647 w 54"/>
                <a:gd name="T27" fmla="*/ 2147483647 h 44"/>
                <a:gd name="T28" fmla="*/ 2147483647 w 54"/>
                <a:gd name="T29" fmla="*/ 2147483647 h 44"/>
                <a:gd name="T30" fmla="*/ 2147483647 w 54"/>
                <a:gd name="T31" fmla="*/ 2147483647 h 44"/>
                <a:gd name="T32" fmla="*/ 0 w 54"/>
                <a:gd name="T33" fmla="*/ 2147483647 h 44"/>
                <a:gd name="T34" fmla="*/ 2147483647 w 54"/>
                <a:gd name="T35" fmla="*/ 2147483647 h 44"/>
                <a:gd name="T36" fmla="*/ 2147483647 w 54"/>
                <a:gd name="T37" fmla="*/ 2147483647 h 44"/>
                <a:gd name="T38" fmla="*/ 2147483647 w 54"/>
                <a:gd name="T39" fmla="*/ 2147483647 h 44"/>
                <a:gd name="T40" fmla="*/ 2147483647 w 54"/>
                <a:gd name="T41" fmla="*/ 0 h 44"/>
                <a:gd name="T42" fmla="*/ 2147483647 w 54"/>
                <a:gd name="T43" fmla="*/ 2147483647 h 44"/>
                <a:gd name="T44" fmla="*/ 2147483647 w 54"/>
                <a:gd name="T45" fmla="*/ 2147483647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44"/>
                <a:gd name="T71" fmla="*/ 54 w 5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44">
                  <a:moveTo>
                    <a:pt x="38" y="6"/>
                  </a:moveTo>
                  <a:lnTo>
                    <a:pt x="46" y="18"/>
                  </a:lnTo>
                  <a:lnTo>
                    <a:pt x="54" y="28"/>
                  </a:lnTo>
                  <a:lnTo>
                    <a:pt x="46" y="28"/>
                  </a:lnTo>
                  <a:lnTo>
                    <a:pt x="46" y="44"/>
                  </a:lnTo>
                  <a:lnTo>
                    <a:pt x="32" y="40"/>
                  </a:lnTo>
                  <a:lnTo>
                    <a:pt x="34" y="36"/>
                  </a:lnTo>
                  <a:lnTo>
                    <a:pt x="34" y="34"/>
                  </a:lnTo>
                  <a:lnTo>
                    <a:pt x="24" y="22"/>
                  </a:lnTo>
                  <a:lnTo>
                    <a:pt x="18" y="16"/>
                  </a:lnTo>
                  <a:lnTo>
                    <a:pt x="12" y="14"/>
                  </a:lnTo>
                  <a:lnTo>
                    <a:pt x="16" y="22"/>
                  </a:lnTo>
                  <a:lnTo>
                    <a:pt x="12" y="22"/>
                  </a:lnTo>
                  <a:lnTo>
                    <a:pt x="8" y="22"/>
                  </a:lnTo>
                  <a:lnTo>
                    <a:pt x="4" y="20"/>
                  </a:lnTo>
                  <a:lnTo>
                    <a:pt x="2" y="16"/>
                  </a:lnTo>
                  <a:lnTo>
                    <a:pt x="0" y="12"/>
                  </a:lnTo>
                  <a:lnTo>
                    <a:pt x="2" y="8"/>
                  </a:lnTo>
                  <a:lnTo>
                    <a:pt x="2" y="6"/>
                  </a:lnTo>
                  <a:lnTo>
                    <a:pt x="2" y="4"/>
                  </a:lnTo>
                  <a:lnTo>
                    <a:pt x="4" y="0"/>
                  </a:lnTo>
                  <a:lnTo>
                    <a:pt x="20" y="4"/>
                  </a:lnTo>
                  <a:lnTo>
                    <a:pt x="38"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95" name="Freeform 73"/>
            <p:cNvSpPr/>
            <p:nvPr/>
          </p:nvSpPr>
          <p:spPr bwMode="auto">
            <a:xfrm>
              <a:off x="2604890" y="4146841"/>
              <a:ext cx="104933" cy="123453"/>
            </a:xfrm>
            <a:custGeom>
              <a:avLst/>
              <a:gdLst>
                <a:gd name="T0" fmla="*/ 2147483647 w 72"/>
                <a:gd name="T1" fmla="*/ 0 h 78"/>
                <a:gd name="T2" fmla="*/ 2147483647 w 72"/>
                <a:gd name="T3" fmla="*/ 2147483647 h 78"/>
                <a:gd name="T4" fmla="*/ 2147483647 w 72"/>
                <a:gd name="T5" fmla="*/ 2147483647 h 78"/>
                <a:gd name="T6" fmla="*/ 2147483647 w 72"/>
                <a:gd name="T7" fmla="*/ 2147483647 h 78"/>
                <a:gd name="T8" fmla="*/ 2147483647 w 72"/>
                <a:gd name="T9" fmla="*/ 2147483647 h 78"/>
                <a:gd name="T10" fmla="*/ 2147483647 w 72"/>
                <a:gd name="T11" fmla="*/ 2147483647 h 78"/>
                <a:gd name="T12" fmla="*/ 2147483647 w 72"/>
                <a:gd name="T13" fmla="*/ 2147483647 h 78"/>
                <a:gd name="T14" fmla="*/ 2147483647 w 72"/>
                <a:gd name="T15" fmla="*/ 2147483647 h 78"/>
                <a:gd name="T16" fmla="*/ 2147483647 w 72"/>
                <a:gd name="T17" fmla="*/ 2147483647 h 78"/>
                <a:gd name="T18" fmla="*/ 2147483647 w 72"/>
                <a:gd name="T19" fmla="*/ 2147483647 h 78"/>
                <a:gd name="T20" fmla="*/ 2147483647 w 72"/>
                <a:gd name="T21" fmla="*/ 2147483647 h 78"/>
                <a:gd name="T22" fmla="*/ 2147483647 w 72"/>
                <a:gd name="T23" fmla="*/ 2147483647 h 78"/>
                <a:gd name="T24" fmla="*/ 2147483647 w 72"/>
                <a:gd name="T25" fmla="*/ 2147483647 h 78"/>
                <a:gd name="T26" fmla="*/ 2147483647 w 72"/>
                <a:gd name="T27" fmla="*/ 2147483647 h 78"/>
                <a:gd name="T28" fmla="*/ 2147483647 w 72"/>
                <a:gd name="T29" fmla="*/ 2147483647 h 78"/>
                <a:gd name="T30" fmla="*/ 2147483647 w 72"/>
                <a:gd name="T31" fmla="*/ 2147483647 h 78"/>
                <a:gd name="T32" fmla="*/ 2147483647 w 72"/>
                <a:gd name="T33" fmla="*/ 2147483647 h 78"/>
                <a:gd name="T34" fmla="*/ 2147483647 w 72"/>
                <a:gd name="T35" fmla="*/ 2147483647 h 78"/>
                <a:gd name="T36" fmla="*/ 2147483647 w 72"/>
                <a:gd name="T37" fmla="*/ 2147483647 h 78"/>
                <a:gd name="T38" fmla="*/ 2147483647 w 72"/>
                <a:gd name="T39" fmla="*/ 2147483647 h 78"/>
                <a:gd name="T40" fmla="*/ 0 w 72"/>
                <a:gd name="T41" fmla="*/ 2147483647 h 78"/>
                <a:gd name="T42" fmla="*/ 2147483647 w 72"/>
                <a:gd name="T43" fmla="*/ 2147483647 h 78"/>
                <a:gd name="T44" fmla="*/ 2147483647 w 72"/>
                <a:gd name="T45" fmla="*/ 2147483647 h 78"/>
                <a:gd name="T46" fmla="*/ 2147483647 w 72"/>
                <a:gd name="T47" fmla="*/ 2147483647 h 78"/>
                <a:gd name="T48" fmla="*/ 2147483647 w 72"/>
                <a:gd name="T49" fmla="*/ 2147483647 h 78"/>
                <a:gd name="T50" fmla="*/ 2147483647 w 72"/>
                <a:gd name="T51" fmla="*/ 2147483647 h 78"/>
                <a:gd name="T52" fmla="*/ 2147483647 w 72"/>
                <a:gd name="T53" fmla="*/ 2147483647 h 78"/>
                <a:gd name="T54" fmla="*/ 2147483647 w 72"/>
                <a:gd name="T55" fmla="*/ 2147483647 h 78"/>
                <a:gd name="T56" fmla="*/ 2147483647 w 72"/>
                <a:gd name="T57" fmla="*/ 2147483647 h 78"/>
                <a:gd name="T58" fmla="*/ 2147483647 w 72"/>
                <a:gd name="T59" fmla="*/ 2147483647 h 78"/>
                <a:gd name="T60" fmla="*/ 2147483647 w 72"/>
                <a:gd name="T61" fmla="*/ 2147483647 h 78"/>
                <a:gd name="T62" fmla="*/ 2147483647 w 72"/>
                <a:gd name="T63" fmla="*/ 2147483647 h 78"/>
                <a:gd name="T64" fmla="*/ 2147483647 w 72"/>
                <a:gd name="T65" fmla="*/ 2147483647 h 78"/>
                <a:gd name="T66" fmla="*/ 2147483647 w 72"/>
                <a:gd name="T67" fmla="*/ 2147483647 h 78"/>
                <a:gd name="T68" fmla="*/ 2147483647 w 72"/>
                <a:gd name="T69" fmla="*/ 2147483647 h 78"/>
                <a:gd name="T70" fmla="*/ 2147483647 w 72"/>
                <a:gd name="T71" fmla="*/ 2147483647 h 78"/>
                <a:gd name="T72" fmla="*/ 2147483647 w 72"/>
                <a:gd name="T73" fmla="*/ 2147483647 h 78"/>
                <a:gd name="T74" fmla="*/ 2147483647 w 72"/>
                <a:gd name="T75" fmla="*/ 2147483647 h 78"/>
                <a:gd name="T76" fmla="*/ 2147483647 w 72"/>
                <a:gd name="T77" fmla="*/ 0 h 7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2"/>
                <a:gd name="T118" fmla="*/ 0 h 78"/>
                <a:gd name="T119" fmla="*/ 72 w 72"/>
                <a:gd name="T120" fmla="*/ 78 h 7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2" h="78">
                  <a:moveTo>
                    <a:pt x="72" y="0"/>
                  </a:moveTo>
                  <a:lnTo>
                    <a:pt x="72" y="2"/>
                  </a:lnTo>
                  <a:lnTo>
                    <a:pt x="70" y="10"/>
                  </a:lnTo>
                  <a:lnTo>
                    <a:pt x="68" y="20"/>
                  </a:lnTo>
                  <a:lnTo>
                    <a:pt x="66" y="26"/>
                  </a:lnTo>
                  <a:lnTo>
                    <a:pt x="64" y="36"/>
                  </a:lnTo>
                  <a:lnTo>
                    <a:pt x="64" y="44"/>
                  </a:lnTo>
                  <a:lnTo>
                    <a:pt x="60" y="50"/>
                  </a:lnTo>
                  <a:lnTo>
                    <a:pt x="56" y="54"/>
                  </a:lnTo>
                  <a:lnTo>
                    <a:pt x="56" y="60"/>
                  </a:lnTo>
                  <a:lnTo>
                    <a:pt x="56" y="66"/>
                  </a:lnTo>
                  <a:lnTo>
                    <a:pt x="58" y="74"/>
                  </a:lnTo>
                  <a:lnTo>
                    <a:pt x="60" y="78"/>
                  </a:lnTo>
                  <a:lnTo>
                    <a:pt x="42" y="76"/>
                  </a:lnTo>
                  <a:lnTo>
                    <a:pt x="26" y="72"/>
                  </a:lnTo>
                  <a:lnTo>
                    <a:pt x="24" y="66"/>
                  </a:lnTo>
                  <a:lnTo>
                    <a:pt x="24" y="62"/>
                  </a:lnTo>
                  <a:lnTo>
                    <a:pt x="16" y="58"/>
                  </a:lnTo>
                  <a:lnTo>
                    <a:pt x="8" y="50"/>
                  </a:lnTo>
                  <a:lnTo>
                    <a:pt x="4" y="44"/>
                  </a:lnTo>
                  <a:lnTo>
                    <a:pt x="0" y="36"/>
                  </a:lnTo>
                  <a:lnTo>
                    <a:pt x="6" y="36"/>
                  </a:lnTo>
                  <a:lnTo>
                    <a:pt x="10" y="30"/>
                  </a:lnTo>
                  <a:lnTo>
                    <a:pt x="12" y="26"/>
                  </a:lnTo>
                  <a:lnTo>
                    <a:pt x="14" y="24"/>
                  </a:lnTo>
                  <a:lnTo>
                    <a:pt x="16" y="22"/>
                  </a:lnTo>
                  <a:lnTo>
                    <a:pt x="22" y="20"/>
                  </a:lnTo>
                  <a:lnTo>
                    <a:pt x="26" y="20"/>
                  </a:lnTo>
                  <a:lnTo>
                    <a:pt x="32" y="18"/>
                  </a:lnTo>
                  <a:lnTo>
                    <a:pt x="40" y="8"/>
                  </a:lnTo>
                  <a:lnTo>
                    <a:pt x="44" y="4"/>
                  </a:lnTo>
                  <a:lnTo>
                    <a:pt x="48" y="4"/>
                  </a:lnTo>
                  <a:lnTo>
                    <a:pt x="50" y="4"/>
                  </a:lnTo>
                  <a:lnTo>
                    <a:pt x="52" y="4"/>
                  </a:lnTo>
                  <a:lnTo>
                    <a:pt x="52" y="6"/>
                  </a:lnTo>
                  <a:lnTo>
                    <a:pt x="58" y="4"/>
                  </a:lnTo>
                  <a:lnTo>
                    <a:pt x="62" y="2"/>
                  </a:lnTo>
                  <a:lnTo>
                    <a:pt x="66" y="2"/>
                  </a:lnTo>
                  <a:lnTo>
                    <a:pt x="7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96" name="Freeform 74"/>
            <p:cNvSpPr/>
            <p:nvPr/>
          </p:nvSpPr>
          <p:spPr bwMode="auto">
            <a:xfrm>
              <a:off x="2546082" y="4166754"/>
              <a:ext cx="56503" cy="23894"/>
            </a:xfrm>
            <a:custGeom>
              <a:avLst/>
              <a:gdLst>
                <a:gd name="T0" fmla="*/ 2147483647 w 38"/>
                <a:gd name="T1" fmla="*/ 2147483647 h 16"/>
                <a:gd name="T2" fmla="*/ 2147483647 w 38"/>
                <a:gd name="T3" fmla="*/ 2147483647 h 16"/>
                <a:gd name="T4" fmla="*/ 2147483647 w 38"/>
                <a:gd name="T5" fmla="*/ 2147483647 h 16"/>
                <a:gd name="T6" fmla="*/ 2147483647 w 38"/>
                <a:gd name="T7" fmla="*/ 2147483647 h 16"/>
                <a:gd name="T8" fmla="*/ 2147483647 w 38"/>
                <a:gd name="T9" fmla="*/ 2147483647 h 16"/>
                <a:gd name="T10" fmla="*/ 0 w 38"/>
                <a:gd name="T11" fmla="*/ 2147483647 h 16"/>
                <a:gd name="T12" fmla="*/ 2147483647 w 38"/>
                <a:gd name="T13" fmla="*/ 2147483647 h 16"/>
                <a:gd name="T14" fmla="*/ 2147483647 w 38"/>
                <a:gd name="T15" fmla="*/ 0 h 16"/>
                <a:gd name="T16" fmla="*/ 2147483647 w 38"/>
                <a:gd name="T17" fmla="*/ 0 h 16"/>
                <a:gd name="T18" fmla="*/ 2147483647 w 38"/>
                <a:gd name="T19" fmla="*/ 2147483647 h 16"/>
                <a:gd name="T20" fmla="*/ 2147483647 w 38"/>
                <a:gd name="T21" fmla="*/ 2147483647 h 16"/>
                <a:gd name="T22" fmla="*/ 2147483647 w 38"/>
                <a:gd name="T23" fmla="*/ 2147483647 h 16"/>
                <a:gd name="T24" fmla="*/ 2147483647 w 38"/>
                <a:gd name="T25" fmla="*/ 2147483647 h 16"/>
                <a:gd name="T26" fmla="*/ 2147483647 w 38"/>
                <a:gd name="T27" fmla="*/ 2147483647 h 16"/>
                <a:gd name="T28" fmla="*/ 2147483647 w 38"/>
                <a:gd name="T29" fmla="*/ 2147483647 h 16"/>
                <a:gd name="T30" fmla="*/ 2147483647 w 38"/>
                <a:gd name="T31" fmla="*/ 2147483647 h 16"/>
                <a:gd name="T32" fmla="*/ 2147483647 w 38"/>
                <a:gd name="T33" fmla="*/ 2147483647 h 16"/>
                <a:gd name="T34" fmla="*/ 2147483647 w 38"/>
                <a:gd name="T35" fmla="*/ 2147483647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16"/>
                <a:gd name="T56" fmla="*/ 38 w 38"/>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16">
                  <a:moveTo>
                    <a:pt x="36" y="16"/>
                  </a:moveTo>
                  <a:lnTo>
                    <a:pt x="30" y="16"/>
                  </a:lnTo>
                  <a:lnTo>
                    <a:pt x="24" y="16"/>
                  </a:lnTo>
                  <a:lnTo>
                    <a:pt x="10" y="14"/>
                  </a:lnTo>
                  <a:lnTo>
                    <a:pt x="4" y="12"/>
                  </a:lnTo>
                  <a:lnTo>
                    <a:pt x="0" y="8"/>
                  </a:lnTo>
                  <a:lnTo>
                    <a:pt x="6" y="6"/>
                  </a:lnTo>
                  <a:lnTo>
                    <a:pt x="8" y="0"/>
                  </a:lnTo>
                  <a:lnTo>
                    <a:pt x="12" y="0"/>
                  </a:lnTo>
                  <a:lnTo>
                    <a:pt x="16" y="2"/>
                  </a:lnTo>
                  <a:lnTo>
                    <a:pt x="20" y="4"/>
                  </a:lnTo>
                  <a:lnTo>
                    <a:pt x="24" y="8"/>
                  </a:lnTo>
                  <a:lnTo>
                    <a:pt x="30" y="10"/>
                  </a:lnTo>
                  <a:lnTo>
                    <a:pt x="34" y="10"/>
                  </a:lnTo>
                  <a:lnTo>
                    <a:pt x="36" y="12"/>
                  </a:lnTo>
                  <a:lnTo>
                    <a:pt x="38" y="14"/>
                  </a:lnTo>
                  <a:lnTo>
                    <a:pt x="38" y="16"/>
                  </a:lnTo>
                  <a:lnTo>
                    <a:pt x="3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97" name="Freeform 75"/>
            <p:cNvSpPr/>
            <p:nvPr/>
          </p:nvSpPr>
          <p:spPr bwMode="auto">
            <a:xfrm>
              <a:off x="2563378" y="4108345"/>
              <a:ext cx="146445" cy="94249"/>
            </a:xfrm>
            <a:custGeom>
              <a:avLst/>
              <a:gdLst>
                <a:gd name="T0" fmla="*/ 2147483647 w 100"/>
                <a:gd name="T1" fmla="*/ 2147483647 h 60"/>
                <a:gd name="T2" fmla="*/ 2147483647 w 100"/>
                <a:gd name="T3" fmla="*/ 2147483647 h 60"/>
                <a:gd name="T4" fmla="*/ 2147483647 w 100"/>
                <a:gd name="T5" fmla="*/ 2147483647 h 60"/>
                <a:gd name="T6" fmla="*/ 2147483647 w 100"/>
                <a:gd name="T7" fmla="*/ 2147483647 h 60"/>
                <a:gd name="T8" fmla="*/ 2147483647 w 100"/>
                <a:gd name="T9" fmla="*/ 2147483647 h 60"/>
                <a:gd name="T10" fmla="*/ 2147483647 w 100"/>
                <a:gd name="T11" fmla="*/ 2147483647 h 60"/>
                <a:gd name="T12" fmla="*/ 2147483647 w 100"/>
                <a:gd name="T13" fmla="*/ 2147483647 h 60"/>
                <a:gd name="T14" fmla="*/ 2147483647 w 100"/>
                <a:gd name="T15" fmla="*/ 2147483647 h 60"/>
                <a:gd name="T16" fmla="*/ 2147483647 w 100"/>
                <a:gd name="T17" fmla="*/ 2147483647 h 60"/>
                <a:gd name="T18" fmla="*/ 2147483647 w 100"/>
                <a:gd name="T19" fmla="*/ 2147483647 h 60"/>
                <a:gd name="T20" fmla="*/ 2147483647 w 100"/>
                <a:gd name="T21" fmla="*/ 2147483647 h 60"/>
                <a:gd name="T22" fmla="*/ 2147483647 w 100"/>
                <a:gd name="T23" fmla="*/ 2147483647 h 60"/>
                <a:gd name="T24" fmla="*/ 2147483647 w 100"/>
                <a:gd name="T25" fmla="*/ 2147483647 h 60"/>
                <a:gd name="T26" fmla="*/ 2147483647 w 100"/>
                <a:gd name="T27" fmla="*/ 2147483647 h 60"/>
                <a:gd name="T28" fmla="*/ 2147483647 w 100"/>
                <a:gd name="T29" fmla="*/ 2147483647 h 60"/>
                <a:gd name="T30" fmla="*/ 2147483647 w 100"/>
                <a:gd name="T31" fmla="*/ 2147483647 h 60"/>
                <a:gd name="T32" fmla="*/ 2147483647 w 100"/>
                <a:gd name="T33" fmla="*/ 2147483647 h 60"/>
                <a:gd name="T34" fmla="*/ 2147483647 w 100"/>
                <a:gd name="T35" fmla="*/ 2147483647 h 60"/>
                <a:gd name="T36" fmla="*/ 2147483647 w 100"/>
                <a:gd name="T37" fmla="*/ 2147483647 h 60"/>
                <a:gd name="T38" fmla="*/ 2147483647 w 100"/>
                <a:gd name="T39" fmla="*/ 2147483647 h 60"/>
                <a:gd name="T40" fmla="*/ 2147483647 w 100"/>
                <a:gd name="T41" fmla="*/ 2147483647 h 60"/>
                <a:gd name="T42" fmla="*/ 2147483647 w 100"/>
                <a:gd name="T43" fmla="*/ 2147483647 h 60"/>
                <a:gd name="T44" fmla="*/ 2147483647 w 100"/>
                <a:gd name="T45" fmla="*/ 2147483647 h 60"/>
                <a:gd name="T46" fmla="*/ 2147483647 w 100"/>
                <a:gd name="T47" fmla="*/ 2147483647 h 60"/>
                <a:gd name="T48" fmla="*/ 2147483647 w 100"/>
                <a:gd name="T49" fmla="*/ 2147483647 h 60"/>
                <a:gd name="T50" fmla="*/ 2147483647 w 100"/>
                <a:gd name="T51" fmla="*/ 2147483647 h 60"/>
                <a:gd name="T52" fmla="*/ 2147483647 w 100"/>
                <a:gd name="T53" fmla="*/ 2147483647 h 60"/>
                <a:gd name="T54" fmla="*/ 0 w 100"/>
                <a:gd name="T55" fmla="*/ 2147483647 h 60"/>
                <a:gd name="T56" fmla="*/ 2147483647 w 100"/>
                <a:gd name="T57" fmla="*/ 2147483647 h 60"/>
                <a:gd name="T58" fmla="*/ 2147483647 w 100"/>
                <a:gd name="T59" fmla="*/ 2147483647 h 60"/>
                <a:gd name="T60" fmla="*/ 2147483647 w 100"/>
                <a:gd name="T61" fmla="*/ 2147483647 h 60"/>
                <a:gd name="T62" fmla="*/ 2147483647 w 100"/>
                <a:gd name="T63" fmla="*/ 2147483647 h 60"/>
                <a:gd name="T64" fmla="*/ 2147483647 w 100"/>
                <a:gd name="T65" fmla="*/ 2147483647 h 60"/>
                <a:gd name="T66" fmla="*/ 2147483647 w 100"/>
                <a:gd name="T67" fmla="*/ 0 h 60"/>
                <a:gd name="T68" fmla="*/ 2147483647 w 100"/>
                <a:gd name="T69" fmla="*/ 0 h 60"/>
                <a:gd name="T70" fmla="*/ 2147483647 w 100"/>
                <a:gd name="T71" fmla="*/ 2147483647 h 60"/>
                <a:gd name="T72" fmla="*/ 2147483647 w 100"/>
                <a:gd name="T73" fmla="*/ 2147483647 h 60"/>
                <a:gd name="T74" fmla="*/ 2147483647 w 100"/>
                <a:gd name="T75" fmla="*/ 2147483647 h 60"/>
                <a:gd name="T76" fmla="*/ 2147483647 w 100"/>
                <a:gd name="T77" fmla="*/ 2147483647 h 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60"/>
                <a:gd name="T119" fmla="*/ 100 w 100"/>
                <a:gd name="T120" fmla="*/ 60 h 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60">
                  <a:moveTo>
                    <a:pt x="100" y="24"/>
                  </a:moveTo>
                  <a:lnTo>
                    <a:pt x="94" y="26"/>
                  </a:lnTo>
                  <a:lnTo>
                    <a:pt x="90" y="26"/>
                  </a:lnTo>
                  <a:lnTo>
                    <a:pt x="86" y="28"/>
                  </a:lnTo>
                  <a:lnTo>
                    <a:pt x="80" y="30"/>
                  </a:lnTo>
                  <a:lnTo>
                    <a:pt x="80" y="28"/>
                  </a:lnTo>
                  <a:lnTo>
                    <a:pt x="78" y="28"/>
                  </a:lnTo>
                  <a:lnTo>
                    <a:pt x="76" y="28"/>
                  </a:lnTo>
                  <a:lnTo>
                    <a:pt x="72" y="28"/>
                  </a:lnTo>
                  <a:lnTo>
                    <a:pt x="68" y="32"/>
                  </a:lnTo>
                  <a:lnTo>
                    <a:pt x="60" y="42"/>
                  </a:lnTo>
                  <a:lnTo>
                    <a:pt x="54" y="44"/>
                  </a:lnTo>
                  <a:lnTo>
                    <a:pt x="50" y="44"/>
                  </a:lnTo>
                  <a:lnTo>
                    <a:pt x="44" y="46"/>
                  </a:lnTo>
                  <a:lnTo>
                    <a:pt x="42" y="48"/>
                  </a:lnTo>
                  <a:lnTo>
                    <a:pt x="40" y="50"/>
                  </a:lnTo>
                  <a:lnTo>
                    <a:pt x="38" y="54"/>
                  </a:lnTo>
                  <a:lnTo>
                    <a:pt x="34" y="60"/>
                  </a:lnTo>
                  <a:lnTo>
                    <a:pt x="28" y="60"/>
                  </a:lnTo>
                  <a:lnTo>
                    <a:pt x="26" y="52"/>
                  </a:lnTo>
                  <a:lnTo>
                    <a:pt x="26" y="50"/>
                  </a:lnTo>
                  <a:lnTo>
                    <a:pt x="24" y="48"/>
                  </a:lnTo>
                  <a:lnTo>
                    <a:pt x="22" y="46"/>
                  </a:lnTo>
                  <a:lnTo>
                    <a:pt x="18" y="46"/>
                  </a:lnTo>
                  <a:lnTo>
                    <a:pt x="12" y="44"/>
                  </a:lnTo>
                  <a:lnTo>
                    <a:pt x="8" y="40"/>
                  </a:lnTo>
                  <a:lnTo>
                    <a:pt x="4" y="38"/>
                  </a:lnTo>
                  <a:lnTo>
                    <a:pt x="0" y="36"/>
                  </a:lnTo>
                  <a:lnTo>
                    <a:pt x="4" y="28"/>
                  </a:lnTo>
                  <a:lnTo>
                    <a:pt x="8" y="22"/>
                  </a:lnTo>
                  <a:lnTo>
                    <a:pt x="18" y="16"/>
                  </a:lnTo>
                  <a:lnTo>
                    <a:pt x="22" y="8"/>
                  </a:lnTo>
                  <a:lnTo>
                    <a:pt x="26" y="2"/>
                  </a:lnTo>
                  <a:lnTo>
                    <a:pt x="34" y="0"/>
                  </a:lnTo>
                  <a:lnTo>
                    <a:pt x="80" y="0"/>
                  </a:lnTo>
                  <a:lnTo>
                    <a:pt x="84" y="6"/>
                  </a:lnTo>
                  <a:lnTo>
                    <a:pt x="90" y="12"/>
                  </a:lnTo>
                  <a:lnTo>
                    <a:pt x="96" y="18"/>
                  </a:lnTo>
                  <a:lnTo>
                    <a:pt x="10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98" name="Freeform 76"/>
            <p:cNvSpPr/>
            <p:nvPr/>
          </p:nvSpPr>
          <p:spPr bwMode="auto">
            <a:xfrm>
              <a:off x="2573756" y="4048611"/>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0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0 h 42"/>
                <a:gd name="T28" fmla="*/ 2147483647 w 24"/>
                <a:gd name="T29" fmla="*/ 0 h 42"/>
                <a:gd name="T30" fmla="*/ 2147483647 w 24"/>
                <a:gd name="T31" fmla="*/ 2147483647 h 42"/>
                <a:gd name="T32" fmla="*/ 2147483647 w 24"/>
                <a:gd name="T33" fmla="*/ 2147483647 h 42"/>
                <a:gd name="T34" fmla="*/ 2147483647 w 24"/>
                <a:gd name="T35" fmla="*/ 2147483647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42"/>
                <a:gd name="T56" fmla="*/ 24 w 24"/>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42">
                  <a:moveTo>
                    <a:pt x="24" y="6"/>
                  </a:moveTo>
                  <a:lnTo>
                    <a:pt x="18" y="10"/>
                  </a:lnTo>
                  <a:lnTo>
                    <a:pt x="18" y="18"/>
                  </a:lnTo>
                  <a:lnTo>
                    <a:pt x="16" y="26"/>
                  </a:lnTo>
                  <a:lnTo>
                    <a:pt x="14" y="32"/>
                  </a:lnTo>
                  <a:lnTo>
                    <a:pt x="10" y="36"/>
                  </a:lnTo>
                  <a:lnTo>
                    <a:pt x="10" y="42"/>
                  </a:lnTo>
                  <a:lnTo>
                    <a:pt x="0" y="42"/>
                  </a:lnTo>
                  <a:lnTo>
                    <a:pt x="4" y="10"/>
                  </a:lnTo>
                  <a:lnTo>
                    <a:pt x="8" y="10"/>
                  </a:lnTo>
                  <a:lnTo>
                    <a:pt x="10" y="8"/>
                  </a:lnTo>
                  <a:lnTo>
                    <a:pt x="12" y="6"/>
                  </a:lnTo>
                  <a:lnTo>
                    <a:pt x="14" y="2"/>
                  </a:lnTo>
                  <a:lnTo>
                    <a:pt x="16" y="0"/>
                  </a:lnTo>
                  <a:lnTo>
                    <a:pt x="20" y="0"/>
                  </a:lnTo>
                  <a:lnTo>
                    <a:pt x="22" y="2"/>
                  </a:lnTo>
                  <a:lnTo>
                    <a:pt x="22" y="6"/>
                  </a:lnTo>
                  <a:lnTo>
                    <a:pt x="2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99" name="Freeform 77"/>
            <p:cNvSpPr/>
            <p:nvPr/>
          </p:nvSpPr>
          <p:spPr bwMode="auto">
            <a:xfrm>
              <a:off x="2497651" y="4063212"/>
              <a:ext cx="104933" cy="115488"/>
            </a:xfrm>
            <a:custGeom>
              <a:avLst/>
              <a:gdLst>
                <a:gd name="T0" fmla="*/ 2147483647 w 72"/>
                <a:gd name="T1" fmla="*/ 2147483647 h 72"/>
                <a:gd name="T2" fmla="*/ 2147483647 w 72"/>
                <a:gd name="T3" fmla="*/ 2147483647 h 72"/>
                <a:gd name="T4" fmla="*/ 2147483647 w 72"/>
                <a:gd name="T5" fmla="*/ 2147483647 h 72"/>
                <a:gd name="T6" fmla="*/ 2147483647 w 72"/>
                <a:gd name="T7" fmla="*/ 2147483647 h 72"/>
                <a:gd name="T8" fmla="*/ 2147483647 w 72"/>
                <a:gd name="T9" fmla="*/ 0 h 72"/>
                <a:gd name="T10" fmla="*/ 2147483647 w 72"/>
                <a:gd name="T11" fmla="*/ 0 h 72"/>
                <a:gd name="T12" fmla="*/ 2147483647 w 72"/>
                <a:gd name="T13" fmla="*/ 2147483647 h 72"/>
                <a:gd name="T14" fmla="*/ 2147483647 w 72"/>
                <a:gd name="T15" fmla="*/ 2147483647 h 72"/>
                <a:gd name="T16" fmla="*/ 2147483647 w 72"/>
                <a:gd name="T17" fmla="*/ 2147483647 h 72"/>
                <a:gd name="T18" fmla="*/ 2147483647 w 72"/>
                <a:gd name="T19" fmla="*/ 2147483647 h 72"/>
                <a:gd name="T20" fmla="*/ 2147483647 w 72"/>
                <a:gd name="T21" fmla="*/ 2147483647 h 72"/>
                <a:gd name="T22" fmla="*/ 2147483647 w 72"/>
                <a:gd name="T23" fmla="*/ 2147483647 h 72"/>
                <a:gd name="T24" fmla="*/ 2147483647 w 72"/>
                <a:gd name="T25" fmla="*/ 2147483647 h 72"/>
                <a:gd name="T26" fmla="*/ 2147483647 w 72"/>
                <a:gd name="T27" fmla="*/ 2147483647 h 72"/>
                <a:gd name="T28" fmla="*/ 2147483647 w 72"/>
                <a:gd name="T29" fmla="*/ 2147483647 h 72"/>
                <a:gd name="T30" fmla="*/ 2147483647 w 72"/>
                <a:gd name="T31" fmla="*/ 2147483647 h 72"/>
                <a:gd name="T32" fmla="*/ 2147483647 w 72"/>
                <a:gd name="T33" fmla="*/ 2147483647 h 72"/>
                <a:gd name="T34" fmla="*/ 0 w 72"/>
                <a:gd name="T35" fmla="*/ 2147483647 h 72"/>
                <a:gd name="T36" fmla="*/ 2147483647 w 72"/>
                <a:gd name="T37" fmla="*/ 2147483647 h 72"/>
                <a:gd name="T38" fmla="*/ 2147483647 w 72"/>
                <a:gd name="T39" fmla="*/ 2147483647 h 72"/>
                <a:gd name="T40" fmla="*/ 2147483647 w 72"/>
                <a:gd name="T41" fmla="*/ 2147483647 h 72"/>
                <a:gd name="T42" fmla="*/ 2147483647 w 72"/>
                <a:gd name="T43" fmla="*/ 2147483647 h 72"/>
                <a:gd name="T44" fmla="*/ 2147483647 w 72"/>
                <a:gd name="T45" fmla="*/ 2147483647 h 72"/>
                <a:gd name="T46" fmla="*/ 2147483647 w 72"/>
                <a:gd name="T47" fmla="*/ 2147483647 h 72"/>
                <a:gd name="T48" fmla="*/ 2147483647 w 72"/>
                <a:gd name="T49" fmla="*/ 2147483647 h 72"/>
                <a:gd name="T50" fmla="*/ 2147483647 w 72"/>
                <a:gd name="T51" fmla="*/ 2147483647 h 72"/>
                <a:gd name="T52" fmla="*/ 2147483647 w 72"/>
                <a:gd name="T53" fmla="*/ 2147483647 h 72"/>
                <a:gd name="T54" fmla="*/ 2147483647 w 72"/>
                <a:gd name="T55" fmla="*/ 2147483647 h 72"/>
                <a:gd name="T56" fmla="*/ 2147483647 w 72"/>
                <a:gd name="T57" fmla="*/ 2147483647 h 72"/>
                <a:gd name="T58" fmla="*/ 2147483647 w 72"/>
                <a:gd name="T59" fmla="*/ 2147483647 h 72"/>
                <a:gd name="T60" fmla="*/ 2147483647 w 72"/>
                <a:gd name="T61" fmla="*/ 2147483647 h 72"/>
                <a:gd name="T62" fmla="*/ 2147483647 w 72"/>
                <a:gd name="T63" fmla="*/ 2147483647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72"/>
                <a:gd name="T98" fmla="*/ 72 w 72"/>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72">
                  <a:moveTo>
                    <a:pt x="72" y="30"/>
                  </a:moveTo>
                  <a:lnTo>
                    <a:pt x="68" y="32"/>
                  </a:lnTo>
                  <a:lnTo>
                    <a:pt x="62" y="32"/>
                  </a:lnTo>
                  <a:lnTo>
                    <a:pt x="52" y="32"/>
                  </a:lnTo>
                  <a:lnTo>
                    <a:pt x="56" y="0"/>
                  </a:lnTo>
                  <a:lnTo>
                    <a:pt x="32" y="0"/>
                  </a:lnTo>
                  <a:lnTo>
                    <a:pt x="28" y="2"/>
                  </a:lnTo>
                  <a:lnTo>
                    <a:pt x="24" y="6"/>
                  </a:lnTo>
                  <a:lnTo>
                    <a:pt x="20" y="14"/>
                  </a:lnTo>
                  <a:lnTo>
                    <a:pt x="22" y="18"/>
                  </a:lnTo>
                  <a:lnTo>
                    <a:pt x="24" y="22"/>
                  </a:lnTo>
                  <a:lnTo>
                    <a:pt x="28" y="24"/>
                  </a:lnTo>
                  <a:lnTo>
                    <a:pt x="30" y="28"/>
                  </a:lnTo>
                  <a:lnTo>
                    <a:pt x="30" y="34"/>
                  </a:lnTo>
                  <a:lnTo>
                    <a:pt x="10" y="34"/>
                  </a:lnTo>
                  <a:lnTo>
                    <a:pt x="6" y="40"/>
                  </a:lnTo>
                  <a:lnTo>
                    <a:pt x="4" y="46"/>
                  </a:lnTo>
                  <a:lnTo>
                    <a:pt x="0" y="58"/>
                  </a:lnTo>
                  <a:lnTo>
                    <a:pt x="8" y="66"/>
                  </a:lnTo>
                  <a:lnTo>
                    <a:pt x="14" y="68"/>
                  </a:lnTo>
                  <a:lnTo>
                    <a:pt x="16" y="70"/>
                  </a:lnTo>
                  <a:lnTo>
                    <a:pt x="26" y="70"/>
                  </a:lnTo>
                  <a:lnTo>
                    <a:pt x="30" y="70"/>
                  </a:lnTo>
                  <a:lnTo>
                    <a:pt x="34" y="72"/>
                  </a:lnTo>
                  <a:lnTo>
                    <a:pt x="40" y="70"/>
                  </a:lnTo>
                  <a:lnTo>
                    <a:pt x="42" y="64"/>
                  </a:lnTo>
                  <a:lnTo>
                    <a:pt x="46" y="64"/>
                  </a:lnTo>
                  <a:lnTo>
                    <a:pt x="50" y="56"/>
                  </a:lnTo>
                  <a:lnTo>
                    <a:pt x="54" y="50"/>
                  </a:lnTo>
                  <a:lnTo>
                    <a:pt x="64" y="44"/>
                  </a:lnTo>
                  <a:lnTo>
                    <a:pt x="68" y="36"/>
                  </a:lnTo>
                  <a:lnTo>
                    <a:pt x="72"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00" name="Freeform 78"/>
            <p:cNvSpPr/>
            <p:nvPr/>
          </p:nvSpPr>
          <p:spPr bwMode="auto">
            <a:xfrm>
              <a:off x="2920842" y="3996840"/>
              <a:ext cx="64574" cy="58407"/>
            </a:xfrm>
            <a:custGeom>
              <a:avLst/>
              <a:gdLst>
                <a:gd name="T0" fmla="*/ 2147483647 w 44"/>
                <a:gd name="T1" fmla="*/ 2147483647 h 36"/>
                <a:gd name="T2" fmla="*/ 2147483647 w 44"/>
                <a:gd name="T3" fmla="*/ 2147483647 h 36"/>
                <a:gd name="T4" fmla="*/ 2147483647 w 44"/>
                <a:gd name="T5" fmla="*/ 2147483647 h 36"/>
                <a:gd name="T6" fmla="*/ 2147483647 w 44"/>
                <a:gd name="T7" fmla="*/ 2147483647 h 36"/>
                <a:gd name="T8" fmla="*/ 2147483647 w 44"/>
                <a:gd name="T9" fmla="*/ 2147483647 h 36"/>
                <a:gd name="T10" fmla="*/ 0 w 44"/>
                <a:gd name="T11" fmla="*/ 2147483647 h 36"/>
                <a:gd name="T12" fmla="*/ 2147483647 w 44"/>
                <a:gd name="T13" fmla="*/ 2147483647 h 36"/>
                <a:gd name="T14" fmla="*/ 2147483647 w 44"/>
                <a:gd name="T15" fmla="*/ 2147483647 h 36"/>
                <a:gd name="T16" fmla="*/ 2147483647 w 44"/>
                <a:gd name="T17" fmla="*/ 2147483647 h 36"/>
                <a:gd name="T18" fmla="*/ 2147483647 w 44"/>
                <a:gd name="T19" fmla="*/ 2147483647 h 36"/>
                <a:gd name="T20" fmla="*/ 2147483647 w 44"/>
                <a:gd name="T21" fmla="*/ 2147483647 h 36"/>
                <a:gd name="T22" fmla="*/ 2147483647 w 44"/>
                <a:gd name="T23" fmla="*/ 2147483647 h 36"/>
                <a:gd name="T24" fmla="*/ 2147483647 w 44"/>
                <a:gd name="T25" fmla="*/ 2147483647 h 36"/>
                <a:gd name="T26" fmla="*/ 2147483647 w 44"/>
                <a:gd name="T27" fmla="*/ 2147483647 h 36"/>
                <a:gd name="T28" fmla="*/ 2147483647 w 44"/>
                <a:gd name="T29" fmla="*/ 2147483647 h 36"/>
                <a:gd name="T30" fmla="*/ 2147483647 w 44"/>
                <a:gd name="T31" fmla="*/ 2147483647 h 36"/>
                <a:gd name="T32" fmla="*/ 2147483647 w 44"/>
                <a:gd name="T33" fmla="*/ 2147483647 h 36"/>
                <a:gd name="T34" fmla="*/ 2147483647 w 44"/>
                <a:gd name="T35" fmla="*/ 2147483647 h 36"/>
                <a:gd name="T36" fmla="*/ 2147483647 w 44"/>
                <a:gd name="T37" fmla="*/ 0 h 36"/>
                <a:gd name="T38" fmla="*/ 2147483647 w 44"/>
                <a:gd name="T39" fmla="*/ 2147483647 h 36"/>
                <a:gd name="T40" fmla="*/ 2147483647 w 44"/>
                <a:gd name="T41" fmla="*/ 2147483647 h 36"/>
                <a:gd name="T42" fmla="*/ 2147483647 w 44"/>
                <a:gd name="T43" fmla="*/ 2147483647 h 36"/>
                <a:gd name="T44" fmla="*/ 2147483647 w 44"/>
                <a:gd name="T45" fmla="*/ 2147483647 h 36"/>
                <a:gd name="T46" fmla="*/ 2147483647 w 44"/>
                <a:gd name="T47" fmla="*/ 2147483647 h 36"/>
                <a:gd name="T48" fmla="*/ 2147483647 w 44"/>
                <a:gd name="T49" fmla="*/ 2147483647 h 36"/>
                <a:gd name="T50" fmla="*/ 2147483647 w 44"/>
                <a:gd name="T51" fmla="*/ 2147483647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36"/>
                <a:gd name="T80" fmla="*/ 44 w 44"/>
                <a:gd name="T81" fmla="*/ 36 h 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36">
                  <a:moveTo>
                    <a:pt x="42" y="36"/>
                  </a:moveTo>
                  <a:lnTo>
                    <a:pt x="42" y="34"/>
                  </a:lnTo>
                  <a:lnTo>
                    <a:pt x="14" y="34"/>
                  </a:lnTo>
                  <a:lnTo>
                    <a:pt x="4" y="32"/>
                  </a:lnTo>
                  <a:lnTo>
                    <a:pt x="2" y="30"/>
                  </a:lnTo>
                  <a:lnTo>
                    <a:pt x="0" y="26"/>
                  </a:lnTo>
                  <a:lnTo>
                    <a:pt x="14" y="22"/>
                  </a:lnTo>
                  <a:lnTo>
                    <a:pt x="20" y="24"/>
                  </a:lnTo>
                  <a:lnTo>
                    <a:pt x="26" y="26"/>
                  </a:lnTo>
                  <a:lnTo>
                    <a:pt x="28" y="24"/>
                  </a:lnTo>
                  <a:lnTo>
                    <a:pt x="30" y="20"/>
                  </a:lnTo>
                  <a:lnTo>
                    <a:pt x="28" y="18"/>
                  </a:lnTo>
                  <a:lnTo>
                    <a:pt x="28" y="14"/>
                  </a:lnTo>
                  <a:lnTo>
                    <a:pt x="28" y="10"/>
                  </a:lnTo>
                  <a:lnTo>
                    <a:pt x="24" y="8"/>
                  </a:lnTo>
                  <a:lnTo>
                    <a:pt x="22" y="6"/>
                  </a:lnTo>
                  <a:lnTo>
                    <a:pt x="22" y="2"/>
                  </a:lnTo>
                  <a:lnTo>
                    <a:pt x="26" y="2"/>
                  </a:lnTo>
                  <a:lnTo>
                    <a:pt x="28" y="0"/>
                  </a:lnTo>
                  <a:lnTo>
                    <a:pt x="44" y="2"/>
                  </a:lnTo>
                  <a:lnTo>
                    <a:pt x="44" y="6"/>
                  </a:lnTo>
                  <a:lnTo>
                    <a:pt x="42" y="8"/>
                  </a:lnTo>
                  <a:lnTo>
                    <a:pt x="42" y="18"/>
                  </a:lnTo>
                  <a:lnTo>
                    <a:pt x="40" y="28"/>
                  </a:lnTo>
                  <a:lnTo>
                    <a:pt x="40" y="34"/>
                  </a:lnTo>
                  <a:lnTo>
                    <a:pt x="42"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01" name="Freeform 79"/>
            <p:cNvSpPr/>
            <p:nvPr/>
          </p:nvSpPr>
          <p:spPr bwMode="auto">
            <a:xfrm>
              <a:off x="2978498" y="4002150"/>
              <a:ext cx="85330" cy="55752"/>
            </a:xfrm>
            <a:custGeom>
              <a:avLst/>
              <a:gdLst>
                <a:gd name="T0" fmla="*/ 0 w 58"/>
                <a:gd name="T1" fmla="*/ 2147483647 h 36"/>
                <a:gd name="T2" fmla="*/ 0 w 58"/>
                <a:gd name="T3" fmla="*/ 2147483647 h 36"/>
                <a:gd name="T4" fmla="*/ 2147483647 w 58"/>
                <a:gd name="T5" fmla="*/ 2147483647 h 36"/>
                <a:gd name="T6" fmla="*/ 2147483647 w 58"/>
                <a:gd name="T7" fmla="*/ 2147483647 h 36"/>
                <a:gd name="T8" fmla="*/ 2147483647 w 58"/>
                <a:gd name="T9" fmla="*/ 2147483647 h 36"/>
                <a:gd name="T10" fmla="*/ 2147483647 w 58"/>
                <a:gd name="T11" fmla="*/ 0 h 36"/>
                <a:gd name="T12" fmla="*/ 2147483647 w 58"/>
                <a:gd name="T13" fmla="*/ 2147483647 h 36"/>
                <a:gd name="T14" fmla="*/ 2147483647 w 58"/>
                <a:gd name="T15" fmla="*/ 2147483647 h 36"/>
                <a:gd name="T16" fmla="*/ 2147483647 w 58"/>
                <a:gd name="T17" fmla="*/ 2147483647 h 36"/>
                <a:gd name="T18" fmla="*/ 2147483647 w 58"/>
                <a:gd name="T19" fmla="*/ 2147483647 h 36"/>
                <a:gd name="T20" fmla="*/ 2147483647 w 58"/>
                <a:gd name="T21" fmla="*/ 2147483647 h 36"/>
                <a:gd name="T22" fmla="*/ 2147483647 w 58"/>
                <a:gd name="T23" fmla="*/ 2147483647 h 36"/>
                <a:gd name="T24" fmla="*/ 2147483647 w 58"/>
                <a:gd name="T25" fmla="*/ 2147483647 h 36"/>
                <a:gd name="T26" fmla="*/ 2147483647 w 58"/>
                <a:gd name="T27" fmla="*/ 2147483647 h 36"/>
                <a:gd name="T28" fmla="*/ 2147483647 w 58"/>
                <a:gd name="T29" fmla="*/ 2147483647 h 36"/>
                <a:gd name="T30" fmla="*/ 2147483647 w 58"/>
                <a:gd name="T31" fmla="*/ 2147483647 h 36"/>
                <a:gd name="T32" fmla="*/ 2147483647 w 58"/>
                <a:gd name="T33" fmla="*/ 2147483647 h 36"/>
                <a:gd name="T34" fmla="*/ 2147483647 w 58"/>
                <a:gd name="T35" fmla="*/ 2147483647 h 36"/>
                <a:gd name="T36" fmla="*/ 2147483647 w 58"/>
                <a:gd name="T37" fmla="*/ 2147483647 h 36"/>
                <a:gd name="T38" fmla="*/ 2147483647 w 58"/>
                <a:gd name="T39" fmla="*/ 2147483647 h 36"/>
                <a:gd name="T40" fmla="*/ 2147483647 w 58"/>
                <a:gd name="T41" fmla="*/ 2147483647 h 36"/>
                <a:gd name="T42" fmla="*/ 2147483647 w 58"/>
                <a:gd name="T43" fmla="*/ 2147483647 h 36"/>
                <a:gd name="T44" fmla="*/ 2147483647 w 58"/>
                <a:gd name="T45" fmla="*/ 2147483647 h 36"/>
                <a:gd name="T46" fmla="*/ 2147483647 w 58"/>
                <a:gd name="T47" fmla="*/ 2147483647 h 36"/>
                <a:gd name="T48" fmla="*/ 2147483647 w 58"/>
                <a:gd name="T49" fmla="*/ 2147483647 h 36"/>
                <a:gd name="T50" fmla="*/ 2147483647 w 58"/>
                <a:gd name="T51" fmla="*/ 2147483647 h 36"/>
                <a:gd name="T52" fmla="*/ 2147483647 w 58"/>
                <a:gd name="T53" fmla="*/ 2147483647 h 36"/>
                <a:gd name="T54" fmla="*/ 2147483647 w 58"/>
                <a:gd name="T55" fmla="*/ 2147483647 h 36"/>
                <a:gd name="T56" fmla="*/ 2147483647 w 58"/>
                <a:gd name="T57" fmla="*/ 2147483647 h 36"/>
                <a:gd name="T58" fmla="*/ 2147483647 w 58"/>
                <a:gd name="T59" fmla="*/ 2147483647 h 36"/>
                <a:gd name="T60" fmla="*/ 2147483647 w 58"/>
                <a:gd name="T61" fmla="*/ 2147483647 h 36"/>
                <a:gd name="T62" fmla="*/ 2147483647 w 58"/>
                <a:gd name="T63" fmla="*/ 2147483647 h 36"/>
                <a:gd name="T64" fmla="*/ 2147483647 w 58"/>
                <a:gd name="T65" fmla="*/ 2147483647 h 36"/>
                <a:gd name="T66" fmla="*/ 2147483647 w 58"/>
                <a:gd name="T67" fmla="*/ 2147483647 h 36"/>
                <a:gd name="T68" fmla="*/ 0 w 58"/>
                <a:gd name="T69" fmla="*/ 2147483647 h 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
                <a:gd name="T106" fmla="*/ 0 h 36"/>
                <a:gd name="T107" fmla="*/ 58 w 58"/>
                <a:gd name="T108" fmla="*/ 36 h 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 h="36">
                  <a:moveTo>
                    <a:pt x="0" y="32"/>
                  </a:moveTo>
                  <a:lnTo>
                    <a:pt x="0" y="26"/>
                  </a:lnTo>
                  <a:lnTo>
                    <a:pt x="2" y="16"/>
                  </a:lnTo>
                  <a:lnTo>
                    <a:pt x="2" y="6"/>
                  </a:lnTo>
                  <a:lnTo>
                    <a:pt x="4" y="4"/>
                  </a:lnTo>
                  <a:lnTo>
                    <a:pt x="4" y="0"/>
                  </a:lnTo>
                  <a:lnTo>
                    <a:pt x="14" y="2"/>
                  </a:lnTo>
                  <a:lnTo>
                    <a:pt x="26" y="2"/>
                  </a:lnTo>
                  <a:lnTo>
                    <a:pt x="26" y="4"/>
                  </a:lnTo>
                  <a:lnTo>
                    <a:pt x="28" y="4"/>
                  </a:lnTo>
                  <a:lnTo>
                    <a:pt x="34" y="4"/>
                  </a:lnTo>
                  <a:lnTo>
                    <a:pt x="36" y="4"/>
                  </a:lnTo>
                  <a:lnTo>
                    <a:pt x="38" y="6"/>
                  </a:lnTo>
                  <a:lnTo>
                    <a:pt x="40" y="8"/>
                  </a:lnTo>
                  <a:lnTo>
                    <a:pt x="42" y="8"/>
                  </a:lnTo>
                  <a:lnTo>
                    <a:pt x="42" y="10"/>
                  </a:lnTo>
                  <a:lnTo>
                    <a:pt x="42" y="12"/>
                  </a:lnTo>
                  <a:lnTo>
                    <a:pt x="48" y="14"/>
                  </a:lnTo>
                  <a:lnTo>
                    <a:pt x="52" y="16"/>
                  </a:lnTo>
                  <a:lnTo>
                    <a:pt x="54" y="18"/>
                  </a:lnTo>
                  <a:lnTo>
                    <a:pt x="58" y="26"/>
                  </a:lnTo>
                  <a:lnTo>
                    <a:pt x="52" y="28"/>
                  </a:lnTo>
                  <a:lnTo>
                    <a:pt x="50" y="32"/>
                  </a:lnTo>
                  <a:lnTo>
                    <a:pt x="48" y="30"/>
                  </a:lnTo>
                  <a:lnTo>
                    <a:pt x="46" y="28"/>
                  </a:lnTo>
                  <a:lnTo>
                    <a:pt x="30" y="28"/>
                  </a:lnTo>
                  <a:lnTo>
                    <a:pt x="28" y="30"/>
                  </a:lnTo>
                  <a:lnTo>
                    <a:pt x="26" y="30"/>
                  </a:lnTo>
                  <a:lnTo>
                    <a:pt x="18" y="30"/>
                  </a:lnTo>
                  <a:lnTo>
                    <a:pt x="14" y="30"/>
                  </a:lnTo>
                  <a:lnTo>
                    <a:pt x="12" y="34"/>
                  </a:lnTo>
                  <a:lnTo>
                    <a:pt x="8" y="36"/>
                  </a:lnTo>
                  <a:lnTo>
                    <a:pt x="2" y="36"/>
                  </a:lnTo>
                  <a:lnTo>
                    <a:pt x="2" y="34"/>
                  </a:lnTo>
                  <a:lnTo>
                    <a:pt x="0"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02" name="Freeform 85"/>
            <p:cNvSpPr/>
            <p:nvPr/>
          </p:nvSpPr>
          <p:spPr bwMode="auto">
            <a:xfrm>
              <a:off x="3198742" y="4259674"/>
              <a:ext cx="16144"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2147483647 w 12"/>
                <a:gd name="T11" fmla="*/ 0 h 12"/>
                <a:gd name="T12" fmla="*/ 0 w 12"/>
                <a:gd name="T13" fmla="*/ 2147483647 h 12"/>
                <a:gd name="T14" fmla="*/ 2147483647 w 12"/>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2"/>
                <a:gd name="T26" fmla="*/ 12 w 1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2">
                  <a:moveTo>
                    <a:pt x="8" y="12"/>
                  </a:moveTo>
                  <a:lnTo>
                    <a:pt x="10" y="8"/>
                  </a:lnTo>
                  <a:lnTo>
                    <a:pt x="12" y="8"/>
                  </a:lnTo>
                  <a:lnTo>
                    <a:pt x="12" y="4"/>
                  </a:lnTo>
                  <a:lnTo>
                    <a:pt x="10" y="2"/>
                  </a:lnTo>
                  <a:lnTo>
                    <a:pt x="6" y="0"/>
                  </a:lnTo>
                  <a:lnTo>
                    <a:pt x="0" y="10"/>
                  </a:lnTo>
                  <a:lnTo>
                    <a:pt x="8"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03" name="Freeform 86"/>
            <p:cNvSpPr/>
            <p:nvPr/>
          </p:nvSpPr>
          <p:spPr bwMode="auto">
            <a:xfrm>
              <a:off x="3450120" y="4568968"/>
              <a:ext cx="57656" cy="54425"/>
            </a:xfrm>
            <a:custGeom>
              <a:avLst/>
              <a:gdLst>
                <a:gd name="T0" fmla="*/ 0 w 40"/>
                <a:gd name="T1" fmla="*/ 2147483647 h 34"/>
                <a:gd name="T2" fmla="*/ 2147483647 w 40"/>
                <a:gd name="T3" fmla="*/ 2147483647 h 34"/>
                <a:gd name="T4" fmla="*/ 2147483647 w 40"/>
                <a:gd name="T5" fmla="*/ 2147483647 h 34"/>
                <a:gd name="T6" fmla="*/ 2147483647 w 40"/>
                <a:gd name="T7" fmla="*/ 2147483647 h 34"/>
                <a:gd name="T8" fmla="*/ 2147483647 w 40"/>
                <a:gd name="T9" fmla="*/ 2147483647 h 34"/>
                <a:gd name="T10" fmla="*/ 2147483647 w 40"/>
                <a:gd name="T11" fmla="*/ 2147483647 h 34"/>
                <a:gd name="T12" fmla="*/ 2147483647 w 40"/>
                <a:gd name="T13" fmla="*/ 2147483647 h 34"/>
                <a:gd name="T14" fmla="*/ 2147483647 w 40"/>
                <a:gd name="T15" fmla="*/ 2147483647 h 34"/>
                <a:gd name="T16" fmla="*/ 2147483647 w 40"/>
                <a:gd name="T17" fmla="*/ 2147483647 h 34"/>
                <a:gd name="T18" fmla="*/ 2147483647 w 40"/>
                <a:gd name="T19" fmla="*/ 2147483647 h 34"/>
                <a:gd name="T20" fmla="*/ 2147483647 w 40"/>
                <a:gd name="T21" fmla="*/ 2147483647 h 34"/>
                <a:gd name="T22" fmla="*/ 2147483647 w 40"/>
                <a:gd name="T23" fmla="*/ 0 h 34"/>
                <a:gd name="T24" fmla="*/ 2147483647 w 40"/>
                <a:gd name="T25" fmla="*/ 0 h 34"/>
                <a:gd name="T26" fmla="*/ 2147483647 w 40"/>
                <a:gd name="T27" fmla="*/ 0 h 34"/>
                <a:gd name="T28" fmla="*/ 2147483647 w 40"/>
                <a:gd name="T29" fmla="*/ 2147483647 h 34"/>
                <a:gd name="T30" fmla="*/ 2147483647 w 40"/>
                <a:gd name="T31" fmla="*/ 2147483647 h 34"/>
                <a:gd name="T32" fmla="*/ 2147483647 w 40"/>
                <a:gd name="T33" fmla="*/ 2147483647 h 34"/>
                <a:gd name="T34" fmla="*/ 0 w 40"/>
                <a:gd name="T35" fmla="*/ 2147483647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34"/>
                <a:gd name="T56" fmla="*/ 40 w 40"/>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34">
                  <a:moveTo>
                    <a:pt x="0" y="22"/>
                  </a:moveTo>
                  <a:lnTo>
                    <a:pt x="4" y="30"/>
                  </a:lnTo>
                  <a:lnTo>
                    <a:pt x="18" y="32"/>
                  </a:lnTo>
                  <a:lnTo>
                    <a:pt x="26" y="34"/>
                  </a:lnTo>
                  <a:lnTo>
                    <a:pt x="28" y="32"/>
                  </a:lnTo>
                  <a:lnTo>
                    <a:pt x="32" y="32"/>
                  </a:lnTo>
                  <a:lnTo>
                    <a:pt x="36" y="22"/>
                  </a:lnTo>
                  <a:lnTo>
                    <a:pt x="38" y="12"/>
                  </a:lnTo>
                  <a:lnTo>
                    <a:pt x="40" y="6"/>
                  </a:lnTo>
                  <a:lnTo>
                    <a:pt x="30" y="4"/>
                  </a:lnTo>
                  <a:lnTo>
                    <a:pt x="22" y="4"/>
                  </a:lnTo>
                  <a:lnTo>
                    <a:pt x="16" y="0"/>
                  </a:lnTo>
                  <a:lnTo>
                    <a:pt x="10" y="0"/>
                  </a:lnTo>
                  <a:lnTo>
                    <a:pt x="8" y="0"/>
                  </a:lnTo>
                  <a:lnTo>
                    <a:pt x="6" y="2"/>
                  </a:lnTo>
                  <a:lnTo>
                    <a:pt x="4" y="4"/>
                  </a:lnTo>
                  <a:lnTo>
                    <a:pt x="2" y="14"/>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04" name="Freeform 87"/>
            <p:cNvSpPr/>
            <p:nvPr/>
          </p:nvSpPr>
          <p:spPr bwMode="auto">
            <a:xfrm>
              <a:off x="3416680" y="6053049"/>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2147483647 h 16"/>
                <a:gd name="T8" fmla="*/ 2147483647 w 40"/>
                <a:gd name="T9" fmla="*/ 2147483647 h 16"/>
                <a:gd name="T10" fmla="*/ 2147483647 w 40"/>
                <a:gd name="T11" fmla="*/ 2147483647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2147483647 w 40"/>
                <a:gd name="T21" fmla="*/ 2147483647 h 16"/>
                <a:gd name="T22" fmla="*/ 2147483647 w 40"/>
                <a:gd name="T23" fmla="*/ 0 h 16"/>
                <a:gd name="T24" fmla="*/ 2147483647 w 40"/>
                <a:gd name="T25" fmla="*/ 0 h 16"/>
                <a:gd name="T26" fmla="*/ 2147483647 w 40"/>
                <a:gd name="T27" fmla="*/ 0 h 16"/>
                <a:gd name="T28" fmla="*/ 2147483647 w 40"/>
                <a:gd name="T29" fmla="*/ 2147483647 h 16"/>
                <a:gd name="T30" fmla="*/ 2147483647 w 40"/>
                <a:gd name="T31" fmla="*/ 2147483647 h 16"/>
                <a:gd name="T32" fmla="*/ 2147483647 w 40"/>
                <a:gd name="T33" fmla="*/ 2147483647 h 16"/>
                <a:gd name="T34" fmla="*/ 0 w 40"/>
                <a:gd name="T35" fmla="*/ 2147483647 h 16"/>
                <a:gd name="T36" fmla="*/ 2147483647 w 40"/>
                <a:gd name="T37" fmla="*/ 2147483647 h 16"/>
                <a:gd name="T38" fmla="*/ 2147483647 w 40"/>
                <a:gd name="T39" fmla="*/ 2147483647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
                <a:gd name="T61" fmla="*/ 0 h 16"/>
                <a:gd name="T62" fmla="*/ 40 w 40"/>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 h="16">
                  <a:moveTo>
                    <a:pt x="12" y="14"/>
                  </a:moveTo>
                  <a:lnTo>
                    <a:pt x="14" y="14"/>
                  </a:lnTo>
                  <a:lnTo>
                    <a:pt x="14" y="12"/>
                  </a:lnTo>
                  <a:lnTo>
                    <a:pt x="16" y="8"/>
                  </a:lnTo>
                  <a:lnTo>
                    <a:pt x="16" y="14"/>
                  </a:lnTo>
                  <a:lnTo>
                    <a:pt x="18" y="16"/>
                  </a:lnTo>
                  <a:lnTo>
                    <a:pt x="20" y="16"/>
                  </a:lnTo>
                  <a:lnTo>
                    <a:pt x="22" y="14"/>
                  </a:lnTo>
                  <a:lnTo>
                    <a:pt x="28" y="14"/>
                  </a:lnTo>
                  <a:lnTo>
                    <a:pt x="32" y="10"/>
                  </a:lnTo>
                  <a:lnTo>
                    <a:pt x="38" y="6"/>
                  </a:lnTo>
                  <a:lnTo>
                    <a:pt x="40" y="0"/>
                  </a:lnTo>
                  <a:lnTo>
                    <a:pt x="28" y="0"/>
                  </a:lnTo>
                  <a:lnTo>
                    <a:pt x="24" y="0"/>
                  </a:lnTo>
                  <a:lnTo>
                    <a:pt x="20" y="2"/>
                  </a:lnTo>
                  <a:lnTo>
                    <a:pt x="18" y="2"/>
                  </a:lnTo>
                  <a:lnTo>
                    <a:pt x="8" y="2"/>
                  </a:lnTo>
                  <a:lnTo>
                    <a:pt x="0" y="12"/>
                  </a:lnTo>
                  <a:lnTo>
                    <a:pt x="4" y="14"/>
                  </a:lnTo>
                  <a:lnTo>
                    <a:pt x="1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05" name="Freeform 88"/>
            <p:cNvSpPr/>
            <p:nvPr/>
          </p:nvSpPr>
          <p:spPr bwMode="auto">
            <a:xfrm>
              <a:off x="3201048" y="4323392"/>
              <a:ext cx="102627" cy="219028"/>
            </a:xfrm>
            <a:custGeom>
              <a:avLst/>
              <a:gdLst>
                <a:gd name="T0" fmla="*/ 2147483647 w 70"/>
                <a:gd name="T1" fmla="*/ 0 h 138"/>
                <a:gd name="T2" fmla="*/ 2147483647 w 70"/>
                <a:gd name="T3" fmla="*/ 2147483647 h 138"/>
                <a:gd name="T4" fmla="*/ 2147483647 w 70"/>
                <a:gd name="T5" fmla="*/ 2147483647 h 138"/>
                <a:gd name="T6" fmla="*/ 2147483647 w 70"/>
                <a:gd name="T7" fmla="*/ 2147483647 h 138"/>
                <a:gd name="T8" fmla="*/ 2147483647 w 70"/>
                <a:gd name="T9" fmla="*/ 2147483647 h 138"/>
                <a:gd name="T10" fmla="*/ 2147483647 w 70"/>
                <a:gd name="T11" fmla="*/ 2147483647 h 138"/>
                <a:gd name="T12" fmla="*/ 2147483647 w 70"/>
                <a:gd name="T13" fmla="*/ 2147483647 h 138"/>
                <a:gd name="T14" fmla="*/ 0 w 70"/>
                <a:gd name="T15" fmla="*/ 2147483647 h 138"/>
                <a:gd name="T16" fmla="*/ 0 w 70"/>
                <a:gd name="T17" fmla="*/ 2147483647 h 138"/>
                <a:gd name="T18" fmla="*/ 2147483647 w 70"/>
                <a:gd name="T19" fmla="*/ 2147483647 h 138"/>
                <a:gd name="T20" fmla="*/ 2147483647 w 70"/>
                <a:gd name="T21" fmla="*/ 2147483647 h 138"/>
                <a:gd name="T22" fmla="*/ 2147483647 w 70"/>
                <a:gd name="T23" fmla="*/ 2147483647 h 138"/>
                <a:gd name="T24" fmla="*/ 2147483647 w 70"/>
                <a:gd name="T25" fmla="*/ 2147483647 h 138"/>
                <a:gd name="T26" fmla="*/ 2147483647 w 70"/>
                <a:gd name="T27" fmla="*/ 2147483647 h 138"/>
                <a:gd name="T28" fmla="*/ 2147483647 w 70"/>
                <a:gd name="T29" fmla="*/ 2147483647 h 138"/>
                <a:gd name="T30" fmla="*/ 2147483647 w 70"/>
                <a:gd name="T31" fmla="*/ 2147483647 h 138"/>
                <a:gd name="T32" fmla="*/ 2147483647 w 70"/>
                <a:gd name="T33" fmla="*/ 2147483647 h 138"/>
                <a:gd name="T34" fmla="*/ 2147483647 w 70"/>
                <a:gd name="T35" fmla="*/ 2147483647 h 138"/>
                <a:gd name="T36" fmla="*/ 2147483647 w 70"/>
                <a:gd name="T37" fmla="*/ 2147483647 h 138"/>
                <a:gd name="T38" fmla="*/ 2147483647 w 70"/>
                <a:gd name="T39" fmla="*/ 2147483647 h 138"/>
                <a:gd name="T40" fmla="*/ 2147483647 w 70"/>
                <a:gd name="T41" fmla="*/ 2147483647 h 138"/>
                <a:gd name="T42" fmla="*/ 2147483647 w 70"/>
                <a:gd name="T43" fmla="*/ 2147483647 h 138"/>
                <a:gd name="T44" fmla="*/ 2147483647 w 70"/>
                <a:gd name="T45" fmla="*/ 2147483647 h 138"/>
                <a:gd name="T46" fmla="*/ 2147483647 w 70"/>
                <a:gd name="T47" fmla="*/ 2147483647 h 138"/>
                <a:gd name="T48" fmla="*/ 2147483647 w 70"/>
                <a:gd name="T49" fmla="*/ 2147483647 h 138"/>
                <a:gd name="T50" fmla="*/ 2147483647 w 70"/>
                <a:gd name="T51" fmla="*/ 2147483647 h 138"/>
                <a:gd name="T52" fmla="*/ 2147483647 w 70"/>
                <a:gd name="T53" fmla="*/ 2147483647 h 138"/>
                <a:gd name="T54" fmla="*/ 2147483647 w 70"/>
                <a:gd name="T55" fmla="*/ 2147483647 h 138"/>
                <a:gd name="T56" fmla="*/ 2147483647 w 70"/>
                <a:gd name="T57" fmla="*/ 2147483647 h 138"/>
                <a:gd name="T58" fmla="*/ 2147483647 w 70"/>
                <a:gd name="T59" fmla="*/ 2147483647 h 138"/>
                <a:gd name="T60" fmla="*/ 2147483647 w 70"/>
                <a:gd name="T61" fmla="*/ 2147483647 h 138"/>
                <a:gd name="T62" fmla="*/ 2147483647 w 70"/>
                <a:gd name="T63" fmla="*/ 2147483647 h 138"/>
                <a:gd name="T64" fmla="*/ 2147483647 w 70"/>
                <a:gd name="T65" fmla="*/ 2147483647 h 138"/>
                <a:gd name="T66" fmla="*/ 2147483647 w 70"/>
                <a:gd name="T67" fmla="*/ 2147483647 h 138"/>
                <a:gd name="T68" fmla="*/ 2147483647 w 70"/>
                <a:gd name="T69" fmla="*/ 2147483647 h 138"/>
                <a:gd name="T70" fmla="*/ 2147483647 w 70"/>
                <a:gd name="T71" fmla="*/ 2147483647 h 138"/>
                <a:gd name="T72" fmla="*/ 2147483647 w 70"/>
                <a:gd name="T73" fmla="*/ 2147483647 h 138"/>
                <a:gd name="T74" fmla="*/ 2147483647 w 70"/>
                <a:gd name="T75" fmla="*/ 2147483647 h 138"/>
                <a:gd name="T76" fmla="*/ 2147483647 w 70"/>
                <a:gd name="T77" fmla="*/ 2147483647 h 138"/>
                <a:gd name="T78" fmla="*/ 2147483647 w 70"/>
                <a:gd name="T79" fmla="*/ 2147483647 h 138"/>
                <a:gd name="T80" fmla="*/ 2147483647 w 70"/>
                <a:gd name="T81" fmla="*/ 2147483647 h 138"/>
                <a:gd name="T82" fmla="*/ 2147483647 w 70"/>
                <a:gd name="T83" fmla="*/ 2147483647 h 138"/>
                <a:gd name="T84" fmla="*/ 2147483647 w 70"/>
                <a:gd name="T85" fmla="*/ 2147483647 h 138"/>
                <a:gd name="T86" fmla="*/ 2147483647 w 70"/>
                <a:gd name="T87" fmla="*/ 2147483647 h 138"/>
                <a:gd name="T88" fmla="*/ 2147483647 w 70"/>
                <a:gd name="T89" fmla="*/ 2147483647 h 138"/>
                <a:gd name="T90" fmla="*/ 2147483647 w 70"/>
                <a:gd name="T91" fmla="*/ 2147483647 h 138"/>
                <a:gd name="T92" fmla="*/ 2147483647 w 70"/>
                <a:gd name="T93" fmla="*/ 2147483647 h 138"/>
                <a:gd name="T94" fmla="*/ 2147483647 w 70"/>
                <a:gd name="T95" fmla="*/ 2147483647 h 138"/>
                <a:gd name="T96" fmla="*/ 2147483647 w 70"/>
                <a:gd name="T97" fmla="*/ 2147483647 h 138"/>
                <a:gd name="T98" fmla="*/ 2147483647 w 70"/>
                <a:gd name="T99" fmla="*/ 2147483647 h 138"/>
                <a:gd name="T100" fmla="*/ 2147483647 w 70"/>
                <a:gd name="T101" fmla="*/ 2147483647 h 138"/>
                <a:gd name="T102" fmla="*/ 2147483647 w 70"/>
                <a:gd name="T103" fmla="*/ 2147483647 h 138"/>
                <a:gd name="T104" fmla="*/ 2147483647 w 70"/>
                <a:gd name="T105" fmla="*/ 2147483647 h 138"/>
                <a:gd name="T106" fmla="*/ 2147483647 w 70"/>
                <a:gd name="T107" fmla="*/ 2147483647 h 138"/>
                <a:gd name="T108" fmla="*/ 2147483647 w 70"/>
                <a:gd name="T109" fmla="*/ 0 h 1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
                <a:gd name="T166" fmla="*/ 0 h 138"/>
                <a:gd name="T167" fmla="*/ 70 w 70"/>
                <a:gd name="T168" fmla="*/ 138 h 1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 h="138">
                  <a:moveTo>
                    <a:pt x="26" y="0"/>
                  </a:moveTo>
                  <a:lnTo>
                    <a:pt x="22" y="8"/>
                  </a:lnTo>
                  <a:lnTo>
                    <a:pt x="18" y="14"/>
                  </a:lnTo>
                  <a:lnTo>
                    <a:pt x="12" y="18"/>
                  </a:lnTo>
                  <a:lnTo>
                    <a:pt x="10" y="24"/>
                  </a:lnTo>
                  <a:lnTo>
                    <a:pt x="12" y="28"/>
                  </a:lnTo>
                  <a:lnTo>
                    <a:pt x="18" y="32"/>
                  </a:lnTo>
                  <a:lnTo>
                    <a:pt x="0" y="42"/>
                  </a:lnTo>
                  <a:lnTo>
                    <a:pt x="0" y="54"/>
                  </a:lnTo>
                  <a:lnTo>
                    <a:pt x="2" y="58"/>
                  </a:lnTo>
                  <a:lnTo>
                    <a:pt x="4" y="60"/>
                  </a:lnTo>
                  <a:lnTo>
                    <a:pt x="8" y="64"/>
                  </a:lnTo>
                  <a:lnTo>
                    <a:pt x="8" y="68"/>
                  </a:lnTo>
                  <a:lnTo>
                    <a:pt x="20" y="68"/>
                  </a:lnTo>
                  <a:lnTo>
                    <a:pt x="20" y="76"/>
                  </a:lnTo>
                  <a:lnTo>
                    <a:pt x="20" y="78"/>
                  </a:lnTo>
                  <a:lnTo>
                    <a:pt x="24" y="82"/>
                  </a:lnTo>
                  <a:lnTo>
                    <a:pt x="26" y="88"/>
                  </a:lnTo>
                  <a:lnTo>
                    <a:pt x="26" y="94"/>
                  </a:lnTo>
                  <a:lnTo>
                    <a:pt x="26" y="98"/>
                  </a:lnTo>
                  <a:lnTo>
                    <a:pt x="26" y="102"/>
                  </a:lnTo>
                  <a:lnTo>
                    <a:pt x="24" y="106"/>
                  </a:lnTo>
                  <a:lnTo>
                    <a:pt x="22" y="112"/>
                  </a:lnTo>
                  <a:lnTo>
                    <a:pt x="24" y="122"/>
                  </a:lnTo>
                  <a:lnTo>
                    <a:pt x="26" y="130"/>
                  </a:lnTo>
                  <a:lnTo>
                    <a:pt x="32" y="136"/>
                  </a:lnTo>
                  <a:lnTo>
                    <a:pt x="34" y="138"/>
                  </a:lnTo>
                  <a:lnTo>
                    <a:pt x="38" y="138"/>
                  </a:lnTo>
                  <a:lnTo>
                    <a:pt x="44" y="138"/>
                  </a:lnTo>
                  <a:lnTo>
                    <a:pt x="48" y="136"/>
                  </a:lnTo>
                  <a:lnTo>
                    <a:pt x="54" y="132"/>
                  </a:lnTo>
                  <a:lnTo>
                    <a:pt x="60" y="126"/>
                  </a:lnTo>
                  <a:lnTo>
                    <a:pt x="64" y="124"/>
                  </a:lnTo>
                  <a:lnTo>
                    <a:pt x="70" y="124"/>
                  </a:lnTo>
                  <a:lnTo>
                    <a:pt x="68" y="118"/>
                  </a:lnTo>
                  <a:lnTo>
                    <a:pt x="66" y="112"/>
                  </a:lnTo>
                  <a:lnTo>
                    <a:pt x="60" y="104"/>
                  </a:lnTo>
                  <a:lnTo>
                    <a:pt x="54" y="96"/>
                  </a:lnTo>
                  <a:lnTo>
                    <a:pt x="54" y="92"/>
                  </a:lnTo>
                  <a:lnTo>
                    <a:pt x="54" y="86"/>
                  </a:lnTo>
                  <a:lnTo>
                    <a:pt x="54" y="82"/>
                  </a:lnTo>
                  <a:lnTo>
                    <a:pt x="54" y="78"/>
                  </a:lnTo>
                  <a:lnTo>
                    <a:pt x="58" y="74"/>
                  </a:lnTo>
                  <a:lnTo>
                    <a:pt x="64" y="70"/>
                  </a:lnTo>
                  <a:lnTo>
                    <a:pt x="68" y="64"/>
                  </a:lnTo>
                  <a:lnTo>
                    <a:pt x="70" y="44"/>
                  </a:lnTo>
                  <a:lnTo>
                    <a:pt x="60" y="36"/>
                  </a:lnTo>
                  <a:lnTo>
                    <a:pt x="56" y="32"/>
                  </a:lnTo>
                  <a:lnTo>
                    <a:pt x="52" y="32"/>
                  </a:lnTo>
                  <a:lnTo>
                    <a:pt x="46" y="32"/>
                  </a:lnTo>
                  <a:lnTo>
                    <a:pt x="46" y="24"/>
                  </a:lnTo>
                  <a:lnTo>
                    <a:pt x="44" y="20"/>
                  </a:lnTo>
                  <a:lnTo>
                    <a:pt x="40" y="12"/>
                  </a:lnTo>
                  <a:lnTo>
                    <a:pt x="32" y="4"/>
                  </a:ln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06" name="Freeform 89"/>
            <p:cNvSpPr/>
            <p:nvPr/>
          </p:nvSpPr>
          <p:spPr bwMode="auto">
            <a:xfrm>
              <a:off x="3279459" y="4393746"/>
              <a:ext cx="96861" cy="135399"/>
            </a:xfrm>
            <a:custGeom>
              <a:avLst/>
              <a:gdLst>
                <a:gd name="T0" fmla="*/ 2147483647 w 66"/>
                <a:gd name="T1" fmla="*/ 2147483647 h 86"/>
                <a:gd name="T2" fmla="*/ 2147483647 w 66"/>
                <a:gd name="T3" fmla="*/ 2147483647 h 86"/>
                <a:gd name="T4" fmla="*/ 2147483647 w 66"/>
                <a:gd name="T5" fmla="*/ 2147483647 h 86"/>
                <a:gd name="T6" fmla="*/ 2147483647 w 66"/>
                <a:gd name="T7" fmla="*/ 2147483647 h 86"/>
                <a:gd name="T8" fmla="*/ 2147483647 w 66"/>
                <a:gd name="T9" fmla="*/ 2147483647 h 86"/>
                <a:gd name="T10" fmla="*/ 2147483647 w 66"/>
                <a:gd name="T11" fmla="*/ 2147483647 h 86"/>
                <a:gd name="T12" fmla="*/ 2147483647 w 66"/>
                <a:gd name="T13" fmla="*/ 2147483647 h 86"/>
                <a:gd name="T14" fmla="*/ 2147483647 w 66"/>
                <a:gd name="T15" fmla="*/ 2147483647 h 86"/>
                <a:gd name="T16" fmla="*/ 2147483647 w 66"/>
                <a:gd name="T17" fmla="*/ 2147483647 h 86"/>
                <a:gd name="T18" fmla="*/ 2147483647 w 66"/>
                <a:gd name="T19" fmla="*/ 2147483647 h 86"/>
                <a:gd name="T20" fmla="*/ 2147483647 w 66"/>
                <a:gd name="T21" fmla="*/ 2147483647 h 86"/>
                <a:gd name="T22" fmla="*/ 2147483647 w 66"/>
                <a:gd name="T23" fmla="*/ 2147483647 h 86"/>
                <a:gd name="T24" fmla="*/ 2147483647 w 66"/>
                <a:gd name="T25" fmla="*/ 2147483647 h 86"/>
                <a:gd name="T26" fmla="*/ 2147483647 w 66"/>
                <a:gd name="T27" fmla="*/ 2147483647 h 86"/>
                <a:gd name="T28" fmla="*/ 2147483647 w 66"/>
                <a:gd name="T29" fmla="*/ 2147483647 h 86"/>
                <a:gd name="T30" fmla="*/ 2147483647 w 66"/>
                <a:gd name="T31" fmla="*/ 2147483647 h 86"/>
                <a:gd name="T32" fmla="*/ 2147483647 w 66"/>
                <a:gd name="T33" fmla="*/ 2147483647 h 86"/>
                <a:gd name="T34" fmla="*/ 2147483647 w 66"/>
                <a:gd name="T35" fmla="*/ 2147483647 h 86"/>
                <a:gd name="T36" fmla="*/ 2147483647 w 66"/>
                <a:gd name="T37" fmla="*/ 2147483647 h 86"/>
                <a:gd name="T38" fmla="*/ 2147483647 w 66"/>
                <a:gd name="T39" fmla="*/ 2147483647 h 86"/>
                <a:gd name="T40" fmla="*/ 2147483647 w 66"/>
                <a:gd name="T41" fmla="*/ 2147483647 h 86"/>
                <a:gd name="T42" fmla="*/ 2147483647 w 66"/>
                <a:gd name="T43" fmla="*/ 2147483647 h 86"/>
                <a:gd name="T44" fmla="*/ 2147483647 w 66"/>
                <a:gd name="T45" fmla="*/ 2147483647 h 86"/>
                <a:gd name="T46" fmla="*/ 2147483647 w 66"/>
                <a:gd name="T47" fmla="*/ 2147483647 h 86"/>
                <a:gd name="T48" fmla="*/ 0 w 66"/>
                <a:gd name="T49" fmla="*/ 2147483647 h 86"/>
                <a:gd name="T50" fmla="*/ 0 w 66"/>
                <a:gd name="T51" fmla="*/ 2147483647 h 86"/>
                <a:gd name="T52" fmla="*/ 0 w 66"/>
                <a:gd name="T53" fmla="*/ 2147483647 h 86"/>
                <a:gd name="T54" fmla="*/ 0 w 66"/>
                <a:gd name="T55" fmla="*/ 2147483647 h 86"/>
                <a:gd name="T56" fmla="*/ 0 w 66"/>
                <a:gd name="T57" fmla="*/ 2147483647 h 86"/>
                <a:gd name="T58" fmla="*/ 2147483647 w 66"/>
                <a:gd name="T59" fmla="*/ 2147483647 h 86"/>
                <a:gd name="T60" fmla="*/ 2147483647 w 66"/>
                <a:gd name="T61" fmla="*/ 2147483647 h 86"/>
                <a:gd name="T62" fmla="*/ 2147483647 w 66"/>
                <a:gd name="T63" fmla="*/ 2147483647 h 86"/>
                <a:gd name="T64" fmla="*/ 2147483647 w 66"/>
                <a:gd name="T65" fmla="*/ 0 h 86"/>
                <a:gd name="T66" fmla="*/ 2147483647 w 66"/>
                <a:gd name="T67" fmla="*/ 2147483647 h 86"/>
                <a:gd name="T68" fmla="*/ 2147483647 w 66"/>
                <a:gd name="T69" fmla="*/ 2147483647 h 86"/>
                <a:gd name="T70" fmla="*/ 2147483647 w 66"/>
                <a:gd name="T71" fmla="*/ 2147483647 h 86"/>
                <a:gd name="T72" fmla="*/ 2147483647 w 66"/>
                <a:gd name="T73" fmla="*/ 2147483647 h 86"/>
                <a:gd name="T74" fmla="*/ 2147483647 w 66"/>
                <a:gd name="T75" fmla="*/ 214748364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
                <a:gd name="T115" fmla="*/ 0 h 86"/>
                <a:gd name="T116" fmla="*/ 66 w 66"/>
                <a:gd name="T117" fmla="*/ 86 h 8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 h="86">
                  <a:moveTo>
                    <a:pt x="66" y="10"/>
                  </a:moveTo>
                  <a:lnTo>
                    <a:pt x="64" y="18"/>
                  </a:lnTo>
                  <a:lnTo>
                    <a:pt x="60" y="24"/>
                  </a:lnTo>
                  <a:lnTo>
                    <a:pt x="58" y="30"/>
                  </a:lnTo>
                  <a:lnTo>
                    <a:pt x="56" y="36"/>
                  </a:lnTo>
                  <a:lnTo>
                    <a:pt x="58" y="42"/>
                  </a:lnTo>
                  <a:lnTo>
                    <a:pt x="60" y="46"/>
                  </a:lnTo>
                  <a:lnTo>
                    <a:pt x="62" y="52"/>
                  </a:lnTo>
                  <a:lnTo>
                    <a:pt x="64" y="58"/>
                  </a:lnTo>
                  <a:lnTo>
                    <a:pt x="62" y="62"/>
                  </a:lnTo>
                  <a:lnTo>
                    <a:pt x="58" y="66"/>
                  </a:lnTo>
                  <a:lnTo>
                    <a:pt x="54" y="76"/>
                  </a:lnTo>
                  <a:lnTo>
                    <a:pt x="52" y="74"/>
                  </a:lnTo>
                  <a:lnTo>
                    <a:pt x="50" y="68"/>
                  </a:lnTo>
                  <a:lnTo>
                    <a:pt x="40" y="72"/>
                  </a:lnTo>
                  <a:lnTo>
                    <a:pt x="28" y="76"/>
                  </a:lnTo>
                  <a:lnTo>
                    <a:pt x="28" y="86"/>
                  </a:lnTo>
                  <a:lnTo>
                    <a:pt x="26" y="84"/>
                  </a:lnTo>
                  <a:lnTo>
                    <a:pt x="22" y="82"/>
                  </a:lnTo>
                  <a:lnTo>
                    <a:pt x="20" y="80"/>
                  </a:lnTo>
                  <a:lnTo>
                    <a:pt x="16" y="80"/>
                  </a:lnTo>
                  <a:lnTo>
                    <a:pt x="14" y="74"/>
                  </a:lnTo>
                  <a:lnTo>
                    <a:pt x="12" y="68"/>
                  </a:lnTo>
                  <a:lnTo>
                    <a:pt x="6" y="60"/>
                  </a:lnTo>
                  <a:lnTo>
                    <a:pt x="0" y="52"/>
                  </a:lnTo>
                  <a:lnTo>
                    <a:pt x="0" y="48"/>
                  </a:lnTo>
                  <a:lnTo>
                    <a:pt x="0" y="42"/>
                  </a:lnTo>
                  <a:lnTo>
                    <a:pt x="0" y="38"/>
                  </a:lnTo>
                  <a:lnTo>
                    <a:pt x="0" y="34"/>
                  </a:lnTo>
                  <a:lnTo>
                    <a:pt x="4" y="30"/>
                  </a:lnTo>
                  <a:lnTo>
                    <a:pt x="10" y="26"/>
                  </a:lnTo>
                  <a:lnTo>
                    <a:pt x="14" y="20"/>
                  </a:lnTo>
                  <a:lnTo>
                    <a:pt x="16" y="0"/>
                  </a:lnTo>
                  <a:lnTo>
                    <a:pt x="24" y="6"/>
                  </a:lnTo>
                  <a:lnTo>
                    <a:pt x="28" y="6"/>
                  </a:lnTo>
                  <a:lnTo>
                    <a:pt x="44" y="6"/>
                  </a:lnTo>
                  <a:lnTo>
                    <a:pt x="48" y="8"/>
                  </a:lnTo>
                  <a:lnTo>
                    <a:pt x="66"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07" name="Freeform 90"/>
            <p:cNvSpPr/>
            <p:nvPr/>
          </p:nvSpPr>
          <p:spPr bwMode="auto">
            <a:xfrm>
              <a:off x="3359024" y="4409675"/>
              <a:ext cx="83024" cy="106196"/>
            </a:xfrm>
            <a:custGeom>
              <a:avLst/>
              <a:gdLst>
                <a:gd name="T0" fmla="*/ 2147483647 w 56"/>
                <a:gd name="T1" fmla="*/ 2147483647 h 68"/>
                <a:gd name="T2" fmla="*/ 2147483647 w 56"/>
                <a:gd name="T3" fmla="*/ 2147483647 h 68"/>
                <a:gd name="T4" fmla="*/ 2147483647 w 56"/>
                <a:gd name="T5" fmla="*/ 2147483647 h 68"/>
                <a:gd name="T6" fmla="*/ 2147483647 w 56"/>
                <a:gd name="T7" fmla="*/ 2147483647 h 68"/>
                <a:gd name="T8" fmla="*/ 2147483647 w 56"/>
                <a:gd name="T9" fmla="*/ 2147483647 h 68"/>
                <a:gd name="T10" fmla="*/ 2147483647 w 56"/>
                <a:gd name="T11" fmla="*/ 2147483647 h 68"/>
                <a:gd name="T12" fmla="*/ 2147483647 w 56"/>
                <a:gd name="T13" fmla="*/ 2147483647 h 68"/>
                <a:gd name="T14" fmla="*/ 2147483647 w 56"/>
                <a:gd name="T15" fmla="*/ 2147483647 h 68"/>
                <a:gd name="T16" fmla="*/ 2147483647 w 56"/>
                <a:gd name="T17" fmla="*/ 2147483647 h 68"/>
                <a:gd name="T18" fmla="*/ 0 w 56"/>
                <a:gd name="T19" fmla="*/ 2147483647 h 68"/>
                <a:gd name="T20" fmla="*/ 2147483647 w 56"/>
                <a:gd name="T21" fmla="*/ 2147483647 h 68"/>
                <a:gd name="T22" fmla="*/ 2147483647 w 56"/>
                <a:gd name="T23" fmla="*/ 2147483647 h 68"/>
                <a:gd name="T24" fmla="*/ 2147483647 w 56"/>
                <a:gd name="T25" fmla="*/ 2147483647 h 68"/>
                <a:gd name="T26" fmla="*/ 2147483647 w 56"/>
                <a:gd name="T27" fmla="*/ 2147483647 h 68"/>
                <a:gd name="T28" fmla="*/ 2147483647 w 56"/>
                <a:gd name="T29" fmla="*/ 2147483647 h 68"/>
                <a:gd name="T30" fmla="*/ 2147483647 w 56"/>
                <a:gd name="T31" fmla="*/ 2147483647 h 68"/>
                <a:gd name="T32" fmla="*/ 2147483647 w 56"/>
                <a:gd name="T33" fmla="*/ 2147483647 h 68"/>
                <a:gd name="T34" fmla="*/ 2147483647 w 56"/>
                <a:gd name="T35" fmla="*/ 2147483647 h 68"/>
                <a:gd name="T36" fmla="*/ 2147483647 w 56"/>
                <a:gd name="T37" fmla="*/ 2147483647 h 68"/>
                <a:gd name="T38" fmla="*/ 2147483647 w 56"/>
                <a:gd name="T39" fmla="*/ 2147483647 h 68"/>
                <a:gd name="T40" fmla="*/ 2147483647 w 56"/>
                <a:gd name="T41" fmla="*/ 0 h 68"/>
                <a:gd name="T42" fmla="*/ 2147483647 w 56"/>
                <a:gd name="T43" fmla="*/ 2147483647 h 68"/>
                <a:gd name="T44" fmla="*/ 2147483647 w 56"/>
                <a:gd name="T45" fmla="*/ 2147483647 h 68"/>
                <a:gd name="T46" fmla="*/ 2147483647 w 56"/>
                <a:gd name="T47" fmla="*/ 2147483647 h 68"/>
                <a:gd name="T48" fmla="*/ 2147483647 w 56"/>
                <a:gd name="T49" fmla="*/ 2147483647 h 68"/>
                <a:gd name="T50" fmla="*/ 2147483647 w 56"/>
                <a:gd name="T51" fmla="*/ 2147483647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68"/>
                <a:gd name="T80" fmla="*/ 56 w 56"/>
                <a:gd name="T81" fmla="*/ 68 h 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68">
                  <a:moveTo>
                    <a:pt x="56" y="28"/>
                  </a:moveTo>
                  <a:lnTo>
                    <a:pt x="54" y="26"/>
                  </a:lnTo>
                  <a:lnTo>
                    <a:pt x="48" y="40"/>
                  </a:lnTo>
                  <a:lnTo>
                    <a:pt x="40" y="52"/>
                  </a:lnTo>
                  <a:lnTo>
                    <a:pt x="34" y="58"/>
                  </a:lnTo>
                  <a:lnTo>
                    <a:pt x="28" y="64"/>
                  </a:lnTo>
                  <a:lnTo>
                    <a:pt x="22" y="68"/>
                  </a:lnTo>
                  <a:lnTo>
                    <a:pt x="12" y="68"/>
                  </a:lnTo>
                  <a:lnTo>
                    <a:pt x="6" y="68"/>
                  </a:lnTo>
                  <a:lnTo>
                    <a:pt x="0" y="66"/>
                  </a:lnTo>
                  <a:lnTo>
                    <a:pt x="4" y="56"/>
                  </a:lnTo>
                  <a:lnTo>
                    <a:pt x="8" y="52"/>
                  </a:lnTo>
                  <a:lnTo>
                    <a:pt x="10" y="48"/>
                  </a:lnTo>
                  <a:lnTo>
                    <a:pt x="8" y="42"/>
                  </a:lnTo>
                  <a:lnTo>
                    <a:pt x="6" y="36"/>
                  </a:lnTo>
                  <a:lnTo>
                    <a:pt x="4" y="32"/>
                  </a:lnTo>
                  <a:lnTo>
                    <a:pt x="2" y="26"/>
                  </a:lnTo>
                  <a:lnTo>
                    <a:pt x="4" y="20"/>
                  </a:lnTo>
                  <a:lnTo>
                    <a:pt x="6" y="14"/>
                  </a:lnTo>
                  <a:lnTo>
                    <a:pt x="10" y="8"/>
                  </a:lnTo>
                  <a:lnTo>
                    <a:pt x="12" y="0"/>
                  </a:lnTo>
                  <a:lnTo>
                    <a:pt x="26" y="4"/>
                  </a:lnTo>
                  <a:lnTo>
                    <a:pt x="34" y="10"/>
                  </a:lnTo>
                  <a:lnTo>
                    <a:pt x="44" y="18"/>
                  </a:lnTo>
                  <a:lnTo>
                    <a:pt x="54" y="26"/>
                  </a:lnTo>
                  <a:lnTo>
                    <a:pt x="5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08" name="Freeform 91"/>
            <p:cNvSpPr/>
            <p:nvPr/>
          </p:nvSpPr>
          <p:spPr bwMode="auto">
            <a:xfrm>
              <a:off x="2925454" y="4235780"/>
              <a:ext cx="314799" cy="322569"/>
            </a:xfrm>
            <a:custGeom>
              <a:avLst/>
              <a:gdLst>
                <a:gd name="T0" fmla="*/ 2147483647 w 214"/>
                <a:gd name="T1" fmla="*/ 2147483647 h 204"/>
                <a:gd name="T2" fmla="*/ 2147483647 w 214"/>
                <a:gd name="T3" fmla="*/ 2147483647 h 204"/>
                <a:gd name="T4" fmla="*/ 2147483647 w 214"/>
                <a:gd name="T5" fmla="*/ 2147483647 h 204"/>
                <a:gd name="T6" fmla="*/ 2147483647 w 214"/>
                <a:gd name="T7" fmla="*/ 2147483647 h 204"/>
                <a:gd name="T8" fmla="*/ 2147483647 w 214"/>
                <a:gd name="T9" fmla="*/ 2147483647 h 204"/>
                <a:gd name="T10" fmla="*/ 2147483647 w 214"/>
                <a:gd name="T11" fmla="*/ 2147483647 h 204"/>
                <a:gd name="T12" fmla="*/ 2147483647 w 214"/>
                <a:gd name="T13" fmla="*/ 2147483647 h 204"/>
                <a:gd name="T14" fmla="*/ 2147483647 w 214"/>
                <a:gd name="T15" fmla="*/ 2147483647 h 204"/>
                <a:gd name="T16" fmla="*/ 2147483647 w 214"/>
                <a:gd name="T17" fmla="*/ 2147483647 h 204"/>
                <a:gd name="T18" fmla="*/ 2147483647 w 214"/>
                <a:gd name="T19" fmla="*/ 2147483647 h 204"/>
                <a:gd name="T20" fmla="*/ 2147483647 w 214"/>
                <a:gd name="T21" fmla="*/ 2147483647 h 204"/>
                <a:gd name="T22" fmla="*/ 2147483647 w 214"/>
                <a:gd name="T23" fmla="*/ 2147483647 h 204"/>
                <a:gd name="T24" fmla="*/ 2147483647 w 214"/>
                <a:gd name="T25" fmla="*/ 2147483647 h 204"/>
                <a:gd name="T26" fmla="*/ 2147483647 w 214"/>
                <a:gd name="T27" fmla="*/ 2147483647 h 204"/>
                <a:gd name="T28" fmla="*/ 2147483647 w 214"/>
                <a:gd name="T29" fmla="*/ 2147483647 h 204"/>
                <a:gd name="T30" fmla="*/ 2147483647 w 214"/>
                <a:gd name="T31" fmla="*/ 2147483647 h 204"/>
                <a:gd name="T32" fmla="*/ 2147483647 w 214"/>
                <a:gd name="T33" fmla="*/ 2147483647 h 204"/>
                <a:gd name="T34" fmla="*/ 2147483647 w 214"/>
                <a:gd name="T35" fmla="*/ 2147483647 h 204"/>
                <a:gd name="T36" fmla="*/ 2147483647 w 214"/>
                <a:gd name="T37" fmla="*/ 2147483647 h 204"/>
                <a:gd name="T38" fmla="*/ 2147483647 w 214"/>
                <a:gd name="T39" fmla="*/ 2147483647 h 204"/>
                <a:gd name="T40" fmla="*/ 2147483647 w 214"/>
                <a:gd name="T41" fmla="*/ 2147483647 h 204"/>
                <a:gd name="T42" fmla="*/ 2147483647 w 214"/>
                <a:gd name="T43" fmla="*/ 2147483647 h 204"/>
                <a:gd name="T44" fmla="*/ 2147483647 w 214"/>
                <a:gd name="T45" fmla="*/ 2147483647 h 204"/>
                <a:gd name="T46" fmla="*/ 0 w 214"/>
                <a:gd name="T47" fmla="*/ 2147483647 h 204"/>
                <a:gd name="T48" fmla="*/ 2147483647 w 214"/>
                <a:gd name="T49" fmla="*/ 2147483647 h 204"/>
                <a:gd name="T50" fmla="*/ 2147483647 w 214"/>
                <a:gd name="T51" fmla="*/ 2147483647 h 204"/>
                <a:gd name="T52" fmla="*/ 2147483647 w 214"/>
                <a:gd name="T53" fmla="*/ 2147483647 h 204"/>
                <a:gd name="T54" fmla="*/ 2147483647 w 214"/>
                <a:gd name="T55" fmla="*/ 2147483647 h 204"/>
                <a:gd name="T56" fmla="*/ 2147483647 w 214"/>
                <a:gd name="T57" fmla="*/ 2147483647 h 204"/>
                <a:gd name="T58" fmla="*/ 2147483647 w 214"/>
                <a:gd name="T59" fmla="*/ 2147483647 h 204"/>
                <a:gd name="T60" fmla="*/ 2147483647 w 214"/>
                <a:gd name="T61" fmla="*/ 2147483647 h 204"/>
                <a:gd name="T62" fmla="*/ 2147483647 w 214"/>
                <a:gd name="T63" fmla="*/ 2147483647 h 204"/>
                <a:gd name="T64" fmla="*/ 2147483647 w 214"/>
                <a:gd name="T65" fmla="*/ 2147483647 h 204"/>
                <a:gd name="T66" fmla="*/ 2147483647 w 214"/>
                <a:gd name="T67" fmla="*/ 2147483647 h 204"/>
                <a:gd name="T68" fmla="*/ 2147483647 w 214"/>
                <a:gd name="T69" fmla="*/ 2147483647 h 204"/>
                <a:gd name="T70" fmla="*/ 2147483647 w 214"/>
                <a:gd name="T71" fmla="*/ 2147483647 h 204"/>
                <a:gd name="T72" fmla="*/ 2147483647 w 214"/>
                <a:gd name="T73" fmla="*/ 2147483647 h 204"/>
                <a:gd name="T74" fmla="*/ 2147483647 w 214"/>
                <a:gd name="T75" fmla="*/ 2147483647 h 204"/>
                <a:gd name="T76" fmla="*/ 2147483647 w 214"/>
                <a:gd name="T77" fmla="*/ 2147483647 h 204"/>
                <a:gd name="T78" fmla="*/ 2147483647 w 214"/>
                <a:gd name="T79" fmla="*/ 2147483647 h 204"/>
                <a:gd name="T80" fmla="*/ 2147483647 w 214"/>
                <a:gd name="T81" fmla="*/ 2147483647 h 204"/>
                <a:gd name="T82" fmla="*/ 2147483647 w 214"/>
                <a:gd name="T83" fmla="*/ 2147483647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4"/>
                <a:gd name="T127" fmla="*/ 0 h 204"/>
                <a:gd name="T128" fmla="*/ 214 w 21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4" h="204">
                  <a:moveTo>
                    <a:pt x="214" y="56"/>
                  </a:moveTo>
                  <a:lnTo>
                    <a:pt x="210" y="64"/>
                  </a:lnTo>
                  <a:lnTo>
                    <a:pt x="206" y="70"/>
                  </a:lnTo>
                  <a:lnTo>
                    <a:pt x="200" y="74"/>
                  </a:lnTo>
                  <a:lnTo>
                    <a:pt x="198" y="80"/>
                  </a:lnTo>
                  <a:lnTo>
                    <a:pt x="200" y="84"/>
                  </a:lnTo>
                  <a:lnTo>
                    <a:pt x="206" y="88"/>
                  </a:lnTo>
                  <a:lnTo>
                    <a:pt x="188" y="98"/>
                  </a:lnTo>
                  <a:lnTo>
                    <a:pt x="188" y="110"/>
                  </a:lnTo>
                  <a:lnTo>
                    <a:pt x="190" y="114"/>
                  </a:lnTo>
                  <a:lnTo>
                    <a:pt x="192" y="116"/>
                  </a:lnTo>
                  <a:lnTo>
                    <a:pt x="196" y="120"/>
                  </a:lnTo>
                  <a:lnTo>
                    <a:pt x="196" y="124"/>
                  </a:lnTo>
                  <a:lnTo>
                    <a:pt x="196" y="130"/>
                  </a:lnTo>
                  <a:lnTo>
                    <a:pt x="192" y="134"/>
                  </a:lnTo>
                  <a:lnTo>
                    <a:pt x="188" y="136"/>
                  </a:lnTo>
                  <a:lnTo>
                    <a:pt x="184" y="140"/>
                  </a:lnTo>
                  <a:lnTo>
                    <a:pt x="170" y="146"/>
                  </a:lnTo>
                  <a:lnTo>
                    <a:pt x="166" y="150"/>
                  </a:lnTo>
                  <a:lnTo>
                    <a:pt x="162" y="154"/>
                  </a:lnTo>
                  <a:lnTo>
                    <a:pt x="150" y="148"/>
                  </a:lnTo>
                  <a:lnTo>
                    <a:pt x="144" y="144"/>
                  </a:lnTo>
                  <a:lnTo>
                    <a:pt x="134" y="142"/>
                  </a:lnTo>
                  <a:lnTo>
                    <a:pt x="142" y="162"/>
                  </a:lnTo>
                  <a:lnTo>
                    <a:pt x="146" y="170"/>
                  </a:lnTo>
                  <a:lnTo>
                    <a:pt x="148" y="172"/>
                  </a:lnTo>
                  <a:lnTo>
                    <a:pt x="152" y="176"/>
                  </a:lnTo>
                  <a:lnTo>
                    <a:pt x="146" y="186"/>
                  </a:lnTo>
                  <a:lnTo>
                    <a:pt x="134" y="194"/>
                  </a:lnTo>
                  <a:lnTo>
                    <a:pt x="124" y="200"/>
                  </a:lnTo>
                  <a:lnTo>
                    <a:pt x="116" y="204"/>
                  </a:lnTo>
                  <a:lnTo>
                    <a:pt x="108" y="204"/>
                  </a:lnTo>
                  <a:lnTo>
                    <a:pt x="102" y="204"/>
                  </a:lnTo>
                  <a:lnTo>
                    <a:pt x="98" y="202"/>
                  </a:lnTo>
                  <a:lnTo>
                    <a:pt x="96" y="198"/>
                  </a:lnTo>
                  <a:lnTo>
                    <a:pt x="96" y="188"/>
                  </a:lnTo>
                  <a:lnTo>
                    <a:pt x="92" y="178"/>
                  </a:lnTo>
                  <a:lnTo>
                    <a:pt x="88" y="170"/>
                  </a:lnTo>
                  <a:lnTo>
                    <a:pt x="86" y="166"/>
                  </a:lnTo>
                  <a:lnTo>
                    <a:pt x="86" y="162"/>
                  </a:lnTo>
                  <a:lnTo>
                    <a:pt x="88" y="162"/>
                  </a:lnTo>
                  <a:lnTo>
                    <a:pt x="90" y="158"/>
                  </a:lnTo>
                  <a:lnTo>
                    <a:pt x="90" y="156"/>
                  </a:lnTo>
                  <a:lnTo>
                    <a:pt x="88" y="150"/>
                  </a:lnTo>
                  <a:lnTo>
                    <a:pt x="86" y="146"/>
                  </a:lnTo>
                  <a:lnTo>
                    <a:pt x="82" y="142"/>
                  </a:lnTo>
                  <a:lnTo>
                    <a:pt x="80" y="136"/>
                  </a:lnTo>
                  <a:lnTo>
                    <a:pt x="82" y="130"/>
                  </a:lnTo>
                  <a:lnTo>
                    <a:pt x="84" y="120"/>
                  </a:lnTo>
                  <a:lnTo>
                    <a:pt x="92" y="104"/>
                  </a:lnTo>
                  <a:lnTo>
                    <a:pt x="84" y="104"/>
                  </a:lnTo>
                  <a:lnTo>
                    <a:pt x="78" y="106"/>
                  </a:lnTo>
                  <a:lnTo>
                    <a:pt x="74" y="106"/>
                  </a:lnTo>
                  <a:lnTo>
                    <a:pt x="66" y="106"/>
                  </a:lnTo>
                  <a:lnTo>
                    <a:pt x="60" y="106"/>
                  </a:lnTo>
                  <a:lnTo>
                    <a:pt x="54" y="104"/>
                  </a:lnTo>
                  <a:lnTo>
                    <a:pt x="50" y="100"/>
                  </a:lnTo>
                  <a:lnTo>
                    <a:pt x="50" y="94"/>
                  </a:lnTo>
                  <a:lnTo>
                    <a:pt x="38" y="92"/>
                  </a:lnTo>
                  <a:lnTo>
                    <a:pt x="24" y="90"/>
                  </a:lnTo>
                  <a:lnTo>
                    <a:pt x="20" y="88"/>
                  </a:lnTo>
                  <a:lnTo>
                    <a:pt x="16" y="86"/>
                  </a:lnTo>
                  <a:lnTo>
                    <a:pt x="12" y="82"/>
                  </a:lnTo>
                  <a:lnTo>
                    <a:pt x="10" y="80"/>
                  </a:lnTo>
                  <a:lnTo>
                    <a:pt x="12" y="76"/>
                  </a:lnTo>
                  <a:lnTo>
                    <a:pt x="16" y="70"/>
                  </a:lnTo>
                  <a:lnTo>
                    <a:pt x="14" y="64"/>
                  </a:lnTo>
                  <a:lnTo>
                    <a:pt x="10" y="60"/>
                  </a:lnTo>
                  <a:lnTo>
                    <a:pt x="8" y="56"/>
                  </a:lnTo>
                  <a:lnTo>
                    <a:pt x="6" y="52"/>
                  </a:lnTo>
                  <a:lnTo>
                    <a:pt x="2" y="50"/>
                  </a:lnTo>
                  <a:lnTo>
                    <a:pt x="0" y="44"/>
                  </a:lnTo>
                  <a:lnTo>
                    <a:pt x="2" y="36"/>
                  </a:lnTo>
                  <a:lnTo>
                    <a:pt x="6" y="28"/>
                  </a:lnTo>
                  <a:lnTo>
                    <a:pt x="18" y="16"/>
                  </a:lnTo>
                  <a:lnTo>
                    <a:pt x="26" y="6"/>
                  </a:lnTo>
                  <a:lnTo>
                    <a:pt x="28" y="12"/>
                  </a:lnTo>
                  <a:lnTo>
                    <a:pt x="30" y="16"/>
                  </a:lnTo>
                  <a:lnTo>
                    <a:pt x="30" y="20"/>
                  </a:lnTo>
                  <a:lnTo>
                    <a:pt x="28" y="24"/>
                  </a:lnTo>
                  <a:lnTo>
                    <a:pt x="24" y="28"/>
                  </a:lnTo>
                  <a:lnTo>
                    <a:pt x="24" y="34"/>
                  </a:lnTo>
                  <a:lnTo>
                    <a:pt x="24" y="44"/>
                  </a:lnTo>
                  <a:lnTo>
                    <a:pt x="28" y="48"/>
                  </a:lnTo>
                  <a:lnTo>
                    <a:pt x="30" y="48"/>
                  </a:lnTo>
                  <a:lnTo>
                    <a:pt x="34" y="46"/>
                  </a:lnTo>
                  <a:lnTo>
                    <a:pt x="38" y="44"/>
                  </a:lnTo>
                  <a:lnTo>
                    <a:pt x="40" y="38"/>
                  </a:lnTo>
                  <a:lnTo>
                    <a:pt x="38" y="34"/>
                  </a:lnTo>
                  <a:lnTo>
                    <a:pt x="36" y="30"/>
                  </a:lnTo>
                  <a:lnTo>
                    <a:pt x="32" y="26"/>
                  </a:lnTo>
                  <a:lnTo>
                    <a:pt x="30" y="24"/>
                  </a:lnTo>
                  <a:lnTo>
                    <a:pt x="32" y="20"/>
                  </a:lnTo>
                  <a:lnTo>
                    <a:pt x="34" y="16"/>
                  </a:lnTo>
                  <a:lnTo>
                    <a:pt x="44" y="10"/>
                  </a:lnTo>
                  <a:lnTo>
                    <a:pt x="50" y="4"/>
                  </a:lnTo>
                  <a:lnTo>
                    <a:pt x="58" y="0"/>
                  </a:lnTo>
                  <a:lnTo>
                    <a:pt x="62" y="4"/>
                  </a:lnTo>
                  <a:lnTo>
                    <a:pt x="66" y="4"/>
                  </a:lnTo>
                  <a:lnTo>
                    <a:pt x="70" y="6"/>
                  </a:lnTo>
                  <a:lnTo>
                    <a:pt x="76" y="6"/>
                  </a:lnTo>
                  <a:lnTo>
                    <a:pt x="82" y="12"/>
                  </a:lnTo>
                  <a:lnTo>
                    <a:pt x="88" y="18"/>
                  </a:lnTo>
                  <a:lnTo>
                    <a:pt x="94" y="20"/>
                  </a:lnTo>
                  <a:lnTo>
                    <a:pt x="106" y="22"/>
                  </a:lnTo>
                  <a:lnTo>
                    <a:pt x="114" y="22"/>
                  </a:lnTo>
                  <a:lnTo>
                    <a:pt x="120" y="24"/>
                  </a:lnTo>
                  <a:lnTo>
                    <a:pt x="126" y="26"/>
                  </a:lnTo>
                  <a:lnTo>
                    <a:pt x="132" y="28"/>
                  </a:lnTo>
                  <a:lnTo>
                    <a:pt x="146" y="24"/>
                  </a:lnTo>
                  <a:lnTo>
                    <a:pt x="162" y="20"/>
                  </a:lnTo>
                  <a:lnTo>
                    <a:pt x="174" y="16"/>
                  </a:lnTo>
                  <a:lnTo>
                    <a:pt x="176" y="16"/>
                  </a:lnTo>
                  <a:lnTo>
                    <a:pt x="174" y="18"/>
                  </a:lnTo>
                  <a:lnTo>
                    <a:pt x="170" y="24"/>
                  </a:lnTo>
                  <a:lnTo>
                    <a:pt x="170" y="26"/>
                  </a:lnTo>
                  <a:lnTo>
                    <a:pt x="174" y="34"/>
                  </a:lnTo>
                  <a:lnTo>
                    <a:pt x="180" y="32"/>
                  </a:lnTo>
                  <a:lnTo>
                    <a:pt x="184" y="34"/>
                  </a:lnTo>
                  <a:lnTo>
                    <a:pt x="190" y="38"/>
                  </a:lnTo>
                  <a:lnTo>
                    <a:pt x="194" y="40"/>
                  </a:lnTo>
                  <a:lnTo>
                    <a:pt x="196" y="46"/>
                  </a:lnTo>
                  <a:lnTo>
                    <a:pt x="196" y="52"/>
                  </a:lnTo>
                  <a:lnTo>
                    <a:pt x="192" y="56"/>
                  </a:lnTo>
                  <a:lnTo>
                    <a:pt x="200" y="54"/>
                  </a:lnTo>
                  <a:lnTo>
                    <a:pt x="204" y="54"/>
                  </a:lnTo>
                  <a:lnTo>
                    <a:pt x="208" y="56"/>
                  </a:lnTo>
                  <a:lnTo>
                    <a:pt x="214"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09" name="Freeform 92"/>
            <p:cNvSpPr/>
            <p:nvPr/>
          </p:nvSpPr>
          <p:spPr bwMode="auto">
            <a:xfrm>
              <a:off x="2908158" y="4430914"/>
              <a:ext cx="924794" cy="1103105"/>
            </a:xfrm>
            <a:custGeom>
              <a:avLst/>
              <a:gdLst>
                <a:gd name="T0" fmla="*/ 2147483647 w 632"/>
                <a:gd name="T1" fmla="*/ 2147483647 h 698"/>
                <a:gd name="T2" fmla="*/ 2147483647 w 632"/>
                <a:gd name="T3" fmla="*/ 2147483647 h 698"/>
                <a:gd name="T4" fmla="*/ 2147483647 w 632"/>
                <a:gd name="T5" fmla="*/ 2147483647 h 698"/>
                <a:gd name="T6" fmla="*/ 2147483647 w 632"/>
                <a:gd name="T7" fmla="*/ 2147483647 h 698"/>
                <a:gd name="T8" fmla="*/ 2147483647 w 632"/>
                <a:gd name="T9" fmla="*/ 2147483647 h 698"/>
                <a:gd name="T10" fmla="*/ 2147483647 w 632"/>
                <a:gd name="T11" fmla="*/ 2147483647 h 698"/>
                <a:gd name="T12" fmla="*/ 2147483647 w 632"/>
                <a:gd name="T13" fmla="*/ 2147483647 h 698"/>
                <a:gd name="T14" fmla="*/ 2147483647 w 632"/>
                <a:gd name="T15" fmla="*/ 2147483647 h 698"/>
                <a:gd name="T16" fmla="*/ 2147483647 w 632"/>
                <a:gd name="T17" fmla="*/ 2147483647 h 698"/>
                <a:gd name="T18" fmla="*/ 2147483647 w 632"/>
                <a:gd name="T19" fmla="*/ 2147483647 h 698"/>
                <a:gd name="T20" fmla="*/ 2147483647 w 632"/>
                <a:gd name="T21" fmla="*/ 2147483647 h 698"/>
                <a:gd name="T22" fmla="*/ 2147483647 w 632"/>
                <a:gd name="T23" fmla="*/ 2147483647 h 698"/>
                <a:gd name="T24" fmla="*/ 2147483647 w 632"/>
                <a:gd name="T25" fmla="*/ 2147483647 h 698"/>
                <a:gd name="T26" fmla="*/ 2147483647 w 632"/>
                <a:gd name="T27" fmla="*/ 2147483647 h 698"/>
                <a:gd name="T28" fmla="*/ 2147483647 w 632"/>
                <a:gd name="T29" fmla="*/ 2147483647 h 698"/>
                <a:gd name="T30" fmla="*/ 0 w 632"/>
                <a:gd name="T31" fmla="*/ 2147483647 h 698"/>
                <a:gd name="T32" fmla="*/ 2147483647 w 632"/>
                <a:gd name="T33" fmla="*/ 2147483647 h 698"/>
                <a:gd name="T34" fmla="*/ 2147483647 w 632"/>
                <a:gd name="T35" fmla="*/ 2147483647 h 698"/>
                <a:gd name="T36" fmla="*/ 2147483647 w 632"/>
                <a:gd name="T37" fmla="*/ 2147483647 h 698"/>
                <a:gd name="T38" fmla="*/ 2147483647 w 632"/>
                <a:gd name="T39" fmla="*/ 2147483647 h 698"/>
                <a:gd name="T40" fmla="*/ 2147483647 w 632"/>
                <a:gd name="T41" fmla="*/ 2147483647 h 698"/>
                <a:gd name="T42" fmla="*/ 2147483647 w 632"/>
                <a:gd name="T43" fmla="*/ 2147483647 h 698"/>
                <a:gd name="T44" fmla="*/ 2147483647 w 632"/>
                <a:gd name="T45" fmla="*/ 2147483647 h 698"/>
                <a:gd name="T46" fmla="*/ 2147483647 w 632"/>
                <a:gd name="T47" fmla="*/ 2147483647 h 698"/>
                <a:gd name="T48" fmla="*/ 2147483647 w 632"/>
                <a:gd name="T49" fmla="*/ 2147483647 h 698"/>
                <a:gd name="T50" fmla="*/ 2147483647 w 632"/>
                <a:gd name="T51" fmla="*/ 2147483647 h 698"/>
                <a:gd name="T52" fmla="*/ 2147483647 w 632"/>
                <a:gd name="T53" fmla="*/ 2147483647 h 698"/>
                <a:gd name="T54" fmla="*/ 2147483647 w 632"/>
                <a:gd name="T55" fmla="*/ 2147483647 h 698"/>
                <a:gd name="T56" fmla="*/ 2147483647 w 632"/>
                <a:gd name="T57" fmla="*/ 2147483647 h 698"/>
                <a:gd name="T58" fmla="*/ 2147483647 w 632"/>
                <a:gd name="T59" fmla="*/ 2147483647 h 698"/>
                <a:gd name="T60" fmla="*/ 2147483647 w 632"/>
                <a:gd name="T61" fmla="*/ 2147483647 h 698"/>
                <a:gd name="T62" fmla="*/ 2147483647 w 632"/>
                <a:gd name="T63" fmla="*/ 2147483647 h 698"/>
                <a:gd name="T64" fmla="*/ 2147483647 w 632"/>
                <a:gd name="T65" fmla="*/ 2147483647 h 698"/>
                <a:gd name="T66" fmla="*/ 2147483647 w 632"/>
                <a:gd name="T67" fmla="*/ 2147483647 h 698"/>
                <a:gd name="T68" fmla="*/ 2147483647 w 632"/>
                <a:gd name="T69" fmla="*/ 2147483647 h 698"/>
                <a:gd name="T70" fmla="*/ 2147483647 w 632"/>
                <a:gd name="T71" fmla="*/ 2147483647 h 698"/>
                <a:gd name="T72" fmla="*/ 2147483647 w 632"/>
                <a:gd name="T73" fmla="*/ 2147483647 h 698"/>
                <a:gd name="T74" fmla="*/ 2147483647 w 632"/>
                <a:gd name="T75" fmla="*/ 2147483647 h 698"/>
                <a:gd name="T76" fmla="*/ 2147483647 w 632"/>
                <a:gd name="T77" fmla="*/ 2147483647 h 698"/>
                <a:gd name="T78" fmla="*/ 2147483647 w 632"/>
                <a:gd name="T79" fmla="*/ 2147483647 h 698"/>
                <a:gd name="T80" fmla="*/ 2147483647 w 632"/>
                <a:gd name="T81" fmla="*/ 2147483647 h 698"/>
                <a:gd name="T82" fmla="*/ 2147483647 w 632"/>
                <a:gd name="T83" fmla="*/ 2147483647 h 698"/>
                <a:gd name="T84" fmla="*/ 2147483647 w 632"/>
                <a:gd name="T85" fmla="*/ 2147483647 h 698"/>
                <a:gd name="T86" fmla="*/ 2147483647 w 632"/>
                <a:gd name="T87" fmla="*/ 2147483647 h 698"/>
                <a:gd name="T88" fmla="*/ 2147483647 w 632"/>
                <a:gd name="T89" fmla="*/ 2147483647 h 698"/>
                <a:gd name="T90" fmla="*/ 2147483647 w 632"/>
                <a:gd name="T91" fmla="*/ 2147483647 h 698"/>
                <a:gd name="T92" fmla="*/ 2147483647 w 632"/>
                <a:gd name="T93" fmla="*/ 2147483647 h 698"/>
                <a:gd name="T94" fmla="*/ 2147483647 w 632"/>
                <a:gd name="T95" fmla="*/ 2147483647 h 698"/>
                <a:gd name="T96" fmla="*/ 2147483647 w 632"/>
                <a:gd name="T97" fmla="*/ 2147483647 h 698"/>
                <a:gd name="T98" fmla="*/ 2147483647 w 632"/>
                <a:gd name="T99" fmla="*/ 2147483647 h 698"/>
                <a:gd name="T100" fmla="*/ 2147483647 w 632"/>
                <a:gd name="T101" fmla="*/ 2147483647 h 698"/>
                <a:gd name="T102" fmla="*/ 2147483647 w 632"/>
                <a:gd name="T103" fmla="*/ 2147483647 h 698"/>
                <a:gd name="T104" fmla="*/ 2147483647 w 632"/>
                <a:gd name="T105" fmla="*/ 2147483647 h 6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32"/>
                <a:gd name="T160" fmla="*/ 0 h 698"/>
                <a:gd name="T161" fmla="*/ 632 w 632"/>
                <a:gd name="T162" fmla="*/ 698 h 69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32" h="698">
                  <a:moveTo>
                    <a:pt x="362" y="12"/>
                  </a:moveTo>
                  <a:lnTo>
                    <a:pt x="356" y="26"/>
                  </a:lnTo>
                  <a:lnTo>
                    <a:pt x="348" y="38"/>
                  </a:lnTo>
                  <a:lnTo>
                    <a:pt x="342" y="44"/>
                  </a:lnTo>
                  <a:lnTo>
                    <a:pt x="336" y="50"/>
                  </a:lnTo>
                  <a:lnTo>
                    <a:pt x="330" y="54"/>
                  </a:lnTo>
                  <a:lnTo>
                    <a:pt x="320" y="54"/>
                  </a:lnTo>
                  <a:lnTo>
                    <a:pt x="314" y="54"/>
                  </a:lnTo>
                  <a:lnTo>
                    <a:pt x="308" y="52"/>
                  </a:lnTo>
                  <a:lnTo>
                    <a:pt x="306" y="50"/>
                  </a:lnTo>
                  <a:lnTo>
                    <a:pt x="304" y="44"/>
                  </a:lnTo>
                  <a:lnTo>
                    <a:pt x="294" y="48"/>
                  </a:lnTo>
                  <a:lnTo>
                    <a:pt x="282" y="52"/>
                  </a:lnTo>
                  <a:lnTo>
                    <a:pt x="282" y="62"/>
                  </a:lnTo>
                  <a:lnTo>
                    <a:pt x="280" y="60"/>
                  </a:lnTo>
                  <a:lnTo>
                    <a:pt x="276" y="58"/>
                  </a:lnTo>
                  <a:lnTo>
                    <a:pt x="274" y="56"/>
                  </a:lnTo>
                  <a:lnTo>
                    <a:pt x="270" y="56"/>
                  </a:lnTo>
                  <a:lnTo>
                    <a:pt x="264" y="56"/>
                  </a:lnTo>
                  <a:lnTo>
                    <a:pt x="260" y="58"/>
                  </a:lnTo>
                  <a:lnTo>
                    <a:pt x="254" y="64"/>
                  </a:lnTo>
                  <a:lnTo>
                    <a:pt x="248" y="68"/>
                  </a:lnTo>
                  <a:lnTo>
                    <a:pt x="244" y="70"/>
                  </a:lnTo>
                  <a:lnTo>
                    <a:pt x="238" y="70"/>
                  </a:lnTo>
                  <a:lnTo>
                    <a:pt x="234" y="70"/>
                  </a:lnTo>
                  <a:lnTo>
                    <a:pt x="232" y="68"/>
                  </a:lnTo>
                  <a:lnTo>
                    <a:pt x="226" y="62"/>
                  </a:lnTo>
                  <a:lnTo>
                    <a:pt x="224" y="54"/>
                  </a:lnTo>
                  <a:lnTo>
                    <a:pt x="222" y="44"/>
                  </a:lnTo>
                  <a:lnTo>
                    <a:pt x="224" y="38"/>
                  </a:lnTo>
                  <a:lnTo>
                    <a:pt x="226" y="34"/>
                  </a:lnTo>
                  <a:lnTo>
                    <a:pt x="226" y="30"/>
                  </a:lnTo>
                  <a:lnTo>
                    <a:pt x="226" y="26"/>
                  </a:lnTo>
                  <a:lnTo>
                    <a:pt x="226" y="20"/>
                  </a:lnTo>
                  <a:lnTo>
                    <a:pt x="224" y="14"/>
                  </a:lnTo>
                  <a:lnTo>
                    <a:pt x="220" y="10"/>
                  </a:lnTo>
                  <a:lnTo>
                    <a:pt x="220" y="8"/>
                  </a:lnTo>
                  <a:lnTo>
                    <a:pt x="220" y="0"/>
                  </a:lnTo>
                  <a:lnTo>
                    <a:pt x="208" y="0"/>
                  </a:lnTo>
                  <a:lnTo>
                    <a:pt x="208" y="6"/>
                  </a:lnTo>
                  <a:lnTo>
                    <a:pt x="204" y="10"/>
                  </a:lnTo>
                  <a:lnTo>
                    <a:pt x="200" y="12"/>
                  </a:lnTo>
                  <a:lnTo>
                    <a:pt x="196" y="16"/>
                  </a:lnTo>
                  <a:lnTo>
                    <a:pt x="182" y="22"/>
                  </a:lnTo>
                  <a:lnTo>
                    <a:pt x="178" y="26"/>
                  </a:lnTo>
                  <a:lnTo>
                    <a:pt x="174" y="30"/>
                  </a:lnTo>
                  <a:lnTo>
                    <a:pt x="162" y="24"/>
                  </a:lnTo>
                  <a:lnTo>
                    <a:pt x="156" y="20"/>
                  </a:lnTo>
                  <a:lnTo>
                    <a:pt x="146" y="18"/>
                  </a:lnTo>
                  <a:lnTo>
                    <a:pt x="154" y="38"/>
                  </a:lnTo>
                  <a:lnTo>
                    <a:pt x="158" y="46"/>
                  </a:lnTo>
                  <a:lnTo>
                    <a:pt x="160" y="48"/>
                  </a:lnTo>
                  <a:lnTo>
                    <a:pt x="164" y="52"/>
                  </a:lnTo>
                  <a:lnTo>
                    <a:pt x="158" y="62"/>
                  </a:lnTo>
                  <a:lnTo>
                    <a:pt x="146" y="70"/>
                  </a:lnTo>
                  <a:lnTo>
                    <a:pt x="136" y="76"/>
                  </a:lnTo>
                  <a:lnTo>
                    <a:pt x="128" y="80"/>
                  </a:lnTo>
                  <a:lnTo>
                    <a:pt x="120" y="80"/>
                  </a:lnTo>
                  <a:lnTo>
                    <a:pt x="114" y="80"/>
                  </a:lnTo>
                  <a:lnTo>
                    <a:pt x="110" y="78"/>
                  </a:lnTo>
                  <a:lnTo>
                    <a:pt x="108" y="74"/>
                  </a:lnTo>
                  <a:lnTo>
                    <a:pt x="108" y="64"/>
                  </a:lnTo>
                  <a:lnTo>
                    <a:pt x="104" y="54"/>
                  </a:lnTo>
                  <a:lnTo>
                    <a:pt x="90" y="62"/>
                  </a:lnTo>
                  <a:lnTo>
                    <a:pt x="80" y="64"/>
                  </a:lnTo>
                  <a:lnTo>
                    <a:pt x="68" y="64"/>
                  </a:lnTo>
                  <a:lnTo>
                    <a:pt x="62" y="68"/>
                  </a:lnTo>
                  <a:lnTo>
                    <a:pt x="64" y="68"/>
                  </a:lnTo>
                  <a:lnTo>
                    <a:pt x="66" y="70"/>
                  </a:lnTo>
                  <a:lnTo>
                    <a:pt x="68" y="74"/>
                  </a:lnTo>
                  <a:lnTo>
                    <a:pt x="72" y="76"/>
                  </a:lnTo>
                  <a:lnTo>
                    <a:pt x="72" y="84"/>
                  </a:lnTo>
                  <a:lnTo>
                    <a:pt x="66" y="84"/>
                  </a:lnTo>
                  <a:lnTo>
                    <a:pt x="62" y="86"/>
                  </a:lnTo>
                  <a:lnTo>
                    <a:pt x="60" y="90"/>
                  </a:lnTo>
                  <a:lnTo>
                    <a:pt x="58" y="92"/>
                  </a:lnTo>
                  <a:lnTo>
                    <a:pt x="60" y="98"/>
                  </a:lnTo>
                  <a:lnTo>
                    <a:pt x="62" y="104"/>
                  </a:lnTo>
                  <a:lnTo>
                    <a:pt x="66" y="110"/>
                  </a:lnTo>
                  <a:lnTo>
                    <a:pt x="68" y="116"/>
                  </a:lnTo>
                  <a:lnTo>
                    <a:pt x="66" y="140"/>
                  </a:lnTo>
                  <a:lnTo>
                    <a:pt x="62" y="168"/>
                  </a:lnTo>
                  <a:lnTo>
                    <a:pt x="62" y="172"/>
                  </a:lnTo>
                  <a:lnTo>
                    <a:pt x="58" y="174"/>
                  </a:lnTo>
                  <a:lnTo>
                    <a:pt x="46" y="176"/>
                  </a:lnTo>
                  <a:lnTo>
                    <a:pt x="36" y="178"/>
                  </a:lnTo>
                  <a:lnTo>
                    <a:pt x="26" y="180"/>
                  </a:lnTo>
                  <a:lnTo>
                    <a:pt x="20" y="184"/>
                  </a:lnTo>
                  <a:lnTo>
                    <a:pt x="18" y="188"/>
                  </a:lnTo>
                  <a:lnTo>
                    <a:pt x="16" y="196"/>
                  </a:lnTo>
                  <a:lnTo>
                    <a:pt x="14" y="204"/>
                  </a:lnTo>
                  <a:lnTo>
                    <a:pt x="10" y="216"/>
                  </a:lnTo>
                  <a:lnTo>
                    <a:pt x="8" y="220"/>
                  </a:lnTo>
                  <a:lnTo>
                    <a:pt x="6" y="222"/>
                  </a:lnTo>
                  <a:lnTo>
                    <a:pt x="2" y="226"/>
                  </a:lnTo>
                  <a:lnTo>
                    <a:pt x="0" y="230"/>
                  </a:lnTo>
                  <a:lnTo>
                    <a:pt x="2" y="236"/>
                  </a:lnTo>
                  <a:lnTo>
                    <a:pt x="4" y="240"/>
                  </a:lnTo>
                  <a:lnTo>
                    <a:pt x="8" y="248"/>
                  </a:lnTo>
                  <a:lnTo>
                    <a:pt x="14" y="256"/>
                  </a:lnTo>
                  <a:lnTo>
                    <a:pt x="16" y="260"/>
                  </a:lnTo>
                  <a:lnTo>
                    <a:pt x="16" y="266"/>
                  </a:lnTo>
                  <a:lnTo>
                    <a:pt x="24" y="268"/>
                  </a:lnTo>
                  <a:lnTo>
                    <a:pt x="30" y="272"/>
                  </a:lnTo>
                  <a:lnTo>
                    <a:pt x="36" y="278"/>
                  </a:lnTo>
                  <a:lnTo>
                    <a:pt x="40" y="280"/>
                  </a:lnTo>
                  <a:lnTo>
                    <a:pt x="44" y="278"/>
                  </a:lnTo>
                  <a:lnTo>
                    <a:pt x="46" y="278"/>
                  </a:lnTo>
                  <a:lnTo>
                    <a:pt x="48" y="270"/>
                  </a:lnTo>
                  <a:lnTo>
                    <a:pt x="58" y="270"/>
                  </a:lnTo>
                  <a:lnTo>
                    <a:pt x="58" y="286"/>
                  </a:lnTo>
                  <a:lnTo>
                    <a:pt x="58" y="292"/>
                  </a:lnTo>
                  <a:lnTo>
                    <a:pt x="60" y="294"/>
                  </a:lnTo>
                  <a:lnTo>
                    <a:pt x="62" y="296"/>
                  </a:lnTo>
                  <a:lnTo>
                    <a:pt x="64" y="296"/>
                  </a:lnTo>
                  <a:lnTo>
                    <a:pt x="66" y="296"/>
                  </a:lnTo>
                  <a:lnTo>
                    <a:pt x="74" y="298"/>
                  </a:lnTo>
                  <a:lnTo>
                    <a:pt x="86" y="300"/>
                  </a:lnTo>
                  <a:lnTo>
                    <a:pt x="94" y="296"/>
                  </a:lnTo>
                  <a:lnTo>
                    <a:pt x="102" y="290"/>
                  </a:lnTo>
                  <a:lnTo>
                    <a:pt x="116" y="280"/>
                  </a:lnTo>
                  <a:lnTo>
                    <a:pt x="122" y="276"/>
                  </a:lnTo>
                  <a:lnTo>
                    <a:pt x="130" y="274"/>
                  </a:lnTo>
                  <a:lnTo>
                    <a:pt x="136" y="274"/>
                  </a:lnTo>
                  <a:lnTo>
                    <a:pt x="138" y="276"/>
                  </a:lnTo>
                  <a:lnTo>
                    <a:pt x="140" y="280"/>
                  </a:lnTo>
                  <a:lnTo>
                    <a:pt x="140" y="284"/>
                  </a:lnTo>
                  <a:lnTo>
                    <a:pt x="138" y="294"/>
                  </a:lnTo>
                  <a:lnTo>
                    <a:pt x="140" y="304"/>
                  </a:lnTo>
                  <a:lnTo>
                    <a:pt x="144" y="310"/>
                  </a:lnTo>
                  <a:lnTo>
                    <a:pt x="148" y="318"/>
                  </a:lnTo>
                  <a:lnTo>
                    <a:pt x="158" y="324"/>
                  </a:lnTo>
                  <a:lnTo>
                    <a:pt x="168" y="328"/>
                  </a:lnTo>
                  <a:lnTo>
                    <a:pt x="172" y="326"/>
                  </a:lnTo>
                  <a:lnTo>
                    <a:pt x="174" y="328"/>
                  </a:lnTo>
                  <a:lnTo>
                    <a:pt x="178" y="332"/>
                  </a:lnTo>
                  <a:lnTo>
                    <a:pt x="182" y="334"/>
                  </a:lnTo>
                  <a:lnTo>
                    <a:pt x="188" y="336"/>
                  </a:lnTo>
                  <a:lnTo>
                    <a:pt x="188" y="340"/>
                  </a:lnTo>
                  <a:lnTo>
                    <a:pt x="190" y="342"/>
                  </a:lnTo>
                  <a:lnTo>
                    <a:pt x="194" y="342"/>
                  </a:lnTo>
                  <a:lnTo>
                    <a:pt x="198" y="342"/>
                  </a:lnTo>
                  <a:lnTo>
                    <a:pt x="208" y="340"/>
                  </a:lnTo>
                  <a:lnTo>
                    <a:pt x="212" y="342"/>
                  </a:lnTo>
                  <a:lnTo>
                    <a:pt x="216" y="344"/>
                  </a:lnTo>
                  <a:lnTo>
                    <a:pt x="220" y="354"/>
                  </a:lnTo>
                  <a:lnTo>
                    <a:pt x="222" y="364"/>
                  </a:lnTo>
                  <a:lnTo>
                    <a:pt x="224" y="366"/>
                  </a:lnTo>
                  <a:lnTo>
                    <a:pt x="226" y="368"/>
                  </a:lnTo>
                  <a:lnTo>
                    <a:pt x="226" y="376"/>
                  </a:lnTo>
                  <a:lnTo>
                    <a:pt x="226" y="382"/>
                  </a:lnTo>
                  <a:lnTo>
                    <a:pt x="228" y="386"/>
                  </a:lnTo>
                  <a:lnTo>
                    <a:pt x="232" y="390"/>
                  </a:lnTo>
                  <a:lnTo>
                    <a:pt x="242" y="392"/>
                  </a:lnTo>
                  <a:lnTo>
                    <a:pt x="254" y="394"/>
                  </a:lnTo>
                  <a:lnTo>
                    <a:pt x="254" y="400"/>
                  </a:lnTo>
                  <a:lnTo>
                    <a:pt x="254" y="404"/>
                  </a:lnTo>
                  <a:lnTo>
                    <a:pt x="258" y="408"/>
                  </a:lnTo>
                  <a:lnTo>
                    <a:pt x="260" y="412"/>
                  </a:lnTo>
                  <a:lnTo>
                    <a:pt x="268" y="420"/>
                  </a:lnTo>
                  <a:lnTo>
                    <a:pt x="270" y="422"/>
                  </a:lnTo>
                  <a:lnTo>
                    <a:pt x="270" y="430"/>
                  </a:lnTo>
                  <a:lnTo>
                    <a:pt x="270" y="436"/>
                  </a:lnTo>
                  <a:lnTo>
                    <a:pt x="266" y="444"/>
                  </a:lnTo>
                  <a:lnTo>
                    <a:pt x="264" y="448"/>
                  </a:lnTo>
                  <a:lnTo>
                    <a:pt x="264" y="454"/>
                  </a:lnTo>
                  <a:lnTo>
                    <a:pt x="264" y="464"/>
                  </a:lnTo>
                  <a:lnTo>
                    <a:pt x="270" y="480"/>
                  </a:lnTo>
                  <a:lnTo>
                    <a:pt x="276" y="496"/>
                  </a:lnTo>
                  <a:lnTo>
                    <a:pt x="278" y="500"/>
                  </a:lnTo>
                  <a:lnTo>
                    <a:pt x="282" y="502"/>
                  </a:lnTo>
                  <a:lnTo>
                    <a:pt x="292" y="502"/>
                  </a:lnTo>
                  <a:lnTo>
                    <a:pt x="300" y="504"/>
                  </a:lnTo>
                  <a:lnTo>
                    <a:pt x="306" y="508"/>
                  </a:lnTo>
                  <a:lnTo>
                    <a:pt x="308" y="514"/>
                  </a:lnTo>
                  <a:lnTo>
                    <a:pt x="314" y="526"/>
                  </a:lnTo>
                  <a:lnTo>
                    <a:pt x="320" y="536"/>
                  </a:lnTo>
                  <a:lnTo>
                    <a:pt x="322" y="532"/>
                  </a:lnTo>
                  <a:lnTo>
                    <a:pt x="326" y="530"/>
                  </a:lnTo>
                  <a:lnTo>
                    <a:pt x="328" y="528"/>
                  </a:lnTo>
                  <a:lnTo>
                    <a:pt x="332" y="530"/>
                  </a:lnTo>
                  <a:lnTo>
                    <a:pt x="332" y="534"/>
                  </a:lnTo>
                  <a:lnTo>
                    <a:pt x="332" y="540"/>
                  </a:lnTo>
                  <a:lnTo>
                    <a:pt x="332" y="554"/>
                  </a:lnTo>
                  <a:lnTo>
                    <a:pt x="332" y="564"/>
                  </a:lnTo>
                  <a:lnTo>
                    <a:pt x="338" y="564"/>
                  </a:lnTo>
                  <a:lnTo>
                    <a:pt x="344" y="562"/>
                  </a:lnTo>
                  <a:lnTo>
                    <a:pt x="346" y="572"/>
                  </a:lnTo>
                  <a:lnTo>
                    <a:pt x="348" y="582"/>
                  </a:lnTo>
                  <a:lnTo>
                    <a:pt x="348" y="586"/>
                  </a:lnTo>
                  <a:lnTo>
                    <a:pt x="346" y="590"/>
                  </a:lnTo>
                  <a:lnTo>
                    <a:pt x="340" y="596"/>
                  </a:lnTo>
                  <a:lnTo>
                    <a:pt x="326" y="602"/>
                  </a:lnTo>
                  <a:lnTo>
                    <a:pt x="318" y="610"/>
                  </a:lnTo>
                  <a:lnTo>
                    <a:pt x="308" y="622"/>
                  </a:lnTo>
                  <a:lnTo>
                    <a:pt x="302" y="636"/>
                  </a:lnTo>
                  <a:lnTo>
                    <a:pt x="298" y="642"/>
                  </a:lnTo>
                  <a:lnTo>
                    <a:pt x="298" y="648"/>
                  </a:lnTo>
                  <a:lnTo>
                    <a:pt x="308" y="648"/>
                  </a:lnTo>
                  <a:lnTo>
                    <a:pt x="318" y="652"/>
                  </a:lnTo>
                  <a:lnTo>
                    <a:pt x="330" y="660"/>
                  </a:lnTo>
                  <a:lnTo>
                    <a:pt x="340" y="666"/>
                  </a:lnTo>
                  <a:lnTo>
                    <a:pt x="362" y="684"/>
                  </a:lnTo>
                  <a:lnTo>
                    <a:pt x="380" y="698"/>
                  </a:lnTo>
                  <a:lnTo>
                    <a:pt x="382" y="686"/>
                  </a:lnTo>
                  <a:lnTo>
                    <a:pt x="384" y="674"/>
                  </a:lnTo>
                  <a:lnTo>
                    <a:pt x="390" y="672"/>
                  </a:lnTo>
                  <a:lnTo>
                    <a:pt x="396" y="668"/>
                  </a:lnTo>
                  <a:lnTo>
                    <a:pt x="402" y="664"/>
                  </a:lnTo>
                  <a:lnTo>
                    <a:pt x="406" y="656"/>
                  </a:lnTo>
                  <a:lnTo>
                    <a:pt x="414" y="638"/>
                  </a:lnTo>
                  <a:lnTo>
                    <a:pt x="418" y="624"/>
                  </a:lnTo>
                  <a:lnTo>
                    <a:pt x="422" y="620"/>
                  </a:lnTo>
                  <a:lnTo>
                    <a:pt x="424" y="620"/>
                  </a:lnTo>
                  <a:lnTo>
                    <a:pt x="426" y="618"/>
                  </a:lnTo>
                  <a:lnTo>
                    <a:pt x="430" y="614"/>
                  </a:lnTo>
                  <a:lnTo>
                    <a:pt x="436" y="596"/>
                  </a:lnTo>
                  <a:lnTo>
                    <a:pt x="434" y="594"/>
                  </a:lnTo>
                  <a:lnTo>
                    <a:pt x="432" y="592"/>
                  </a:lnTo>
                  <a:lnTo>
                    <a:pt x="428" y="588"/>
                  </a:lnTo>
                  <a:lnTo>
                    <a:pt x="428" y="560"/>
                  </a:lnTo>
                  <a:lnTo>
                    <a:pt x="432" y="554"/>
                  </a:lnTo>
                  <a:lnTo>
                    <a:pt x="438" y="546"/>
                  </a:lnTo>
                  <a:lnTo>
                    <a:pt x="454" y="534"/>
                  </a:lnTo>
                  <a:lnTo>
                    <a:pt x="472" y="524"/>
                  </a:lnTo>
                  <a:lnTo>
                    <a:pt x="488" y="516"/>
                  </a:lnTo>
                  <a:lnTo>
                    <a:pt x="498" y="514"/>
                  </a:lnTo>
                  <a:lnTo>
                    <a:pt x="510" y="514"/>
                  </a:lnTo>
                  <a:lnTo>
                    <a:pt x="522" y="512"/>
                  </a:lnTo>
                  <a:lnTo>
                    <a:pt x="528" y="510"/>
                  </a:lnTo>
                  <a:lnTo>
                    <a:pt x="528" y="506"/>
                  </a:lnTo>
                  <a:lnTo>
                    <a:pt x="538" y="494"/>
                  </a:lnTo>
                  <a:lnTo>
                    <a:pt x="546" y="478"/>
                  </a:lnTo>
                  <a:lnTo>
                    <a:pt x="558" y="448"/>
                  </a:lnTo>
                  <a:lnTo>
                    <a:pt x="560" y="438"/>
                  </a:lnTo>
                  <a:lnTo>
                    <a:pt x="562" y="428"/>
                  </a:lnTo>
                  <a:lnTo>
                    <a:pt x="562" y="420"/>
                  </a:lnTo>
                  <a:lnTo>
                    <a:pt x="564" y="418"/>
                  </a:lnTo>
                  <a:lnTo>
                    <a:pt x="568" y="414"/>
                  </a:lnTo>
                  <a:lnTo>
                    <a:pt x="562" y="412"/>
                  </a:lnTo>
                  <a:lnTo>
                    <a:pt x="572" y="380"/>
                  </a:lnTo>
                  <a:lnTo>
                    <a:pt x="570" y="366"/>
                  </a:lnTo>
                  <a:lnTo>
                    <a:pt x="568" y="360"/>
                  </a:lnTo>
                  <a:lnTo>
                    <a:pt x="568" y="350"/>
                  </a:lnTo>
                  <a:lnTo>
                    <a:pt x="566" y="340"/>
                  </a:lnTo>
                  <a:lnTo>
                    <a:pt x="564" y="338"/>
                  </a:lnTo>
                  <a:lnTo>
                    <a:pt x="566" y="332"/>
                  </a:lnTo>
                  <a:lnTo>
                    <a:pt x="568" y="328"/>
                  </a:lnTo>
                  <a:lnTo>
                    <a:pt x="572" y="326"/>
                  </a:lnTo>
                  <a:lnTo>
                    <a:pt x="580" y="326"/>
                  </a:lnTo>
                  <a:lnTo>
                    <a:pt x="584" y="316"/>
                  </a:lnTo>
                  <a:lnTo>
                    <a:pt x="590" y="306"/>
                  </a:lnTo>
                  <a:lnTo>
                    <a:pt x="590" y="304"/>
                  </a:lnTo>
                  <a:lnTo>
                    <a:pt x="596" y="294"/>
                  </a:lnTo>
                  <a:lnTo>
                    <a:pt x="602" y="284"/>
                  </a:lnTo>
                  <a:lnTo>
                    <a:pt x="614" y="268"/>
                  </a:lnTo>
                  <a:lnTo>
                    <a:pt x="622" y="258"/>
                  </a:lnTo>
                  <a:lnTo>
                    <a:pt x="628" y="250"/>
                  </a:lnTo>
                  <a:lnTo>
                    <a:pt x="630" y="236"/>
                  </a:lnTo>
                  <a:lnTo>
                    <a:pt x="632" y="224"/>
                  </a:lnTo>
                  <a:lnTo>
                    <a:pt x="632" y="208"/>
                  </a:lnTo>
                  <a:lnTo>
                    <a:pt x="628" y="196"/>
                  </a:lnTo>
                  <a:lnTo>
                    <a:pt x="626" y="192"/>
                  </a:lnTo>
                  <a:lnTo>
                    <a:pt x="622" y="186"/>
                  </a:lnTo>
                  <a:lnTo>
                    <a:pt x="618" y="184"/>
                  </a:lnTo>
                  <a:lnTo>
                    <a:pt x="614" y="182"/>
                  </a:lnTo>
                  <a:lnTo>
                    <a:pt x="604" y="182"/>
                  </a:lnTo>
                  <a:lnTo>
                    <a:pt x="594" y="176"/>
                  </a:lnTo>
                  <a:lnTo>
                    <a:pt x="586" y="172"/>
                  </a:lnTo>
                  <a:lnTo>
                    <a:pt x="580" y="166"/>
                  </a:lnTo>
                  <a:lnTo>
                    <a:pt x="566" y="152"/>
                  </a:lnTo>
                  <a:lnTo>
                    <a:pt x="556" y="146"/>
                  </a:lnTo>
                  <a:lnTo>
                    <a:pt x="548" y="142"/>
                  </a:lnTo>
                  <a:lnTo>
                    <a:pt x="538" y="142"/>
                  </a:lnTo>
                  <a:lnTo>
                    <a:pt x="530" y="142"/>
                  </a:lnTo>
                  <a:lnTo>
                    <a:pt x="522" y="144"/>
                  </a:lnTo>
                  <a:lnTo>
                    <a:pt x="512" y="142"/>
                  </a:lnTo>
                  <a:lnTo>
                    <a:pt x="508" y="140"/>
                  </a:lnTo>
                  <a:lnTo>
                    <a:pt x="504" y="136"/>
                  </a:lnTo>
                  <a:lnTo>
                    <a:pt x="500" y="134"/>
                  </a:lnTo>
                  <a:lnTo>
                    <a:pt x="494" y="132"/>
                  </a:lnTo>
                  <a:lnTo>
                    <a:pt x="486" y="134"/>
                  </a:lnTo>
                  <a:lnTo>
                    <a:pt x="480" y="136"/>
                  </a:lnTo>
                  <a:lnTo>
                    <a:pt x="476" y="140"/>
                  </a:lnTo>
                  <a:lnTo>
                    <a:pt x="472" y="142"/>
                  </a:lnTo>
                  <a:lnTo>
                    <a:pt x="470" y="132"/>
                  </a:lnTo>
                  <a:lnTo>
                    <a:pt x="466" y="124"/>
                  </a:lnTo>
                  <a:lnTo>
                    <a:pt x="460" y="120"/>
                  </a:lnTo>
                  <a:lnTo>
                    <a:pt x="454" y="114"/>
                  </a:lnTo>
                  <a:lnTo>
                    <a:pt x="446" y="110"/>
                  </a:lnTo>
                  <a:lnTo>
                    <a:pt x="440" y="106"/>
                  </a:lnTo>
                  <a:lnTo>
                    <a:pt x="430" y="104"/>
                  </a:lnTo>
                  <a:lnTo>
                    <a:pt x="422" y="104"/>
                  </a:lnTo>
                  <a:lnTo>
                    <a:pt x="414" y="102"/>
                  </a:lnTo>
                  <a:lnTo>
                    <a:pt x="412" y="114"/>
                  </a:lnTo>
                  <a:lnTo>
                    <a:pt x="406" y="120"/>
                  </a:lnTo>
                  <a:lnTo>
                    <a:pt x="400" y="126"/>
                  </a:lnTo>
                  <a:lnTo>
                    <a:pt x="394" y="134"/>
                  </a:lnTo>
                  <a:lnTo>
                    <a:pt x="392" y="122"/>
                  </a:lnTo>
                  <a:lnTo>
                    <a:pt x="380" y="122"/>
                  </a:lnTo>
                  <a:lnTo>
                    <a:pt x="370" y="120"/>
                  </a:lnTo>
                  <a:lnTo>
                    <a:pt x="360" y="120"/>
                  </a:lnTo>
                  <a:lnTo>
                    <a:pt x="348" y="120"/>
                  </a:lnTo>
                  <a:lnTo>
                    <a:pt x="358" y="116"/>
                  </a:lnTo>
                  <a:lnTo>
                    <a:pt x="366" y="112"/>
                  </a:lnTo>
                  <a:lnTo>
                    <a:pt x="368" y="104"/>
                  </a:lnTo>
                  <a:lnTo>
                    <a:pt x="358" y="106"/>
                  </a:lnTo>
                  <a:lnTo>
                    <a:pt x="364" y="96"/>
                  </a:lnTo>
                  <a:lnTo>
                    <a:pt x="370" y="86"/>
                  </a:lnTo>
                  <a:lnTo>
                    <a:pt x="374" y="82"/>
                  </a:lnTo>
                  <a:lnTo>
                    <a:pt x="380" y="76"/>
                  </a:lnTo>
                  <a:lnTo>
                    <a:pt x="382" y="70"/>
                  </a:lnTo>
                  <a:lnTo>
                    <a:pt x="386" y="64"/>
                  </a:lnTo>
                  <a:lnTo>
                    <a:pt x="376" y="56"/>
                  </a:lnTo>
                  <a:lnTo>
                    <a:pt x="370" y="50"/>
                  </a:lnTo>
                  <a:lnTo>
                    <a:pt x="368" y="42"/>
                  </a:lnTo>
                  <a:lnTo>
                    <a:pt x="368" y="36"/>
                  </a:lnTo>
                  <a:lnTo>
                    <a:pt x="368" y="28"/>
                  </a:lnTo>
                  <a:lnTo>
                    <a:pt x="368" y="20"/>
                  </a:lnTo>
                  <a:lnTo>
                    <a:pt x="364" y="14"/>
                  </a:lnTo>
                  <a:lnTo>
                    <a:pt x="36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10" name="Freeform 93"/>
            <p:cNvSpPr/>
            <p:nvPr/>
          </p:nvSpPr>
          <p:spPr bwMode="auto">
            <a:xfrm>
              <a:off x="2742110" y="4535783"/>
              <a:ext cx="127995" cy="185842"/>
            </a:xfrm>
            <a:custGeom>
              <a:avLst/>
              <a:gdLst>
                <a:gd name="T0" fmla="*/ 2147483647 w 88"/>
                <a:gd name="T1" fmla="*/ 2147483647 h 118"/>
                <a:gd name="T2" fmla="*/ 2147483647 w 88"/>
                <a:gd name="T3" fmla="*/ 2147483647 h 118"/>
                <a:gd name="T4" fmla="*/ 2147483647 w 88"/>
                <a:gd name="T5" fmla="*/ 2147483647 h 118"/>
                <a:gd name="T6" fmla="*/ 2147483647 w 88"/>
                <a:gd name="T7" fmla="*/ 2147483647 h 118"/>
                <a:gd name="T8" fmla="*/ 2147483647 w 88"/>
                <a:gd name="T9" fmla="*/ 2147483647 h 118"/>
                <a:gd name="T10" fmla="*/ 2147483647 w 88"/>
                <a:gd name="T11" fmla="*/ 2147483647 h 118"/>
                <a:gd name="T12" fmla="*/ 2147483647 w 88"/>
                <a:gd name="T13" fmla="*/ 2147483647 h 118"/>
                <a:gd name="T14" fmla="*/ 2147483647 w 88"/>
                <a:gd name="T15" fmla="*/ 2147483647 h 118"/>
                <a:gd name="T16" fmla="*/ 2147483647 w 88"/>
                <a:gd name="T17" fmla="*/ 2147483647 h 118"/>
                <a:gd name="T18" fmla="*/ 2147483647 w 88"/>
                <a:gd name="T19" fmla="*/ 2147483647 h 118"/>
                <a:gd name="T20" fmla="*/ 2147483647 w 88"/>
                <a:gd name="T21" fmla="*/ 2147483647 h 118"/>
                <a:gd name="T22" fmla="*/ 2147483647 w 88"/>
                <a:gd name="T23" fmla="*/ 2147483647 h 118"/>
                <a:gd name="T24" fmla="*/ 2147483647 w 88"/>
                <a:gd name="T25" fmla="*/ 2147483647 h 118"/>
                <a:gd name="T26" fmla="*/ 2147483647 w 88"/>
                <a:gd name="T27" fmla="*/ 2147483647 h 118"/>
                <a:gd name="T28" fmla="*/ 2147483647 w 88"/>
                <a:gd name="T29" fmla="*/ 2147483647 h 118"/>
                <a:gd name="T30" fmla="*/ 2147483647 w 88"/>
                <a:gd name="T31" fmla="*/ 2147483647 h 118"/>
                <a:gd name="T32" fmla="*/ 2147483647 w 88"/>
                <a:gd name="T33" fmla="*/ 2147483647 h 118"/>
                <a:gd name="T34" fmla="*/ 2147483647 w 88"/>
                <a:gd name="T35" fmla="*/ 2147483647 h 118"/>
                <a:gd name="T36" fmla="*/ 2147483647 w 88"/>
                <a:gd name="T37" fmla="*/ 2147483647 h 118"/>
                <a:gd name="T38" fmla="*/ 2147483647 w 88"/>
                <a:gd name="T39" fmla="*/ 2147483647 h 118"/>
                <a:gd name="T40" fmla="*/ 2147483647 w 88"/>
                <a:gd name="T41" fmla="*/ 2147483647 h 118"/>
                <a:gd name="T42" fmla="*/ 2147483647 w 88"/>
                <a:gd name="T43" fmla="*/ 2147483647 h 118"/>
                <a:gd name="T44" fmla="*/ 2147483647 w 88"/>
                <a:gd name="T45" fmla="*/ 2147483647 h 118"/>
                <a:gd name="T46" fmla="*/ 2147483647 w 88"/>
                <a:gd name="T47" fmla="*/ 2147483647 h 118"/>
                <a:gd name="T48" fmla="*/ 2147483647 w 88"/>
                <a:gd name="T49" fmla="*/ 2147483647 h 118"/>
                <a:gd name="T50" fmla="*/ 2147483647 w 88"/>
                <a:gd name="T51" fmla="*/ 2147483647 h 118"/>
                <a:gd name="T52" fmla="*/ 2147483647 w 88"/>
                <a:gd name="T53" fmla="*/ 2147483647 h 118"/>
                <a:gd name="T54" fmla="*/ 2147483647 w 88"/>
                <a:gd name="T55" fmla="*/ 0 h 118"/>
                <a:gd name="T56" fmla="*/ 2147483647 w 88"/>
                <a:gd name="T57" fmla="*/ 2147483647 h 118"/>
                <a:gd name="T58" fmla="*/ 2147483647 w 88"/>
                <a:gd name="T59" fmla="*/ 2147483647 h 118"/>
                <a:gd name="T60" fmla="*/ 2147483647 w 88"/>
                <a:gd name="T61" fmla="*/ 2147483647 h 118"/>
                <a:gd name="T62" fmla="*/ 2147483647 w 88"/>
                <a:gd name="T63" fmla="*/ 2147483647 h 118"/>
                <a:gd name="T64" fmla="*/ 2147483647 w 88"/>
                <a:gd name="T65" fmla="*/ 2147483647 h 118"/>
                <a:gd name="T66" fmla="*/ 2147483647 w 88"/>
                <a:gd name="T67" fmla="*/ 2147483647 h 118"/>
                <a:gd name="T68" fmla="*/ 2147483647 w 88"/>
                <a:gd name="T69" fmla="*/ 2147483647 h 118"/>
                <a:gd name="T70" fmla="*/ 0 w 88"/>
                <a:gd name="T71" fmla="*/ 2147483647 h 118"/>
                <a:gd name="T72" fmla="*/ 2147483647 w 88"/>
                <a:gd name="T73" fmla="*/ 2147483647 h 118"/>
                <a:gd name="T74" fmla="*/ 2147483647 w 88"/>
                <a:gd name="T75" fmla="*/ 2147483647 h 118"/>
                <a:gd name="T76" fmla="*/ 2147483647 w 88"/>
                <a:gd name="T77" fmla="*/ 2147483647 h 118"/>
                <a:gd name="T78" fmla="*/ 2147483647 w 88"/>
                <a:gd name="T79" fmla="*/ 2147483647 h 118"/>
                <a:gd name="T80" fmla="*/ 2147483647 w 88"/>
                <a:gd name="T81" fmla="*/ 2147483647 h 118"/>
                <a:gd name="T82" fmla="*/ 2147483647 w 88"/>
                <a:gd name="T83" fmla="*/ 2147483647 h 118"/>
                <a:gd name="T84" fmla="*/ 2147483647 w 88"/>
                <a:gd name="T85" fmla="*/ 2147483647 h 118"/>
                <a:gd name="T86" fmla="*/ 2147483647 w 88"/>
                <a:gd name="T87" fmla="*/ 2147483647 h 118"/>
                <a:gd name="T88" fmla="*/ 2147483647 w 88"/>
                <a:gd name="T89" fmla="*/ 2147483647 h 118"/>
                <a:gd name="T90" fmla="*/ 2147483647 w 88"/>
                <a:gd name="T91" fmla="*/ 2147483647 h 118"/>
                <a:gd name="T92" fmla="*/ 2147483647 w 88"/>
                <a:gd name="T93" fmla="*/ 2147483647 h 1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118"/>
                <a:gd name="T143" fmla="*/ 88 w 88"/>
                <a:gd name="T144" fmla="*/ 118 h 1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118">
                  <a:moveTo>
                    <a:pt x="12" y="86"/>
                  </a:moveTo>
                  <a:lnTo>
                    <a:pt x="10" y="90"/>
                  </a:lnTo>
                  <a:lnTo>
                    <a:pt x="12" y="92"/>
                  </a:lnTo>
                  <a:lnTo>
                    <a:pt x="12" y="98"/>
                  </a:lnTo>
                  <a:lnTo>
                    <a:pt x="10" y="102"/>
                  </a:lnTo>
                  <a:lnTo>
                    <a:pt x="8" y="106"/>
                  </a:lnTo>
                  <a:lnTo>
                    <a:pt x="18" y="112"/>
                  </a:lnTo>
                  <a:lnTo>
                    <a:pt x="30" y="118"/>
                  </a:lnTo>
                  <a:lnTo>
                    <a:pt x="34" y="116"/>
                  </a:lnTo>
                  <a:lnTo>
                    <a:pt x="36" y="112"/>
                  </a:lnTo>
                  <a:lnTo>
                    <a:pt x="40" y="102"/>
                  </a:lnTo>
                  <a:lnTo>
                    <a:pt x="46" y="88"/>
                  </a:lnTo>
                  <a:lnTo>
                    <a:pt x="50" y="84"/>
                  </a:lnTo>
                  <a:lnTo>
                    <a:pt x="56" y="80"/>
                  </a:lnTo>
                  <a:lnTo>
                    <a:pt x="68" y="74"/>
                  </a:lnTo>
                  <a:lnTo>
                    <a:pt x="78" y="66"/>
                  </a:lnTo>
                  <a:lnTo>
                    <a:pt x="84" y="54"/>
                  </a:lnTo>
                  <a:lnTo>
                    <a:pt x="86" y="50"/>
                  </a:lnTo>
                  <a:lnTo>
                    <a:pt x="86" y="42"/>
                  </a:lnTo>
                  <a:lnTo>
                    <a:pt x="88" y="40"/>
                  </a:lnTo>
                  <a:lnTo>
                    <a:pt x="86" y="32"/>
                  </a:lnTo>
                  <a:lnTo>
                    <a:pt x="84" y="28"/>
                  </a:lnTo>
                  <a:lnTo>
                    <a:pt x="86" y="26"/>
                  </a:lnTo>
                  <a:lnTo>
                    <a:pt x="70" y="24"/>
                  </a:lnTo>
                  <a:lnTo>
                    <a:pt x="56" y="18"/>
                  </a:lnTo>
                  <a:lnTo>
                    <a:pt x="42" y="10"/>
                  </a:lnTo>
                  <a:lnTo>
                    <a:pt x="34" y="2"/>
                  </a:lnTo>
                  <a:lnTo>
                    <a:pt x="28" y="0"/>
                  </a:lnTo>
                  <a:lnTo>
                    <a:pt x="20" y="2"/>
                  </a:lnTo>
                  <a:lnTo>
                    <a:pt x="14" y="6"/>
                  </a:lnTo>
                  <a:lnTo>
                    <a:pt x="12" y="10"/>
                  </a:lnTo>
                  <a:lnTo>
                    <a:pt x="12" y="14"/>
                  </a:lnTo>
                  <a:lnTo>
                    <a:pt x="12" y="26"/>
                  </a:lnTo>
                  <a:lnTo>
                    <a:pt x="6" y="40"/>
                  </a:lnTo>
                  <a:lnTo>
                    <a:pt x="2" y="54"/>
                  </a:lnTo>
                  <a:lnTo>
                    <a:pt x="0" y="64"/>
                  </a:lnTo>
                  <a:lnTo>
                    <a:pt x="4" y="70"/>
                  </a:lnTo>
                  <a:lnTo>
                    <a:pt x="6" y="72"/>
                  </a:lnTo>
                  <a:lnTo>
                    <a:pt x="10" y="72"/>
                  </a:lnTo>
                  <a:lnTo>
                    <a:pt x="14" y="70"/>
                  </a:lnTo>
                  <a:lnTo>
                    <a:pt x="18" y="66"/>
                  </a:lnTo>
                  <a:lnTo>
                    <a:pt x="18" y="74"/>
                  </a:lnTo>
                  <a:lnTo>
                    <a:pt x="18" y="80"/>
                  </a:lnTo>
                  <a:lnTo>
                    <a:pt x="12" y="84"/>
                  </a:lnTo>
                  <a:lnTo>
                    <a:pt x="8" y="86"/>
                  </a:lnTo>
                  <a:lnTo>
                    <a:pt x="10" y="86"/>
                  </a:lnTo>
                  <a:lnTo>
                    <a:pt x="12"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11" name="Freeform 94"/>
            <p:cNvSpPr/>
            <p:nvPr/>
          </p:nvSpPr>
          <p:spPr bwMode="auto">
            <a:xfrm>
              <a:off x="2735191" y="4584898"/>
              <a:ext cx="305574" cy="525667"/>
            </a:xfrm>
            <a:custGeom>
              <a:avLst/>
              <a:gdLst>
                <a:gd name="T0" fmla="*/ 2147483647 w 208"/>
                <a:gd name="T1" fmla="*/ 2147483647 h 332"/>
                <a:gd name="T2" fmla="*/ 2147483647 w 208"/>
                <a:gd name="T3" fmla="*/ 2147483647 h 332"/>
                <a:gd name="T4" fmla="*/ 2147483647 w 208"/>
                <a:gd name="T5" fmla="*/ 2147483647 h 332"/>
                <a:gd name="T6" fmla="*/ 2147483647 w 208"/>
                <a:gd name="T7" fmla="*/ 2147483647 h 332"/>
                <a:gd name="T8" fmla="*/ 2147483647 w 208"/>
                <a:gd name="T9" fmla="*/ 2147483647 h 332"/>
                <a:gd name="T10" fmla="*/ 2147483647 w 208"/>
                <a:gd name="T11" fmla="*/ 2147483647 h 332"/>
                <a:gd name="T12" fmla="*/ 2147483647 w 208"/>
                <a:gd name="T13" fmla="*/ 2147483647 h 332"/>
                <a:gd name="T14" fmla="*/ 2147483647 w 208"/>
                <a:gd name="T15" fmla="*/ 2147483647 h 332"/>
                <a:gd name="T16" fmla="*/ 0 w 208"/>
                <a:gd name="T17" fmla="*/ 2147483647 h 332"/>
                <a:gd name="T18" fmla="*/ 2147483647 w 208"/>
                <a:gd name="T19" fmla="*/ 2147483647 h 332"/>
                <a:gd name="T20" fmla="*/ 2147483647 w 208"/>
                <a:gd name="T21" fmla="*/ 2147483647 h 332"/>
                <a:gd name="T22" fmla="*/ 2147483647 w 208"/>
                <a:gd name="T23" fmla="*/ 2147483647 h 332"/>
                <a:gd name="T24" fmla="*/ 2147483647 w 208"/>
                <a:gd name="T25" fmla="*/ 2147483647 h 332"/>
                <a:gd name="T26" fmla="*/ 2147483647 w 208"/>
                <a:gd name="T27" fmla="*/ 2147483647 h 332"/>
                <a:gd name="T28" fmla="*/ 2147483647 w 208"/>
                <a:gd name="T29" fmla="*/ 2147483647 h 332"/>
                <a:gd name="T30" fmla="*/ 2147483647 w 208"/>
                <a:gd name="T31" fmla="*/ 2147483647 h 332"/>
                <a:gd name="T32" fmla="*/ 2147483647 w 208"/>
                <a:gd name="T33" fmla="*/ 0 h 332"/>
                <a:gd name="T34" fmla="*/ 2147483647 w 208"/>
                <a:gd name="T35" fmla="*/ 2147483647 h 332"/>
                <a:gd name="T36" fmla="*/ 2147483647 w 208"/>
                <a:gd name="T37" fmla="*/ 2147483647 h 332"/>
                <a:gd name="T38" fmla="*/ 2147483647 w 208"/>
                <a:gd name="T39" fmla="*/ 2147483647 h 332"/>
                <a:gd name="T40" fmla="*/ 2147483647 w 208"/>
                <a:gd name="T41" fmla="*/ 2147483647 h 332"/>
                <a:gd name="T42" fmla="*/ 2147483647 w 208"/>
                <a:gd name="T43" fmla="*/ 2147483647 h 332"/>
                <a:gd name="T44" fmla="*/ 2147483647 w 208"/>
                <a:gd name="T45" fmla="*/ 2147483647 h 332"/>
                <a:gd name="T46" fmla="*/ 2147483647 w 208"/>
                <a:gd name="T47" fmla="*/ 2147483647 h 332"/>
                <a:gd name="T48" fmla="*/ 2147483647 w 208"/>
                <a:gd name="T49" fmla="*/ 2147483647 h 332"/>
                <a:gd name="T50" fmla="*/ 2147483647 w 208"/>
                <a:gd name="T51" fmla="*/ 2147483647 h 332"/>
                <a:gd name="T52" fmla="*/ 2147483647 w 208"/>
                <a:gd name="T53" fmla="*/ 2147483647 h 332"/>
                <a:gd name="T54" fmla="*/ 2147483647 w 208"/>
                <a:gd name="T55" fmla="*/ 2147483647 h 332"/>
                <a:gd name="T56" fmla="*/ 2147483647 w 208"/>
                <a:gd name="T57" fmla="*/ 2147483647 h 332"/>
                <a:gd name="T58" fmla="*/ 2147483647 w 208"/>
                <a:gd name="T59" fmla="*/ 2147483647 h 332"/>
                <a:gd name="T60" fmla="*/ 2147483647 w 208"/>
                <a:gd name="T61" fmla="*/ 2147483647 h 332"/>
                <a:gd name="T62" fmla="*/ 2147483647 w 208"/>
                <a:gd name="T63" fmla="*/ 2147483647 h 332"/>
                <a:gd name="T64" fmla="*/ 2147483647 w 208"/>
                <a:gd name="T65" fmla="*/ 2147483647 h 332"/>
                <a:gd name="T66" fmla="*/ 2147483647 w 208"/>
                <a:gd name="T67" fmla="*/ 2147483647 h 332"/>
                <a:gd name="T68" fmla="*/ 2147483647 w 208"/>
                <a:gd name="T69" fmla="*/ 2147483647 h 332"/>
                <a:gd name="T70" fmla="*/ 2147483647 w 208"/>
                <a:gd name="T71" fmla="*/ 2147483647 h 332"/>
                <a:gd name="T72" fmla="*/ 2147483647 w 208"/>
                <a:gd name="T73" fmla="*/ 2147483647 h 332"/>
                <a:gd name="T74" fmla="*/ 2147483647 w 208"/>
                <a:gd name="T75" fmla="*/ 2147483647 h 332"/>
                <a:gd name="T76" fmla="*/ 2147483647 w 208"/>
                <a:gd name="T77" fmla="*/ 2147483647 h 332"/>
                <a:gd name="T78" fmla="*/ 2147483647 w 208"/>
                <a:gd name="T79" fmla="*/ 2147483647 h 332"/>
                <a:gd name="T80" fmla="*/ 2147483647 w 208"/>
                <a:gd name="T81" fmla="*/ 2147483647 h 332"/>
                <a:gd name="T82" fmla="*/ 2147483647 w 208"/>
                <a:gd name="T83" fmla="*/ 2147483647 h 332"/>
                <a:gd name="T84" fmla="*/ 2147483647 w 208"/>
                <a:gd name="T85" fmla="*/ 2147483647 h 3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8"/>
                <a:gd name="T130" fmla="*/ 0 h 332"/>
                <a:gd name="T131" fmla="*/ 208 w 208"/>
                <a:gd name="T132" fmla="*/ 332 h 3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8" h="332">
                  <a:moveTo>
                    <a:pt x="186" y="332"/>
                  </a:moveTo>
                  <a:lnTo>
                    <a:pt x="180" y="324"/>
                  </a:lnTo>
                  <a:lnTo>
                    <a:pt x="174" y="318"/>
                  </a:lnTo>
                  <a:lnTo>
                    <a:pt x="154" y="300"/>
                  </a:lnTo>
                  <a:lnTo>
                    <a:pt x="146" y="294"/>
                  </a:lnTo>
                  <a:lnTo>
                    <a:pt x="136" y="292"/>
                  </a:lnTo>
                  <a:lnTo>
                    <a:pt x="118" y="282"/>
                  </a:lnTo>
                  <a:lnTo>
                    <a:pt x="108" y="276"/>
                  </a:lnTo>
                  <a:lnTo>
                    <a:pt x="98" y="268"/>
                  </a:lnTo>
                  <a:lnTo>
                    <a:pt x="94" y="262"/>
                  </a:lnTo>
                  <a:lnTo>
                    <a:pt x="90" y="254"/>
                  </a:lnTo>
                  <a:lnTo>
                    <a:pt x="80" y="232"/>
                  </a:lnTo>
                  <a:lnTo>
                    <a:pt x="72" y="212"/>
                  </a:lnTo>
                  <a:lnTo>
                    <a:pt x="62" y="194"/>
                  </a:lnTo>
                  <a:lnTo>
                    <a:pt x="52" y="174"/>
                  </a:lnTo>
                  <a:lnTo>
                    <a:pt x="46" y="158"/>
                  </a:lnTo>
                  <a:lnTo>
                    <a:pt x="40" y="146"/>
                  </a:lnTo>
                  <a:lnTo>
                    <a:pt x="32" y="132"/>
                  </a:lnTo>
                  <a:lnTo>
                    <a:pt x="24" y="118"/>
                  </a:lnTo>
                  <a:lnTo>
                    <a:pt x="22" y="114"/>
                  </a:lnTo>
                  <a:lnTo>
                    <a:pt x="18" y="112"/>
                  </a:lnTo>
                  <a:lnTo>
                    <a:pt x="12" y="108"/>
                  </a:lnTo>
                  <a:lnTo>
                    <a:pt x="4" y="106"/>
                  </a:lnTo>
                  <a:lnTo>
                    <a:pt x="2" y="104"/>
                  </a:lnTo>
                  <a:lnTo>
                    <a:pt x="0" y="100"/>
                  </a:lnTo>
                  <a:lnTo>
                    <a:pt x="0" y="82"/>
                  </a:lnTo>
                  <a:lnTo>
                    <a:pt x="0" y="66"/>
                  </a:lnTo>
                  <a:lnTo>
                    <a:pt x="2" y="64"/>
                  </a:lnTo>
                  <a:lnTo>
                    <a:pt x="4" y="60"/>
                  </a:lnTo>
                  <a:lnTo>
                    <a:pt x="12" y="54"/>
                  </a:lnTo>
                  <a:lnTo>
                    <a:pt x="16" y="54"/>
                  </a:lnTo>
                  <a:lnTo>
                    <a:pt x="14" y="58"/>
                  </a:lnTo>
                  <a:lnTo>
                    <a:pt x="16" y="60"/>
                  </a:lnTo>
                  <a:lnTo>
                    <a:pt x="16" y="66"/>
                  </a:lnTo>
                  <a:lnTo>
                    <a:pt x="14" y="70"/>
                  </a:lnTo>
                  <a:lnTo>
                    <a:pt x="12" y="74"/>
                  </a:lnTo>
                  <a:lnTo>
                    <a:pt x="22" y="80"/>
                  </a:lnTo>
                  <a:lnTo>
                    <a:pt x="34" y="86"/>
                  </a:lnTo>
                  <a:lnTo>
                    <a:pt x="38" y="84"/>
                  </a:lnTo>
                  <a:lnTo>
                    <a:pt x="40" y="80"/>
                  </a:lnTo>
                  <a:lnTo>
                    <a:pt x="44" y="70"/>
                  </a:lnTo>
                  <a:lnTo>
                    <a:pt x="50" y="56"/>
                  </a:lnTo>
                  <a:lnTo>
                    <a:pt x="54" y="52"/>
                  </a:lnTo>
                  <a:lnTo>
                    <a:pt x="60" y="48"/>
                  </a:lnTo>
                  <a:lnTo>
                    <a:pt x="72" y="42"/>
                  </a:lnTo>
                  <a:lnTo>
                    <a:pt x="82" y="34"/>
                  </a:lnTo>
                  <a:lnTo>
                    <a:pt x="88" y="22"/>
                  </a:lnTo>
                  <a:lnTo>
                    <a:pt x="90" y="18"/>
                  </a:lnTo>
                  <a:lnTo>
                    <a:pt x="90" y="10"/>
                  </a:lnTo>
                  <a:lnTo>
                    <a:pt x="92" y="8"/>
                  </a:lnTo>
                  <a:lnTo>
                    <a:pt x="90" y="0"/>
                  </a:lnTo>
                  <a:lnTo>
                    <a:pt x="96" y="0"/>
                  </a:lnTo>
                  <a:lnTo>
                    <a:pt x="100" y="4"/>
                  </a:lnTo>
                  <a:lnTo>
                    <a:pt x="106" y="8"/>
                  </a:lnTo>
                  <a:lnTo>
                    <a:pt x="114" y="14"/>
                  </a:lnTo>
                  <a:lnTo>
                    <a:pt x="120" y="22"/>
                  </a:lnTo>
                  <a:lnTo>
                    <a:pt x="124" y="26"/>
                  </a:lnTo>
                  <a:lnTo>
                    <a:pt x="126" y="34"/>
                  </a:lnTo>
                  <a:lnTo>
                    <a:pt x="128" y="42"/>
                  </a:lnTo>
                  <a:lnTo>
                    <a:pt x="144" y="42"/>
                  </a:lnTo>
                  <a:lnTo>
                    <a:pt x="146" y="42"/>
                  </a:lnTo>
                  <a:lnTo>
                    <a:pt x="148" y="40"/>
                  </a:lnTo>
                  <a:lnTo>
                    <a:pt x="152" y="38"/>
                  </a:lnTo>
                  <a:lnTo>
                    <a:pt x="154" y="38"/>
                  </a:lnTo>
                  <a:lnTo>
                    <a:pt x="156" y="40"/>
                  </a:lnTo>
                  <a:lnTo>
                    <a:pt x="160" y="44"/>
                  </a:lnTo>
                  <a:lnTo>
                    <a:pt x="160" y="40"/>
                  </a:lnTo>
                  <a:lnTo>
                    <a:pt x="164" y="38"/>
                  </a:lnTo>
                  <a:lnTo>
                    <a:pt x="172" y="40"/>
                  </a:lnTo>
                  <a:lnTo>
                    <a:pt x="178" y="44"/>
                  </a:lnTo>
                  <a:lnTo>
                    <a:pt x="176" y="48"/>
                  </a:lnTo>
                  <a:lnTo>
                    <a:pt x="174" y="52"/>
                  </a:lnTo>
                  <a:lnTo>
                    <a:pt x="170" y="56"/>
                  </a:lnTo>
                  <a:lnTo>
                    <a:pt x="168" y="60"/>
                  </a:lnTo>
                  <a:lnTo>
                    <a:pt x="170" y="64"/>
                  </a:lnTo>
                  <a:lnTo>
                    <a:pt x="174" y="66"/>
                  </a:lnTo>
                  <a:lnTo>
                    <a:pt x="180" y="70"/>
                  </a:lnTo>
                  <a:lnTo>
                    <a:pt x="180" y="74"/>
                  </a:lnTo>
                  <a:lnTo>
                    <a:pt x="176" y="76"/>
                  </a:lnTo>
                  <a:lnTo>
                    <a:pt x="164" y="78"/>
                  </a:lnTo>
                  <a:lnTo>
                    <a:pt x="154" y="80"/>
                  </a:lnTo>
                  <a:lnTo>
                    <a:pt x="144" y="82"/>
                  </a:lnTo>
                  <a:lnTo>
                    <a:pt x="138" y="86"/>
                  </a:lnTo>
                  <a:lnTo>
                    <a:pt x="136" y="90"/>
                  </a:lnTo>
                  <a:lnTo>
                    <a:pt x="134" y="98"/>
                  </a:lnTo>
                  <a:lnTo>
                    <a:pt x="132" y="106"/>
                  </a:lnTo>
                  <a:lnTo>
                    <a:pt x="128" y="118"/>
                  </a:lnTo>
                  <a:lnTo>
                    <a:pt x="126" y="122"/>
                  </a:lnTo>
                  <a:lnTo>
                    <a:pt x="124" y="124"/>
                  </a:lnTo>
                  <a:lnTo>
                    <a:pt x="120" y="128"/>
                  </a:lnTo>
                  <a:lnTo>
                    <a:pt x="118" y="132"/>
                  </a:lnTo>
                  <a:lnTo>
                    <a:pt x="120" y="138"/>
                  </a:lnTo>
                  <a:lnTo>
                    <a:pt x="122" y="142"/>
                  </a:lnTo>
                  <a:lnTo>
                    <a:pt x="126" y="150"/>
                  </a:lnTo>
                  <a:lnTo>
                    <a:pt x="132" y="158"/>
                  </a:lnTo>
                  <a:lnTo>
                    <a:pt x="134" y="162"/>
                  </a:lnTo>
                  <a:lnTo>
                    <a:pt x="134" y="168"/>
                  </a:lnTo>
                  <a:lnTo>
                    <a:pt x="142" y="170"/>
                  </a:lnTo>
                  <a:lnTo>
                    <a:pt x="148" y="174"/>
                  </a:lnTo>
                  <a:lnTo>
                    <a:pt x="154" y="180"/>
                  </a:lnTo>
                  <a:lnTo>
                    <a:pt x="158" y="182"/>
                  </a:lnTo>
                  <a:lnTo>
                    <a:pt x="162" y="180"/>
                  </a:lnTo>
                  <a:lnTo>
                    <a:pt x="164" y="180"/>
                  </a:lnTo>
                  <a:lnTo>
                    <a:pt x="166" y="172"/>
                  </a:lnTo>
                  <a:lnTo>
                    <a:pt x="176" y="172"/>
                  </a:lnTo>
                  <a:lnTo>
                    <a:pt x="176" y="188"/>
                  </a:lnTo>
                  <a:lnTo>
                    <a:pt x="176" y="194"/>
                  </a:lnTo>
                  <a:lnTo>
                    <a:pt x="178" y="196"/>
                  </a:lnTo>
                  <a:lnTo>
                    <a:pt x="180" y="198"/>
                  </a:lnTo>
                  <a:lnTo>
                    <a:pt x="182" y="198"/>
                  </a:lnTo>
                  <a:lnTo>
                    <a:pt x="184" y="198"/>
                  </a:lnTo>
                  <a:lnTo>
                    <a:pt x="192" y="200"/>
                  </a:lnTo>
                  <a:lnTo>
                    <a:pt x="202" y="212"/>
                  </a:lnTo>
                  <a:lnTo>
                    <a:pt x="206" y="218"/>
                  </a:lnTo>
                  <a:lnTo>
                    <a:pt x="208" y="226"/>
                  </a:lnTo>
                  <a:lnTo>
                    <a:pt x="206" y="258"/>
                  </a:lnTo>
                  <a:lnTo>
                    <a:pt x="204" y="264"/>
                  </a:lnTo>
                  <a:lnTo>
                    <a:pt x="204" y="266"/>
                  </a:lnTo>
                  <a:lnTo>
                    <a:pt x="202" y="270"/>
                  </a:lnTo>
                  <a:lnTo>
                    <a:pt x="200" y="276"/>
                  </a:lnTo>
                  <a:lnTo>
                    <a:pt x="202" y="290"/>
                  </a:lnTo>
                  <a:lnTo>
                    <a:pt x="204" y="294"/>
                  </a:lnTo>
                  <a:lnTo>
                    <a:pt x="208" y="296"/>
                  </a:lnTo>
                  <a:lnTo>
                    <a:pt x="204" y="306"/>
                  </a:lnTo>
                  <a:lnTo>
                    <a:pt x="202" y="316"/>
                  </a:lnTo>
                  <a:lnTo>
                    <a:pt x="200" y="322"/>
                  </a:lnTo>
                  <a:lnTo>
                    <a:pt x="196" y="326"/>
                  </a:lnTo>
                  <a:lnTo>
                    <a:pt x="190" y="330"/>
                  </a:lnTo>
                  <a:lnTo>
                    <a:pt x="186" y="3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12" name="Freeform 95"/>
            <p:cNvSpPr/>
            <p:nvPr/>
          </p:nvSpPr>
          <p:spPr bwMode="auto">
            <a:xfrm>
              <a:off x="3017704" y="4863660"/>
              <a:ext cx="285971" cy="375666"/>
            </a:xfrm>
            <a:custGeom>
              <a:avLst/>
              <a:gdLst>
                <a:gd name="T0" fmla="*/ 2147483647 w 196"/>
                <a:gd name="T1" fmla="*/ 2147483647 h 238"/>
                <a:gd name="T2" fmla="*/ 2147483647 w 196"/>
                <a:gd name="T3" fmla="*/ 2147483647 h 238"/>
                <a:gd name="T4" fmla="*/ 2147483647 w 196"/>
                <a:gd name="T5" fmla="*/ 2147483647 h 238"/>
                <a:gd name="T6" fmla="*/ 2147483647 w 196"/>
                <a:gd name="T7" fmla="*/ 2147483647 h 238"/>
                <a:gd name="T8" fmla="*/ 2147483647 w 196"/>
                <a:gd name="T9" fmla="*/ 2147483647 h 238"/>
                <a:gd name="T10" fmla="*/ 2147483647 w 196"/>
                <a:gd name="T11" fmla="*/ 2147483647 h 238"/>
                <a:gd name="T12" fmla="*/ 2147483647 w 196"/>
                <a:gd name="T13" fmla="*/ 2147483647 h 238"/>
                <a:gd name="T14" fmla="*/ 2147483647 w 196"/>
                <a:gd name="T15" fmla="*/ 2147483647 h 238"/>
                <a:gd name="T16" fmla="*/ 2147483647 w 196"/>
                <a:gd name="T17" fmla="*/ 2147483647 h 238"/>
                <a:gd name="T18" fmla="*/ 2147483647 w 196"/>
                <a:gd name="T19" fmla="*/ 2147483647 h 238"/>
                <a:gd name="T20" fmla="*/ 2147483647 w 196"/>
                <a:gd name="T21" fmla="*/ 2147483647 h 238"/>
                <a:gd name="T22" fmla="*/ 2147483647 w 196"/>
                <a:gd name="T23" fmla="*/ 2147483647 h 238"/>
                <a:gd name="T24" fmla="*/ 2147483647 w 196"/>
                <a:gd name="T25" fmla="*/ 2147483647 h 238"/>
                <a:gd name="T26" fmla="*/ 2147483647 w 196"/>
                <a:gd name="T27" fmla="*/ 2147483647 h 238"/>
                <a:gd name="T28" fmla="*/ 2147483647 w 196"/>
                <a:gd name="T29" fmla="*/ 2147483647 h 238"/>
                <a:gd name="T30" fmla="*/ 2147483647 w 196"/>
                <a:gd name="T31" fmla="*/ 2147483647 h 238"/>
                <a:gd name="T32" fmla="*/ 2147483647 w 196"/>
                <a:gd name="T33" fmla="*/ 2147483647 h 238"/>
                <a:gd name="T34" fmla="*/ 2147483647 w 196"/>
                <a:gd name="T35" fmla="*/ 2147483647 h 238"/>
                <a:gd name="T36" fmla="*/ 2147483647 w 196"/>
                <a:gd name="T37" fmla="*/ 2147483647 h 238"/>
                <a:gd name="T38" fmla="*/ 2147483647 w 196"/>
                <a:gd name="T39" fmla="*/ 2147483647 h 238"/>
                <a:gd name="T40" fmla="*/ 2147483647 w 196"/>
                <a:gd name="T41" fmla="*/ 2147483647 h 238"/>
                <a:gd name="T42" fmla="*/ 2147483647 w 196"/>
                <a:gd name="T43" fmla="*/ 2147483647 h 238"/>
                <a:gd name="T44" fmla="*/ 2147483647 w 196"/>
                <a:gd name="T45" fmla="*/ 2147483647 h 238"/>
                <a:gd name="T46" fmla="*/ 2147483647 w 196"/>
                <a:gd name="T47" fmla="*/ 2147483647 h 238"/>
                <a:gd name="T48" fmla="*/ 2147483647 w 196"/>
                <a:gd name="T49" fmla="*/ 2147483647 h 238"/>
                <a:gd name="T50" fmla="*/ 2147483647 w 196"/>
                <a:gd name="T51" fmla="*/ 2147483647 h 238"/>
                <a:gd name="T52" fmla="*/ 2147483647 w 196"/>
                <a:gd name="T53" fmla="*/ 2147483647 h 238"/>
                <a:gd name="T54" fmla="*/ 2147483647 w 196"/>
                <a:gd name="T55" fmla="*/ 2147483647 h 238"/>
                <a:gd name="T56" fmla="*/ 2147483647 w 196"/>
                <a:gd name="T57" fmla="*/ 2147483647 h 238"/>
                <a:gd name="T58" fmla="*/ 2147483647 w 196"/>
                <a:gd name="T59" fmla="*/ 2147483647 h 238"/>
                <a:gd name="T60" fmla="*/ 2147483647 w 196"/>
                <a:gd name="T61" fmla="*/ 2147483647 h 238"/>
                <a:gd name="T62" fmla="*/ 2147483647 w 196"/>
                <a:gd name="T63" fmla="*/ 2147483647 h 238"/>
                <a:gd name="T64" fmla="*/ 2147483647 w 196"/>
                <a:gd name="T65" fmla="*/ 2147483647 h 238"/>
                <a:gd name="T66" fmla="*/ 2147483647 w 196"/>
                <a:gd name="T67" fmla="*/ 2147483647 h 238"/>
                <a:gd name="T68" fmla="*/ 2147483647 w 196"/>
                <a:gd name="T69" fmla="*/ 2147483647 h 238"/>
                <a:gd name="T70" fmla="*/ 2147483647 w 196"/>
                <a:gd name="T71" fmla="*/ 2147483647 h 238"/>
                <a:gd name="T72" fmla="*/ 2147483647 w 196"/>
                <a:gd name="T73" fmla="*/ 2147483647 h 238"/>
                <a:gd name="T74" fmla="*/ 2147483647 w 196"/>
                <a:gd name="T75" fmla="*/ 2147483647 h 238"/>
                <a:gd name="T76" fmla="*/ 2147483647 w 196"/>
                <a:gd name="T77" fmla="*/ 2147483647 h 238"/>
                <a:gd name="T78" fmla="*/ 2147483647 w 196"/>
                <a:gd name="T79" fmla="*/ 2147483647 h 238"/>
                <a:gd name="T80" fmla="*/ 2147483647 w 196"/>
                <a:gd name="T81" fmla="*/ 2147483647 h 238"/>
                <a:gd name="T82" fmla="*/ 2147483647 w 196"/>
                <a:gd name="T83" fmla="*/ 2147483647 h 238"/>
                <a:gd name="T84" fmla="*/ 2147483647 w 196"/>
                <a:gd name="T85" fmla="*/ 2147483647 h 238"/>
                <a:gd name="T86" fmla="*/ 2147483647 w 196"/>
                <a:gd name="T87" fmla="*/ 2147483647 h 238"/>
                <a:gd name="T88" fmla="*/ 2147483647 w 196"/>
                <a:gd name="T89" fmla="*/ 0 h 238"/>
                <a:gd name="T90" fmla="*/ 2147483647 w 196"/>
                <a:gd name="T91" fmla="*/ 2147483647 h 238"/>
                <a:gd name="T92" fmla="*/ 2147483647 w 196"/>
                <a:gd name="T93" fmla="*/ 2147483647 h 238"/>
                <a:gd name="T94" fmla="*/ 2147483647 w 196"/>
                <a:gd name="T95" fmla="*/ 2147483647 h 238"/>
                <a:gd name="T96" fmla="*/ 0 w 196"/>
                <a:gd name="T97" fmla="*/ 2147483647 h 2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6"/>
                <a:gd name="T148" fmla="*/ 0 h 238"/>
                <a:gd name="T149" fmla="*/ 196 w 196"/>
                <a:gd name="T150" fmla="*/ 238 h 2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6" h="238">
                  <a:moveTo>
                    <a:pt x="0" y="24"/>
                  </a:moveTo>
                  <a:lnTo>
                    <a:pt x="10" y="34"/>
                  </a:lnTo>
                  <a:lnTo>
                    <a:pt x="14" y="42"/>
                  </a:lnTo>
                  <a:lnTo>
                    <a:pt x="16" y="50"/>
                  </a:lnTo>
                  <a:lnTo>
                    <a:pt x="14" y="82"/>
                  </a:lnTo>
                  <a:lnTo>
                    <a:pt x="12" y="88"/>
                  </a:lnTo>
                  <a:lnTo>
                    <a:pt x="12" y="90"/>
                  </a:lnTo>
                  <a:lnTo>
                    <a:pt x="10" y="94"/>
                  </a:lnTo>
                  <a:lnTo>
                    <a:pt x="8" y="100"/>
                  </a:lnTo>
                  <a:lnTo>
                    <a:pt x="10" y="114"/>
                  </a:lnTo>
                  <a:lnTo>
                    <a:pt x="12" y="118"/>
                  </a:lnTo>
                  <a:lnTo>
                    <a:pt x="16" y="120"/>
                  </a:lnTo>
                  <a:lnTo>
                    <a:pt x="14" y="126"/>
                  </a:lnTo>
                  <a:lnTo>
                    <a:pt x="12" y="132"/>
                  </a:lnTo>
                  <a:lnTo>
                    <a:pt x="8" y="146"/>
                  </a:lnTo>
                  <a:lnTo>
                    <a:pt x="18" y="156"/>
                  </a:lnTo>
                  <a:lnTo>
                    <a:pt x="22" y="168"/>
                  </a:lnTo>
                  <a:lnTo>
                    <a:pt x="26" y="198"/>
                  </a:lnTo>
                  <a:lnTo>
                    <a:pt x="28" y="200"/>
                  </a:lnTo>
                  <a:lnTo>
                    <a:pt x="30" y="202"/>
                  </a:lnTo>
                  <a:lnTo>
                    <a:pt x="34" y="204"/>
                  </a:lnTo>
                  <a:lnTo>
                    <a:pt x="36" y="208"/>
                  </a:lnTo>
                  <a:lnTo>
                    <a:pt x="42" y="228"/>
                  </a:lnTo>
                  <a:lnTo>
                    <a:pt x="44" y="234"/>
                  </a:lnTo>
                  <a:lnTo>
                    <a:pt x="46" y="238"/>
                  </a:lnTo>
                  <a:lnTo>
                    <a:pt x="50" y="238"/>
                  </a:lnTo>
                  <a:lnTo>
                    <a:pt x="56" y="236"/>
                  </a:lnTo>
                  <a:lnTo>
                    <a:pt x="60" y="232"/>
                  </a:lnTo>
                  <a:lnTo>
                    <a:pt x="70" y="220"/>
                  </a:lnTo>
                  <a:lnTo>
                    <a:pt x="76" y="226"/>
                  </a:lnTo>
                  <a:lnTo>
                    <a:pt x="84" y="228"/>
                  </a:lnTo>
                  <a:lnTo>
                    <a:pt x="92" y="230"/>
                  </a:lnTo>
                  <a:lnTo>
                    <a:pt x="98" y="238"/>
                  </a:lnTo>
                  <a:lnTo>
                    <a:pt x="100" y="232"/>
                  </a:lnTo>
                  <a:lnTo>
                    <a:pt x="104" y="230"/>
                  </a:lnTo>
                  <a:lnTo>
                    <a:pt x="112" y="228"/>
                  </a:lnTo>
                  <a:lnTo>
                    <a:pt x="126" y="228"/>
                  </a:lnTo>
                  <a:lnTo>
                    <a:pt x="126" y="204"/>
                  </a:lnTo>
                  <a:lnTo>
                    <a:pt x="128" y="196"/>
                  </a:lnTo>
                  <a:lnTo>
                    <a:pt x="132" y="188"/>
                  </a:lnTo>
                  <a:lnTo>
                    <a:pt x="136" y="180"/>
                  </a:lnTo>
                  <a:lnTo>
                    <a:pt x="144" y="176"/>
                  </a:lnTo>
                  <a:lnTo>
                    <a:pt x="152" y="172"/>
                  </a:lnTo>
                  <a:lnTo>
                    <a:pt x="162" y="172"/>
                  </a:lnTo>
                  <a:lnTo>
                    <a:pt x="170" y="172"/>
                  </a:lnTo>
                  <a:lnTo>
                    <a:pt x="178" y="174"/>
                  </a:lnTo>
                  <a:lnTo>
                    <a:pt x="190" y="180"/>
                  </a:lnTo>
                  <a:lnTo>
                    <a:pt x="190" y="174"/>
                  </a:lnTo>
                  <a:lnTo>
                    <a:pt x="192" y="170"/>
                  </a:lnTo>
                  <a:lnTo>
                    <a:pt x="196" y="162"/>
                  </a:lnTo>
                  <a:lnTo>
                    <a:pt x="196" y="156"/>
                  </a:lnTo>
                  <a:lnTo>
                    <a:pt x="196" y="148"/>
                  </a:lnTo>
                  <a:lnTo>
                    <a:pt x="194" y="146"/>
                  </a:lnTo>
                  <a:lnTo>
                    <a:pt x="186" y="138"/>
                  </a:lnTo>
                  <a:lnTo>
                    <a:pt x="184" y="134"/>
                  </a:lnTo>
                  <a:lnTo>
                    <a:pt x="180" y="130"/>
                  </a:lnTo>
                  <a:lnTo>
                    <a:pt x="180" y="126"/>
                  </a:lnTo>
                  <a:lnTo>
                    <a:pt x="180" y="120"/>
                  </a:lnTo>
                  <a:lnTo>
                    <a:pt x="168" y="118"/>
                  </a:lnTo>
                  <a:lnTo>
                    <a:pt x="158" y="116"/>
                  </a:lnTo>
                  <a:lnTo>
                    <a:pt x="154" y="112"/>
                  </a:lnTo>
                  <a:lnTo>
                    <a:pt x="152" y="108"/>
                  </a:lnTo>
                  <a:lnTo>
                    <a:pt x="152" y="102"/>
                  </a:lnTo>
                  <a:lnTo>
                    <a:pt x="152" y="94"/>
                  </a:lnTo>
                  <a:lnTo>
                    <a:pt x="150" y="92"/>
                  </a:lnTo>
                  <a:lnTo>
                    <a:pt x="148" y="90"/>
                  </a:lnTo>
                  <a:lnTo>
                    <a:pt x="146" y="80"/>
                  </a:lnTo>
                  <a:lnTo>
                    <a:pt x="142" y="70"/>
                  </a:lnTo>
                  <a:lnTo>
                    <a:pt x="138" y="68"/>
                  </a:lnTo>
                  <a:lnTo>
                    <a:pt x="134" y="66"/>
                  </a:lnTo>
                  <a:lnTo>
                    <a:pt x="124" y="68"/>
                  </a:lnTo>
                  <a:lnTo>
                    <a:pt x="120" y="68"/>
                  </a:lnTo>
                  <a:lnTo>
                    <a:pt x="116" y="68"/>
                  </a:lnTo>
                  <a:lnTo>
                    <a:pt x="114" y="66"/>
                  </a:lnTo>
                  <a:lnTo>
                    <a:pt x="114" y="62"/>
                  </a:lnTo>
                  <a:lnTo>
                    <a:pt x="108" y="60"/>
                  </a:lnTo>
                  <a:lnTo>
                    <a:pt x="104" y="58"/>
                  </a:lnTo>
                  <a:lnTo>
                    <a:pt x="100" y="54"/>
                  </a:lnTo>
                  <a:lnTo>
                    <a:pt x="98" y="52"/>
                  </a:lnTo>
                  <a:lnTo>
                    <a:pt x="94" y="54"/>
                  </a:lnTo>
                  <a:lnTo>
                    <a:pt x="84" y="50"/>
                  </a:lnTo>
                  <a:lnTo>
                    <a:pt x="74" y="44"/>
                  </a:lnTo>
                  <a:lnTo>
                    <a:pt x="70" y="36"/>
                  </a:lnTo>
                  <a:lnTo>
                    <a:pt x="66" y="30"/>
                  </a:lnTo>
                  <a:lnTo>
                    <a:pt x="64" y="20"/>
                  </a:lnTo>
                  <a:lnTo>
                    <a:pt x="66" y="10"/>
                  </a:lnTo>
                  <a:lnTo>
                    <a:pt x="66" y="6"/>
                  </a:lnTo>
                  <a:lnTo>
                    <a:pt x="64" y="2"/>
                  </a:lnTo>
                  <a:lnTo>
                    <a:pt x="62" y="0"/>
                  </a:lnTo>
                  <a:lnTo>
                    <a:pt x="56" y="0"/>
                  </a:lnTo>
                  <a:lnTo>
                    <a:pt x="48" y="2"/>
                  </a:lnTo>
                  <a:lnTo>
                    <a:pt x="42" y="6"/>
                  </a:lnTo>
                  <a:lnTo>
                    <a:pt x="30" y="14"/>
                  </a:lnTo>
                  <a:lnTo>
                    <a:pt x="20" y="22"/>
                  </a:lnTo>
                  <a:lnTo>
                    <a:pt x="12" y="26"/>
                  </a:lnTo>
                  <a:lnTo>
                    <a:pt x="8" y="26"/>
                  </a:lnTo>
                  <a:lnTo>
                    <a:pt x="4" y="24"/>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13" name="Freeform 96"/>
            <p:cNvSpPr/>
            <p:nvPr/>
          </p:nvSpPr>
          <p:spPr bwMode="auto">
            <a:xfrm>
              <a:off x="3201048" y="5137114"/>
              <a:ext cx="196029" cy="238940"/>
            </a:xfrm>
            <a:custGeom>
              <a:avLst/>
              <a:gdLst>
                <a:gd name="T0" fmla="*/ 2147483647 w 134"/>
                <a:gd name="T1" fmla="*/ 2147483647 h 152"/>
                <a:gd name="T2" fmla="*/ 2147483647 w 134"/>
                <a:gd name="T3" fmla="*/ 2147483647 h 152"/>
                <a:gd name="T4" fmla="*/ 2147483647 w 134"/>
                <a:gd name="T5" fmla="*/ 2147483647 h 152"/>
                <a:gd name="T6" fmla="*/ 2147483647 w 134"/>
                <a:gd name="T7" fmla="*/ 2147483647 h 152"/>
                <a:gd name="T8" fmla="*/ 2147483647 w 134"/>
                <a:gd name="T9" fmla="*/ 2147483647 h 152"/>
                <a:gd name="T10" fmla="*/ 2147483647 w 134"/>
                <a:gd name="T11" fmla="*/ 2147483647 h 152"/>
                <a:gd name="T12" fmla="*/ 2147483647 w 134"/>
                <a:gd name="T13" fmla="*/ 2147483647 h 152"/>
                <a:gd name="T14" fmla="*/ 2147483647 w 134"/>
                <a:gd name="T15" fmla="*/ 2147483647 h 152"/>
                <a:gd name="T16" fmla="*/ 2147483647 w 134"/>
                <a:gd name="T17" fmla="*/ 2147483647 h 152"/>
                <a:gd name="T18" fmla="*/ 2147483647 w 134"/>
                <a:gd name="T19" fmla="*/ 2147483647 h 152"/>
                <a:gd name="T20" fmla="*/ 2147483647 w 134"/>
                <a:gd name="T21" fmla="*/ 2147483647 h 152"/>
                <a:gd name="T22" fmla="*/ 2147483647 w 134"/>
                <a:gd name="T23" fmla="*/ 2147483647 h 152"/>
                <a:gd name="T24" fmla="*/ 2147483647 w 134"/>
                <a:gd name="T25" fmla="*/ 2147483647 h 152"/>
                <a:gd name="T26" fmla="*/ 2147483647 w 134"/>
                <a:gd name="T27" fmla="*/ 2147483647 h 152"/>
                <a:gd name="T28" fmla="*/ 2147483647 w 134"/>
                <a:gd name="T29" fmla="*/ 2147483647 h 152"/>
                <a:gd name="T30" fmla="*/ 2147483647 w 134"/>
                <a:gd name="T31" fmla="*/ 2147483647 h 152"/>
                <a:gd name="T32" fmla="*/ 2147483647 w 134"/>
                <a:gd name="T33" fmla="*/ 2147483647 h 152"/>
                <a:gd name="T34" fmla="*/ 2147483647 w 134"/>
                <a:gd name="T35" fmla="*/ 2147483647 h 152"/>
                <a:gd name="T36" fmla="*/ 2147483647 w 134"/>
                <a:gd name="T37" fmla="*/ 2147483647 h 152"/>
                <a:gd name="T38" fmla="*/ 2147483647 w 134"/>
                <a:gd name="T39" fmla="*/ 2147483647 h 152"/>
                <a:gd name="T40" fmla="*/ 2147483647 w 134"/>
                <a:gd name="T41" fmla="*/ 2147483647 h 152"/>
                <a:gd name="T42" fmla="*/ 2147483647 w 134"/>
                <a:gd name="T43" fmla="*/ 2147483647 h 152"/>
                <a:gd name="T44" fmla="*/ 2147483647 w 134"/>
                <a:gd name="T45" fmla="*/ 2147483647 h 152"/>
                <a:gd name="T46" fmla="*/ 2147483647 w 134"/>
                <a:gd name="T47" fmla="*/ 2147483647 h 152"/>
                <a:gd name="T48" fmla="*/ 2147483647 w 134"/>
                <a:gd name="T49" fmla="*/ 2147483647 h 152"/>
                <a:gd name="T50" fmla="*/ 2147483647 w 134"/>
                <a:gd name="T51" fmla="*/ 2147483647 h 152"/>
                <a:gd name="T52" fmla="*/ 2147483647 w 134"/>
                <a:gd name="T53" fmla="*/ 2147483647 h 152"/>
                <a:gd name="T54" fmla="*/ 2147483647 w 134"/>
                <a:gd name="T55" fmla="*/ 2147483647 h 152"/>
                <a:gd name="T56" fmla="*/ 2147483647 w 134"/>
                <a:gd name="T57" fmla="*/ 2147483647 h 152"/>
                <a:gd name="T58" fmla="*/ 2147483647 w 134"/>
                <a:gd name="T59" fmla="*/ 2147483647 h 152"/>
                <a:gd name="T60" fmla="*/ 2147483647 w 134"/>
                <a:gd name="T61" fmla="*/ 2147483647 h 152"/>
                <a:gd name="T62" fmla="*/ 2147483647 w 134"/>
                <a:gd name="T63" fmla="*/ 2147483647 h 152"/>
                <a:gd name="T64" fmla="*/ 0 w 134"/>
                <a:gd name="T65" fmla="*/ 2147483647 h 152"/>
                <a:gd name="T66" fmla="*/ 0 w 134"/>
                <a:gd name="T67" fmla="*/ 2147483647 h 152"/>
                <a:gd name="T68" fmla="*/ 0 w 134"/>
                <a:gd name="T69" fmla="*/ 2147483647 h 152"/>
                <a:gd name="T70" fmla="*/ 2147483647 w 134"/>
                <a:gd name="T71" fmla="*/ 2147483647 h 152"/>
                <a:gd name="T72" fmla="*/ 2147483647 w 134"/>
                <a:gd name="T73" fmla="*/ 2147483647 h 152"/>
                <a:gd name="T74" fmla="*/ 2147483647 w 134"/>
                <a:gd name="T75" fmla="*/ 2147483647 h 152"/>
                <a:gd name="T76" fmla="*/ 2147483647 w 134"/>
                <a:gd name="T77" fmla="*/ 2147483647 h 152"/>
                <a:gd name="T78" fmla="*/ 2147483647 w 134"/>
                <a:gd name="T79" fmla="*/ 0 h 152"/>
                <a:gd name="T80" fmla="*/ 2147483647 w 134"/>
                <a:gd name="T81" fmla="*/ 0 h 152"/>
                <a:gd name="T82" fmla="*/ 2147483647 w 134"/>
                <a:gd name="T83" fmla="*/ 0 h 152"/>
                <a:gd name="T84" fmla="*/ 2147483647 w 134"/>
                <a:gd name="T85" fmla="*/ 2147483647 h 152"/>
                <a:gd name="T86" fmla="*/ 2147483647 w 134"/>
                <a:gd name="T87" fmla="*/ 2147483647 h 152"/>
                <a:gd name="T88" fmla="*/ 2147483647 w 134"/>
                <a:gd name="T89" fmla="*/ 2147483647 h 152"/>
                <a:gd name="T90" fmla="*/ 2147483647 w 134"/>
                <a:gd name="T91" fmla="*/ 2147483647 h 152"/>
                <a:gd name="T92" fmla="*/ 2147483647 w 134"/>
                <a:gd name="T93" fmla="*/ 2147483647 h 152"/>
                <a:gd name="T94" fmla="*/ 2147483647 w 134"/>
                <a:gd name="T95" fmla="*/ 2147483647 h 152"/>
                <a:gd name="T96" fmla="*/ 2147483647 w 134"/>
                <a:gd name="T97" fmla="*/ 2147483647 h 152"/>
                <a:gd name="T98" fmla="*/ 2147483647 w 134"/>
                <a:gd name="T99" fmla="*/ 2147483647 h 152"/>
                <a:gd name="T100" fmla="*/ 2147483647 w 134"/>
                <a:gd name="T101" fmla="*/ 2147483647 h 152"/>
                <a:gd name="T102" fmla="*/ 2147483647 w 134"/>
                <a:gd name="T103" fmla="*/ 2147483647 h 152"/>
                <a:gd name="T104" fmla="*/ 2147483647 w 134"/>
                <a:gd name="T105" fmla="*/ 2147483647 h 152"/>
                <a:gd name="T106" fmla="*/ 2147483647 w 134"/>
                <a:gd name="T107" fmla="*/ 2147483647 h 152"/>
                <a:gd name="T108" fmla="*/ 2147483647 w 134"/>
                <a:gd name="T109" fmla="*/ 2147483647 h 152"/>
                <a:gd name="T110" fmla="*/ 2147483647 w 134"/>
                <a:gd name="T111" fmla="*/ 2147483647 h 152"/>
                <a:gd name="T112" fmla="*/ 2147483647 w 134"/>
                <a:gd name="T113" fmla="*/ 2147483647 h 152"/>
                <a:gd name="T114" fmla="*/ 2147483647 w 134"/>
                <a:gd name="T115" fmla="*/ 2147483647 h 152"/>
                <a:gd name="T116" fmla="*/ 2147483647 w 134"/>
                <a:gd name="T117" fmla="*/ 2147483647 h 152"/>
                <a:gd name="T118" fmla="*/ 2147483647 w 134"/>
                <a:gd name="T119" fmla="*/ 2147483647 h 152"/>
                <a:gd name="T120" fmla="*/ 2147483647 w 134"/>
                <a:gd name="T121" fmla="*/ 2147483647 h 152"/>
                <a:gd name="T122" fmla="*/ 2147483647 w 134"/>
                <a:gd name="T123" fmla="*/ 2147483647 h 152"/>
                <a:gd name="T124" fmla="*/ 2147483647 w 134"/>
                <a:gd name="T125" fmla="*/ 2147483647 h 1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4"/>
                <a:gd name="T190" fmla="*/ 0 h 152"/>
                <a:gd name="T191" fmla="*/ 134 w 134"/>
                <a:gd name="T192" fmla="*/ 152 h 1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4" h="152">
                  <a:moveTo>
                    <a:pt x="132" y="118"/>
                  </a:moveTo>
                  <a:lnTo>
                    <a:pt x="134" y="122"/>
                  </a:lnTo>
                  <a:lnTo>
                    <a:pt x="134" y="130"/>
                  </a:lnTo>
                  <a:lnTo>
                    <a:pt x="134" y="136"/>
                  </a:lnTo>
                  <a:lnTo>
                    <a:pt x="130" y="138"/>
                  </a:lnTo>
                  <a:lnTo>
                    <a:pt x="122" y="146"/>
                  </a:lnTo>
                  <a:lnTo>
                    <a:pt x="112" y="150"/>
                  </a:lnTo>
                  <a:lnTo>
                    <a:pt x="102" y="152"/>
                  </a:lnTo>
                  <a:lnTo>
                    <a:pt x="94" y="152"/>
                  </a:lnTo>
                  <a:lnTo>
                    <a:pt x="86" y="150"/>
                  </a:lnTo>
                  <a:lnTo>
                    <a:pt x="82" y="148"/>
                  </a:lnTo>
                  <a:lnTo>
                    <a:pt x="74" y="148"/>
                  </a:lnTo>
                  <a:lnTo>
                    <a:pt x="76" y="138"/>
                  </a:lnTo>
                  <a:lnTo>
                    <a:pt x="80" y="132"/>
                  </a:lnTo>
                  <a:lnTo>
                    <a:pt x="82" y="124"/>
                  </a:lnTo>
                  <a:lnTo>
                    <a:pt x="84" y="116"/>
                  </a:lnTo>
                  <a:lnTo>
                    <a:pt x="82" y="110"/>
                  </a:lnTo>
                  <a:lnTo>
                    <a:pt x="78" y="106"/>
                  </a:lnTo>
                  <a:lnTo>
                    <a:pt x="72" y="106"/>
                  </a:lnTo>
                  <a:lnTo>
                    <a:pt x="64" y="104"/>
                  </a:lnTo>
                  <a:lnTo>
                    <a:pt x="62" y="102"/>
                  </a:lnTo>
                  <a:lnTo>
                    <a:pt x="60" y="98"/>
                  </a:lnTo>
                  <a:lnTo>
                    <a:pt x="58" y="94"/>
                  </a:lnTo>
                  <a:lnTo>
                    <a:pt x="54" y="92"/>
                  </a:lnTo>
                  <a:lnTo>
                    <a:pt x="46" y="90"/>
                  </a:lnTo>
                  <a:lnTo>
                    <a:pt x="40" y="88"/>
                  </a:lnTo>
                  <a:lnTo>
                    <a:pt x="34" y="88"/>
                  </a:lnTo>
                  <a:lnTo>
                    <a:pt x="30" y="86"/>
                  </a:lnTo>
                  <a:lnTo>
                    <a:pt x="24" y="82"/>
                  </a:lnTo>
                  <a:lnTo>
                    <a:pt x="12" y="66"/>
                  </a:lnTo>
                  <a:lnTo>
                    <a:pt x="4" y="62"/>
                  </a:lnTo>
                  <a:lnTo>
                    <a:pt x="2" y="60"/>
                  </a:lnTo>
                  <a:lnTo>
                    <a:pt x="0" y="58"/>
                  </a:lnTo>
                  <a:lnTo>
                    <a:pt x="0" y="56"/>
                  </a:lnTo>
                  <a:lnTo>
                    <a:pt x="0" y="32"/>
                  </a:lnTo>
                  <a:lnTo>
                    <a:pt x="2" y="24"/>
                  </a:lnTo>
                  <a:lnTo>
                    <a:pt x="6" y="16"/>
                  </a:lnTo>
                  <a:lnTo>
                    <a:pt x="10" y="8"/>
                  </a:lnTo>
                  <a:lnTo>
                    <a:pt x="18" y="4"/>
                  </a:lnTo>
                  <a:lnTo>
                    <a:pt x="26" y="0"/>
                  </a:lnTo>
                  <a:lnTo>
                    <a:pt x="36" y="0"/>
                  </a:lnTo>
                  <a:lnTo>
                    <a:pt x="44" y="0"/>
                  </a:lnTo>
                  <a:lnTo>
                    <a:pt x="52" y="2"/>
                  </a:lnTo>
                  <a:lnTo>
                    <a:pt x="64" y="8"/>
                  </a:lnTo>
                  <a:lnTo>
                    <a:pt x="64" y="18"/>
                  </a:lnTo>
                  <a:lnTo>
                    <a:pt x="70" y="34"/>
                  </a:lnTo>
                  <a:lnTo>
                    <a:pt x="76" y="50"/>
                  </a:lnTo>
                  <a:lnTo>
                    <a:pt x="78" y="54"/>
                  </a:lnTo>
                  <a:lnTo>
                    <a:pt x="82" y="56"/>
                  </a:lnTo>
                  <a:lnTo>
                    <a:pt x="92" y="56"/>
                  </a:lnTo>
                  <a:lnTo>
                    <a:pt x="100" y="58"/>
                  </a:lnTo>
                  <a:lnTo>
                    <a:pt x="106" y="62"/>
                  </a:lnTo>
                  <a:lnTo>
                    <a:pt x="108" y="68"/>
                  </a:lnTo>
                  <a:lnTo>
                    <a:pt x="114" y="80"/>
                  </a:lnTo>
                  <a:lnTo>
                    <a:pt x="120" y="90"/>
                  </a:lnTo>
                  <a:lnTo>
                    <a:pt x="122" y="86"/>
                  </a:lnTo>
                  <a:lnTo>
                    <a:pt x="126" y="84"/>
                  </a:lnTo>
                  <a:lnTo>
                    <a:pt x="128" y="82"/>
                  </a:lnTo>
                  <a:lnTo>
                    <a:pt x="132" y="84"/>
                  </a:lnTo>
                  <a:lnTo>
                    <a:pt x="132" y="88"/>
                  </a:lnTo>
                  <a:lnTo>
                    <a:pt x="132" y="94"/>
                  </a:lnTo>
                  <a:lnTo>
                    <a:pt x="132" y="106"/>
                  </a:lnTo>
                  <a:lnTo>
                    <a:pt x="132"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14" name="Freeform 97"/>
            <p:cNvSpPr/>
            <p:nvPr/>
          </p:nvSpPr>
          <p:spPr bwMode="auto">
            <a:xfrm>
              <a:off x="3341727" y="5455700"/>
              <a:ext cx="122230" cy="128763"/>
            </a:xfrm>
            <a:custGeom>
              <a:avLst/>
              <a:gdLst>
                <a:gd name="T0" fmla="*/ 2147483647 w 84"/>
                <a:gd name="T1" fmla="*/ 0 h 82"/>
                <a:gd name="T2" fmla="*/ 2147483647 w 84"/>
                <a:gd name="T3" fmla="*/ 0 h 82"/>
                <a:gd name="T4" fmla="*/ 2147483647 w 84"/>
                <a:gd name="T5" fmla="*/ 2147483647 h 82"/>
                <a:gd name="T6" fmla="*/ 2147483647 w 84"/>
                <a:gd name="T7" fmla="*/ 2147483647 h 82"/>
                <a:gd name="T8" fmla="*/ 2147483647 w 84"/>
                <a:gd name="T9" fmla="*/ 2147483647 h 82"/>
                <a:gd name="T10" fmla="*/ 2147483647 w 84"/>
                <a:gd name="T11" fmla="*/ 2147483647 h 82"/>
                <a:gd name="T12" fmla="*/ 2147483647 w 84"/>
                <a:gd name="T13" fmla="*/ 2147483647 h 82"/>
                <a:gd name="T14" fmla="*/ 2147483647 w 84"/>
                <a:gd name="T15" fmla="*/ 2147483647 h 82"/>
                <a:gd name="T16" fmla="*/ 2147483647 w 84"/>
                <a:gd name="T17" fmla="*/ 2147483647 h 82"/>
                <a:gd name="T18" fmla="*/ 2147483647 w 84"/>
                <a:gd name="T19" fmla="*/ 2147483647 h 82"/>
                <a:gd name="T20" fmla="*/ 2147483647 w 84"/>
                <a:gd name="T21" fmla="*/ 2147483647 h 82"/>
                <a:gd name="T22" fmla="*/ 2147483647 w 84"/>
                <a:gd name="T23" fmla="*/ 2147483647 h 82"/>
                <a:gd name="T24" fmla="*/ 2147483647 w 84"/>
                <a:gd name="T25" fmla="*/ 2147483647 h 82"/>
                <a:gd name="T26" fmla="*/ 2147483647 w 84"/>
                <a:gd name="T27" fmla="*/ 2147483647 h 82"/>
                <a:gd name="T28" fmla="*/ 2147483647 w 84"/>
                <a:gd name="T29" fmla="*/ 2147483647 h 82"/>
                <a:gd name="T30" fmla="*/ 0 w 84"/>
                <a:gd name="T31" fmla="*/ 2147483647 h 82"/>
                <a:gd name="T32" fmla="*/ 2147483647 w 84"/>
                <a:gd name="T33" fmla="*/ 0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4"/>
                <a:gd name="T52" fmla="*/ 0 h 82"/>
                <a:gd name="T53" fmla="*/ 84 w 84"/>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4" h="82">
                  <a:moveTo>
                    <a:pt x="2" y="0"/>
                  </a:moveTo>
                  <a:lnTo>
                    <a:pt x="12" y="0"/>
                  </a:lnTo>
                  <a:lnTo>
                    <a:pt x="22" y="4"/>
                  </a:lnTo>
                  <a:lnTo>
                    <a:pt x="34" y="12"/>
                  </a:lnTo>
                  <a:lnTo>
                    <a:pt x="44" y="18"/>
                  </a:lnTo>
                  <a:lnTo>
                    <a:pt x="66" y="36"/>
                  </a:lnTo>
                  <a:lnTo>
                    <a:pt x="84" y="50"/>
                  </a:lnTo>
                  <a:lnTo>
                    <a:pt x="78" y="62"/>
                  </a:lnTo>
                  <a:lnTo>
                    <a:pt x="72" y="72"/>
                  </a:lnTo>
                  <a:lnTo>
                    <a:pt x="66" y="78"/>
                  </a:lnTo>
                  <a:lnTo>
                    <a:pt x="60" y="82"/>
                  </a:lnTo>
                  <a:lnTo>
                    <a:pt x="58" y="82"/>
                  </a:lnTo>
                  <a:lnTo>
                    <a:pt x="40" y="80"/>
                  </a:lnTo>
                  <a:lnTo>
                    <a:pt x="24" y="76"/>
                  </a:lnTo>
                  <a:lnTo>
                    <a:pt x="12" y="72"/>
                  </a:lnTo>
                  <a:lnTo>
                    <a:pt x="0" y="66"/>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15" name="Freeform 98"/>
            <p:cNvSpPr/>
            <p:nvPr/>
          </p:nvSpPr>
          <p:spPr bwMode="auto">
            <a:xfrm>
              <a:off x="3059216" y="5212778"/>
              <a:ext cx="357464" cy="872130"/>
            </a:xfrm>
            <a:custGeom>
              <a:avLst/>
              <a:gdLst>
                <a:gd name="T0" fmla="*/ 2147483647 w 246"/>
                <a:gd name="T1" fmla="*/ 2147483647 h 552"/>
                <a:gd name="T2" fmla="*/ 2147483647 w 246"/>
                <a:gd name="T3" fmla="*/ 2147483647 h 552"/>
                <a:gd name="T4" fmla="*/ 2147483647 w 246"/>
                <a:gd name="T5" fmla="*/ 2147483647 h 552"/>
                <a:gd name="T6" fmla="*/ 2147483647 w 246"/>
                <a:gd name="T7" fmla="*/ 2147483647 h 552"/>
                <a:gd name="T8" fmla="*/ 2147483647 w 246"/>
                <a:gd name="T9" fmla="*/ 2147483647 h 552"/>
                <a:gd name="T10" fmla="*/ 2147483647 w 246"/>
                <a:gd name="T11" fmla="*/ 2147483647 h 552"/>
                <a:gd name="T12" fmla="*/ 2147483647 w 246"/>
                <a:gd name="T13" fmla="*/ 2147483647 h 552"/>
                <a:gd name="T14" fmla="*/ 2147483647 w 246"/>
                <a:gd name="T15" fmla="*/ 2147483647 h 552"/>
                <a:gd name="T16" fmla="*/ 2147483647 w 246"/>
                <a:gd name="T17" fmla="*/ 2147483647 h 552"/>
                <a:gd name="T18" fmla="*/ 2147483647 w 246"/>
                <a:gd name="T19" fmla="*/ 2147483647 h 552"/>
                <a:gd name="T20" fmla="*/ 2147483647 w 246"/>
                <a:gd name="T21" fmla="*/ 2147483647 h 552"/>
                <a:gd name="T22" fmla="*/ 2147483647 w 246"/>
                <a:gd name="T23" fmla="*/ 2147483647 h 552"/>
                <a:gd name="T24" fmla="*/ 2147483647 w 246"/>
                <a:gd name="T25" fmla="*/ 2147483647 h 552"/>
                <a:gd name="T26" fmla="*/ 2147483647 w 246"/>
                <a:gd name="T27" fmla="*/ 2147483647 h 552"/>
                <a:gd name="T28" fmla="*/ 2147483647 w 246"/>
                <a:gd name="T29" fmla="*/ 2147483647 h 552"/>
                <a:gd name="T30" fmla="*/ 2147483647 w 246"/>
                <a:gd name="T31" fmla="*/ 2147483647 h 552"/>
                <a:gd name="T32" fmla="*/ 2147483647 w 246"/>
                <a:gd name="T33" fmla="*/ 2147483647 h 552"/>
                <a:gd name="T34" fmla="*/ 2147483647 w 246"/>
                <a:gd name="T35" fmla="*/ 2147483647 h 552"/>
                <a:gd name="T36" fmla="*/ 2147483647 w 246"/>
                <a:gd name="T37" fmla="*/ 2147483647 h 552"/>
                <a:gd name="T38" fmla="*/ 2147483647 w 246"/>
                <a:gd name="T39" fmla="*/ 2147483647 h 552"/>
                <a:gd name="T40" fmla="*/ 2147483647 w 246"/>
                <a:gd name="T41" fmla="*/ 2147483647 h 552"/>
                <a:gd name="T42" fmla="*/ 2147483647 w 246"/>
                <a:gd name="T43" fmla="*/ 2147483647 h 552"/>
                <a:gd name="T44" fmla="*/ 2147483647 w 246"/>
                <a:gd name="T45" fmla="*/ 2147483647 h 552"/>
                <a:gd name="T46" fmla="*/ 2147483647 w 246"/>
                <a:gd name="T47" fmla="*/ 2147483647 h 552"/>
                <a:gd name="T48" fmla="*/ 2147483647 w 246"/>
                <a:gd name="T49" fmla="*/ 2147483647 h 552"/>
                <a:gd name="T50" fmla="*/ 2147483647 w 246"/>
                <a:gd name="T51" fmla="*/ 2147483647 h 552"/>
                <a:gd name="T52" fmla="*/ 2147483647 w 246"/>
                <a:gd name="T53" fmla="*/ 2147483647 h 552"/>
                <a:gd name="T54" fmla="*/ 2147483647 w 246"/>
                <a:gd name="T55" fmla="*/ 2147483647 h 552"/>
                <a:gd name="T56" fmla="*/ 2147483647 w 246"/>
                <a:gd name="T57" fmla="*/ 2147483647 h 552"/>
                <a:gd name="T58" fmla="*/ 2147483647 w 246"/>
                <a:gd name="T59" fmla="*/ 2147483647 h 552"/>
                <a:gd name="T60" fmla="*/ 2147483647 w 246"/>
                <a:gd name="T61" fmla="*/ 2147483647 h 552"/>
                <a:gd name="T62" fmla="*/ 2147483647 w 246"/>
                <a:gd name="T63" fmla="*/ 2147483647 h 552"/>
                <a:gd name="T64" fmla="*/ 2147483647 w 246"/>
                <a:gd name="T65" fmla="*/ 2147483647 h 552"/>
                <a:gd name="T66" fmla="*/ 2147483647 w 246"/>
                <a:gd name="T67" fmla="*/ 2147483647 h 552"/>
                <a:gd name="T68" fmla="*/ 2147483647 w 246"/>
                <a:gd name="T69" fmla="*/ 2147483647 h 552"/>
                <a:gd name="T70" fmla="*/ 2147483647 w 246"/>
                <a:gd name="T71" fmla="*/ 2147483647 h 552"/>
                <a:gd name="T72" fmla="*/ 2147483647 w 246"/>
                <a:gd name="T73" fmla="*/ 2147483647 h 552"/>
                <a:gd name="T74" fmla="*/ 2147483647 w 246"/>
                <a:gd name="T75" fmla="*/ 2147483647 h 552"/>
                <a:gd name="T76" fmla="*/ 2147483647 w 246"/>
                <a:gd name="T77" fmla="*/ 2147483647 h 552"/>
                <a:gd name="T78" fmla="*/ 2147483647 w 246"/>
                <a:gd name="T79" fmla="*/ 2147483647 h 552"/>
                <a:gd name="T80" fmla="*/ 2147483647 w 246"/>
                <a:gd name="T81" fmla="*/ 2147483647 h 552"/>
                <a:gd name="T82" fmla="*/ 2147483647 w 246"/>
                <a:gd name="T83" fmla="*/ 2147483647 h 552"/>
                <a:gd name="T84" fmla="*/ 2147483647 w 246"/>
                <a:gd name="T85" fmla="*/ 2147483647 h 552"/>
                <a:gd name="T86" fmla="*/ 2147483647 w 246"/>
                <a:gd name="T87" fmla="*/ 2147483647 h 552"/>
                <a:gd name="T88" fmla="*/ 2147483647 w 246"/>
                <a:gd name="T89" fmla="*/ 2147483647 h 552"/>
                <a:gd name="T90" fmla="*/ 2147483647 w 246"/>
                <a:gd name="T91" fmla="*/ 2147483647 h 552"/>
                <a:gd name="T92" fmla="*/ 2147483647 w 246"/>
                <a:gd name="T93" fmla="*/ 2147483647 h 552"/>
                <a:gd name="T94" fmla="*/ 2147483647 w 246"/>
                <a:gd name="T95" fmla="*/ 2147483647 h 552"/>
                <a:gd name="T96" fmla="*/ 2147483647 w 246"/>
                <a:gd name="T97" fmla="*/ 2147483647 h 552"/>
                <a:gd name="T98" fmla="*/ 2147483647 w 246"/>
                <a:gd name="T99" fmla="*/ 2147483647 h 552"/>
                <a:gd name="T100" fmla="*/ 2147483647 w 246"/>
                <a:gd name="T101" fmla="*/ 2147483647 h 552"/>
                <a:gd name="T102" fmla="*/ 2147483647 w 246"/>
                <a:gd name="T103" fmla="*/ 2147483647 h 552"/>
                <a:gd name="T104" fmla="*/ 2147483647 w 246"/>
                <a:gd name="T105" fmla="*/ 2147483647 h 552"/>
                <a:gd name="T106" fmla="*/ 2147483647 w 246"/>
                <a:gd name="T107" fmla="*/ 2147483647 h 552"/>
                <a:gd name="T108" fmla="*/ 2147483647 w 246"/>
                <a:gd name="T109" fmla="*/ 2147483647 h 552"/>
                <a:gd name="T110" fmla="*/ 2147483647 w 246"/>
                <a:gd name="T111" fmla="*/ 2147483647 h 552"/>
                <a:gd name="T112" fmla="*/ 2147483647 w 246"/>
                <a:gd name="T113" fmla="*/ 2147483647 h 552"/>
                <a:gd name="T114" fmla="*/ 2147483647 w 246"/>
                <a:gd name="T115" fmla="*/ 2147483647 h 552"/>
                <a:gd name="T116" fmla="*/ 2147483647 w 246"/>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6"/>
                <a:gd name="T178" fmla="*/ 0 h 552"/>
                <a:gd name="T179" fmla="*/ 246 w 246"/>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6" h="552">
                  <a:moveTo>
                    <a:pt x="196" y="154"/>
                  </a:move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36" y="70"/>
                  </a:lnTo>
                  <a:lnTo>
                    <a:pt x="230" y="70"/>
                  </a:lnTo>
                  <a:lnTo>
                    <a:pt x="232" y="74"/>
                  </a:lnTo>
                  <a:lnTo>
                    <a:pt x="232" y="82"/>
                  </a:lnTo>
                  <a:lnTo>
                    <a:pt x="232" y="88"/>
                  </a:lnTo>
                  <a:lnTo>
                    <a:pt x="228" y="90"/>
                  </a:lnTo>
                  <a:lnTo>
                    <a:pt x="220" y="98"/>
                  </a:lnTo>
                  <a:lnTo>
                    <a:pt x="210" y="102"/>
                  </a:lnTo>
                  <a:lnTo>
                    <a:pt x="200" y="104"/>
                  </a:lnTo>
                  <a:lnTo>
                    <a:pt x="192" y="104"/>
                  </a:lnTo>
                  <a:lnTo>
                    <a:pt x="184" y="102"/>
                  </a:lnTo>
                  <a:lnTo>
                    <a:pt x="180" y="100"/>
                  </a:lnTo>
                  <a:lnTo>
                    <a:pt x="172" y="100"/>
                  </a:lnTo>
                  <a:lnTo>
                    <a:pt x="174" y="90"/>
                  </a:lnTo>
                  <a:lnTo>
                    <a:pt x="178" y="84"/>
                  </a:lnTo>
                  <a:lnTo>
                    <a:pt x="180" y="76"/>
                  </a:lnTo>
                  <a:lnTo>
                    <a:pt x="182" y="68"/>
                  </a:lnTo>
                  <a:lnTo>
                    <a:pt x="180" y="62"/>
                  </a:lnTo>
                  <a:lnTo>
                    <a:pt x="176" y="58"/>
                  </a:lnTo>
                  <a:lnTo>
                    <a:pt x="170" y="58"/>
                  </a:lnTo>
                  <a:lnTo>
                    <a:pt x="162" y="56"/>
                  </a:lnTo>
                  <a:lnTo>
                    <a:pt x="160" y="54"/>
                  </a:lnTo>
                  <a:lnTo>
                    <a:pt x="158" y="50"/>
                  </a:lnTo>
                  <a:lnTo>
                    <a:pt x="156" y="46"/>
                  </a:lnTo>
                  <a:lnTo>
                    <a:pt x="152" y="44"/>
                  </a:lnTo>
                  <a:lnTo>
                    <a:pt x="144" y="42"/>
                  </a:lnTo>
                  <a:lnTo>
                    <a:pt x="138" y="40"/>
                  </a:lnTo>
                  <a:lnTo>
                    <a:pt x="132" y="40"/>
                  </a:lnTo>
                  <a:lnTo>
                    <a:pt x="128" y="38"/>
                  </a:lnTo>
                  <a:lnTo>
                    <a:pt x="122" y="34"/>
                  </a:lnTo>
                  <a:lnTo>
                    <a:pt x="110" y="18"/>
                  </a:lnTo>
                  <a:lnTo>
                    <a:pt x="102" y="14"/>
                  </a:lnTo>
                  <a:lnTo>
                    <a:pt x="98" y="10"/>
                  </a:lnTo>
                  <a:lnTo>
                    <a:pt x="98" y="8"/>
                  </a:lnTo>
                  <a:lnTo>
                    <a:pt x="84" y="8"/>
                  </a:lnTo>
                  <a:lnTo>
                    <a:pt x="76" y="10"/>
                  </a:lnTo>
                  <a:lnTo>
                    <a:pt x="72" y="12"/>
                  </a:lnTo>
                  <a:lnTo>
                    <a:pt x="70" y="18"/>
                  </a:lnTo>
                  <a:lnTo>
                    <a:pt x="64" y="10"/>
                  </a:lnTo>
                  <a:lnTo>
                    <a:pt x="56" y="8"/>
                  </a:lnTo>
                  <a:lnTo>
                    <a:pt x="48" y="6"/>
                  </a:lnTo>
                  <a:lnTo>
                    <a:pt x="42" y="0"/>
                  </a:lnTo>
                  <a:lnTo>
                    <a:pt x="34" y="8"/>
                  </a:lnTo>
                  <a:lnTo>
                    <a:pt x="28" y="16"/>
                  </a:lnTo>
                  <a:lnTo>
                    <a:pt x="30" y="30"/>
                  </a:lnTo>
                  <a:lnTo>
                    <a:pt x="30" y="34"/>
                  </a:lnTo>
                  <a:lnTo>
                    <a:pt x="28" y="40"/>
                  </a:lnTo>
                  <a:lnTo>
                    <a:pt x="22" y="46"/>
                  </a:lnTo>
                  <a:lnTo>
                    <a:pt x="16" y="50"/>
                  </a:lnTo>
                  <a:lnTo>
                    <a:pt x="14" y="54"/>
                  </a:lnTo>
                  <a:lnTo>
                    <a:pt x="12" y="62"/>
                  </a:lnTo>
                  <a:lnTo>
                    <a:pt x="14" y="80"/>
                  </a:lnTo>
                  <a:lnTo>
                    <a:pt x="16" y="86"/>
                  </a:lnTo>
                  <a:lnTo>
                    <a:pt x="20" y="92"/>
                  </a:lnTo>
                  <a:lnTo>
                    <a:pt x="16" y="100"/>
                  </a:lnTo>
                  <a:lnTo>
                    <a:pt x="8" y="112"/>
                  </a:lnTo>
                  <a:lnTo>
                    <a:pt x="2" y="122"/>
                  </a:lnTo>
                  <a:lnTo>
                    <a:pt x="0" y="136"/>
                  </a:lnTo>
                  <a:lnTo>
                    <a:pt x="2" y="140"/>
                  </a:lnTo>
                  <a:lnTo>
                    <a:pt x="4" y="144"/>
                  </a:lnTo>
                  <a:lnTo>
                    <a:pt x="8" y="146"/>
                  </a:lnTo>
                  <a:lnTo>
                    <a:pt x="8" y="152"/>
                  </a:lnTo>
                  <a:lnTo>
                    <a:pt x="4" y="162"/>
                  </a:lnTo>
                  <a:lnTo>
                    <a:pt x="2" y="170"/>
                  </a:lnTo>
                  <a:lnTo>
                    <a:pt x="0" y="174"/>
                  </a:lnTo>
                  <a:lnTo>
                    <a:pt x="2" y="180"/>
                  </a:lnTo>
                  <a:lnTo>
                    <a:pt x="4" y="186"/>
                  </a:lnTo>
                  <a:lnTo>
                    <a:pt x="8" y="192"/>
                  </a:lnTo>
                  <a:lnTo>
                    <a:pt x="10" y="198"/>
                  </a:lnTo>
                  <a:lnTo>
                    <a:pt x="12" y="204"/>
                  </a:lnTo>
                  <a:lnTo>
                    <a:pt x="16" y="210"/>
                  </a:lnTo>
                  <a:lnTo>
                    <a:pt x="18" y="218"/>
                  </a:lnTo>
                  <a:lnTo>
                    <a:pt x="20" y="226"/>
                  </a:lnTo>
                  <a:lnTo>
                    <a:pt x="20" y="256"/>
                  </a:lnTo>
                  <a:lnTo>
                    <a:pt x="18" y="260"/>
                  </a:lnTo>
                  <a:lnTo>
                    <a:pt x="16" y="266"/>
                  </a:lnTo>
                  <a:lnTo>
                    <a:pt x="14" y="270"/>
                  </a:lnTo>
                  <a:lnTo>
                    <a:pt x="12" y="274"/>
                  </a:lnTo>
                  <a:lnTo>
                    <a:pt x="16" y="280"/>
                  </a:lnTo>
                  <a:lnTo>
                    <a:pt x="18" y="292"/>
                  </a:lnTo>
                  <a:lnTo>
                    <a:pt x="24" y="300"/>
                  </a:lnTo>
                  <a:lnTo>
                    <a:pt x="26" y="308"/>
                  </a:lnTo>
                  <a:lnTo>
                    <a:pt x="24" y="310"/>
                  </a:lnTo>
                  <a:lnTo>
                    <a:pt x="22" y="312"/>
                  </a:lnTo>
                  <a:lnTo>
                    <a:pt x="20" y="316"/>
                  </a:lnTo>
                  <a:lnTo>
                    <a:pt x="18" y="322"/>
                  </a:lnTo>
                  <a:lnTo>
                    <a:pt x="20" y="336"/>
                  </a:lnTo>
                  <a:lnTo>
                    <a:pt x="26" y="348"/>
                  </a:lnTo>
                  <a:lnTo>
                    <a:pt x="30" y="362"/>
                  </a:lnTo>
                  <a:lnTo>
                    <a:pt x="32" y="370"/>
                  </a:lnTo>
                  <a:lnTo>
                    <a:pt x="30" y="374"/>
                  </a:lnTo>
                  <a:lnTo>
                    <a:pt x="26" y="374"/>
                  </a:lnTo>
                  <a:lnTo>
                    <a:pt x="38" y="394"/>
                  </a:lnTo>
                  <a:lnTo>
                    <a:pt x="46" y="408"/>
                  </a:lnTo>
                  <a:lnTo>
                    <a:pt x="50" y="412"/>
                  </a:lnTo>
                  <a:lnTo>
                    <a:pt x="54" y="414"/>
                  </a:lnTo>
                  <a:lnTo>
                    <a:pt x="52" y="418"/>
                  </a:lnTo>
                  <a:lnTo>
                    <a:pt x="50" y="422"/>
                  </a:lnTo>
                  <a:lnTo>
                    <a:pt x="52" y="432"/>
                  </a:lnTo>
                  <a:lnTo>
                    <a:pt x="54" y="438"/>
                  </a:lnTo>
                  <a:lnTo>
                    <a:pt x="58" y="446"/>
                  </a:lnTo>
                  <a:lnTo>
                    <a:pt x="58" y="456"/>
                  </a:lnTo>
                  <a:lnTo>
                    <a:pt x="58" y="462"/>
                  </a:lnTo>
                  <a:lnTo>
                    <a:pt x="56" y="464"/>
                  </a:lnTo>
                  <a:lnTo>
                    <a:pt x="54" y="468"/>
                  </a:lnTo>
                  <a:lnTo>
                    <a:pt x="52" y="472"/>
                  </a:lnTo>
                  <a:lnTo>
                    <a:pt x="54" y="474"/>
                  </a:lnTo>
                  <a:lnTo>
                    <a:pt x="54" y="476"/>
                  </a:lnTo>
                  <a:lnTo>
                    <a:pt x="56" y="480"/>
                  </a:lnTo>
                  <a:lnTo>
                    <a:pt x="56" y="484"/>
                  </a:lnTo>
                  <a:lnTo>
                    <a:pt x="54" y="494"/>
                  </a:lnTo>
                  <a:lnTo>
                    <a:pt x="52" y="504"/>
                  </a:lnTo>
                  <a:lnTo>
                    <a:pt x="54" y="510"/>
                  </a:lnTo>
                  <a:lnTo>
                    <a:pt x="56" y="514"/>
                  </a:lnTo>
                  <a:lnTo>
                    <a:pt x="64" y="520"/>
                  </a:lnTo>
                  <a:lnTo>
                    <a:pt x="70" y="524"/>
                  </a:lnTo>
                  <a:lnTo>
                    <a:pt x="78" y="528"/>
                  </a:lnTo>
                  <a:lnTo>
                    <a:pt x="84" y="534"/>
                  </a:lnTo>
                  <a:lnTo>
                    <a:pt x="86" y="540"/>
                  </a:lnTo>
                  <a:lnTo>
                    <a:pt x="88" y="546"/>
                  </a:lnTo>
                  <a:lnTo>
                    <a:pt x="92" y="552"/>
                  </a:lnTo>
                  <a:lnTo>
                    <a:pt x="140" y="552"/>
                  </a:lnTo>
                  <a:lnTo>
                    <a:pt x="128" y="532"/>
                  </a:lnTo>
                  <a:lnTo>
                    <a:pt x="124" y="526"/>
                  </a:lnTo>
                  <a:lnTo>
                    <a:pt x="124" y="522"/>
                  </a:lnTo>
                  <a:lnTo>
                    <a:pt x="124" y="518"/>
                  </a:lnTo>
                  <a:lnTo>
                    <a:pt x="124" y="516"/>
                  </a:lnTo>
                  <a:lnTo>
                    <a:pt x="124" y="514"/>
                  </a:lnTo>
                  <a:lnTo>
                    <a:pt x="128" y="512"/>
                  </a:lnTo>
                  <a:lnTo>
                    <a:pt x="134" y="508"/>
                  </a:lnTo>
                  <a:lnTo>
                    <a:pt x="138" y="504"/>
                  </a:lnTo>
                  <a:lnTo>
                    <a:pt x="134" y="502"/>
                  </a:lnTo>
                  <a:lnTo>
                    <a:pt x="134" y="500"/>
                  </a:lnTo>
                  <a:lnTo>
                    <a:pt x="134" y="494"/>
                  </a:lnTo>
                  <a:lnTo>
                    <a:pt x="136" y="490"/>
                  </a:lnTo>
                  <a:lnTo>
                    <a:pt x="142" y="484"/>
                  </a:lnTo>
                  <a:lnTo>
                    <a:pt x="150" y="478"/>
                  </a:lnTo>
                  <a:lnTo>
                    <a:pt x="152" y="474"/>
                  </a:lnTo>
                  <a:lnTo>
                    <a:pt x="152" y="470"/>
                  </a:lnTo>
                  <a:lnTo>
                    <a:pt x="152" y="464"/>
                  </a:lnTo>
                  <a:lnTo>
                    <a:pt x="148" y="460"/>
                  </a:lnTo>
                  <a:lnTo>
                    <a:pt x="148" y="458"/>
                  </a:lnTo>
                  <a:lnTo>
                    <a:pt x="140" y="456"/>
                  </a:lnTo>
                  <a:lnTo>
                    <a:pt x="128" y="450"/>
                  </a:lnTo>
                  <a:lnTo>
                    <a:pt x="118" y="444"/>
                  </a:lnTo>
                  <a:lnTo>
                    <a:pt x="116" y="442"/>
                  </a:lnTo>
                  <a:lnTo>
                    <a:pt x="114" y="440"/>
                  </a:lnTo>
                  <a:lnTo>
                    <a:pt x="116" y="436"/>
                  </a:lnTo>
                  <a:lnTo>
                    <a:pt x="118" y="432"/>
                  </a:lnTo>
                  <a:lnTo>
                    <a:pt x="124" y="424"/>
                  </a:lnTo>
                  <a:lnTo>
                    <a:pt x="134" y="418"/>
                  </a:lnTo>
                  <a:lnTo>
                    <a:pt x="140" y="410"/>
                  </a:lnTo>
                  <a:lnTo>
                    <a:pt x="138" y="404"/>
                  </a:lnTo>
                  <a:lnTo>
                    <a:pt x="136" y="396"/>
                  </a:lnTo>
                  <a:lnTo>
                    <a:pt x="138" y="390"/>
                  </a:lnTo>
                  <a:lnTo>
                    <a:pt x="140" y="388"/>
                  </a:lnTo>
                  <a:lnTo>
                    <a:pt x="144" y="386"/>
                  </a:lnTo>
                  <a:lnTo>
                    <a:pt x="140" y="380"/>
                  </a:lnTo>
                  <a:lnTo>
                    <a:pt x="136" y="374"/>
                  </a:lnTo>
                  <a:lnTo>
                    <a:pt x="142" y="378"/>
                  </a:lnTo>
                  <a:lnTo>
                    <a:pt x="144" y="380"/>
                  </a:lnTo>
                  <a:lnTo>
                    <a:pt x="148" y="382"/>
                  </a:lnTo>
                  <a:lnTo>
                    <a:pt x="152" y="380"/>
                  </a:lnTo>
                  <a:lnTo>
                    <a:pt x="152" y="374"/>
                  </a:lnTo>
                  <a:lnTo>
                    <a:pt x="152" y="368"/>
                  </a:lnTo>
                  <a:lnTo>
                    <a:pt x="146" y="366"/>
                  </a:lnTo>
                  <a:lnTo>
                    <a:pt x="140" y="368"/>
                  </a:lnTo>
                  <a:lnTo>
                    <a:pt x="134" y="370"/>
                  </a:lnTo>
                  <a:lnTo>
                    <a:pt x="126" y="360"/>
                  </a:lnTo>
                  <a:lnTo>
                    <a:pt x="122" y="346"/>
                  </a:lnTo>
                  <a:lnTo>
                    <a:pt x="128" y="346"/>
                  </a:lnTo>
                  <a:lnTo>
                    <a:pt x="136" y="346"/>
                  </a:lnTo>
                  <a:lnTo>
                    <a:pt x="144" y="350"/>
                  </a:lnTo>
                  <a:lnTo>
                    <a:pt x="152" y="350"/>
                  </a:lnTo>
                  <a:lnTo>
                    <a:pt x="158" y="348"/>
                  </a:lnTo>
                  <a:lnTo>
                    <a:pt x="164" y="344"/>
                  </a:lnTo>
                  <a:lnTo>
                    <a:pt x="160" y="340"/>
                  </a:lnTo>
                  <a:lnTo>
                    <a:pt x="156" y="336"/>
                  </a:lnTo>
                  <a:lnTo>
                    <a:pt x="156" y="334"/>
                  </a:lnTo>
                  <a:lnTo>
                    <a:pt x="156" y="326"/>
                  </a:lnTo>
                  <a:lnTo>
                    <a:pt x="162" y="320"/>
                  </a:lnTo>
                  <a:lnTo>
                    <a:pt x="168" y="314"/>
                  </a:lnTo>
                  <a:lnTo>
                    <a:pt x="176" y="312"/>
                  </a:lnTo>
                  <a:lnTo>
                    <a:pt x="192" y="308"/>
                  </a:lnTo>
                  <a:lnTo>
                    <a:pt x="206" y="306"/>
                  </a:lnTo>
                  <a:lnTo>
                    <a:pt x="210" y="304"/>
                  </a:lnTo>
                  <a:lnTo>
                    <a:pt x="216" y="300"/>
                  </a:lnTo>
                  <a:lnTo>
                    <a:pt x="224" y="290"/>
                  </a:lnTo>
                  <a:lnTo>
                    <a:pt x="230" y="280"/>
                  </a:lnTo>
                  <a:lnTo>
                    <a:pt x="232" y="268"/>
                  </a:lnTo>
                  <a:lnTo>
                    <a:pt x="230" y="262"/>
                  </a:lnTo>
                  <a:lnTo>
                    <a:pt x="226" y="258"/>
                  </a:lnTo>
                  <a:lnTo>
                    <a:pt x="222" y="254"/>
                  </a:lnTo>
                  <a:lnTo>
                    <a:pt x="220" y="250"/>
                  </a:lnTo>
                  <a:lnTo>
                    <a:pt x="220" y="248"/>
                  </a:lnTo>
                  <a:lnTo>
                    <a:pt x="220" y="242"/>
                  </a:lnTo>
                  <a:lnTo>
                    <a:pt x="206" y="232"/>
                  </a:lnTo>
                  <a:lnTo>
                    <a:pt x="198" y="226"/>
                  </a:lnTo>
                  <a:lnTo>
                    <a:pt x="194" y="220"/>
                  </a:lnTo>
                  <a:lnTo>
                    <a:pt x="196" y="154"/>
                  </a:ln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44" y="78"/>
                  </a:lnTo>
                  <a:lnTo>
                    <a:pt x="246" y="88"/>
                  </a:lnTo>
                  <a:lnTo>
                    <a:pt x="246" y="92"/>
                  </a:lnTo>
                  <a:lnTo>
                    <a:pt x="244" y="96"/>
                  </a:lnTo>
                  <a:lnTo>
                    <a:pt x="238" y="102"/>
                  </a:lnTo>
                  <a:lnTo>
                    <a:pt x="224" y="108"/>
                  </a:lnTo>
                  <a:lnTo>
                    <a:pt x="216" y="116"/>
                  </a:lnTo>
                  <a:lnTo>
                    <a:pt x="206" y="128"/>
                  </a:lnTo>
                  <a:lnTo>
                    <a:pt x="200" y="142"/>
                  </a:lnTo>
                  <a:lnTo>
                    <a:pt x="196" y="148"/>
                  </a:lnTo>
                  <a:lnTo>
                    <a:pt x="196" y="154"/>
                  </a:lnTo>
                  <a:lnTo>
                    <a:pt x="194" y="220"/>
                  </a:lnTo>
                  <a:lnTo>
                    <a:pt x="196" y="1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16" name="Freeform 99"/>
            <p:cNvSpPr/>
            <p:nvPr/>
          </p:nvSpPr>
          <p:spPr bwMode="auto">
            <a:xfrm>
              <a:off x="3007326" y="5097291"/>
              <a:ext cx="281358" cy="1071246"/>
            </a:xfrm>
            <a:custGeom>
              <a:avLst/>
              <a:gdLst>
                <a:gd name="T0" fmla="*/ 2147483647 w 192"/>
                <a:gd name="T1" fmla="*/ 2147483647 h 678"/>
                <a:gd name="T2" fmla="*/ 2147483647 w 192"/>
                <a:gd name="T3" fmla="*/ 2147483647 h 678"/>
                <a:gd name="T4" fmla="*/ 2147483647 w 192"/>
                <a:gd name="T5" fmla="*/ 2147483647 h 678"/>
                <a:gd name="T6" fmla="*/ 2147483647 w 192"/>
                <a:gd name="T7" fmla="*/ 2147483647 h 678"/>
                <a:gd name="T8" fmla="*/ 2147483647 w 192"/>
                <a:gd name="T9" fmla="*/ 2147483647 h 678"/>
                <a:gd name="T10" fmla="*/ 2147483647 w 192"/>
                <a:gd name="T11" fmla="*/ 2147483647 h 678"/>
                <a:gd name="T12" fmla="*/ 2147483647 w 192"/>
                <a:gd name="T13" fmla="*/ 2147483647 h 678"/>
                <a:gd name="T14" fmla="*/ 2147483647 w 192"/>
                <a:gd name="T15" fmla="*/ 2147483647 h 678"/>
                <a:gd name="T16" fmla="*/ 2147483647 w 192"/>
                <a:gd name="T17" fmla="*/ 2147483647 h 678"/>
                <a:gd name="T18" fmla="*/ 2147483647 w 192"/>
                <a:gd name="T19" fmla="*/ 2147483647 h 678"/>
                <a:gd name="T20" fmla="*/ 2147483647 w 192"/>
                <a:gd name="T21" fmla="*/ 2147483647 h 678"/>
                <a:gd name="T22" fmla="*/ 2147483647 w 192"/>
                <a:gd name="T23" fmla="*/ 2147483647 h 678"/>
                <a:gd name="T24" fmla="*/ 2147483647 w 192"/>
                <a:gd name="T25" fmla="*/ 2147483647 h 678"/>
                <a:gd name="T26" fmla="*/ 2147483647 w 192"/>
                <a:gd name="T27" fmla="*/ 2147483647 h 678"/>
                <a:gd name="T28" fmla="*/ 2147483647 w 192"/>
                <a:gd name="T29" fmla="*/ 2147483647 h 678"/>
                <a:gd name="T30" fmla="*/ 2147483647 w 192"/>
                <a:gd name="T31" fmla="*/ 2147483647 h 678"/>
                <a:gd name="T32" fmla="*/ 2147483647 w 192"/>
                <a:gd name="T33" fmla="*/ 2147483647 h 678"/>
                <a:gd name="T34" fmla="*/ 2147483647 w 192"/>
                <a:gd name="T35" fmla="*/ 2147483647 h 678"/>
                <a:gd name="T36" fmla="*/ 2147483647 w 192"/>
                <a:gd name="T37" fmla="*/ 2147483647 h 678"/>
                <a:gd name="T38" fmla="*/ 2147483647 w 192"/>
                <a:gd name="T39" fmla="*/ 2147483647 h 678"/>
                <a:gd name="T40" fmla="*/ 2147483647 w 192"/>
                <a:gd name="T41" fmla="*/ 2147483647 h 678"/>
                <a:gd name="T42" fmla="*/ 2147483647 w 192"/>
                <a:gd name="T43" fmla="*/ 2147483647 h 678"/>
                <a:gd name="T44" fmla="*/ 2147483647 w 192"/>
                <a:gd name="T45" fmla="*/ 0 h 678"/>
                <a:gd name="T46" fmla="*/ 0 w 192"/>
                <a:gd name="T47" fmla="*/ 2147483647 h 678"/>
                <a:gd name="T48" fmla="*/ 2147483647 w 192"/>
                <a:gd name="T49" fmla="*/ 2147483647 h 678"/>
                <a:gd name="T50" fmla="*/ 2147483647 w 192"/>
                <a:gd name="T51" fmla="*/ 2147483647 h 678"/>
                <a:gd name="T52" fmla="*/ 2147483647 w 192"/>
                <a:gd name="T53" fmla="*/ 2147483647 h 678"/>
                <a:gd name="T54" fmla="*/ 2147483647 w 192"/>
                <a:gd name="T55" fmla="*/ 2147483647 h 678"/>
                <a:gd name="T56" fmla="*/ 2147483647 w 192"/>
                <a:gd name="T57" fmla="*/ 2147483647 h 678"/>
                <a:gd name="T58" fmla="*/ 2147483647 w 192"/>
                <a:gd name="T59" fmla="*/ 2147483647 h 678"/>
                <a:gd name="T60" fmla="*/ 2147483647 w 192"/>
                <a:gd name="T61" fmla="*/ 2147483647 h 678"/>
                <a:gd name="T62" fmla="*/ 2147483647 w 192"/>
                <a:gd name="T63" fmla="*/ 2147483647 h 678"/>
                <a:gd name="T64" fmla="*/ 2147483647 w 192"/>
                <a:gd name="T65" fmla="*/ 2147483647 h 678"/>
                <a:gd name="T66" fmla="*/ 2147483647 w 192"/>
                <a:gd name="T67" fmla="*/ 2147483647 h 678"/>
                <a:gd name="T68" fmla="*/ 2147483647 w 192"/>
                <a:gd name="T69" fmla="*/ 2147483647 h 678"/>
                <a:gd name="T70" fmla="*/ 2147483647 w 192"/>
                <a:gd name="T71" fmla="*/ 2147483647 h 678"/>
                <a:gd name="T72" fmla="*/ 2147483647 w 192"/>
                <a:gd name="T73" fmla="*/ 2147483647 h 678"/>
                <a:gd name="T74" fmla="*/ 2147483647 w 192"/>
                <a:gd name="T75" fmla="*/ 2147483647 h 678"/>
                <a:gd name="T76" fmla="*/ 2147483647 w 192"/>
                <a:gd name="T77" fmla="*/ 2147483647 h 678"/>
                <a:gd name="T78" fmla="*/ 2147483647 w 192"/>
                <a:gd name="T79" fmla="*/ 2147483647 h 678"/>
                <a:gd name="T80" fmla="*/ 2147483647 w 192"/>
                <a:gd name="T81" fmla="*/ 2147483647 h 678"/>
                <a:gd name="T82" fmla="*/ 2147483647 w 192"/>
                <a:gd name="T83" fmla="*/ 2147483647 h 678"/>
                <a:gd name="T84" fmla="*/ 2147483647 w 192"/>
                <a:gd name="T85" fmla="*/ 2147483647 h 678"/>
                <a:gd name="T86" fmla="*/ 2147483647 w 192"/>
                <a:gd name="T87" fmla="*/ 2147483647 h 678"/>
                <a:gd name="T88" fmla="*/ 2147483647 w 192"/>
                <a:gd name="T89" fmla="*/ 2147483647 h 678"/>
                <a:gd name="T90" fmla="*/ 2147483647 w 192"/>
                <a:gd name="T91" fmla="*/ 2147483647 h 678"/>
                <a:gd name="T92" fmla="*/ 2147483647 w 192"/>
                <a:gd name="T93" fmla="*/ 2147483647 h 678"/>
                <a:gd name="T94" fmla="*/ 2147483647 w 192"/>
                <a:gd name="T95" fmla="*/ 2147483647 h 6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2"/>
                <a:gd name="T145" fmla="*/ 0 h 678"/>
                <a:gd name="T146" fmla="*/ 192 w 192"/>
                <a:gd name="T147" fmla="*/ 678 h 6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2" h="678">
                  <a:moveTo>
                    <a:pt x="174" y="624"/>
                  </a:moveTo>
                  <a:lnTo>
                    <a:pt x="126" y="624"/>
                  </a:lnTo>
                  <a:lnTo>
                    <a:pt x="122" y="618"/>
                  </a:lnTo>
                  <a:lnTo>
                    <a:pt x="120" y="612"/>
                  </a:lnTo>
                  <a:lnTo>
                    <a:pt x="118" y="606"/>
                  </a:lnTo>
                  <a:lnTo>
                    <a:pt x="112" y="600"/>
                  </a:lnTo>
                  <a:lnTo>
                    <a:pt x="104" y="596"/>
                  </a:lnTo>
                  <a:lnTo>
                    <a:pt x="98" y="592"/>
                  </a:lnTo>
                  <a:lnTo>
                    <a:pt x="90" y="586"/>
                  </a:lnTo>
                  <a:lnTo>
                    <a:pt x="88" y="582"/>
                  </a:lnTo>
                  <a:lnTo>
                    <a:pt x="86" y="576"/>
                  </a:lnTo>
                  <a:lnTo>
                    <a:pt x="88" y="566"/>
                  </a:lnTo>
                  <a:lnTo>
                    <a:pt x="90" y="556"/>
                  </a:lnTo>
                  <a:lnTo>
                    <a:pt x="90" y="552"/>
                  </a:lnTo>
                  <a:lnTo>
                    <a:pt x="88" y="548"/>
                  </a:lnTo>
                  <a:lnTo>
                    <a:pt x="88" y="546"/>
                  </a:lnTo>
                  <a:lnTo>
                    <a:pt x="86" y="544"/>
                  </a:lnTo>
                  <a:lnTo>
                    <a:pt x="88" y="540"/>
                  </a:lnTo>
                  <a:lnTo>
                    <a:pt x="90" y="536"/>
                  </a:lnTo>
                  <a:lnTo>
                    <a:pt x="92" y="534"/>
                  </a:lnTo>
                  <a:lnTo>
                    <a:pt x="92" y="528"/>
                  </a:lnTo>
                  <a:lnTo>
                    <a:pt x="92" y="518"/>
                  </a:lnTo>
                  <a:lnTo>
                    <a:pt x="88" y="510"/>
                  </a:lnTo>
                  <a:lnTo>
                    <a:pt x="86" y="504"/>
                  </a:lnTo>
                  <a:lnTo>
                    <a:pt x="84" y="494"/>
                  </a:lnTo>
                  <a:lnTo>
                    <a:pt x="86" y="490"/>
                  </a:lnTo>
                  <a:lnTo>
                    <a:pt x="88" y="486"/>
                  </a:lnTo>
                  <a:lnTo>
                    <a:pt x="84" y="484"/>
                  </a:lnTo>
                  <a:lnTo>
                    <a:pt x="80" y="480"/>
                  </a:lnTo>
                  <a:lnTo>
                    <a:pt x="72" y="466"/>
                  </a:lnTo>
                  <a:lnTo>
                    <a:pt x="60" y="446"/>
                  </a:lnTo>
                  <a:lnTo>
                    <a:pt x="64" y="446"/>
                  </a:lnTo>
                  <a:lnTo>
                    <a:pt x="66" y="442"/>
                  </a:lnTo>
                  <a:lnTo>
                    <a:pt x="64" y="434"/>
                  </a:lnTo>
                  <a:lnTo>
                    <a:pt x="60" y="420"/>
                  </a:lnTo>
                  <a:lnTo>
                    <a:pt x="54" y="408"/>
                  </a:lnTo>
                  <a:lnTo>
                    <a:pt x="52" y="394"/>
                  </a:lnTo>
                  <a:lnTo>
                    <a:pt x="54" y="388"/>
                  </a:lnTo>
                  <a:lnTo>
                    <a:pt x="56" y="384"/>
                  </a:lnTo>
                  <a:lnTo>
                    <a:pt x="58" y="382"/>
                  </a:lnTo>
                  <a:lnTo>
                    <a:pt x="60" y="380"/>
                  </a:lnTo>
                  <a:lnTo>
                    <a:pt x="58" y="372"/>
                  </a:lnTo>
                  <a:lnTo>
                    <a:pt x="52" y="364"/>
                  </a:lnTo>
                  <a:lnTo>
                    <a:pt x="50" y="352"/>
                  </a:lnTo>
                  <a:lnTo>
                    <a:pt x="46" y="346"/>
                  </a:lnTo>
                  <a:lnTo>
                    <a:pt x="48" y="342"/>
                  </a:lnTo>
                  <a:lnTo>
                    <a:pt x="50" y="338"/>
                  </a:lnTo>
                  <a:lnTo>
                    <a:pt x="52" y="332"/>
                  </a:lnTo>
                  <a:lnTo>
                    <a:pt x="54" y="328"/>
                  </a:lnTo>
                  <a:lnTo>
                    <a:pt x="54" y="298"/>
                  </a:lnTo>
                  <a:lnTo>
                    <a:pt x="52" y="290"/>
                  </a:lnTo>
                  <a:lnTo>
                    <a:pt x="50" y="282"/>
                  </a:lnTo>
                  <a:lnTo>
                    <a:pt x="46" y="276"/>
                  </a:lnTo>
                  <a:lnTo>
                    <a:pt x="44" y="270"/>
                  </a:lnTo>
                  <a:lnTo>
                    <a:pt x="42" y="264"/>
                  </a:lnTo>
                  <a:lnTo>
                    <a:pt x="38" y="258"/>
                  </a:lnTo>
                  <a:lnTo>
                    <a:pt x="36" y="252"/>
                  </a:lnTo>
                  <a:lnTo>
                    <a:pt x="34" y="246"/>
                  </a:lnTo>
                  <a:lnTo>
                    <a:pt x="36" y="242"/>
                  </a:lnTo>
                  <a:lnTo>
                    <a:pt x="38" y="234"/>
                  </a:lnTo>
                  <a:lnTo>
                    <a:pt x="42" y="224"/>
                  </a:lnTo>
                  <a:lnTo>
                    <a:pt x="42" y="218"/>
                  </a:lnTo>
                  <a:lnTo>
                    <a:pt x="38" y="216"/>
                  </a:lnTo>
                  <a:lnTo>
                    <a:pt x="36" y="212"/>
                  </a:lnTo>
                  <a:lnTo>
                    <a:pt x="34" y="208"/>
                  </a:lnTo>
                  <a:lnTo>
                    <a:pt x="36" y="194"/>
                  </a:lnTo>
                  <a:lnTo>
                    <a:pt x="42" y="184"/>
                  </a:lnTo>
                  <a:lnTo>
                    <a:pt x="50" y="172"/>
                  </a:lnTo>
                  <a:lnTo>
                    <a:pt x="54" y="164"/>
                  </a:lnTo>
                  <a:lnTo>
                    <a:pt x="50" y="158"/>
                  </a:lnTo>
                  <a:lnTo>
                    <a:pt x="48" y="152"/>
                  </a:lnTo>
                  <a:lnTo>
                    <a:pt x="46" y="134"/>
                  </a:lnTo>
                  <a:lnTo>
                    <a:pt x="48" y="126"/>
                  </a:lnTo>
                  <a:lnTo>
                    <a:pt x="50" y="122"/>
                  </a:lnTo>
                  <a:lnTo>
                    <a:pt x="56" y="118"/>
                  </a:lnTo>
                  <a:lnTo>
                    <a:pt x="62" y="112"/>
                  </a:lnTo>
                  <a:lnTo>
                    <a:pt x="64" y="106"/>
                  </a:lnTo>
                  <a:lnTo>
                    <a:pt x="64" y="102"/>
                  </a:lnTo>
                  <a:lnTo>
                    <a:pt x="62" y="88"/>
                  </a:lnTo>
                  <a:lnTo>
                    <a:pt x="60" y="90"/>
                  </a:lnTo>
                  <a:lnTo>
                    <a:pt x="56" y="90"/>
                  </a:lnTo>
                  <a:lnTo>
                    <a:pt x="52" y="90"/>
                  </a:lnTo>
                  <a:lnTo>
                    <a:pt x="50" y="86"/>
                  </a:lnTo>
                  <a:lnTo>
                    <a:pt x="48" y="80"/>
                  </a:lnTo>
                  <a:lnTo>
                    <a:pt x="42" y="60"/>
                  </a:lnTo>
                  <a:lnTo>
                    <a:pt x="40" y="56"/>
                  </a:lnTo>
                  <a:lnTo>
                    <a:pt x="36" y="54"/>
                  </a:lnTo>
                  <a:lnTo>
                    <a:pt x="34" y="52"/>
                  </a:lnTo>
                  <a:lnTo>
                    <a:pt x="32" y="50"/>
                  </a:lnTo>
                  <a:lnTo>
                    <a:pt x="28" y="20"/>
                  </a:lnTo>
                  <a:lnTo>
                    <a:pt x="22" y="8"/>
                  </a:lnTo>
                  <a:lnTo>
                    <a:pt x="14" y="0"/>
                  </a:lnTo>
                  <a:lnTo>
                    <a:pt x="12" y="0"/>
                  </a:lnTo>
                  <a:lnTo>
                    <a:pt x="8" y="4"/>
                  </a:lnTo>
                  <a:lnTo>
                    <a:pt x="4" y="6"/>
                  </a:lnTo>
                  <a:lnTo>
                    <a:pt x="0" y="8"/>
                  </a:lnTo>
                  <a:lnTo>
                    <a:pt x="4" y="18"/>
                  </a:lnTo>
                  <a:lnTo>
                    <a:pt x="8" y="32"/>
                  </a:lnTo>
                  <a:lnTo>
                    <a:pt x="12" y="48"/>
                  </a:lnTo>
                  <a:lnTo>
                    <a:pt x="14" y="66"/>
                  </a:lnTo>
                  <a:lnTo>
                    <a:pt x="10" y="80"/>
                  </a:lnTo>
                  <a:lnTo>
                    <a:pt x="8" y="96"/>
                  </a:lnTo>
                  <a:lnTo>
                    <a:pt x="12" y="102"/>
                  </a:lnTo>
                  <a:lnTo>
                    <a:pt x="16" y="106"/>
                  </a:lnTo>
                  <a:lnTo>
                    <a:pt x="18" y="118"/>
                  </a:lnTo>
                  <a:lnTo>
                    <a:pt x="18" y="134"/>
                  </a:lnTo>
                  <a:lnTo>
                    <a:pt x="16" y="162"/>
                  </a:lnTo>
                  <a:lnTo>
                    <a:pt x="10" y="192"/>
                  </a:lnTo>
                  <a:lnTo>
                    <a:pt x="12" y="198"/>
                  </a:lnTo>
                  <a:lnTo>
                    <a:pt x="14" y="202"/>
                  </a:lnTo>
                  <a:lnTo>
                    <a:pt x="16" y="206"/>
                  </a:lnTo>
                  <a:lnTo>
                    <a:pt x="18" y="210"/>
                  </a:lnTo>
                  <a:lnTo>
                    <a:pt x="18" y="214"/>
                  </a:lnTo>
                  <a:lnTo>
                    <a:pt x="16" y="214"/>
                  </a:lnTo>
                  <a:lnTo>
                    <a:pt x="14" y="216"/>
                  </a:lnTo>
                  <a:lnTo>
                    <a:pt x="14" y="218"/>
                  </a:lnTo>
                  <a:lnTo>
                    <a:pt x="14" y="236"/>
                  </a:lnTo>
                  <a:lnTo>
                    <a:pt x="20" y="252"/>
                  </a:lnTo>
                  <a:lnTo>
                    <a:pt x="22" y="268"/>
                  </a:lnTo>
                  <a:lnTo>
                    <a:pt x="24" y="286"/>
                  </a:lnTo>
                  <a:lnTo>
                    <a:pt x="22" y="302"/>
                  </a:lnTo>
                  <a:lnTo>
                    <a:pt x="22" y="310"/>
                  </a:lnTo>
                  <a:lnTo>
                    <a:pt x="20" y="318"/>
                  </a:lnTo>
                  <a:lnTo>
                    <a:pt x="22" y="326"/>
                  </a:lnTo>
                  <a:lnTo>
                    <a:pt x="22" y="332"/>
                  </a:lnTo>
                  <a:lnTo>
                    <a:pt x="20" y="340"/>
                  </a:lnTo>
                  <a:lnTo>
                    <a:pt x="16" y="346"/>
                  </a:lnTo>
                  <a:lnTo>
                    <a:pt x="12" y="350"/>
                  </a:lnTo>
                  <a:lnTo>
                    <a:pt x="10" y="352"/>
                  </a:lnTo>
                  <a:lnTo>
                    <a:pt x="10" y="358"/>
                  </a:lnTo>
                  <a:lnTo>
                    <a:pt x="12" y="362"/>
                  </a:lnTo>
                  <a:lnTo>
                    <a:pt x="18" y="372"/>
                  </a:lnTo>
                  <a:lnTo>
                    <a:pt x="22" y="380"/>
                  </a:lnTo>
                  <a:lnTo>
                    <a:pt x="24" y="388"/>
                  </a:lnTo>
                  <a:lnTo>
                    <a:pt x="24" y="404"/>
                  </a:lnTo>
                  <a:lnTo>
                    <a:pt x="26" y="418"/>
                  </a:lnTo>
                  <a:lnTo>
                    <a:pt x="28" y="436"/>
                  </a:lnTo>
                  <a:lnTo>
                    <a:pt x="34" y="456"/>
                  </a:lnTo>
                  <a:lnTo>
                    <a:pt x="36" y="462"/>
                  </a:lnTo>
                  <a:lnTo>
                    <a:pt x="40" y="462"/>
                  </a:lnTo>
                  <a:lnTo>
                    <a:pt x="44" y="462"/>
                  </a:lnTo>
                  <a:lnTo>
                    <a:pt x="46" y="462"/>
                  </a:lnTo>
                  <a:lnTo>
                    <a:pt x="46" y="460"/>
                  </a:lnTo>
                  <a:lnTo>
                    <a:pt x="44" y="448"/>
                  </a:lnTo>
                  <a:lnTo>
                    <a:pt x="40" y="436"/>
                  </a:lnTo>
                  <a:lnTo>
                    <a:pt x="44" y="434"/>
                  </a:lnTo>
                  <a:lnTo>
                    <a:pt x="50" y="434"/>
                  </a:lnTo>
                  <a:lnTo>
                    <a:pt x="52" y="442"/>
                  </a:lnTo>
                  <a:lnTo>
                    <a:pt x="52" y="456"/>
                  </a:lnTo>
                  <a:lnTo>
                    <a:pt x="54" y="462"/>
                  </a:lnTo>
                  <a:lnTo>
                    <a:pt x="56" y="466"/>
                  </a:lnTo>
                  <a:lnTo>
                    <a:pt x="56" y="480"/>
                  </a:lnTo>
                  <a:lnTo>
                    <a:pt x="50" y="482"/>
                  </a:lnTo>
                  <a:lnTo>
                    <a:pt x="44" y="482"/>
                  </a:lnTo>
                  <a:lnTo>
                    <a:pt x="46" y="486"/>
                  </a:lnTo>
                  <a:lnTo>
                    <a:pt x="48" y="490"/>
                  </a:lnTo>
                  <a:lnTo>
                    <a:pt x="50" y="492"/>
                  </a:lnTo>
                  <a:lnTo>
                    <a:pt x="50" y="496"/>
                  </a:lnTo>
                  <a:lnTo>
                    <a:pt x="50" y="502"/>
                  </a:lnTo>
                  <a:lnTo>
                    <a:pt x="46" y="506"/>
                  </a:lnTo>
                  <a:lnTo>
                    <a:pt x="42" y="512"/>
                  </a:lnTo>
                  <a:lnTo>
                    <a:pt x="40" y="518"/>
                  </a:lnTo>
                  <a:lnTo>
                    <a:pt x="42" y="522"/>
                  </a:lnTo>
                  <a:lnTo>
                    <a:pt x="46" y="524"/>
                  </a:lnTo>
                  <a:lnTo>
                    <a:pt x="56" y="526"/>
                  </a:lnTo>
                  <a:lnTo>
                    <a:pt x="54" y="530"/>
                  </a:lnTo>
                  <a:lnTo>
                    <a:pt x="56" y="534"/>
                  </a:lnTo>
                  <a:lnTo>
                    <a:pt x="58" y="540"/>
                  </a:lnTo>
                  <a:lnTo>
                    <a:pt x="58" y="544"/>
                  </a:lnTo>
                  <a:lnTo>
                    <a:pt x="50" y="544"/>
                  </a:lnTo>
                  <a:lnTo>
                    <a:pt x="50" y="554"/>
                  </a:lnTo>
                  <a:lnTo>
                    <a:pt x="54" y="560"/>
                  </a:lnTo>
                  <a:lnTo>
                    <a:pt x="62" y="568"/>
                  </a:lnTo>
                  <a:lnTo>
                    <a:pt x="62" y="572"/>
                  </a:lnTo>
                  <a:lnTo>
                    <a:pt x="62" y="576"/>
                  </a:lnTo>
                  <a:lnTo>
                    <a:pt x="66" y="582"/>
                  </a:lnTo>
                  <a:lnTo>
                    <a:pt x="74" y="594"/>
                  </a:lnTo>
                  <a:lnTo>
                    <a:pt x="80" y="602"/>
                  </a:lnTo>
                  <a:lnTo>
                    <a:pt x="86" y="606"/>
                  </a:lnTo>
                  <a:lnTo>
                    <a:pt x="96" y="606"/>
                  </a:lnTo>
                  <a:lnTo>
                    <a:pt x="94" y="618"/>
                  </a:lnTo>
                  <a:lnTo>
                    <a:pt x="96" y="622"/>
                  </a:lnTo>
                  <a:lnTo>
                    <a:pt x="100" y="626"/>
                  </a:lnTo>
                  <a:lnTo>
                    <a:pt x="96" y="630"/>
                  </a:lnTo>
                  <a:lnTo>
                    <a:pt x="106" y="640"/>
                  </a:lnTo>
                  <a:lnTo>
                    <a:pt x="122" y="648"/>
                  </a:lnTo>
                  <a:lnTo>
                    <a:pt x="154" y="660"/>
                  </a:lnTo>
                  <a:lnTo>
                    <a:pt x="156" y="664"/>
                  </a:lnTo>
                  <a:lnTo>
                    <a:pt x="158" y="666"/>
                  </a:lnTo>
                  <a:lnTo>
                    <a:pt x="160" y="668"/>
                  </a:lnTo>
                  <a:lnTo>
                    <a:pt x="164" y="670"/>
                  </a:lnTo>
                  <a:lnTo>
                    <a:pt x="172" y="672"/>
                  </a:lnTo>
                  <a:lnTo>
                    <a:pt x="178" y="674"/>
                  </a:lnTo>
                  <a:lnTo>
                    <a:pt x="192" y="678"/>
                  </a:lnTo>
                  <a:lnTo>
                    <a:pt x="174" y="6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17" name="Freeform 100"/>
            <p:cNvSpPr/>
            <p:nvPr/>
          </p:nvSpPr>
          <p:spPr bwMode="auto">
            <a:xfrm>
              <a:off x="3263316" y="6084908"/>
              <a:ext cx="99168" cy="88938"/>
            </a:xfrm>
            <a:custGeom>
              <a:avLst/>
              <a:gdLst>
                <a:gd name="T0" fmla="*/ 0 w 68"/>
                <a:gd name="T1" fmla="*/ 0 h 56"/>
                <a:gd name="T2" fmla="*/ 2147483647 w 68"/>
                <a:gd name="T3" fmla="*/ 2147483647 h 56"/>
                <a:gd name="T4" fmla="*/ 2147483647 w 68"/>
                <a:gd name="T5" fmla="*/ 2147483647 h 56"/>
                <a:gd name="T6" fmla="*/ 2147483647 w 68"/>
                <a:gd name="T7" fmla="*/ 2147483647 h 56"/>
                <a:gd name="T8" fmla="*/ 2147483647 w 68"/>
                <a:gd name="T9" fmla="*/ 2147483647 h 56"/>
                <a:gd name="T10" fmla="*/ 2147483647 w 68"/>
                <a:gd name="T11" fmla="*/ 2147483647 h 56"/>
                <a:gd name="T12" fmla="*/ 2147483647 w 68"/>
                <a:gd name="T13" fmla="*/ 2147483647 h 56"/>
                <a:gd name="T14" fmla="*/ 2147483647 w 68"/>
                <a:gd name="T15" fmla="*/ 2147483647 h 56"/>
                <a:gd name="T16" fmla="*/ 2147483647 w 68"/>
                <a:gd name="T17" fmla="*/ 2147483647 h 56"/>
                <a:gd name="T18" fmla="*/ 2147483647 w 68"/>
                <a:gd name="T19" fmla="*/ 2147483647 h 56"/>
                <a:gd name="T20" fmla="*/ 2147483647 w 68"/>
                <a:gd name="T21" fmla="*/ 2147483647 h 56"/>
                <a:gd name="T22" fmla="*/ 2147483647 w 68"/>
                <a:gd name="T23" fmla="*/ 2147483647 h 56"/>
                <a:gd name="T24" fmla="*/ 2147483647 w 68"/>
                <a:gd name="T25" fmla="*/ 2147483647 h 56"/>
                <a:gd name="T26" fmla="*/ 0 w 68"/>
                <a:gd name="T27" fmla="*/ 0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56"/>
                <a:gd name="T44" fmla="*/ 68 w 68"/>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56">
                  <a:moveTo>
                    <a:pt x="0" y="0"/>
                  </a:moveTo>
                  <a:lnTo>
                    <a:pt x="6" y="6"/>
                  </a:lnTo>
                  <a:lnTo>
                    <a:pt x="12" y="14"/>
                  </a:lnTo>
                  <a:lnTo>
                    <a:pt x="28" y="26"/>
                  </a:lnTo>
                  <a:lnTo>
                    <a:pt x="40" y="30"/>
                  </a:lnTo>
                  <a:lnTo>
                    <a:pt x="50" y="32"/>
                  </a:lnTo>
                  <a:lnTo>
                    <a:pt x="62" y="36"/>
                  </a:lnTo>
                  <a:lnTo>
                    <a:pt x="66" y="38"/>
                  </a:lnTo>
                  <a:lnTo>
                    <a:pt x="68" y="42"/>
                  </a:lnTo>
                  <a:lnTo>
                    <a:pt x="48" y="52"/>
                  </a:lnTo>
                  <a:lnTo>
                    <a:pt x="40" y="54"/>
                  </a:lnTo>
                  <a:lnTo>
                    <a:pt x="28" y="56"/>
                  </a:lnTo>
                  <a:lnTo>
                    <a:pt x="18" y="5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18" name="Freeform 101"/>
            <p:cNvSpPr/>
            <p:nvPr/>
          </p:nvSpPr>
          <p:spPr bwMode="auto">
            <a:xfrm>
              <a:off x="2791694" y="4215869"/>
              <a:ext cx="269828" cy="480535"/>
            </a:xfrm>
            <a:custGeom>
              <a:avLst/>
              <a:gdLst>
                <a:gd name="T0" fmla="*/ 2147483647 w 184"/>
                <a:gd name="T1" fmla="*/ 2147483647 h 304"/>
                <a:gd name="T2" fmla="*/ 2147483647 w 184"/>
                <a:gd name="T3" fmla="*/ 2147483647 h 304"/>
                <a:gd name="T4" fmla="*/ 2147483647 w 184"/>
                <a:gd name="T5" fmla="*/ 2147483647 h 304"/>
                <a:gd name="T6" fmla="*/ 2147483647 w 184"/>
                <a:gd name="T7" fmla="*/ 2147483647 h 304"/>
                <a:gd name="T8" fmla="*/ 2147483647 w 184"/>
                <a:gd name="T9" fmla="*/ 2147483647 h 304"/>
                <a:gd name="T10" fmla="*/ 2147483647 w 184"/>
                <a:gd name="T11" fmla="*/ 2147483647 h 304"/>
                <a:gd name="T12" fmla="*/ 2147483647 w 184"/>
                <a:gd name="T13" fmla="*/ 2147483647 h 304"/>
                <a:gd name="T14" fmla="*/ 2147483647 w 184"/>
                <a:gd name="T15" fmla="*/ 2147483647 h 304"/>
                <a:gd name="T16" fmla="*/ 2147483647 w 184"/>
                <a:gd name="T17" fmla="*/ 2147483647 h 304"/>
                <a:gd name="T18" fmla="*/ 2147483647 w 184"/>
                <a:gd name="T19" fmla="*/ 2147483647 h 304"/>
                <a:gd name="T20" fmla="*/ 2147483647 w 184"/>
                <a:gd name="T21" fmla="*/ 2147483647 h 304"/>
                <a:gd name="T22" fmla="*/ 2147483647 w 184"/>
                <a:gd name="T23" fmla="*/ 2147483647 h 304"/>
                <a:gd name="T24" fmla="*/ 2147483647 w 184"/>
                <a:gd name="T25" fmla="*/ 2147483647 h 304"/>
                <a:gd name="T26" fmla="*/ 2147483647 w 184"/>
                <a:gd name="T27" fmla="*/ 2147483647 h 304"/>
                <a:gd name="T28" fmla="*/ 2147483647 w 184"/>
                <a:gd name="T29" fmla="*/ 2147483647 h 304"/>
                <a:gd name="T30" fmla="*/ 2147483647 w 184"/>
                <a:gd name="T31" fmla="*/ 2147483647 h 304"/>
                <a:gd name="T32" fmla="*/ 2147483647 w 184"/>
                <a:gd name="T33" fmla="*/ 2147483647 h 304"/>
                <a:gd name="T34" fmla="*/ 2147483647 w 184"/>
                <a:gd name="T35" fmla="*/ 2147483647 h 304"/>
                <a:gd name="T36" fmla="*/ 2147483647 w 184"/>
                <a:gd name="T37" fmla="*/ 2147483647 h 304"/>
                <a:gd name="T38" fmla="*/ 2147483647 w 184"/>
                <a:gd name="T39" fmla="*/ 2147483647 h 304"/>
                <a:gd name="T40" fmla="*/ 2147483647 w 184"/>
                <a:gd name="T41" fmla="*/ 2147483647 h 304"/>
                <a:gd name="T42" fmla="*/ 2147483647 w 184"/>
                <a:gd name="T43" fmla="*/ 2147483647 h 304"/>
                <a:gd name="T44" fmla="*/ 2147483647 w 184"/>
                <a:gd name="T45" fmla="*/ 2147483647 h 304"/>
                <a:gd name="T46" fmla="*/ 2147483647 w 184"/>
                <a:gd name="T47" fmla="*/ 2147483647 h 304"/>
                <a:gd name="T48" fmla="*/ 2147483647 w 184"/>
                <a:gd name="T49" fmla="*/ 2147483647 h 304"/>
                <a:gd name="T50" fmla="*/ 2147483647 w 184"/>
                <a:gd name="T51" fmla="*/ 2147483647 h 304"/>
                <a:gd name="T52" fmla="*/ 2147483647 w 184"/>
                <a:gd name="T53" fmla="*/ 2147483647 h 304"/>
                <a:gd name="T54" fmla="*/ 2147483647 w 184"/>
                <a:gd name="T55" fmla="*/ 2147483647 h 304"/>
                <a:gd name="T56" fmla="*/ 2147483647 w 184"/>
                <a:gd name="T57" fmla="*/ 2147483647 h 304"/>
                <a:gd name="T58" fmla="*/ 2147483647 w 184"/>
                <a:gd name="T59" fmla="*/ 2147483647 h 304"/>
                <a:gd name="T60" fmla="*/ 2147483647 w 184"/>
                <a:gd name="T61" fmla="*/ 2147483647 h 304"/>
                <a:gd name="T62" fmla="*/ 2147483647 w 184"/>
                <a:gd name="T63" fmla="*/ 2147483647 h 304"/>
                <a:gd name="T64" fmla="*/ 2147483647 w 184"/>
                <a:gd name="T65" fmla="*/ 2147483647 h 304"/>
                <a:gd name="T66" fmla="*/ 2147483647 w 184"/>
                <a:gd name="T67" fmla="*/ 2147483647 h 304"/>
                <a:gd name="T68" fmla="*/ 2147483647 w 184"/>
                <a:gd name="T69" fmla="*/ 2147483647 h 304"/>
                <a:gd name="T70" fmla="*/ 2147483647 w 184"/>
                <a:gd name="T71" fmla="*/ 2147483647 h 304"/>
                <a:gd name="T72" fmla="*/ 2147483647 w 184"/>
                <a:gd name="T73" fmla="*/ 2147483647 h 304"/>
                <a:gd name="T74" fmla="*/ 2147483647 w 184"/>
                <a:gd name="T75" fmla="*/ 2147483647 h 304"/>
                <a:gd name="T76" fmla="*/ 2147483647 w 184"/>
                <a:gd name="T77" fmla="*/ 2147483647 h 304"/>
                <a:gd name="T78" fmla="*/ 2147483647 w 184"/>
                <a:gd name="T79" fmla="*/ 2147483647 h 304"/>
                <a:gd name="T80" fmla="*/ 2147483647 w 184"/>
                <a:gd name="T81" fmla="*/ 2147483647 h 304"/>
                <a:gd name="T82" fmla="*/ 2147483647 w 184"/>
                <a:gd name="T83" fmla="*/ 2147483647 h 304"/>
                <a:gd name="T84" fmla="*/ 2147483647 w 184"/>
                <a:gd name="T85" fmla="*/ 2147483647 h 304"/>
                <a:gd name="T86" fmla="*/ 2147483647 w 184"/>
                <a:gd name="T87" fmla="*/ 2147483647 h 304"/>
                <a:gd name="T88" fmla="*/ 2147483647 w 184"/>
                <a:gd name="T89" fmla="*/ 2147483647 h 304"/>
                <a:gd name="T90" fmla="*/ 0 w 184"/>
                <a:gd name="T91" fmla="*/ 2147483647 h 3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4"/>
                <a:gd name="T139" fmla="*/ 0 h 304"/>
                <a:gd name="T140" fmla="*/ 184 w 184"/>
                <a:gd name="T141" fmla="*/ 304 h 3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4" h="304">
                  <a:moveTo>
                    <a:pt x="2" y="204"/>
                  </a:moveTo>
                  <a:lnTo>
                    <a:pt x="2" y="194"/>
                  </a:lnTo>
                  <a:lnTo>
                    <a:pt x="6" y="184"/>
                  </a:lnTo>
                  <a:lnTo>
                    <a:pt x="8" y="178"/>
                  </a:lnTo>
                  <a:lnTo>
                    <a:pt x="18" y="176"/>
                  </a:lnTo>
                  <a:lnTo>
                    <a:pt x="18" y="172"/>
                  </a:lnTo>
                  <a:lnTo>
                    <a:pt x="22" y="166"/>
                  </a:lnTo>
                  <a:lnTo>
                    <a:pt x="26" y="162"/>
                  </a:lnTo>
                  <a:lnTo>
                    <a:pt x="28" y="158"/>
                  </a:lnTo>
                  <a:lnTo>
                    <a:pt x="26" y="142"/>
                  </a:lnTo>
                  <a:lnTo>
                    <a:pt x="24" y="124"/>
                  </a:lnTo>
                  <a:lnTo>
                    <a:pt x="26" y="118"/>
                  </a:lnTo>
                  <a:lnTo>
                    <a:pt x="28" y="114"/>
                  </a:lnTo>
                  <a:lnTo>
                    <a:pt x="26" y="106"/>
                  </a:lnTo>
                  <a:lnTo>
                    <a:pt x="22" y="100"/>
                  </a:lnTo>
                  <a:lnTo>
                    <a:pt x="18" y="96"/>
                  </a:lnTo>
                  <a:lnTo>
                    <a:pt x="18" y="90"/>
                  </a:lnTo>
                  <a:lnTo>
                    <a:pt x="16" y="90"/>
                  </a:lnTo>
                  <a:lnTo>
                    <a:pt x="22" y="86"/>
                  </a:lnTo>
                  <a:lnTo>
                    <a:pt x="28" y="82"/>
                  </a:lnTo>
                  <a:lnTo>
                    <a:pt x="26" y="76"/>
                  </a:lnTo>
                  <a:lnTo>
                    <a:pt x="26" y="70"/>
                  </a:lnTo>
                  <a:lnTo>
                    <a:pt x="28" y="68"/>
                  </a:lnTo>
                  <a:lnTo>
                    <a:pt x="32" y="72"/>
                  </a:lnTo>
                  <a:lnTo>
                    <a:pt x="40" y="74"/>
                  </a:lnTo>
                  <a:lnTo>
                    <a:pt x="42" y="64"/>
                  </a:lnTo>
                  <a:lnTo>
                    <a:pt x="46" y="62"/>
                  </a:lnTo>
                  <a:lnTo>
                    <a:pt x="48" y="58"/>
                  </a:lnTo>
                  <a:lnTo>
                    <a:pt x="52" y="58"/>
                  </a:lnTo>
                  <a:lnTo>
                    <a:pt x="56" y="54"/>
                  </a:lnTo>
                  <a:lnTo>
                    <a:pt x="58" y="48"/>
                  </a:lnTo>
                  <a:lnTo>
                    <a:pt x="60" y="42"/>
                  </a:lnTo>
                  <a:lnTo>
                    <a:pt x="60" y="34"/>
                  </a:lnTo>
                  <a:lnTo>
                    <a:pt x="62" y="30"/>
                  </a:lnTo>
                  <a:lnTo>
                    <a:pt x="66" y="26"/>
                  </a:lnTo>
                  <a:lnTo>
                    <a:pt x="72" y="24"/>
                  </a:lnTo>
                  <a:lnTo>
                    <a:pt x="80" y="24"/>
                  </a:lnTo>
                  <a:lnTo>
                    <a:pt x="82" y="20"/>
                  </a:lnTo>
                  <a:lnTo>
                    <a:pt x="86" y="18"/>
                  </a:lnTo>
                  <a:lnTo>
                    <a:pt x="98" y="14"/>
                  </a:lnTo>
                  <a:lnTo>
                    <a:pt x="110" y="10"/>
                  </a:lnTo>
                  <a:lnTo>
                    <a:pt x="118" y="4"/>
                  </a:lnTo>
                  <a:lnTo>
                    <a:pt x="124" y="2"/>
                  </a:lnTo>
                  <a:lnTo>
                    <a:pt x="128" y="0"/>
                  </a:lnTo>
                  <a:lnTo>
                    <a:pt x="128" y="8"/>
                  </a:lnTo>
                  <a:lnTo>
                    <a:pt x="124" y="10"/>
                  </a:lnTo>
                  <a:lnTo>
                    <a:pt x="120" y="14"/>
                  </a:lnTo>
                  <a:lnTo>
                    <a:pt x="118" y="18"/>
                  </a:lnTo>
                  <a:lnTo>
                    <a:pt x="110" y="28"/>
                  </a:lnTo>
                  <a:lnTo>
                    <a:pt x="98" y="40"/>
                  </a:lnTo>
                  <a:lnTo>
                    <a:pt x="94" y="48"/>
                  </a:lnTo>
                  <a:lnTo>
                    <a:pt x="92" y="56"/>
                  </a:lnTo>
                  <a:lnTo>
                    <a:pt x="94" y="62"/>
                  </a:lnTo>
                  <a:lnTo>
                    <a:pt x="98" y="64"/>
                  </a:lnTo>
                  <a:lnTo>
                    <a:pt x="100" y="68"/>
                  </a:lnTo>
                  <a:lnTo>
                    <a:pt x="102" y="72"/>
                  </a:lnTo>
                  <a:lnTo>
                    <a:pt x="106" y="76"/>
                  </a:lnTo>
                  <a:lnTo>
                    <a:pt x="108" y="82"/>
                  </a:lnTo>
                  <a:lnTo>
                    <a:pt x="104" y="88"/>
                  </a:lnTo>
                  <a:lnTo>
                    <a:pt x="102" y="92"/>
                  </a:lnTo>
                  <a:lnTo>
                    <a:pt x="104" y="94"/>
                  </a:lnTo>
                  <a:lnTo>
                    <a:pt x="108" y="98"/>
                  </a:lnTo>
                  <a:lnTo>
                    <a:pt x="112" y="100"/>
                  </a:lnTo>
                  <a:lnTo>
                    <a:pt x="116" y="102"/>
                  </a:lnTo>
                  <a:lnTo>
                    <a:pt x="130" y="104"/>
                  </a:lnTo>
                  <a:lnTo>
                    <a:pt x="142" y="106"/>
                  </a:lnTo>
                  <a:lnTo>
                    <a:pt x="142" y="112"/>
                  </a:lnTo>
                  <a:lnTo>
                    <a:pt x="146" y="116"/>
                  </a:lnTo>
                  <a:lnTo>
                    <a:pt x="152" y="118"/>
                  </a:lnTo>
                  <a:lnTo>
                    <a:pt x="158" y="118"/>
                  </a:lnTo>
                  <a:lnTo>
                    <a:pt x="166" y="118"/>
                  </a:lnTo>
                  <a:lnTo>
                    <a:pt x="170" y="118"/>
                  </a:lnTo>
                  <a:lnTo>
                    <a:pt x="176" y="116"/>
                  </a:lnTo>
                  <a:lnTo>
                    <a:pt x="184" y="116"/>
                  </a:lnTo>
                  <a:lnTo>
                    <a:pt x="176" y="132"/>
                  </a:lnTo>
                  <a:lnTo>
                    <a:pt x="174" y="142"/>
                  </a:lnTo>
                  <a:lnTo>
                    <a:pt x="172" y="148"/>
                  </a:lnTo>
                  <a:lnTo>
                    <a:pt x="174" y="154"/>
                  </a:lnTo>
                  <a:lnTo>
                    <a:pt x="178" y="158"/>
                  </a:lnTo>
                  <a:lnTo>
                    <a:pt x="180" y="162"/>
                  </a:lnTo>
                  <a:lnTo>
                    <a:pt x="182" y="168"/>
                  </a:lnTo>
                  <a:lnTo>
                    <a:pt x="182" y="170"/>
                  </a:lnTo>
                  <a:lnTo>
                    <a:pt x="180" y="174"/>
                  </a:lnTo>
                  <a:lnTo>
                    <a:pt x="178" y="174"/>
                  </a:lnTo>
                  <a:lnTo>
                    <a:pt x="178" y="178"/>
                  </a:lnTo>
                  <a:lnTo>
                    <a:pt x="180" y="182"/>
                  </a:lnTo>
                  <a:lnTo>
                    <a:pt x="184" y="190"/>
                  </a:lnTo>
                  <a:lnTo>
                    <a:pt x="170" y="198"/>
                  </a:lnTo>
                  <a:lnTo>
                    <a:pt x="160" y="200"/>
                  </a:lnTo>
                  <a:lnTo>
                    <a:pt x="148" y="200"/>
                  </a:lnTo>
                  <a:lnTo>
                    <a:pt x="142" y="204"/>
                  </a:lnTo>
                  <a:lnTo>
                    <a:pt x="144" y="204"/>
                  </a:lnTo>
                  <a:lnTo>
                    <a:pt x="146" y="206"/>
                  </a:lnTo>
                  <a:lnTo>
                    <a:pt x="148" y="210"/>
                  </a:lnTo>
                  <a:lnTo>
                    <a:pt x="152" y="212"/>
                  </a:lnTo>
                  <a:lnTo>
                    <a:pt x="152" y="220"/>
                  </a:lnTo>
                  <a:lnTo>
                    <a:pt x="146" y="220"/>
                  </a:lnTo>
                  <a:lnTo>
                    <a:pt x="142" y="222"/>
                  </a:lnTo>
                  <a:lnTo>
                    <a:pt x="140" y="226"/>
                  </a:lnTo>
                  <a:lnTo>
                    <a:pt x="138" y="228"/>
                  </a:lnTo>
                  <a:lnTo>
                    <a:pt x="140" y="234"/>
                  </a:lnTo>
                  <a:lnTo>
                    <a:pt x="142" y="240"/>
                  </a:lnTo>
                  <a:lnTo>
                    <a:pt x="146" y="246"/>
                  </a:lnTo>
                  <a:lnTo>
                    <a:pt x="148" y="252"/>
                  </a:lnTo>
                  <a:lnTo>
                    <a:pt x="146" y="276"/>
                  </a:lnTo>
                  <a:lnTo>
                    <a:pt x="142" y="304"/>
                  </a:lnTo>
                  <a:lnTo>
                    <a:pt x="136" y="300"/>
                  </a:lnTo>
                  <a:lnTo>
                    <a:pt x="132" y="298"/>
                  </a:lnTo>
                  <a:lnTo>
                    <a:pt x="130" y="294"/>
                  </a:lnTo>
                  <a:lnTo>
                    <a:pt x="132" y="290"/>
                  </a:lnTo>
                  <a:lnTo>
                    <a:pt x="136" y="286"/>
                  </a:lnTo>
                  <a:lnTo>
                    <a:pt x="138" y="282"/>
                  </a:lnTo>
                  <a:lnTo>
                    <a:pt x="140" y="278"/>
                  </a:lnTo>
                  <a:lnTo>
                    <a:pt x="134" y="274"/>
                  </a:lnTo>
                  <a:lnTo>
                    <a:pt x="126" y="272"/>
                  </a:lnTo>
                  <a:lnTo>
                    <a:pt x="122" y="274"/>
                  </a:lnTo>
                  <a:lnTo>
                    <a:pt x="122" y="278"/>
                  </a:lnTo>
                  <a:lnTo>
                    <a:pt x="118" y="274"/>
                  </a:lnTo>
                  <a:lnTo>
                    <a:pt x="116" y="272"/>
                  </a:lnTo>
                  <a:lnTo>
                    <a:pt x="114" y="272"/>
                  </a:lnTo>
                  <a:lnTo>
                    <a:pt x="110" y="274"/>
                  </a:lnTo>
                  <a:lnTo>
                    <a:pt x="108" y="276"/>
                  </a:lnTo>
                  <a:lnTo>
                    <a:pt x="106" y="276"/>
                  </a:lnTo>
                  <a:lnTo>
                    <a:pt x="90" y="276"/>
                  </a:lnTo>
                  <a:lnTo>
                    <a:pt x="88" y="268"/>
                  </a:lnTo>
                  <a:lnTo>
                    <a:pt x="86" y="260"/>
                  </a:lnTo>
                  <a:lnTo>
                    <a:pt x="82" y="256"/>
                  </a:lnTo>
                  <a:lnTo>
                    <a:pt x="76" y="248"/>
                  </a:lnTo>
                  <a:lnTo>
                    <a:pt x="68" y="242"/>
                  </a:lnTo>
                  <a:lnTo>
                    <a:pt x="62" y="238"/>
                  </a:lnTo>
                  <a:lnTo>
                    <a:pt x="58" y="234"/>
                  </a:lnTo>
                  <a:lnTo>
                    <a:pt x="52" y="234"/>
                  </a:lnTo>
                  <a:lnTo>
                    <a:pt x="50" y="230"/>
                  </a:lnTo>
                  <a:lnTo>
                    <a:pt x="52" y="228"/>
                  </a:lnTo>
                  <a:lnTo>
                    <a:pt x="36" y="226"/>
                  </a:lnTo>
                  <a:lnTo>
                    <a:pt x="22" y="220"/>
                  </a:lnTo>
                  <a:lnTo>
                    <a:pt x="10" y="212"/>
                  </a:lnTo>
                  <a:lnTo>
                    <a:pt x="0" y="204"/>
                  </a:lnTo>
                  <a:lnTo>
                    <a:pt x="2" y="2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19" name="Freeform 103"/>
            <p:cNvSpPr/>
            <p:nvPr/>
          </p:nvSpPr>
          <p:spPr bwMode="auto">
            <a:xfrm>
              <a:off x="5138271" y="3905246"/>
              <a:ext cx="386292" cy="560181"/>
            </a:xfrm>
            <a:custGeom>
              <a:avLst/>
              <a:gdLst>
                <a:gd name="T0" fmla="*/ 2147483647 w 264"/>
                <a:gd name="T1" fmla="*/ 2147483647 h 354"/>
                <a:gd name="T2" fmla="*/ 2147483647 w 264"/>
                <a:gd name="T3" fmla="*/ 2147483647 h 354"/>
                <a:gd name="T4" fmla="*/ 2147483647 w 264"/>
                <a:gd name="T5" fmla="*/ 2147483647 h 354"/>
                <a:gd name="T6" fmla="*/ 2147483647 w 264"/>
                <a:gd name="T7" fmla="*/ 2147483647 h 354"/>
                <a:gd name="T8" fmla="*/ 2147483647 w 264"/>
                <a:gd name="T9" fmla="*/ 2147483647 h 354"/>
                <a:gd name="T10" fmla="*/ 2147483647 w 264"/>
                <a:gd name="T11" fmla="*/ 2147483647 h 354"/>
                <a:gd name="T12" fmla="*/ 2147483647 w 264"/>
                <a:gd name="T13" fmla="*/ 2147483647 h 354"/>
                <a:gd name="T14" fmla="*/ 2147483647 w 264"/>
                <a:gd name="T15" fmla="*/ 2147483647 h 354"/>
                <a:gd name="T16" fmla="*/ 2147483647 w 264"/>
                <a:gd name="T17" fmla="*/ 2147483647 h 354"/>
                <a:gd name="T18" fmla="*/ 2147483647 w 264"/>
                <a:gd name="T19" fmla="*/ 2147483647 h 354"/>
                <a:gd name="T20" fmla="*/ 2147483647 w 264"/>
                <a:gd name="T21" fmla="*/ 2147483647 h 354"/>
                <a:gd name="T22" fmla="*/ 2147483647 w 264"/>
                <a:gd name="T23" fmla="*/ 2147483647 h 354"/>
                <a:gd name="T24" fmla="*/ 2147483647 w 264"/>
                <a:gd name="T25" fmla="*/ 2147483647 h 354"/>
                <a:gd name="T26" fmla="*/ 2147483647 w 264"/>
                <a:gd name="T27" fmla="*/ 2147483647 h 354"/>
                <a:gd name="T28" fmla="*/ 2147483647 w 264"/>
                <a:gd name="T29" fmla="*/ 2147483647 h 354"/>
                <a:gd name="T30" fmla="*/ 2147483647 w 264"/>
                <a:gd name="T31" fmla="*/ 2147483647 h 354"/>
                <a:gd name="T32" fmla="*/ 2147483647 w 264"/>
                <a:gd name="T33" fmla="*/ 2147483647 h 354"/>
                <a:gd name="T34" fmla="*/ 2147483647 w 264"/>
                <a:gd name="T35" fmla="*/ 2147483647 h 354"/>
                <a:gd name="T36" fmla="*/ 2147483647 w 264"/>
                <a:gd name="T37" fmla="*/ 2147483647 h 354"/>
                <a:gd name="T38" fmla="*/ 2147483647 w 264"/>
                <a:gd name="T39" fmla="*/ 2147483647 h 354"/>
                <a:gd name="T40" fmla="*/ 2147483647 w 264"/>
                <a:gd name="T41" fmla="*/ 2147483647 h 354"/>
                <a:gd name="T42" fmla="*/ 2147483647 w 264"/>
                <a:gd name="T43" fmla="*/ 2147483647 h 354"/>
                <a:gd name="T44" fmla="*/ 2147483647 w 264"/>
                <a:gd name="T45" fmla="*/ 2147483647 h 354"/>
                <a:gd name="T46" fmla="*/ 2147483647 w 264"/>
                <a:gd name="T47" fmla="*/ 2147483647 h 354"/>
                <a:gd name="T48" fmla="*/ 2147483647 w 264"/>
                <a:gd name="T49" fmla="*/ 2147483647 h 354"/>
                <a:gd name="T50" fmla="*/ 2147483647 w 264"/>
                <a:gd name="T51" fmla="*/ 2147483647 h 354"/>
                <a:gd name="T52" fmla="*/ 2147483647 w 264"/>
                <a:gd name="T53" fmla="*/ 2147483647 h 354"/>
                <a:gd name="T54" fmla="*/ 2147483647 w 264"/>
                <a:gd name="T55" fmla="*/ 2147483647 h 354"/>
                <a:gd name="T56" fmla="*/ 2147483647 w 264"/>
                <a:gd name="T57" fmla="*/ 2147483647 h 354"/>
                <a:gd name="T58" fmla="*/ 2147483647 w 264"/>
                <a:gd name="T59" fmla="*/ 2147483647 h 354"/>
                <a:gd name="T60" fmla="*/ 2147483647 w 264"/>
                <a:gd name="T61" fmla="*/ 2147483647 h 354"/>
                <a:gd name="T62" fmla="*/ 2147483647 w 264"/>
                <a:gd name="T63" fmla="*/ 2147483647 h 354"/>
                <a:gd name="T64" fmla="*/ 2147483647 w 264"/>
                <a:gd name="T65" fmla="*/ 2147483647 h 354"/>
                <a:gd name="T66" fmla="*/ 2147483647 w 264"/>
                <a:gd name="T67" fmla="*/ 2147483647 h 354"/>
                <a:gd name="T68" fmla="*/ 2147483647 w 264"/>
                <a:gd name="T69" fmla="*/ 2147483647 h 354"/>
                <a:gd name="T70" fmla="*/ 2147483647 w 264"/>
                <a:gd name="T71" fmla="*/ 2147483647 h 354"/>
                <a:gd name="T72" fmla="*/ 2147483647 w 264"/>
                <a:gd name="T73" fmla="*/ 2147483647 h 354"/>
                <a:gd name="T74" fmla="*/ 2147483647 w 264"/>
                <a:gd name="T75" fmla="*/ 2147483647 h 354"/>
                <a:gd name="T76" fmla="*/ 2147483647 w 264"/>
                <a:gd name="T77" fmla="*/ 2147483647 h 354"/>
                <a:gd name="T78" fmla="*/ 2147483647 w 264"/>
                <a:gd name="T79" fmla="*/ 2147483647 h 354"/>
                <a:gd name="T80" fmla="*/ 2147483647 w 264"/>
                <a:gd name="T81" fmla="*/ 2147483647 h 354"/>
                <a:gd name="T82" fmla="*/ 2147483647 w 264"/>
                <a:gd name="T83" fmla="*/ 2147483647 h 354"/>
                <a:gd name="T84" fmla="*/ 2147483647 w 264"/>
                <a:gd name="T85" fmla="*/ 2147483647 h 354"/>
                <a:gd name="T86" fmla="*/ 2147483647 w 264"/>
                <a:gd name="T87" fmla="*/ 2147483647 h 354"/>
                <a:gd name="T88" fmla="*/ 2147483647 w 264"/>
                <a:gd name="T89" fmla="*/ 2147483647 h 354"/>
                <a:gd name="T90" fmla="*/ 2147483647 w 264"/>
                <a:gd name="T91" fmla="*/ 0 h 354"/>
                <a:gd name="T92" fmla="*/ 2147483647 w 264"/>
                <a:gd name="T93" fmla="*/ 2147483647 h 354"/>
                <a:gd name="T94" fmla="*/ 2147483647 w 264"/>
                <a:gd name="T95" fmla="*/ 2147483647 h 354"/>
                <a:gd name="T96" fmla="*/ 2147483647 w 264"/>
                <a:gd name="T97" fmla="*/ 2147483647 h 354"/>
                <a:gd name="T98" fmla="*/ 2147483647 w 264"/>
                <a:gd name="T99" fmla="*/ 2147483647 h 354"/>
                <a:gd name="T100" fmla="*/ 2147483647 w 264"/>
                <a:gd name="T101" fmla="*/ 2147483647 h 354"/>
                <a:gd name="T102" fmla="*/ 2147483647 w 264"/>
                <a:gd name="T103" fmla="*/ 2147483647 h 354"/>
                <a:gd name="T104" fmla="*/ 2147483647 w 264"/>
                <a:gd name="T105" fmla="*/ 2147483647 h 354"/>
                <a:gd name="T106" fmla="*/ 2147483647 w 264"/>
                <a:gd name="T107" fmla="*/ 2147483647 h 354"/>
                <a:gd name="T108" fmla="*/ 2147483647 w 264"/>
                <a:gd name="T109" fmla="*/ 2147483647 h 354"/>
                <a:gd name="T110" fmla="*/ 0 w 264"/>
                <a:gd name="T111" fmla="*/ 2147483647 h 354"/>
                <a:gd name="T112" fmla="*/ 2147483647 w 264"/>
                <a:gd name="T113" fmla="*/ 2147483647 h 354"/>
                <a:gd name="T114" fmla="*/ 2147483647 w 264"/>
                <a:gd name="T115" fmla="*/ 2147483647 h 354"/>
                <a:gd name="T116" fmla="*/ 2147483647 w 264"/>
                <a:gd name="T117" fmla="*/ 2147483647 h 3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4"/>
                <a:gd name="T178" fmla="*/ 0 h 354"/>
                <a:gd name="T179" fmla="*/ 264 w 264"/>
                <a:gd name="T180" fmla="*/ 354 h 35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4" h="354">
                  <a:moveTo>
                    <a:pt x="18" y="220"/>
                  </a:moveTo>
                  <a:lnTo>
                    <a:pt x="20" y="220"/>
                  </a:lnTo>
                  <a:lnTo>
                    <a:pt x="20" y="226"/>
                  </a:lnTo>
                  <a:lnTo>
                    <a:pt x="24" y="232"/>
                  </a:lnTo>
                  <a:lnTo>
                    <a:pt x="26" y="240"/>
                  </a:lnTo>
                  <a:lnTo>
                    <a:pt x="28" y="248"/>
                  </a:lnTo>
                  <a:lnTo>
                    <a:pt x="28" y="260"/>
                  </a:lnTo>
                  <a:lnTo>
                    <a:pt x="40" y="260"/>
                  </a:lnTo>
                  <a:lnTo>
                    <a:pt x="40" y="264"/>
                  </a:lnTo>
                  <a:lnTo>
                    <a:pt x="42" y="266"/>
                  </a:lnTo>
                  <a:lnTo>
                    <a:pt x="46" y="270"/>
                  </a:lnTo>
                  <a:lnTo>
                    <a:pt x="52" y="274"/>
                  </a:lnTo>
                  <a:lnTo>
                    <a:pt x="54" y="276"/>
                  </a:lnTo>
                  <a:lnTo>
                    <a:pt x="54" y="282"/>
                  </a:lnTo>
                  <a:lnTo>
                    <a:pt x="58" y="288"/>
                  </a:lnTo>
                  <a:lnTo>
                    <a:pt x="62" y="290"/>
                  </a:lnTo>
                  <a:lnTo>
                    <a:pt x="70" y="300"/>
                  </a:lnTo>
                  <a:lnTo>
                    <a:pt x="80" y="308"/>
                  </a:lnTo>
                  <a:lnTo>
                    <a:pt x="84" y="312"/>
                  </a:lnTo>
                  <a:lnTo>
                    <a:pt x="88" y="316"/>
                  </a:lnTo>
                  <a:lnTo>
                    <a:pt x="88" y="322"/>
                  </a:lnTo>
                  <a:lnTo>
                    <a:pt x="88" y="326"/>
                  </a:lnTo>
                  <a:lnTo>
                    <a:pt x="90" y="328"/>
                  </a:lnTo>
                  <a:lnTo>
                    <a:pt x="98" y="336"/>
                  </a:lnTo>
                  <a:lnTo>
                    <a:pt x="104" y="338"/>
                  </a:lnTo>
                  <a:lnTo>
                    <a:pt x="112" y="342"/>
                  </a:lnTo>
                  <a:lnTo>
                    <a:pt x="112" y="338"/>
                  </a:lnTo>
                  <a:lnTo>
                    <a:pt x="116" y="338"/>
                  </a:lnTo>
                  <a:lnTo>
                    <a:pt x="120" y="342"/>
                  </a:lnTo>
                  <a:lnTo>
                    <a:pt x="124" y="338"/>
                  </a:lnTo>
                  <a:lnTo>
                    <a:pt x="132" y="338"/>
                  </a:lnTo>
                  <a:lnTo>
                    <a:pt x="134" y="342"/>
                  </a:lnTo>
                  <a:lnTo>
                    <a:pt x="136" y="346"/>
                  </a:lnTo>
                  <a:lnTo>
                    <a:pt x="146" y="354"/>
                  </a:lnTo>
                  <a:lnTo>
                    <a:pt x="150" y="352"/>
                  </a:lnTo>
                  <a:lnTo>
                    <a:pt x="156" y="350"/>
                  </a:lnTo>
                  <a:lnTo>
                    <a:pt x="178" y="350"/>
                  </a:lnTo>
                  <a:lnTo>
                    <a:pt x="186" y="350"/>
                  </a:lnTo>
                  <a:lnTo>
                    <a:pt x="192" y="346"/>
                  </a:lnTo>
                  <a:lnTo>
                    <a:pt x="198" y="342"/>
                  </a:lnTo>
                  <a:lnTo>
                    <a:pt x="202" y="338"/>
                  </a:lnTo>
                  <a:lnTo>
                    <a:pt x="228" y="338"/>
                  </a:lnTo>
                  <a:lnTo>
                    <a:pt x="224" y="330"/>
                  </a:lnTo>
                  <a:lnTo>
                    <a:pt x="220" y="324"/>
                  </a:lnTo>
                  <a:lnTo>
                    <a:pt x="216" y="318"/>
                  </a:lnTo>
                  <a:lnTo>
                    <a:pt x="212" y="314"/>
                  </a:lnTo>
                  <a:lnTo>
                    <a:pt x="210" y="300"/>
                  </a:lnTo>
                  <a:lnTo>
                    <a:pt x="206" y="296"/>
                  </a:lnTo>
                  <a:lnTo>
                    <a:pt x="204" y="292"/>
                  </a:lnTo>
                  <a:lnTo>
                    <a:pt x="190" y="284"/>
                  </a:lnTo>
                  <a:lnTo>
                    <a:pt x="184" y="278"/>
                  </a:lnTo>
                  <a:lnTo>
                    <a:pt x="180" y="274"/>
                  </a:lnTo>
                  <a:lnTo>
                    <a:pt x="180" y="272"/>
                  </a:lnTo>
                  <a:lnTo>
                    <a:pt x="182" y="270"/>
                  </a:lnTo>
                  <a:lnTo>
                    <a:pt x="186" y="268"/>
                  </a:lnTo>
                  <a:lnTo>
                    <a:pt x="192" y="266"/>
                  </a:lnTo>
                  <a:lnTo>
                    <a:pt x="196" y="262"/>
                  </a:lnTo>
                  <a:lnTo>
                    <a:pt x="198" y="252"/>
                  </a:lnTo>
                  <a:lnTo>
                    <a:pt x="198" y="244"/>
                  </a:lnTo>
                  <a:lnTo>
                    <a:pt x="198" y="234"/>
                  </a:lnTo>
                  <a:lnTo>
                    <a:pt x="200" y="226"/>
                  </a:lnTo>
                  <a:lnTo>
                    <a:pt x="204" y="224"/>
                  </a:lnTo>
                  <a:lnTo>
                    <a:pt x="210" y="222"/>
                  </a:lnTo>
                  <a:lnTo>
                    <a:pt x="212" y="212"/>
                  </a:lnTo>
                  <a:lnTo>
                    <a:pt x="214" y="204"/>
                  </a:lnTo>
                  <a:lnTo>
                    <a:pt x="222" y="190"/>
                  </a:lnTo>
                  <a:lnTo>
                    <a:pt x="232" y="178"/>
                  </a:lnTo>
                  <a:lnTo>
                    <a:pt x="232" y="170"/>
                  </a:lnTo>
                  <a:lnTo>
                    <a:pt x="232" y="162"/>
                  </a:lnTo>
                  <a:lnTo>
                    <a:pt x="232" y="138"/>
                  </a:lnTo>
                  <a:lnTo>
                    <a:pt x="234" y="134"/>
                  </a:lnTo>
                  <a:lnTo>
                    <a:pt x="236" y="126"/>
                  </a:lnTo>
                  <a:lnTo>
                    <a:pt x="238" y="120"/>
                  </a:lnTo>
                  <a:lnTo>
                    <a:pt x="238" y="108"/>
                  </a:lnTo>
                  <a:lnTo>
                    <a:pt x="246" y="106"/>
                  </a:lnTo>
                  <a:lnTo>
                    <a:pt x="254" y="102"/>
                  </a:lnTo>
                  <a:lnTo>
                    <a:pt x="260" y="96"/>
                  </a:lnTo>
                  <a:lnTo>
                    <a:pt x="264" y="92"/>
                  </a:lnTo>
                  <a:lnTo>
                    <a:pt x="260" y="88"/>
                  </a:lnTo>
                  <a:lnTo>
                    <a:pt x="258" y="84"/>
                  </a:lnTo>
                  <a:lnTo>
                    <a:pt x="254" y="80"/>
                  </a:lnTo>
                  <a:lnTo>
                    <a:pt x="250" y="76"/>
                  </a:lnTo>
                  <a:lnTo>
                    <a:pt x="246" y="68"/>
                  </a:lnTo>
                  <a:lnTo>
                    <a:pt x="242" y="58"/>
                  </a:lnTo>
                  <a:lnTo>
                    <a:pt x="238" y="38"/>
                  </a:lnTo>
                  <a:lnTo>
                    <a:pt x="236" y="28"/>
                  </a:lnTo>
                  <a:lnTo>
                    <a:pt x="232" y="18"/>
                  </a:lnTo>
                  <a:lnTo>
                    <a:pt x="230" y="12"/>
                  </a:lnTo>
                  <a:lnTo>
                    <a:pt x="222" y="8"/>
                  </a:lnTo>
                  <a:lnTo>
                    <a:pt x="216" y="4"/>
                  </a:lnTo>
                  <a:lnTo>
                    <a:pt x="212" y="0"/>
                  </a:lnTo>
                  <a:lnTo>
                    <a:pt x="206" y="0"/>
                  </a:lnTo>
                  <a:lnTo>
                    <a:pt x="204" y="4"/>
                  </a:lnTo>
                  <a:lnTo>
                    <a:pt x="194" y="10"/>
                  </a:lnTo>
                  <a:lnTo>
                    <a:pt x="188" y="16"/>
                  </a:lnTo>
                  <a:lnTo>
                    <a:pt x="178" y="22"/>
                  </a:lnTo>
                  <a:lnTo>
                    <a:pt x="174" y="16"/>
                  </a:lnTo>
                  <a:lnTo>
                    <a:pt x="44" y="16"/>
                  </a:lnTo>
                  <a:lnTo>
                    <a:pt x="44" y="54"/>
                  </a:lnTo>
                  <a:lnTo>
                    <a:pt x="32" y="54"/>
                  </a:lnTo>
                  <a:lnTo>
                    <a:pt x="28" y="62"/>
                  </a:lnTo>
                  <a:lnTo>
                    <a:pt x="34" y="130"/>
                  </a:lnTo>
                  <a:lnTo>
                    <a:pt x="24" y="132"/>
                  </a:lnTo>
                  <a:lnTo>
                    <a:pt x="18" y="136"/>
                  </a:lnTo>
                  <a:lnTo>
                    <a:pt x="14" y="142"/>
                  </a:lnTo>
                  <a:lnTo>
                    <a:pt x="12" y="150"/>
                  </a:lnTo>
                  <a:lnTo>
                    <a:pt x="8" y="156"/>
                  </a:lnTo>
                  <a:lnTo>
                    <a:pt x="6" y="164"/>
                  </a:lnTo>
                  <a:lnTo>
                    <a:pt x="6" y="182"/>
                  </a:lnTo>
                  <a:lnTo>
                    <a:pt x="4" y="186"/>
                  </a:lnTo>
                  <a:lnTo>
                    <a:pt x="0" y="192"/>
                  </a:lnTo>
                  <a:lnTo>
                    <a:pt x="0" y="194"/>
                  </a:lnTo>
                  <a:lnTo>
                    <a:pt x="2" y="194"/>
                  </a:lnTo>
                  <a:lnTo>
                    <a:pt x="10" y="198"/>
                  </a:lnTo>
                  <a:lnTo>
                    <a:pt x="12" y="206"/>
                  </a:lnTo>
                  <a:lnTo>
                    <a:pt x="14" y="208"/>
                  </a:lnTo>
                  <a:lnTo>
                    <a:pt x="16" y="212"/>
                  </a:lnTo>
                  <a:lnTo>
                    <a:pt x="18" y="218"/>
                  </a:lnTo>
                  <a:lnTo>
                    <a:pt x="18" y="2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20" name="Freeform 104"/>
            <p:cNvSpPr/>
            <p:nvPr/>
          </p:nvSpPr>
          <p:spPr bwMode="auto">
            <a:xfrm>
              <a:off x="5592597" y="4223833"/>
              <a:ext cx="244459" cy="383631"/>
            </a:xfrm>
            <a:custGeom>
              <a:avLst/>
              <a:gdLst>
                <a:gd name="T0" fmla="*/ 2147483647 w 168"/>
                <a:gd name="T1" fmla="*/ 2147483647 h 244"/>
                <a:gd name="T2" fmla="*/ 2147483647 w 168"/>
                <a:gd name="T3" fmla="*/ 2147483647 h 244"/>
                <a:gd name="T4" fmla="*/ 2147483647 w 168"/>
                <a:gd name="T5" fmla="*/ 2147483647 h 244"/>
                <a:gd name="T6" fmla="*/ 2147483647 w 168"/>
                <a:gd name="T7" fmla="*/ 2147483647 h 244"/>
                <a:gd name="T8" fmla="*/ 2147483647 w 168"/>
                <a:gd name="T9" fmla="*/ 2147483647 h 244"/>
                <a:gd name="T10" fmla="*/ 2147483647 w 168"/>
                <a:gd name="T11" fmla="*/ 2147483647 h 244"/>
                <a:gd name="T12" fmla="*/ 2147483647 w 168"/>
                <a:gd name="T13" fmla="*/ 2147483647 h 244"/>
                <a:gd name="T14" fmla="*/ 2147483647 w 168"/>
                <a:gd name="T15" fmla="*/ 2147483647 h 244"/>
                <a:gd name="T16" fmla="*/ 2147483647 w 168"/>
                <a:gd name="T17" fmla="*/ 2147483647 h 244"/>
                <a:gd name="T18" fmla="*/ 2147483647 w 168"/>
                <a:gd name="T19" fmla="*/ 2147483647 h 244"/>
                <a:gd name="T20" fmla="*/ 2147483647 w 168"/>
                <a:gd name="T21" fmla="*/ 2147483647 h 244"/>
                <a:gd name="T22" fmla="*/ 2147483647 w 168"/>
                <a:gd name="T23" fmla="*/ 2147483647 h 244"/>
                <a:gd name="T24" fmla="*/ 2147483647 w 168"/>
                <a:gd name="T25" fmla="*/ 2147483647 h 244"/>
                <a:gd name="T26" fmla="*/ 2147483647 w 168"/>
                <a:gd name="T27" fmla="*/ 2147483647 h 244"/>
                <a:gd name="T28" fmla="*/ 2147483647 w 168"/>
                <a:gd name="T29" fmla="*/ 2147483647 h 244"/>
                <a:gd name="T30" fmla="*/ 2147483647 w 168"/>
                <a:gd name="T31" fmla="*/ 2147483647 h 244"/>
                <a:gd name="T32" fmla="*/ 2147483647 w 168"/>
                <a:gd name="T33" fmla="*/ 2147483647 h 244"/>
                <a:gd name="T34" fmla="*/ 2147483647 w 168"/>
                <a:gd name="T35" fmla="*/ 2147483647 h 244"/>
                <a:gd name="T36" fmla="*/ 2147483647 w 168"/>
                <a:gd name="T37" fmla="*/ 2147483647 h 244"/>
                <a:gd name="T38" fmla="*/ 2147483647 w 168"/>
                <a:gd name="T39" fmla="*/ 2147483647 h 244"/>
                <a:gd name="T40" fmla="*/ 2147483647 w 168"/>
                <a:gd name="T41" fmla="*/ 2147483647 h 244"/>
                <a:gd name="T42" fmla="*/ 2147483647 w 168"/>
                <a:gd name="T43" fmla="*/ 2147483647 h 244"/>
                <a:gd name="T44" fmla="*/ 2147483647 w 168"/>
                <a:gd name="T45" fmla="*/ 2147483647 h 244"/>
                <a:gd name="T46" fmla="*/ 2147483647 w 168"/>
                <a:gd name="T47" fmla="*/ 2147483647 h 244"/>
                <a:gd name="T48" fmla="*/ 2147483647 w 168"/>
                <a:gd name="T49" fmla="*/ 2147483647 h 244"/>
                <a:gd name="T50" fmla="*/ 2147483647 w 168"/>
                <a:gd name="T51" fmla="*/ 2147483647 h 244"/>
                <a:gd name="T52" fmla="*/ 2147483647 w 168"/>
                <a:gd name="T53" fmla="*/ 2147483647 h 244"/>
                <a:gd name="T54" fmla="*/ 2147483647 w 168"/>
                <a:gd name="T55" fmla="*/ 2147483647 h 244"/>
                <a:gd name="T56" fmla="*/ 2147483647 w 168"/>
                <a:gd name="T57" fmla="*/ 2147483647 h 244"/>
                <a:gd name="T58" fmla="*/ 2147483647 w 168"/>
                <a:gd name="T59" fmla="*/ 2147483647 h 244"/>
                <a:gd name="T60" fmla="*/ 2147483647 w 168"/>
                <a:gd name="T61" fmla="*/ 2147483647 h 244"/>
                <a:gd name="T62" fmla="*/ 2147483647 w 168"/>
                <a:gd name="T63" fmla="*/ 2147483647 h 244"/>
                <a:gd name="T64" fmla="*/ 0 w 168"/>
                <a:gd name="T65" fmla="*/ 2147483647 h 244"/>
                <a:gd name="T66" fmla="*/ 2147483647 w 168"/>
                <a:gd name="T67" fmla="*/ 2147483647 h 244"/>
                <a:gd name="T68" fmla="*/ 2147483647 w 168"/>
                <a:gd name="T69" fmla="*/ 2147483647 h 2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8"/>
                <a:gd name="T106" fmla="*/ 0 h 244"/>
                <a:gd name="T107" fmla="*/ 168 w 168"/>
                <a:gd name="T108" fmla="*/ 244 h 2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8" h="244">
                  <a:moveTo>
                    <a:pt x="18" y="146"/>
                  </a:moveTo>
                  <a:lnTo>
                    <a:pt x="24" y="142"/>
                  </a:lnTo>
                  <a:lnTo>
                    <a:pt x="32" y="138"/>
                  </a:lnTo>
                  <a:lnTo>
                    <a:pt x="38" y="134"/>
                  </a:lnTo>
                  <a:lnTo>
                    <a:pt x="44" y="130"/>
                  </a:lnTo>
                  <a:lnTo>
                    <a:pt x="50" y="128"/>
                  </a:lnTo>
                  <a:lnTo>
                    <a:pt x="56" y="128"/>
                  </a:lnTo>
                  <a:lnTo>
                    <a:pt x="60" y="130"/>
                  </a:lnTo>
                  <a:lnTo>
                    <a:pt x="64" y="128"/>
                  </a:lnTo>
                  <a:lnTo>
                    <a:pt x="66" y="126"/>
                  </a:lnTo>
                  <a:lnTo>
                    <a:pt x="70" y="122"/>
                  </a:lnTo>
                  <a:lnTo>
                    <a:pt x="74" y="114"/>
                  </a:lnTo>
                  <a:lnTo>
                    <a:pt x="90" y="94"/>
                  </a:lnTo>
                  <a:lnTo>
                    <a:pt x="100" y="86"/>
                  </a:lnTo>
                  <a:lnTo>
                    <a:pt x="106" y="74"/>
                  </a:lnTo>
                  <a:lnTo>
                    <a:pt x="92" y="72"/>
                  </a:lnTo>
                  <a:lnTo>
                    <a:pt x="80" y="70"/>
                  </a:lnTo>
                  <a:lnTo>
                    <a:pt x="66" y="64"/>
                  </a:lnTo>
                  <a:lnTo>
                    <a:pt x="54" y="60"/>
                  </a:lnTo>
                  <a:lnTo>
                    <a:pt x="44" y="52"/>
                  </a:lnTo>
                  <a:lnTo>
                    <a:pt x="34" y="44"/>
                  </a:lnTo>
                  <a:lnTo>
                    <a:pt x="30" y="32"/>
                  </a:lnTo>
                  <a:lnTo>
                    <a:pt x="28" y="24"/>
                  </a:lnTo>
                  <a:lnTo>
                    <a:pt x="28" y="16"/>
                  </a:lnTo>
                  <a:lnTo>
                    <a:pt x="38" y="6"/>
                  </a:lnTo>
                  <a:lnTo>
                    <a:pt x="38" y="10"/>
                  </a:lnTo>
                  <a:lnTo>
                    <a:pt x="38" y="12"/>
                  </a:lnTo>
                  <a:lnTo>
                    <a:pt x="38" y="16"/>
                  </a:lnTo>
                  <a:lnTo>
                    <a:pt x="42" y="20"/>
                  </a:lnTo>
                  <a:lnTo>
                    <a:pt x="48" y="24"/>
                  </a:lnTo>
                  <a:lnTo>
                    <a:pt x="52" y="28"/>
                  </a:lnTo>
                  <a:lnTo>
                    <a:pt x="58" y="28"/>
                  </a:lnTo>
                  <a:lnTo>
                    <a:pt x="62" y="28"/>
                  </a:lnTo>
                  <a:lnTo>
                    <a:pt x="66" y="24"/>
                  </a:lnTo>
                  <a:lnTo>
                    <a:pt x="70" y="20"/>
                  </a:lnTo>
                  <a:lnTo>
                    <a:pt x="74" y="20"/>
                  </a:lnTo>
                  <a:lnTo>
                    <a:pt x="86" y="20"/>
                  </a:lnTo>
                  <a:lnTo>
                    <a:pt x="96" y="18"/>
                  </a:lnTo>
                  <a:lnTo>
                    <a:pt x="106" y="16"/>
                  </a:lnTo>
                  <a:lnTo>
                    <a:pt x="118" y="12"/>
                  </a:lnTo>
                  <a:lnTo>
                    <a:pt x="132" y="12"/>
                  </a:lnTo>
                  <a:lnTo>
                    <a:pt x="136" y="12"/>
                  </a:lnTo>
                  <a:lnTo>
                    <a:pt x="140" y="10"/>
                  </a:lnTo>
                  <a:lnTo>
                    <a:pt x="144" y="6"/>
                  </a:lnTo>
                  <a:lnTo>
                    <a:pt x="148" y="2"/>
                  </a:lnTo>
                  <a:lnTo>
                    <a:pt x="152" y="2"/>
                  </a:lnTo>
                  <a:lnTo>
                    <a:pt x="156" y="0"/>
                  </a:lnTo>
                  <a:lnTo>
                    <a:pt x="162" y="2"/>
                  </a:lnTo>
                  <a:lnTo>
                    <a:pt x="168" y="2"/>
                  </a:lnTo>
                  <a:lnTo>
                    <a:pt x="164" y="6"/>
                  </a:lnTo>
                  <a:lnTo>
                    <a:pt x="162" y="14"/>
                  </a:lnTo>
                  <a:lnTo>
                    <a:pt x="162" y="26"/>
                  </a:lnTo>
                  <a:lnTo>
                    <a:pt x="160" y="36"/>
                  </a:lnTo>
                  <a:lnTo>
                    <a:pt x="154" y="50"/>
                  </a:lnTo>
                  <a:lnTo>
                    <a:pt x="144" y="76"/>
                  </a:lnTo>
                  <a:lnTo>
                    <a:pt x="126" y="112"/>
                  </a:lnTo>
                  <a:lnTo>
                    <a:pt x="106" y="142"/>
                  </a:lnTo>
                  <a:lnTo>
                    <a:pt x="96" y="156"/>
                  </a:lnTo>
                  <a:lnTo>
                    <a:pt x="84" y="170"/>
                  </a:lnTo>
                  <a:lnTo>
                    <a:pt x="70" y="182"/>
                  </a:lnTo>
                  <a:lnTo>
                    <a:pt x="56" y="196"/>
                  </a:lnTo>
                  <a:lnTo>
                    <a:pt x="40" y="208"/>
                  </a:lnTo>
                  <a:lnTo>
                    <a:pt x="32" y="218"/>
                  </a:lnTo>
                  <a:lnTo>
                    <a:pt x="10" y="244"/>
                  </a:lnTo>
                  <a:lnTo>
                    <a:pt x="4" y="240"/>
                  </a:lnTo>
                  <a:lnTo>
                    <a:pt x="0" y="236"/>
                  </a:lnTo>
                  <a:lnTo>
                    <a:pt x="0" y="170"/>
                  </a:lnTo>
                  <a:lnTo>
                    <a:pt x="8" y="152"/>
                  </a:lnTo>
                  <a:lnTo>
                    <a:pt x="14" y="148"/>
                  </a:lnTo>
                  <a:lnTo>
                    <a:pt x="18" y="1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21" name="Freeform 105"/>
            <p:cNvSpPr/>
            <p:nvPr/>
          </p:nvSpPr>
          <p:spPr bwMode="auto">
            <a:xfrm>
              <a:off x="4849994" y="4503924"/>
              <a:ext cx="42665" cy="38495"/>
            </a:xfrm>
            <a:custGeom>
              <a:avLst/>
              <a:gdLst>
                <a:gd name="T0" fmla="*/ 2147483647 w 28"/>
                <a:gd name="T1" fmla="*/ 2147483647 h 24"/>
                <a:gd name="T2" fmla="*/ 2147483647 w 28"/>
                <a:gd name="T3" fmla="*/ 2147483647 h 24"/>
                <a:gd name="T4" fmla="*/ 2147483647 w 28"/>
                <a:gd name="T5" fmla="*/ 2147483647 h 24"/>
                <a:gd name="T6" fmla="*/ 0 w 28"/>
                <a:gd name="T7" fmla="*/ 2147483647 h 24"/>
                <a:gd name="T8" fmla="*/ 2147483647 w 28"/>
                <a:gd name="T9" fmla="*/ 2147483647 h 24"/>
                <a:gd name="T10" fmla="*/ 2147483647 w 28"/>
                <a:gd name="T11" fmla="*/ 2147483647 h 24"/>
                <a:gd name="T12" fmla="*/ 2147483647 w 28"/>
                <a:gd name="T13" fmla="*/ 0 h 24"/>
                <a:gd name="T14" fmla="*/ 2147483647 w 28"/>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4"/>
                <a:gd name="T26" fmla="*/ 28 w 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4">
                  <a:moveTo>
                    <a:pt x="28" y="24"/>
                  </a:moveTo>
                  <a:lnTo>
                    <a:pt x="18" y="24"/>
                  </a:lnTo>
                  <a:lnTo>
                    <a:pt x="12" y="24"/>
                  </a:lnTo>
                  <a:lnTo>
                    <a:pt x="0" y="22"/>
                  </a:lnTo>
                  <a:lnTo>
                    <a:pt x="6" y="2"/>
                  </a:lnTo>
                  <a:lnTo>
                    <a:pt x="28" y="4"/>
                  </a:lnTo>
                  <a:lnTo>
                    <a:pt x="28" y="0"/>
                  </a:lnTo>
                  <a:lnTo>
                    <a:pt x="28"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22" name="Freeform 106"/>
            <p:cNvSpPr/>
            <p:nvPr/>
          </p:nvSpPr>
          <p:spPr bwMode="auto">
            <a:xfrm>
              <a:off x="5623730" y="4916758"/>
              <a:ext cx="181038" cy="394250"/>
            </a:xfrm>
            <a:custGeom>
              <a:avLst/>
              <a:gdLst>
                <a:gd name="T0" fmla="*/ 2147483647 w 124"/>
                <a:gd name="T1" fmla="*/ 2147483647 h 250"/>
                <a:gd name="T2" fmla="*/ 2147483647 w 124"/>
                <a:gd name="T3" fmla="*/ 2147483647 h 250"/>
                <a:gd name="T4" fmla="*/ 2147483647 w 124"/>
                <a:gd name="T5" fmla="*/ 2147483647 h 250"/>
                <a:gd name="T6" fmla="*/ 2147483647 w 124"/>
                <a:gd name="T7" fmla="*/ 2147483647 h 250"/>
                <a:gd name="T8" fmla="*/ 2147483647 w 124"/>
                <a:gd name="T9" fmla="*/ 2147483647 h 250"/>
                <a:gd name="T10" fmla="*/ 2147483647 w 124"/>
                <a:gd name="T11" fmla="*/ 2147483647 h 250"/>
                <a:gd name="T12" fmla="*/ 2147483647 w 124"/>
                <a:gd name="T13" fmla="*/ 2147483647 h 250"/>
                <a:gd name="T14" fmla="*/ 2147483647 w 124"/>
                <a:gd name="T15" fmla="*/ 2147483647 h 250"/>
                <a:gd name="T16" fmla="*/ 2147483647 w 124"/>
                <a:gd name="T17" fmla="*/ 2147483647 h 250"/>
                <a:gd name="T18" fmla="*/ 2147483647 w 124"/>
                <a:gd name="T19" fmla="*/ 0 h 250"/>
                <a:gd name="T20" fmla="*/ 2147483647 w 124"/>
                <a:gd name="T21" fmla="*/ 2147483647 h 250"/>
                <a:gd name="T22" fmla="*/ 2147483647 w 124"/>
                <a:gd name="T23" fmla="*/ 2147483647 h 250"/>
                <a:gd name="T24" fmla="*/ 2147483647 w 124"/>
                <a:gd name="T25" fmla="*/ 2147483647 h 250"/>
                <a:gd name="T26" fmla="*/ 2147483647 w 124"/>
                <a:gd name="T27" fmla="*/ 2147483647 h 250"/>
                <a:gd name="T28" fmla="*/ 2147483647 w 124"/>
                <a:gd name="T29" fmla="*/ 2147483647 h 250"/>
                <a:gd name="T30" fmla="*/ 2147483647 w 124"/>
                <a:gd name="T31" fmla="*/ 2147483647 h 250"/>
                <a:gd name="T32" fmla="*/ 2147483647 w 124"/>
                <a:gd name="T33" fmla="*/ 2147483647 h 250"/>
                <a:gd name="T34" fmla="*/ 2147483647 w 124"/>
                <a:gd name="T35" fmla="*/ 2147483647 h 250"/>
                <a:gd name="T36" fmla="*/ 2147483647 w 124"/>
                <a:gd name="T37" fmla="*/ 2147483647 h 250"/>
                <a:gd name="T38" fmla="*/ 2147483647 w 124"/>
                <a:gd name="T39" fmla="*/ 2147483647 h 250"/>
                <a:gd name="T40" fmla="*/ 2147483647 w 124"/>
                <a:gd name="T41" fmla="*/ 2147483647 h 250"/>
                <a:gd name="T42" fmla="*/ 2147483647 w 124"/>
                <a:gd name="T43" fmla="*/ 2147483647 h 250"/>
                <a:gd name="T44" fmla="*/ 2147483647 w 124"/>
                <a:gd name="T45" fmla="*/ 2147483647 h 250"/>
                <a:gd name="T46" fmla="*/ 2147483647 w 124"/>
                <a:gd name="T47" fmla="*/ 2147483647 h 250"/>
                <a:gd name="T48" fmla="*/ 2147483647 w 124"/>
                <a:gd name="T49" fmla="*/ 2147483647 h 250"/>
                <a:gd name="T50" fmla="*/ 2147483647 w 124"/>
                <a:gd name="T51" fmla="*/ 2147483647 h 250"/>
                <a:gd name="T52" fmla="*/ 2147483647 w 124"/>
                <a:gd name="T53" fmla="*/ 2147483647 h 250"/>
                <a:gd name="T54" fmla="*/ 2147483647 w 124"/>
                <a:gd name="T55" fmla="*/ 2147483647 h 250"/>
                <a:gd name="T56" fmla="*/ 0 w 124"/>
                <a:gd name="T57" fmla="*/ 2147483647 h 250"/>
                <a:gd name="T58" fmla="*/ 2147483647 w 124"/>
                <a:gd name="T59" fmla="*/ 2147483647 h 250"/>
                <a:gd name="T60" fmla="*/ 2147483647 w 124"/>
                <a:gd name="T61" fmla="*/ 2147483647 h 250"/>
                <a:gd name="T62" fmla="*/ 2147483647 w 124"/>
                <a:gd name="T63" fmla="*/ 2147483647 h 250"/>
                <a:gd name="T64" fmla="*/ 2147483647 w 124"/>
                <a:gd name="T65" fmla="*/ 2147483647 h 250"/>
                <a:gd name="T66" fmla="*/ 2147483647 w 124"/>
                <a:gd name="T67" fmla="*/ 2147483647 h 250"/>
                <a:gd name="T68" fmla="*/ 2147483647 w 124"/>
                <a:gd name="T69" fmla="*/ 2147483647 h 2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4"/>
                <a:gd name="T106" fmla="*/ 0 h 250"/>
                <a:gd name="T107" fmla="*/ 124 w 124"/>
                <a:gd name="T108" fmla="*/ 250 h 2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4" h="250">
                  <a:moveTo>
                    <a:pt x="26" y="84"/>
                  </a:moveTo>
                  <a:lnTo>
                    <a:pt x="30" y="84"/>
                  </a:lnTo>
                  <a:lnTo>
                    <a:pt x="32" y="82"/>
                  </a:lnTo>
                  <a:lnTo>
                    <a:pt x="38" y="76"/>
                  </a:lnTo>
                  <a:lnTo>
                    <a:pt x="40" y="70"/>
                  </a:lnTo>
                  <a:lnTo>
                    <a:pt x="44" y="68"/>
                  </a:lnTo>
                  <a:lnTo>
                    <a:pt x="48" y="68"/>
                  </a:lnTo>
                  <a:lnTo>
                    <a:pt x="56" y="68"/>
                  </a:lnTo>
                  <a:lnTo>
                    <a:pt x="62" y="66"/>
                  </a:lnTo>
                  <a:lnTo>
                    <a:pt x="64" y="64"/>
                  </a:lnTo>
                  <a:lnTo>
                    <a:pt x="74" y="56"/>
                  </a:lnTo>
                  <a:lnTo>
                    <a:pt x="88" y="32"/>
                  </a:lnTo>
                  <a:lnTo>
                    <a:pt x="90" y="30"/>
                  </a:lnTo>
                  <a:lnTo>
                    <a:pt x="92" y="28"/>
                  </a:lnTo>
                  <a:lnTo>
                    <a:pt x="96" y="26"/>
                  </a:lnTo>
                  <a:lnTo>
                    <a:pt x="100" y="26"/>
                  </a:lnTo>
                  <a:lnTo>
                    <a:pt x="104" y="18"/>
                  </a:lnTo>
                  <a:lnTo>
                    <a:pt x="104" y="12"/>
                  </a:lnTo>
                  <a:lnTo>
                    <a:pt x="106" y="6"/>
                  </a:lnTo>
                  <a:lnTo>
                    <a:pt x="110" y="0"/>
                  </a:lnTo>
                  <a:lnTo>
                    <a:pt x="110" y="8"/>
                  </a:lnTo>
                  <a:lnTo>
                    <a:pt x="112" y="16"/>
                  </a:lnTo>
                  <a:lnTo>
                    <a:pt x="118" y="32"/>
                  </a:lnTo>
                  <a:lnTo>
                    <a:pt x="122" y="52"/>
                  </a:lnTo>
                  <a:lnTo>
                    <a:pt x="124" y="58"/>
                  </a:lnTo>
                  <a:lnTo>
                    <a:pt x="124" y="68"/>
                  </a:lnTo>
                  <a:lnTo>
                    <a:pt x="122" y="72"/>
                  </a:lnTo>
                  <a:lnTo>
                    <a:pt x="120" y="74"/>
                  </a:lnTo>
                  <a:lnTo>
                    <a:pt x="118" y="72"/>
                  </a:lnTo>
                  <a:lnTo>
                    <a:pt x="118" y="70"/>
                  </a:lnTo>
                  <a:lnTo>
                    <a:pt x="116" y="64"/>
                  </a:lnTo>
                  <a:lnTo>
                    <a:pt x="112" y="68"/>
                  </a:lnTo>
                  <a:lnTo>
                    <a:pt x="110" y="70"/>
                  </a:lnTo>
                  <a:lnTo>
                    <a:pt x="110" y="78"/>
                  </a:lnTo>
                  <a:lnTo>
                    <a:pt x="110" y="82"/>
                  </a:lnTo>
                  <a:lnTo>
                    <a:pt x="112" y="86"/>
                  </a:lnTo>
                  <a:lnTo>
                    <a:pt x="114" y="86"/>
                  </a:lnTo>
                  <a:lnTo>
                    <a:pt x="114" y="90"/>
                  </a:lnTo>
                  <a:lnTo>
                    <a:pt x="112" y="96"/>
                  </a:lnTo>
                  <a:lnTo>
                    <a:pt x="106" y="106"/>
                  </a:lnTo>
                  <a:lnTo>
                    <a:pt x="98" y="118"/>
                  </a:lnTo>
                  <a:lnTo>
                    <a:pt x="82" y="162"/>
                  </a:lnTo>
                  <a:lnTo>
                    <a:pt x="74" y="182"/>
                  </a:lnTo>
                  <a:lnTo>
                    <a:pt x="70" y="206"/>
                  </a:lnTo>
                  <a:lnTo>
                    <a:pt x="66" y="216"/>
                  </a:lnTo>
                  <a:lnTo>
                    <a:pt x="64" y="222"/>
                  </a:lnTo>
                  <a:lnTo>
                    <a:pt x="60" y="230"/>
                  </a:lnTo>
                  <a:lnTo>
                    <a:pt x="58" y="240"/>
                  </a:lnTo>
                  <a:lnTo>
                    <a:pt x="48" y="242"/>
                  </a:lnTo>
                  <a:lnTo>
                    <a:pt x="42" y="246"/>
                  </a:lnTo>
                  <a:lnTo>
                    <a:pt x="38" y="250"/>
                  </a:lnTo>
                  <a:lnTo>
                    <a:pt x="28" y="250"/>
                  </a:lnTo>
                  <a:lnTo>
                    <a:pt x="20" y="250"/>
                  </a:lnTo>
                  <a:lnTo>
                    <a:pt x="14" y="244"/>
                  </a:lnTo>
                  <a:lnTo>
                    <a:pt x="10" y="238"/>
                  </a:lnTo>
                  <a:lnTo>
                    <a:pt x="8" y="228"/>
                  </a:lnTo>
                  <a:lnTo>
                    <a:pt x="2" y="210"/>
                  </a:lnTo>
                  <a:lnTo>
                    <a:pt x="0" y="192"/>
                  </a:lnTo>
                  <a:lnTo>
                    <a:pt x="2" y="182"/>
                  </a:lnTo>
                  <a:lnTo>
                    <a:pt x="6" y="174"/>
                  </a:lnTo>
                  <a:lnTo>
                    <a:pt x="10" y="168"/>
                  </a:lnTo>
                  <a:lnTo>
                    <a:pt x="12" y="164"/>
                  </a:lnTo>
                  <a:lnTo>
                    <a:pt x="22" y="152"/>
                  </a:lnTo>
                  <a:lnTo>
                    <a:pt x="24" y="144"/>
                  </a:lnTo>
                  <a:lnTo>
                    <a:pt x="26" y="136"/>
                  </a:lnTo>
                  <a:lnTo>
                    <a:pt x="24" y="128"/>
                  </a:lnTo>
                  <a:lnTo>
                    <a:pt x="20" y="120"/>
                  </a:lnTo>
                  <a:lnTo>
                    <a:pt x="18" y="114"/>
                  </a:lnTo>
                  <a:lnTo>
                    <a:pt x="16" y="108"/>
                  </a:lnTo>
                  <a:lnTo>
                    <a:pt x="26"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23" name="Freeform 107"/>
            <p:cNvSpPr/>
            <p:nvPr/>
          </p:nvSpPr>
          <p:spPr bwMode="auto">
            <a:xfrm>
              <a:off x="5185549" y="3653033"/>
              <a:ext cx="265215" cy="289383"/>
            </a:xfrm>
            <a:custGeom>
              <a:avLst/>
              <a:gdLst>
                <a:gd name="T0" fmla="*/ 2147483647 w 182"/>
                <a:gd name="T1" fmla="*/ 2147483647 h 182"/>
                <a:gd name="T2" fmla="*/ 2147483647 w 182"/>
                <a:gd name="T3" fmla="*/ 2147483647 h 182"/>
                <a:gd name="T4" fmla="*/ 2147483647 w 182"/>
                <a:gd name="T5" fmla="*/ 2147483647 h 182"/>
                <a:gd name="T6" fmla="*/ 2147483647 w 182"/>
                <a:gd name="T7" fmla="*/ 2147483647 h 182"/>
                <a:gd name="T8" fmla="*/ 2147483647 w 182"/>
                <a:gd name="T9" fmla="*/ 2147483647 h 182"/>
                <a:gd name="T10" fmla="*/ 2147483647 w 182"/>
                <a:gd name="T11" fmla="*/ 2147483647 h 182"/>
                <a:gd name="T12" fmla="*/ 0 w 182"/>
                <a:gd name="T13" fmla="*/ 2147483647 h 182"/>
                <a:gd name="T14" fmla="*/ 2147483647 w 182"/>
                <a:gd name="T15" fmla="*/ 2147483647 h 182"/>
                <a:gd name="T16" fmla="*/ 2147483647 w 182"/>
                <a:gd name="T17" fmla="*/ 2147483647 h 182"/>
                <a:gd name="T18" fmla="*/ 0 w 182"/>
                <a:gd name="T19" fmla="*/ 2147483647 h 182"/>
                <a:gd name="T20" fmla="*/ 2147483647 w 182"/>
                <a:gd name="T21" fmla="*/ 0 h 182"/>
                <a:gd name="T22" fmla="*/ 2147483647 w 182"/>
                <a:gd name="T23" fmla="*/ 2147483647 h 182"/>
                <a:gd name="T24" fmla="*/ 2147483647 w 182"/>
                <a:gd name="T25" fmla="*/ 2147483647 h 182"/>
                <a:gd name="T26" fmla="*/ 2147483647 w 182"/>
                <a:gd name="T27" fmla="*/ 2147483647 h 182"/>
                <a:gd name="T28" fmla="*/ 2147483647 w 182"/>
                <a:gd name="T29" fmla="*/ 2147483647 h 182"/>
                <a:gd name="T30" fmla="*/ 2147483647 w 182"/>
                <a:gd name="T31" fmla="*/ 2147483647 h 182"/>
                <a:gd name="T32" fmla="*/ 2147483647 w 182"/>
                <a:gd name="T33" fmla="*/ 2147483647 h 182"/>
                <a:gd name="T34" fmla="*/ 2147483647 w 182"/>
                <a:gd name="T35" fmla="*/ 2147483647 h 182"/>
                <a:gd name="T36" fmla="*/ 2147483647 w 182"/>
                <a:gd name="T37" fmla="*/ 2147483647 h 182"/>
                <a:gd name="T38" fmla="*/ 2147483647 w 182"/>
                <a:gd name="T39" fmla="*/ 2147483647 h 182"/>
                <a:gd name="T40" fmla="*/ 2147483647 w 182"/>
                <a:gd name="T41" fmla="*/ 2147483647 h 182"/>
                <a:gd name="T42" fmla="*/ 2147483647 w 182"/>
                <a:gd name="T43" fmla="*/ 2147483647 h 182"/>
                <a:gd name="T44" fmla="*/ 2147483647 w 182"/>
                <a:gd name="T45" fmla="*/ 2147483647 h 182"/>
                <a:gd name="T46" fmla="*/ 2147483647 w 182"/>
                <a:gd name="T47" fmla="*/ 2147483647 h 182"/>
                <a:gd name="T48" fmla="*/ 2147483647 w 182"/>
                <a:gd name="T49" fmla="*/ 2147483647 h 182"/>
                <a:gd name="T50" fmla="*/ 2147483647 w 182"/>
                <a:gd name="T51" fmla="*/ 2147483647 h 182"/>
                <a:gd name="T52" fmla="*/ 2147483647 w 182"/>
                <a:gd name="T53" fmla="*/ 2147483647 h 182"/>
                <a:gd name="T54" fmla="*/ 2147483647 w 182"/>
                <a:gd name="T55" fmla="*/ 2147483647 h 182"/>
                <a:gd name="T56" fmla="*/ 2147483647 w 182"/>
                <a:gd name="T57" fmla="*/ 2147483647 h 182"/>
                <a:gd name="T58" fmla="*/ 2147483647 w 182"/>
                <a:gd name="T59" fmla="*/ 2147483647 h 182"/>
                <a:gd name="T60" fmla="*/ 2147483647 w 182"/>
                <a:gd name="T61" fmla="*/ 2147483647 h 182"/>
                <a:gd name="T62" fmla="*/ 2147483647 w 182"/>
                <a:gd name="T63" fmla="*/ 2147483647 h 1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
                <a:gd name="T97" fmla="*/ 0 h 182"/>
                <a:gd name="T98" fmla="*/ 182 w 182"/>
                <a:gd name="T99" fmla="*/ 182 h 1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 h="182">
                  <a:moveTo>
                    <a:pt x="180" y="160"/>
                  </a:moveTo>
                  <a:lnTo>
                    <a:pt x="174" y="160"/>
                  </a:lnTo>
                  <a:lnTo>
                    <a:pt x="172" y="164"/>
                  </a:lnTo>
                  <a:lnTo>
                    <a:pt x="162" y="170"/>
                  </a:lnTo>
                  <a:lnTo>
                    <a:pt x="156" y="176"/>
                  </a:lnTo>
                  <a:lnTo>
                    <a:pt x="146" y="182"/>
                  </a:lnTo>
                  <a:lnTo>
                    <a:pt x="142" y="176"/>
                  </a:lnTo>
                  <a:lnTo>
                    <a:pt x="12" y="176"/>
                  </a:lnTo>
                  <a:lnTo>
                    <a:pt x="8" y="50"/>
                  </a:lnTo>
                  <a:lnTo>
                    <a:pt x="8" y="44"/>
                  </a:lnTo>
                  <a:lnTo>
                    <a:pt x="4" y="40"/>
                  </a:lnTo>
                  <a:lnTo>
                    <a:pt x="2" y="38"/>
                  </a:lnTo>
                  <a:lnTo>
                    <a:pt x="0" y="30"/>
                  </a:lnTo>
                  <a:lnTo>
                    <a:pt x="0" y="26"/>
                  </a:lnTo>
                  <a:lnTo>
                    <a:pt x="2" y="22"/>
                  </a:lnTo>
                  <a:lnTo>
                    <a:pt x="4" y="18"/>
                  </a:lnTo>
                  <a:lnTo>
                    <a:pt x="6" y="14"/>
                  </a:lnTo>
                  <a:lnTo>
                    <a:pt x="2" y="12"/>
                  </a:lnTo>
                  <a:lnTo>
                    <a:pt x="0" y="10"/>
                  </a:lnTo>
                  <a:lnTo>
                    <a:pt x="0" y="8"/>
                  </a:lnTo>
                  <a:lnTo>
                    <a:pt x="2" y="4"/>
                  </a:lnTo>
                  <a:lnTo>
                    <a:pt x="6" y="0"/>
                  </a:lnTo>
                  <a:lnTo>
                    <a:pt x="36" y="8"/>
                  </a:lnTo>
                  <a:lnTo>
                    <a:pt x="54" y="12"/>
                  </a:lnTo>
                  <a:lnTo>
                    <a:pt x="68" y="14"/>
                  </a:lnTo>
                  <a:lnTo>
                    <a:pt x="76" y="12"/>
                  </a:lnTo>
                  <a:lnTo>
                    <a:pt x="84" y="8"/>
                  </a:lnTo>
                  <a:lnTo>
                    <a:pt x="92" y="4"/>
                  </a:lnTo>
                  <a:lnTo>
                    <a:pt x="100" y="2"/>
                  </a:lnTo>
                  <a:lnTo>
                    <a:pt x="104" y="2"/>
                  </a:lnTo>
                  <a:lnTo>
                    <a:pt x="108" y="6"/>
                  </a:lnTo>
                  <a:lnTo>
                    <a:pt x="112" y="8"/>
                  </a:lnTo>
                  <a:lnTo>
                    <a:pt x="118" y="10"/>
                  </a:lnTo>
                  <a:lnTo>
                    <a:pt x="124" y="10"/>
                  </a:lnTo>
                  <a:lnTo>
                    <a:pt x="132" y="8"/>
                  </a:lnTo>
                  <a:lnTo>
                    <a:pt x="138" y="8"/>
                  </a:lnTo>
                  <a:lnTo>
                    <a:pt x="140" y="8"/>
                  </a:lnTo>
                  <a:lnTo>
                    <a:pt x="142" y="10"/>
                  </a:lnTo>
                  <a:lnTo>
                    <a:pt x="146" y="14"/>
                  </a:lnTo>
                  <a:lnTo>
                    <a:pt x="152" y="22"/>
                  </a:lnTo>
                  <a:lnTo>
                    <a:pt x="156" y="32"/>
                  </a:lnTo>
                  <a:lnTo>
                    <a:pt x="158" y="42"/>
                  </a:lnTo>
                  <a:lnTo>
                    <a:pt x="154" y="56"/>
                  </a:lnTo>
                  <a:lnTo>
                    <a:pt x="154" y="64"/>
                  </a:lnTo>
                  <a:lnTo>
                    <a:pt x="158" y="66"/>
                  </a:lnTo>
                  <a:lnTo>
                    <a:pt x="152" y="68"/>
                  </a:lnTo>
                  <a:lnTo>
                    <a:pt x="152" y="66"/>
                  </a:lnTo>
                  <a:lnTo>
                    <a:pt x="150" y="66"/>
                  </a:lnTo>
                  <a:lnTo>
                    <a:pt x="146" y="66"/>
                  </a:lnTo>
                  <a:lnTo>
                    <a:pt x="142" y="64"/>
                  </a:lnTo>
                  <a:lnTo>
                    <a:pt x="134" y="52"/>
                  </a:lnTo>
                  <a:lnTo>
                    <a:pt x="128" y="40"/>
                  </a:lnTo>
                  <a:lnTo>
                    <a:pt x="120" y="32"/>
                  </a:lnTo>
                  <a:lnTo>
                    <a:pt x="122" y="38"/>
                  </a:lnTo>
                  <a:lnTo>
                    <a:pt x="124" y="46"/>
                  </a:lnTo>
                  <a:lnTo>
                    <a:pt x="136" y="66"/>
                  </a:lnTo>
                  <a:lnTo>
                    <a:pt x="156" y="102"/>
                  </a:lnTo>
                  <a:lnTo>
                    <a:pt x="162" y="112"/>
                  </a:lnTo>
                  <a:lnTo>
                    <a:pt x="168" y="120"/>
                  </a:lnTo>
                  <a:lnTo>
                    <a:pt x="174" y="126"/>
                  </a:lnTo>
                  <a:lnTo>
                    <a:pt x="176" y="138"/>
                  </a:lnTo>
                  <a:lnTo>
                    <a:pt x="178" y="150"/>
                  </a:lnTo>
                  <a:lnTo>
                    <a:pt x="182" y="160"/>
                  </a:lnTo>
                  <a:lnTo>
                    <a:pt x="18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24" name="Freeform 108"/>
            <p:cNvSpPr/>
            <p:nvPr/>
          </p:nvSpPr>
          <p:spPr bwMode="auto">
            <a:xfrm>
              <a:off x="4841923" y="3605245"/>
              <a:ext cx="362076" cy="398232"/>
            </a:xfrm>
            <a:custGeom>
              <a:avLst/>
              <a:gdLst>
                <a:gd name="T0" fmla="*/ 2147483647 w 247"/>
                <a:gd name="T1" fmla="*/ 2147483647 h 252"/>
                <a:gd name="T2" fmla="*/ 2147483647 w 247"/>
                <a:gd name="T3" fmla="*/ 2147483647 h 252"/>
                <a:gd name="T4" fmla="*/ 2147483647 w 247"/>
                <a:gd name="T5" fmla="*/ 2147483647 h 252"/>
                <a:gd name="T6" fmla="*/ 2147483647 w 247"/>
                <a:gd name="T7" fmla="*/ 2147483647 h 252"/>
                <a:gd name="T8" fmla="*/ 2147483647 w 247"/>
                <a:gd name="T9" fmla="*/ 2147483647 h 252"/>
                <a:gd name="T10" fmla="*/ 2147483647 w 247"/>
                <a:gd name="T11" fmla="*/ 2147483647 h 252"/>
                <a:gd name="T12" fmla="*/ 2147483647 w 247"/>
                <a:gd name="T13" fmla="*/ 2147483647 h 252"/>
                <a:gd name="T14" fmla="*/ 2147483647 w 247"/>
                <a:gd name="T15" fmla="*/ 2147483647 h 252"/>
                <a:gd name="T16" fmla="*/ 2147483647 w 247"/>
                <a:gd name="T17" fmla="*/ 2147483647 h 252"/>
                <a:gd name="T18" fmla="*/ 2147483647 w 247"/>
                <a:gd name="T19" fmla="*/ 2147483647 h 252"/>
                <a:gd name="T20" fmla="*/ 2147483647 w 247"/>
                <a:gd name="T21" fmla="*/ 2147483647 h 252"/>
                <a:gd name="T22" fmla="*/ 2147483647 w 247"/>
                <a:gd name="T23" fmla="*/ 2147483647 h 252"/>
                <a:gd name="T24" fmla="*/ 2147483647 w 247"/>
                <a:gd name="T25" fmla="*/ 2147483647 h 252"/>
                <a:gd name="T26" fmla="*/ 2147483647 w 247"/>
                <a:gd name="T27" fmla="*/ 2147483647 h 252"/>
                <a:gd name="T28" fmla="*/ 2147483647 w 247"/>
                <a:gd name="T29" fmla="*/ 2147483647 h 252"/>
                <a:gd name="T30" fmla="*/ 2147483647 w 247"/>
                <a:gd name="T31" fmla="*/ 2147483647 h 252"/>
                <a:gd name="T32" fmla="*/ 2147483647 w 247"/>
                <a:gd name="T33" fmla="*/ 2147483647 h 252"/>
                <a:gd name="T34" fmla="*/ 2147483647 w 247"/>
                <a:gd name="T35" fmla="*/ 2147483647 h 252"/>
                <a:gd name="T36" fmla="*/ 2147483647 w 247"/>
                <a:gd name="T37" fmla="*/ 2147483647 h 252"/>
                <a:gd name="T38" fmla="*/ 2147483647 w 247"/>
                <a:gd name="T39" fmla="*/ 2147483647 h 252"/>
                <a:gd name="T40" fmla="*/ 2147483647 w 247"/>
                <a:gd name="T41" fmla="*/ 2147483647 h 252"/>
                <a:gd name="T42" fmla="*/ 2147483647 w 247"/>
                <a:gd name="T43" fmla="*/ 2147483647 h 252"/>
                <a:gd name="T44" fmla="*/ 2147483647 w 247"/>
                <a:gd name="T45" fmla="*/ 2147483647 h 252"/>
                <a:gd name="T46" fmla="*/ 2147483647 w 247"/>
                <a:gd name="T47" fmla="*/ 2147483647 h 252"/>
                <a:gd name="T48" fmla="*/ 2147483647 w 247"/>
                <a:gd name="T49" fmla="*/ 0 h 252"/>
                <a:gd name="T50" fmla="*/ 2147483647 w 247"/>
                <a:gd name="T51" fmla="*/ 2147483647 h 252"/>
                <a:gd name="T52" fmla="*/ 2147483647 w 247"/>
                <a:gd name="T53" fmla="*/ 2147483647 h 252"/>
                <a:gd name="T54" fmla="*/ 2147483647 w 247"/>
                <a:gd name="T55" fmla="*/ 2147483647 h 252"/>
                <a:gd name="T56" fmla="*/ 2147483647 w 247"/>
                <a:gd name="T57" fmla="*/ 2147483647 h 252"/>
                <a:gd name="T58" fmla="*/ 2147483647 w 247"/>
                <a:gd name="T59" fmla="*/ 2147483647 h 252"/>
                <a:gd name="T60" fmla="*/ 0 w 247"/>
                <a:gd name="T61" fmla="*/ 2147483647 h 252"/>
                <a:gd name="T62" fmla="*/ 2147483647 w 247"/>
                <a:gd name="T63" fmla="*/ 2147483647 h 252"/>
                <a:gd name="T64" fmla="*/ 2147483647 w 247"/>
                <a:gd name="T65" fmla="*/ 2147483647 h 252"/>
                <a:gd name="T66" fmla="*/ 2147483647 w 247"/>
                <a:gd name="T67" fmla="*/ 2147483647 h 252"/>
                <a:gd name="T68" fmla="*/ 2147483647 w 247"/>
                <a:gd name="T69" fmla="*/ 2147483647 h 252"/>
                <a:gd name="T70" fmla="*/ 2147483647 w 247"/>
                <a:gd name="T71" fmla="*/ 2147483647 h 252"/>
                <a:gd name="T72" fmla="*/ 2147483647 w 247"/>
                <a:gd name="T73" fmla="*/ 2147483647 h 252"/>
                <a:gd name="T74" fmla="*/ 2147483647 w 247"/>
                <a:gd name="T75" fmla="*/ 2147483647 h 252"/>
                <a:gd name="T76" fmla="*/ 2147483647 w 247"/>
                <a:gd name="T77" fmla="*/ 2147483647 h 252"/>
                <a:gd name="T78" fmla="*/ 2147483647 w 247"/>
                <a:gd name="T79" fmla="*/ 2147483647 h 252"/>
                <a:gd name="T80" fmla="*/ 2147483647 w 247"/>
                <a:gd name="T81" fmla="*/ 2147483647 h 252"/>
                <a:gd name="T82" fmla="*/ 2147483647 w 247"/>
                <a:gd name="T83" fmla="*/ 2147483647 h 252"/>
                <a:gd name="T84" fmla="*/ 2147483647 w 247"/>
                <a:gd name="T85" fmla="*/ 2147483647 h 252"/>
                <a:gd name="T86" fmla="*/ 2147483647 w 247"/>
                <a:gd name="T87" fmla="*/ 2147483647 h 252"/>
                <a:gd name="T88" fmla="*/ 2147483647 w 247"/>
                <a:gd name="T89" fmla="*/ 2147483647 h 2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7"/>
                <a:gd name="T136" fmla="*/ 0 h 252"/>
                <a:gd name="T137" fmla="*/ 247 w 247"/>
                <a:gd name="T138" fmla="*/ 252 h 2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7" h="252">
                  <a:moveTo>
                    <a:pt x="247" y="206"/>
                  </a:moveTo>
                  <a:lnTo>
                    <a:pt x="243" y="80"/>
                  </a:lnTo>
                  <a:lnTo>
                    <a:pt x="243" y="74"/>
                  </a:lnTo>
                  <a:lnTo>
                    <a:pt x="239" y="70"/>
                  </a:lnTo>
                  <a:lnTo>
                    <a:pt x="237" y="68"/>
                  </a:lnTo>
                  <a:lnTo>
                    <a:pt x="235" y="60"/>
                  </a:lnTo>
                  <a:lnTo>
                    <a:pt x="235" y="56"/>
                  </a:lnTo>
                  <a:lnTo>
                    <a:pt x="237" y="52"/>
                  </a:lnTo>
                  <a:lnTo>
                    <a:pt x="239" y="48"/>
                  </a:lnTo>
                  <a:lnTo>
                    <a:pt x="241" y="44"/>
                  </a:lnTo>
                  <a:lnTo>
                    <a:pt x="237" y="42"/>
                  </a:lnTo>
                  <a:lnTo>
                    <a:pt x="235" y="40"/>
                  </a:lnTo>
                  <a:lnTo>
                    <a:pt x="235" y="38"/>
                  </a:lnTo>
                  <a:lnTo>
                    <a:pt x="237" y="34"/>
                  </a:lnTo>
                  <a:lnTo>
                    <a:pt x="241" y="30"/>
                  </a:lnTo>
                  <a:lnTo>
                    <a:pt x="215" y="20"/>
                  </a:lnTo>
                  <a:lnTo>
                    <a:pt x="209" y="16"/>
                  </a:lnTo>
                  <a:lnTo>
                    <a:pt x="203" y="12"/>
                  </a:lnTo>
                  <a:lnTo>
                    <a:pt x="197" y="6"/>
                  </a:lnTo>
                  <a:lnTo>
                    <a:pt x="193" y="4"/>
                  </a:lnTo>
                  <a:lnTo>
                    <a:pt x="189" y="4"/>
                  </a:lnTo>
                  <a:lnTo>
                    <a:pt x="181" y="6"/>
                  </a:lnTo>
                  <a:lnTo>
                    <a:pt x="171" y="12"/>
                  </a:lnTo>
                  <a:lnTo>
                    <a:pt x="163" y="20"/>
                  </a:lnTo>
                  <a:lnTo>
                    <a:pt x="163" y="24"/>
                  </a:lnTo>
                  <a:lnTo>
                    <a:pt x="161" y="28"/>
                  </a:lnTo>
                  <a:lnTo>
                    <a:pt x="163" y="36"/>
                  </a:lnTo>
                  <a:lnTo>
                    <a:pt x="163" y="38"/>
                  </a:lnTo>
                  <a:lnTo>
                    <a:pt x="165" y="40"/>
                  </a:lnTo>
                  <a:lnTo>
                    <a:pt x="163" y="44"/>
                  </a:lnTo>
                  <a:lnTo>
                    <a:pt x="161" y="48"/>
                  </a:lnTo>
                  <a:lnTo>
                    <a:pt x="157" y="52"/>
                  </a:lnTo>
                  <a:lnTo>
                    <a:pt x="149" y="54"/>
                  </a:lnTo>
                  <a:lnTo>
                    <a:pt x="145" y="54"/>
                  </a:lnTo>
                  <a:lnTo>
                    <a:pt x="139" y="52"/>
                  </a:lnTo>
                  <a:lnTo>
                    <a:pt x="133" y="46"/>
                  </a:lnTo>
                  <a:lnTo>
                    <a:pt x="125" y="40"/>
                  </a:lnTo>
                  <a:lnTo>
                    <a:pt x="115" y="38"/>
                  </a:lnTo>
                  <a:lnTo>
                    <a:pt x="111" y="36"/>
                  </a:lnTo>
                  <a:lnTo>
                    <a:pt x="107" y="36"/>
                  </a:lnTo>
                  <a:lnTo>
                    <a:pt x="103" y="36"/>
                  </a:lnTo>
                  <a:lnTo>
                    <a:pt x="99" y="34"/>
                  </a:lnTo>
                  <a:lnTo>
                    <a:pt x="93" y="30"/>
                  </a:lnTo>
                  <a:lnTo>
                    <a:pt x="89" y="24"/>
                  </a:lnTo>
                  <a:lnTo>
                    <a:pt x="85" y="18"/>
                  </a:lnTo>
                  <a:lnTo>
                    <a:pt x="81" y="16"/>
                  </a:lnTo>
                  <a:lnTo>
                    <a:pt x="77" y="14"/>
                  </a:lnTo>
                  <a:lnTo>
                    <a:pt x="53" y="10"/>
                  </a:lnTo>
                  <a:lnTo>
                    <a:pt x="42" y="6"/>
                  </a:lnTo>
                  <a:lnTo>
                    <a:pt x="30" y="0"/>
                  </a:lnTo>
                  <a:lnTo>
                    <a:pt x="26" y="4"/>
                  </a:lnTo>
                  <a:lnTo>
                    <a:pt x="26" y="10"/>
                  </a:lnTo>
                  <a:lnTo>
                    <a:pt x="26" y="12"/>
                  </a:lnTo>
                  <a:lnTo>
                    <a:pt x="26" y="18"/>
                  </a:lnTo>
                  <a:lnTo>
                    <a:pt x="18" y="24"/>
                  </a:lnTo>
                  <a:lnTo>
                    <a:pt x="12" y="30"/>
                  </a:lnTo>
                  <a:lnTo>
                    <a:pt x="8" y="36"/>
                  </a:lnTo>
                  <a:lnTo>
                    <a:pt x="8" y="40"/>
                  </a:lnTo>
                  <a:lnTo>
                    <a:pt x="10" y="40"/>
                  </a:lnTo>
                  <a:lnTo>
                    <a:pt x="4" y="52"/>
                  </a:lnTo>
                  <a:lnTo>
                    <a:pt x="0" y="56"/>
                  </a:lnTo>
                  <a:lnTo>
                    <a:pt x="0" y="62"/>
                  </a:lnTo>
                  <a:lnTo>
                    <a:pt x="0" y="68"/>
                  </a:lnTo>
                  <a:lnTo>
                    <a:pt x="2" y="74"/>
                  </a:lnTo>
                  <a:lnTo>
                    <a:pt x="4" y="80"/>
                  </a:lnTo>
                  <a:lnTo>
                    <a:pt x="4" y="88"/>
                  </a:lnTo>
                  <a:lnTo>
                    <a:pt x="6" y="120"/>
                  </a:lnTo>
                  <a:lnTo>
                    <a:pt x="2" y="124"/>
                  </a:lnTo>
                  <a:lnTo>
                    <a:pt x="0" y="132"/>
                  </a:lnTo>
                  <a:lnTo>
                    <a:pt x="2" y="136"/>
                  </a:lnTo>
                  <a:lnTo>
                    <a:pt x="4" y="140"/>
                  </a:lnTo>
                  <a:lnTo>
                    <a:pt x="10" y="152"/>
                  </a:lnTo>
                  <a:lnTo>
                    <a:pt x="12" y="158"/>
                  </a:lnTo>
                  <a:lnTo>
                    <a:pt x="18" y="162"/>
                  </a:lnTo>
                  <a:lnTo>
                    <a:pt x="28" y="166"/>
                  </a:lnTo>
                  <a:lnTo>
                    <a:pt x="32" y="168"/>
                  </a:lnTo>
                  <a:lnTo>
                    <a:pt x="36" y="174"/>
                  </a:lnTo>
                  <a:lnTo>
                    <a:pt x="40" y="182"/>
                  </a:lnTo>
                  <a:lnTo>
                    <a:pt x="42" y="182"/>
                  </a:lnTo>
                  <a:lnTo>
                    <a:pt x="46" y="182"/>
                  </a:lnTo>
                  <a:lnTo>
                    <a:pt x="55" y="182"/>
                  </a:lnTo>
                  <a:lnTo>
                    <a:pt x="61" y="184"/>
                  </a:lnTo>
                  <a:lnTo>
                    <a:pt x="67" y="186"/>
                  </a:lnTo>
                  <a:lnTo>
                    <a:pt x="71" y="190"/>
                  </a:lnTo>
                  <a:lnTo>
                    <a:pt x="75" y="196"/>
                  </a:lnTo>
                  <a:lnTo>
                    <a:pt x="105" y="182"/>
                  </a:lnTo>
                  <a:lnTo>
                    <a:pt x="231" y="252"/>
                  </a:lnTo>
                  <a:lnTo>
                    <a:pt x="235" y="244"/>
                  </a:lnTo>
                  <a:lnTo>
                    <a:pt x="247" y="244"/>
                  </a:lnTo>
                  <a:lnTo>
                    <a:pt x="247"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25" name="Freeform 109"/>
            <p:cNvSpPr/>
            <p:nvPr/>
          </p:nvSpPr>
          <p:spPr bwMode="auto">
            <a:xfrm>
              <a:off x="4795798" y="3491085"/>
              <a:ext cx="89943" cy="213718"/>
            </a:xfrm>
            <a:custGeom>
              <a:avLst/>
              <a:gdLst>
                <a:gd name="T0" fmla="*/ 2147483647 w 62"/>
                <a:gd name="T1" fmla="*/ 2147483647 h 134"/>
                <a:gd name="T2" fmla="*/ 2147483647 w 62"/>
                <a:gd name="T3" fmla="*/ 2147483647 h 134"/>
                <a:gd name="T4" fmla="*/ 2147483647 w 62"/>
                <a:gd name="T5" fmla="*/ 2147483647 h 134"/>
                <a:gd name="T6" fmla="*/ 2147483647 w 62"/>
                <a:gd name="T7" fmla="*/ 2147483647 h 134"/>
                <a:gd name="T8" fmla="*/ 2147483647 w 62"/>
                <a:gd name="T9" fmla="*/ 2147483647 h 134"/>
                <a:gd name="T10" fmla="*/ 2147483647 w 62"/>
                <a:gd name="T11" fmla="*/ 2147483647 h 134"/>
                <a:gd name="T12" fmla="*/ 2147483647 w 62"/>
                <a:gd name="T13" fmla="*/ 2147483647 h 134"/>
                <a:gd name="T14" fmla="*/ 2147483647 w 62"/>
                <a:gd name="T15" fmla="*/ 2147483647 h 134"/>
                <a:gd name="T16" fmla="*/ 2147483647 w 62"/>
                <a:gd name="T17" fmla="*/ 2147483647 h 134"/>
                <a:gd name="T18" fmla="*/ 0 w 62"/>
                <a:gd name="T19" fmla="*/ 2147483647 h 134"/>
                <a:gd name="T20" fmla="*/ 0 w 62"/>
                <a:gd name="T21" fmla="*/ 2147483647 h 134"/>
                <a:gd name="T22" fmla="*/ 0 w 62"/>
                <a:gd name="T23" fmla="*/ 2147483647 h 134"/>
                <a:gd name="T24" fmla="*/ 2147483647 w 62"/>
                <a:gd name="T25" fmla="*/ 2147483647 h 134"/>
                <a:gd name="T26" fmla="*/ 2147483647 w 62"/>
                <a:gd name="T27" fmla="*/ 2147483647 h 134"/>
                <a:gd name="T28" fmla="*/ 2147483647 w 62"/>
                <a:gd name="T29" fmla="*/ 2147483647 h 134"/>
                <a:gd name="T30" fmla="*/ 2147483647 w 62"/>
                <a:gd name="T31" fmla="*/ 2147483647 h 134"/>
                <a:gd name="T32" fmla="*/ 2147483647 w 62"/>
                <a:gd name="T33" fmla="*/ 2147483647 h 134"/>
                <a:gd name="T34" fmla="*/ 2147483647 w 62"/>
                <a:gd name="T35" fmla="*/ 2147483647 h 134"/>
                <a:gd name="T36" fmla="*/ 2147483647 w 62"/>
                <a:gd name="T37" fmla="*/ 2147483647 h 134"/>
                <a:gd name="T38" fmla="*/ 2147483647 w 62"/>
                <a:gd name="T39" fmla="*/ 2147483647 h 134"/>
                <a:gd name="T40" fmla="*/ 2147483647 w 62"/>
                <a:gd name="T41" fmla="*/ 2147483647 h 134"/>
                <a:gd name="T42" fmla="*/ 2147483647 w 62"/>
                <a:gd name="T43" fmla="*/ 0 h 134"/>
                <a:gd name="T44" fmla="*/ 2147483647 w 62"/>
                <a:gd name="T45" fmla="*/ 0 h 134"/>
                <a:gd name="T46" fmla="*/ 2147483647 w 62"/>
                <a:gd name="T47" fmla="*/ 0 h 134"/>
                <a:gd name="T48" fmla="*/ 2147483647 w 62"/>
                <a:gd name="T49" fmla="*/ 2147483647 h 134"/>
                <a:gd name="T50" fmla="*/ 2147483647 w 62"/>
                <a:gd name="T51" fmla="*/ 2147483647 h 134"/>
                <a:gd name="T52" fmla="*/ 2147483647 w 62"/>
                <a:gd name="T53" fmla="*/ 2147483647 h 134"/>
                <a:gd name="T54" fmla="*/ 2147483647 w 62"/>
                <a:gd name="T55" fmla="*/ 2147483647 h 134"/>
                <a:gd name="T56" fmla="*/ 2147483647 w 62"/>
                <a:gd name="T57" fmla="*/ 2147483647 h 134"/>
                <a:gd name="T58" fmla="*/ 2147483647 w 62"/>
                <a:gd name="T59" fmla="*/ 2147483647 h 134"/>
                <a:gd name="T60" fmla="*/ 2147483647 w 62"/>
                <a:gd name="T61" fmla="*/ 2147483647 h 134"/>
                <a:gd name="T62" fmla="*/ 2147483647 w 62"/>
                <a:gd name="T63" fmla="*/ 2147483647 h 134"/>
                <a:gd name="T64" fmla="*/ 2147483647 w 62"/>
                <a:gd name="T65" fmla="*/ 2147483647 h 134"/>
                <a:gd name="T66" fmla="*/ 2147483647 w 62"/>
                <a:gd name="T67" fmla="*/ 2147483647 h 134"/>
                <a:gd name="T68" fmla="*/ 2147483647 w 62"/>
                <a:gd name="T69" fmla="*/ 2147483647 h 134"/>
                <a:gd name="T70" fmla="*/ 2147483647 w 62"/>
                <a:gd name="T71" fmla="*/ 2147483647 h 134"/>
                <a:gd name="T72" fmla="*/ 2147483647 w 62"/>
                <a:gd name="T73" fmla="*/ 2147483647 h 134"/>
                <a:gd name="T74" fmla="*/ 2147483647 w 62"/>
                <a:gd name="T75" fmla="*/ 2147483647 h 134"/>
                <a:gd name="T76" fmla="*/ 2147483647 w 62"/>
                <a:gd name="T77" fmla="*/ 2147483647 h 134"/>
                <a:gd name="T78" fmla="*/ 2147483647 w 62"/>
                <a:gd name="T79" fmla="*/ 2147483647 h 134"/>
                <a:gd name="T80" fmla="*/ 2147483647 w 62"/>
                <a:gd name="T81" fmla="*/ 2147483647 h 134"/>
                <a:gd name="T82" fmla="*/ 2147483647 w 62"/>
                <a:gd name="T83" fmla="*/ 2147483647 h 134"/>
                <a:gd name="T84" fmla="*/ 2147483647 w 62"/>
                <a:gd name="T85" fmla="*/ 2147483647 h 134"/>
                <a:gd name="T86" fmla="*/ 2147483647 w 62"/>
                <a:gd name="T87" fmla="*/ 2147483647 h 134"/>
                <a:gd name="T88" fmla="*/ 2147483647 w 62"/>
                <a:gd name="T89" fmla="*/ 2147483647 h 134"/>
                <a:gd name="T90" fmla="*/ 2147483647 w 62"/>
                <a:gd name="T91" fmla="*/ 2147483647 h 134"/>
                <a:gd name="T92" fmla="*/ 2147483647 w 62"/>
                <a:gd name="T93" fmla="*/ 2147483647 h 134"/>
                <a:gd name="T94" fmla="*/ 2147483647 w 62"/>
                <a:gd name="T95" fmla="*/ 2147483647 h 134"/>
                <a:gd name="T96" fmla="*/ 2147483647 w 62"/>
                <a:gd name="T97" fmla="*/ 2147483647 h 134"/>
                <a:gd name="T98" fmla="*/ 2147483647 w 62"/>
                <a:gd name="T99" fmla="*/ 2147483647 h 134"/>
                <a:gd name="T100" fmla="*/ 2147483647 w 62"/>
                <a:gd name="T101" fmla="*/ 2147483647 h 134"/>
                <a:gd name="T102" fmla="*/ 2147483647 w 62"/>
                <a:gd name="T103" fmla="*/ 2147483647 h 134"/>
                <a:gd name="T104" fmla="*/ 2147483647 w 62"/>
                <a:gd name="T105" fmla="*/ 2147483647 h 134"/>
                <a:gd name="T106" fmla="*/ 2147483647 w 62"/>
                <a:gd name="T107" fmla="*/ 2147483647 h 134"/>
                <a:gd name="T108" fmla="*/ 2147483647 w 62"/>
                <a:gd name="T109" fmla="*/ 2147483647 h 134"/>
                <a:gd name="T110" fmla="*/ 2147483647 w 62"/>
                <a:gd name="T111" fmla="*/ 2147483647 h 13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2"/>
                <a:gd name="T169" fmla="*/ 0 h 134"/>
                <a:gd name="T170" fmla="*/ 62 w 62"/>
                <a:gd name="T171" fmla="*/ 134 h 13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2" h="134">
                  <a:moveTo>
                    <a:pt x="30" y="128"/>
                  </a:moveTo>
                  <a:lnTo>
                    <a:pt x="30" y="130"/>
                  </a:lnTo>
                  <a:lnTo>
                    <a:pt x="26" y="104"/>
                  </a:lnTo>
                  <a:lnTo>
                    <a:pt x="22" y="98"/>
                  </a:lnTo>
                  <a:lnTo>
                    <a:pt x="18" y="92"/>
                  </a:lnTo>
                  <a:lnTo>
                    <a:pt x="14" y="86"/>
                  </a:lnTo>
                  <a:lnTo>
                    <a:pt x="10" y="82"/>
                  </a:lnTo>
                  <a:lnTo>
                    <a:pt x="8" y="78"/>
                  </a:lnTo>
                  <a:lnTo>
                    <a:pt x="4" y="74"/>
                  </a:lnTo>
                  <a:lnTo>
                    <a:pt x="0" y="68"/>
                  </a:lnTo>
                  <a:lnTo>
                    <a:pt x="0" y="62"/>
                  </a:lnTo>
                  <a:lnTo>
                    <a:pt x="0" y="58"/>
                  </a:lnTo>
                  <a:lnTo>
                    <a:pt x="2" y="56"/>
                  </a:lnTo>
                  <a:lnTo>
                    <a:pt x="6" y="54"/>
                  </a:lnTo>
                  <a:lnTo>
                    <a:pt x="8" y="50"/>
                  </a:lnTo>
                  <a:lnTo>
                    <a:pt x="10" y="42"/>
                  </a:lnTo>
                  <a:lnTo>
                    <a:pt x="10" y="36"/>
                  </a:lnTo>
                  <a:lnTo>
                    <a:pt x="10" y="24"/>
                  </a:lnTo>
                  <a:lnTo>
                    <a:pt x="12" y="14"/>
                  </a:lnTo>
                  <a:lnTo>
                    <a:pt x="14" y="4"/>
                  </a:lnTo>
                  <a:lnTo>
                    <a:pt x="14" y="2"/>
                  </a:lnTo>
                  <a:lnTo>
                    <a:pt x="20" y="0"/>
                  </a:lnTo>
                  <a:lnTo>
                    <a:pt x="30" y="0"/>
                  </a:lnTo>
                  <a:lnTo>
                    <a:pt x="34" y="0"/>
                  </a:lnTo>
                  <a:lnTo>
                    <a:pt x="38" y="2"/>
                  </a:lnTo>
                  <a:lnTo>
                    <a:pt x="42" y="2"/>
                  </a:lnTo>
                  <a:lnTo>
                    <a:pt x="48" y="4"/>
                  </a:lnTo>
                  <a:lnTo>
                    <a:pt x="46" y="8"/>
                  </a:lnTo>
                  <a:lnTo>
                    <a:pt x="44" y="12"/>
                  </a:lnTo>
                  <a:lnTo>
                    <a:pt x="44" y="16"/>
                  </a:lnTo>
                  <a:lnTo>
                    <a:pt x="42" y="20"/>
                  </a:lnTo>
                  <a:lnTo>
                    <a:pt x="44" y="24"/>
                  </a:lnTo>
                  <a:lnTo>
                    <a:pt x="46" y="28"/>
                  </a:lnTo>
                  <a:lnTo>
                    <a:pt x="50" y="30"/>
                  </a:lnTo>
                  <a:lnTo>
                    <a:pt x="52" y="32"/>
                  </a:lnTo>
                  <a:lnTo>
                    <a:pt x="50" y="42"/>
                  </a:lnTo>
                  <a:lnTo>
                    <a:pt x="46" y="46"/>
                  </a:lnTo>
                  <a:lnTo>
                    <a:pt x="42" y="52"/>
                  </a:lnTo>
                  <a:lnTo>
                    <a:pt x="40" y="58"/>
                  </a:lnTo>
                  <a:lnTo>
                    <a:pt x="42" y="60"/>
                  </a:lnTo>
                  <a:lnTo>
                    <a:pt x="46" y="64"/>
                  </a:lnTo>
                  <a:lnTo>
                    <a:pt x="54" y="66"/>
                  </a:lnTo>
                  <a:lnTo>
                    <a:pt x="62" y="72"/>
                  </a:lnTo>
                  <a:lnTo>
                    <a:pt x="58" y="76"/>
                  </a:lnTo>
                  <a:lnTo>
                    <a:pt x="58" y="82"/>
                  </a:lnTo>
                  <a:lnTo>
                    <a:pt x="58" y="84"/>
                  </a:lnTo>
                  <a:lnTo>
                    <a:pt x="58" y="90"/>
                  </a:lnTo>
                  <a:lnTo>
                    <a:pt x="50" y="96"/>
                  </a:lnTo>
                  <a:lnTo>
                    <a:pt x="44" y="102"/>
                  </a:lnTo>
                  <a:lnTo>
                    <a:pt x="40" y="108"/>
                  </a:lnTo>
                  <a:lnTo>
                    <a:pt x="40" y="112"/>
                  </a:lnTo>
                  <a:lnTo>
                    <a:pt x="42" y="112"/>
                  </a:lnTo>
                  <a:lnTo>
                    <a:pt x="36" y="124"/>
                  </a:lnTo>
                  <a:lnTo>
                    <a:pt x="32" y="128"/>
                  </a:lnTo>
                  <a:lnTo>
                    <a:pt x="32" y="134"/>
                  </a:lnTo>
                  <a:lnTo>
                    <a:pt x="30"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26" name="Freeform 110"/>
            <p:cNvSpPr/>
            <p:nvPr/>
          </p:nvSpPr>
          <p:spPr bwMode="auto">
            <a:xfrm>
              <a:off x="4434875" y="3496394"/>
              <a:ext cx="465856" cy="523013"/>
            </a:xfrm>
            <a:custGeom>
              <a:avLst/>
              <a:gdLst>
                <a:gd name="T0" fmla="*/ 2147483647 w 318"/>
                <a:gd name="T1" fmla="*/ 2147483647 h 332"/>
                <a:gd name="T2" fmla="*/ 2147483647 w 318"/>
                <a:gd name="T3" fmla="*/ 2147483647 h 332"/>
                <a:gd name="T4" fmla="*/ 2147483647 w 318"/>
                <a:gd name="T5" fmla="*/ 2147483647 h 332"/>
                <a:gd name="T6" fmla="*/ 2147483647 w 318"/>
                <a:gd name="T7" fmla="*/ 2147483647 h 332"/>
                <a:gd name="T8" fmla="*/ 2147483647 w 318"/>
                <a:gd name="T9" fmla="*/ 2147483647 h 332"/>
                <a:gd name="T10" fmla="*/ 2147483647 w 318"/>
                <a:gd name="T11" fmla="*/ 2147483647 h 332"/>
                <a:gd name="T12" fmla="*/ 2147483647 w 318"/>
                <a:gd name="T13" fmla="*/ 2147483647 h 332"/>
                <a:gd name="T14" fmla="*/ 2147483647 w 318"/>
                <a:gd name="T15" fmla="*/ 2147483647 h 332"/>
                <a:gd name="T16" fmla="*/ 2147483647 w 318"/>
                <a:gd name="T17" fmla="*/ 0 h 332"/>
                <a:gd name="T18" fmla="*/ 2147483647 w 318"/>
                <a:gd name="T19" fmla="*/ 2147483647 h 332"/>
                <a:gd name="T20" fmla="*/ 2147483647 w 318"/>
                <a:gd name="T21" fmla="*/ 2147483647 h 332"/>
                <a:gd name="T22" fmla="*/ 2147483647 w 318"/>
                <a:gd name="T23" fmla="*/ 2147483647 h 332"/>
                <a:gd name="T24" fmla="*/ 2147483647 w 318"/>
                <a:gd name="T25" fmla="*/ 2147483647 h 332"/>
                <a:gd name="T26" fmla="*/ 2147483647 w 318"/>
                <a:gd name="T27" fmla="*/ 2147483647 h 332"/>
                <a:gd name="T28" fmla="*/ 2147483647 w 318"/>
                <a:gd name="T29" fmla="*/ 2147483647 h 332"/>
                <a:gd name="T30" fmla="*/ 2147483647 w 318"/>
                <a:gd name="T31" fmla="*/ 2147483647 h 332"/>
                <a:gd name="T32" fmla="*/ 2147483647 w 318"/>
                <a:gd name="T33" fmla="*/ 2147483647 h 332"/>
                <a:gd name="T34" fmla="*/ 2147483647 w 318"/>
                <a:gd name="T35" fmla="*/ 2147483647 h 332"/>
                <a:gd name="T36" fmla="*/ 2147483647 w 318"/>
                <a:gd name="T37" fmla="*/ 2147483647 h 332"/>
                <a:gd name="T38" fmla="*/ 2147483647 w 318"/>
                <a:gd name="T39" fmla="*/ 2147483647 h 332"/>
                <a:gd name="T40" fmla="*/ 2147483647 w 318"/>
                <a:gd name="T41" fmla="*/ 2147483647 h 332"/>
                <a:gd name="T42" fmla="*/ 2147483647 w 318"/>
                <a:gd name="T43" fmla="*/ 2147483647 h 332"/>
                <a:gd name="T44" fmla="*/ 2147483647 w 318"/>
                <a:gd name="T45" fmla="*/ 2147483647 h 332"/>
                <a:gd name="T46" fmla="*/ 2147483647 w 318"/>
                <a:gd name="T47" fmla="*/ 2147483647 h 332"/>
                <a:gd name="T48" fmla="*/ 2147483647 w 318"/>
                <a:gd name="T49" fmla="*/ 2147483647 h 332"/>
                <a:gd name="T50" fmla="*/ 2147483647 w 318"/>
                <a:gd name="T51" fmla="*/ 2147483647 h 332"/>
                <a:gd name="T52" fmla="*/ 2147483647 w 318"/>
                <a:gd name="T53" fmla="*/ 2147483647 h 332"/>
                <a:gd name="T54" fmla="*/ 2147483647 w 318"/>
                <a:gd name="T55" fmla="*/ 2147483647 h 332"/>
                <a:gd name="T56" fmla="*/ 2147483647 w 318"/>
                <a:gd name="T57" fmla="*/ 2147483647 h 332"/>
                <a:gd name="T58" fmla="*/ 2147483647 w 318"/>
                <a:gd name="T59" fmla="*/ 2147483647 h 332"/>
                <a:gd name="T60" fmla="*/ 2147483647 w 318"/>
                <a:gd name="T61" fmla="*/ 2147483647 h 332"/>
                <a:gd name="T62" fmla="*/ 2147483647 w 318"/>
                <a:gd name="T63" fmla="*/ 2147483647 h 332"/>
                <a:gd name="T64" fmla="*/ 0 w 318"/>
                <a:gd name="T65" fmla="*/ 2147483647 h 332"/>
                <a:gd name="T66" fmla="*/ 2147483647 w 318"/>
                <a:gd name="T67" fmla="*/ 2147483647 h 332"/>
                <a:gd name="T68" fmla="*/ 2147483647 w 318"/>
                <a:gd name="T69" fmla="*/ 2147483647 h 332"/>
                <a:gd name="T70" fmla="*/ 2147483647 w 318"/>
                <a:gd name="T71" fmla="*/ 2147483647 h 332"/>
                <a:gd name="T72" fmla="*/ 2147483647 w 318"/>
                <a:gd name="T73" fmla="*/ 2147483647 h 332"/>
                <a:gd name="T74" fmla="*/ 2147483647 w 318"/>
                <a:gd name="T75" fmla="*/ 2147483647 h 332"/>
                <a:gd name="T76" fmla="*/ 2147483647 w 318"/>
                <a:gd name="T77" fmla="*/ 2147483647 h 332"/>
                <a:gd name="T78" fmla="*/ 2147483647 w 318"/>
                <a:gd name="T79" fmla="*/ 2147483647 h 332"/>
                <a:gd name="T80" fmla="*/ 2147483647 w 318"/>
                <a:gd name="T81" fmla="*/ 2147483647 h 332"/>
                <a:gd name="T82" fmla="*/ 2147483647 w 318"/>
                <a:gd name="T83" fmla="*/ 2147483647 h 332"/>
                <a:gd name="T84" fmla="*/ 2147483647 w 318"/>
                <a:gd name="T85" fmla="*/ 2147483647 h 332"/>
                <a:gd name="T86" fmla="*/ 2147483647 w 318"/>
                <a:gd name="T87" fmla="*/ 2147483647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8"/>
                <a:gd name="T133" fmla="*/ 0 h 332"/>
                <a:gd name="T134" fmla="*/ 318 w 318"/>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8" h="332">
                  <a:moveTo>
                    <a:pt x="98" y="36"/>
                  </a:moveTo>
                  <a:lnTo>
                    <a:pt x="110" y="34"/>
                  </a:lnTo>
                  <a:lnTo>
                    <a:pt x="116" y="30"/>
                  </a:lnTo>
                  <a:lnTo>
                    <a:pt x="124" y="26"/>
                  </a:lnTo>
                  <a:lnTo>
                    <a:pt x="132" y="20"/>
                  </a:lnTo>
                  <a:lnTo>
                    <a:pt x="146" y="14"/>
                  </a:lnTo>
                  <a:lnTo>
                    <a:pt x="166" y="8"/>
                  </a:lnTo>
                  <a:lnTo>
                    <a:pt x="186" y="4"/>
                  </a:lnTo>
                  <a:lnTo>
                    <a:pt x="198" y="4"/>
                  </a:lnTo>
                  <a:lnTo>
                    <a:pt x="202" y="4"/>
                  </a:lnTo>
                  <a:lnTo>
                    <a:pt x="206" y="6"/>
                  </a:lnTo>
                  <a:lnTo>
                    <a:pt x="210" y="8"/>
                  </a:lnTo>
                  <a:lnTo>
                    <a:pt x="214" y="8"/>
                  </a:lnTo>
                  <a:lnTo>
                    <a:pt x="220" y="6"/>
                  </a:lnTo>
                  <a:lnTo>
                    <a:pt x="222" y="4"/>
                  </a:lnTo>
                  <a:lnTo>
                    <a:pt x="224" y="2"/>
                  </a:lnTo>
                  <a:lnTo>
                    <a:pt x="230" y="0"/>
                  </a:lnTo>
                  <a:lnTo>
                    <a:pt x="248" y="0"/>
                  </a:lnTo>
                  <a:lnTo>
                    <a:pt x="260" y="0"/>
                  </a:lnTo>
                  <a:lnTo>
                    <a:pt x="258" y="10"/>
                  </a:lnTo>
                  <a:lnTo>
                    <a:pt x="256" y="22"/>
                  </a:lnTo>
                  <a:lnTo>
                    <a:pt x="256" y="34"/>
                  </a:lnTo>
                  <a:lnTo>
                    <a:pt x="256" y="40"/>
                  </a:lnTo>
                  <a:lnTo>
                    <a:pt x="254" y="48"/>
                  </a:lnTo>
                  <a:lnTo>
                    <a:pt x="252" y="52"/>
                  </a:lnTo>
                  <a:lnTo>
                    <a:pt x="248" y="54"/>
                  </a:lnTo>
                  <a:lnTo>
                    <a:pt x="246" y="56"/>
                  </a:lnTo>
                  <a:lnTo>
                    <a:pt x="246" y="60"/>
                  </a:lnTo>
                  <a:lnTo>
                    <a:pt x="246" y="66"/>
                  </a:lnTo>
                  <a:lnTo>
                    <a:pt x="250" y="72"/>
                  </a:lnTo>
                  <a:lnTo>
                    <a:pt x="254" y="76"/>
                  </a:lnTo>
                  <a:lnTo>
                    <a:pt x="256" y="80"/>
                  </a:lnTo>
                  <a:lnTo>
                    <a:pt x="260" y="84"/>
                  </a:lnTo>
                  <a:lnTo>
                    <a:pt x="264" y="90"/>
                  </a:lnTo>
                  <a:lnTo>
                    <a:pt x="268" y="96"/>
                  </a:lnTo>
                  <a:lnTo>
                    <a:pt x="272" y="102"/>
                  </a:lnTo>
                  <a:lnTo>
                    <a:pt x="276" y="128"/>
                  </a:lnTo>
                  <a:lnTo>
                    <a:pt x="276" y="126"/>
                  </a:lnTo>
                  <a:lnTo>
                    <a:pt x="278" y="132"/>
                  </a:lnTo>
                  <a:lnTo>
                    <a:pt x="278" y="138"/>
                  </a:lnTo>
                  <a:lnTo>
                    <a:pt x="280" y="144"/>
                  </a:lnTo>
                  <a:lnTo>
                    <a:pt x="282" y="150"/>
                  </a:lnTo>
                  <a:lnTo>
                    <a:pt x="282" y="158"/>
                  </a:lnTo>
                  <a:lnTo>
                    <a:pt x="284" y="190"/>
                  </a:lnTo>
                  <a:lnTo>
                    <a:pt x="280" y="194"/>
                  </a:lnTo>
                  <a:lnTo>
                    <a:pt x="278" y="202"/>
                  </a:lnTo>
                  <a:lnTo>
                    <a:pt x="280" y="206"/>
                  </a:lnTo>
                  <a:lnTo>
                    <a:pt x="282" y="210"/>
                  </a:lnTo>
                  <a:lnTo>
                    <a:pt x="288" y="222"/>
                  </a:lnTo>
                  <a:lnTo>
                    <a:pt x="290" y="228"/>
                  </a:lnTo>
                  <a:lnTo>
                    <a:pt x="296" y="232"/>
                  </a:lnTo>
                  <a:lnTo>
                    <a:pt x="306" y="236"/>
                  </a:lnTo>
                  <a:lnTo>
                    <a:pt x="310" y="238"/>
                  </a:lnTo>
                  <a:lnTo>
                    <a:pt x="314" y="244"/>
                  </a:lnTo>
                  <a:lnTo>
                    <a:pt x="318" y="252"/>
                  </a:lnTo>
                  <a:lnTo>
                    <a:pt x="248" y="300"/>
                  </a:lnTo>
                  <a:lnTo>
                    <a:pt x="220" y="328"/>
                  </a:lnTo>
                  <a:lnTo>
                    <a:pt x="182" y="332"/>
                  </a:lnTo>
                  <a:lnTo>
                    <a:pt x="182" y="318"/>
                  </a:lnTo>
                  <a:lnTo>
                    <a:pt x="170" y="314"/>
                  </a:lnTo>
                  <a:lnTo>
                    <a:pt x="160" y="310"/>
                  </a:lnTo>
                  <a:lnTo>
                    <a:pt x="152" y="302"/>
                  </a:lnTo>
                  <a:lnTo>
                    <a:pt x="148" y="298"/>
                  </a:lnTo>
                  <a:lnTo>
                    <a:pt x="148" y="294"/>
                  </a:lnTo>
                  <a:lnTo>
                    <a:pt x="0" y="182"/>
                  </a:lnTo>
                  <a:lnTo>
                    <a:pt x="0" y="160"/>
                  </a:lnTo>
                  <a:lnTo>
                    <a:pt x="8" y="148"/>
                  </a:lnTo>
                  <a:lnTo>
                    <a:pt x="18" y="144"/>
                  </a:lnTo>
                  <a:lnTo>
                    <a:pt x="32" y="138"/>
                  </a:lnTo>
                  <a:lnTo>
                    <a:pt x="48" y="132"/>
                  </a:lnTo>
                  <a:lnTo>
                    <a:pt x="54" y="128"/>
                  </a:lnTo>
                  <a:lnTo>
                    <a:pt x="56" y="124"/>
                  </a:lnTo>
                  <a:lnTo>
                    <a:pt x="60" y="118"/>
                  </a:lnTo>
                  <a:lnTo>
                    <a:pt x="66" y="116"/>
                  </a:lnTo>
                  <a:lnTo>
                    <a:pt x="70" y="114"/>
                  </a:lnTo>
                  <a:lnTo>
                    <a:pt x="72" y="112"/>
                  </a:lnTo>
                  <a:lnTo>
                    <a:pt x="72" y="110"/>
                  </a:lnTo>
                  <a:lnTo>
                    <a:pt x="72" y="102"/>
                  </a:lnTo>
                  <a:lnTo>
                    <a:pt x="80" y="100"/>
                  </a:lnTo>
                  <a:lnTo>
                    <a:pt x="84" y="96"/>
                  </a:lnTo>
                  <a:lnTo>
                    <a:pt x="90" y="92"/>
                  </a:lnTo>
                  <a:lnTo>
                    <a:pt x="96" y="92"/>
                  </a:lnTo>
                  <a:lnTo>
                    <a:pt x="106" y="92"/>
                  </a:lnTo>
                  <a:lnTo>
                    <a:pt x="110" y="92"/>
                  </a:lnTo>
                  <a:lnTo>
                    <a:pt x="112" y="90"/>
                  </a:lnTo>
                  <a:lnTo>
                    <a:pt x="112" y="86"/>
                  </a:lnTo>
                  <a:lnTo>
                    <a:pt x="104" y="60"/>
                  </a:lnTo>
                  <a:lnTo>
                    <a:pt x="96" y="36"/>
                  </a:lnTo>
                  <a:lnTo>
                    <a:pt x="9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27" name="Freeform 111"/>
            <p:cNvSpPr/>
            <p:nvPr/>
          </p:nvSpPr>
          <p:spPr bwMode="auto">
            <a:xfrm>
              <a:off x="4336861" y="3533563"/>
              <a:ext cx="262909" cy="242922"/>
            </a:xfrm>
            <a:custGeom>
              <a:avLst/>
              <a:gdLst>
                <a:gd name="T0" fmla="*/ 2147483647 w 180"/>
                <a:gd name="T1" fmla="*/ 2147483647 h 154"/>
                <a:gd name="T2" fmla="*/ 2147483647 w 180"/>
                <a:gd name="T3" fmla="*/ 2147483647 h 154"/>
                <a:gd name="T4" fmla="*/ 2147483647 w 180"/>
                <a:gd name="T5" fmla="*/ 2147483647 h 154"/>
                <a:gd name="T6" fmla="*/ 2147483647 w 180"/>
                <a:gd name="T7" fmla="*/ 2147483647 h 154"/>
                <a:gd name="T8" fmla="*/ 2147483647 w 180"/>
                <a:gd name="T9" fmla="*/ 2147483647 h 154"/>
                <a:gd name="T10" fmla="*/ 2147483647 w 180"/>
                <a:gd name="T11" fmla="*/ 2147483647 h 154"/>
                <a:gd name="T12" fmla="*/ 2147483647 w 180"/>
                <a:gd name="T13" fmla="*/ 2147483647 h 154"/>
                <a:gd name="T14" fmla="*/ 2147483647 w 180"/>
                <a:gd name="T15" fmla="*/ 2147483647 h 154"/>
                <a:gd name="T16" fmla="*/ 2147483647 w 180"/>
                <a:gd name="T17" fmla="*/ 2147483647 h 154"/>
                <a:gd name="T18" fmla="*/ 2147483647 w 180"/>
                <a:gd name="T19" fmla="*/ 2147483647 h 154"/>
                <a:gd name="T20" fmla="*/ 2147483647 w 180"/>
                <a:gd name="T21" fmla="*/ 2147483647 h 154"/>
                <a:gd name="T22" fmla="*/ 2147483647 w 180"/>
                <a:gd name="T23" fmla="*/ 2147483647 h 154"/>
                <a:gd name="T24" fmla="*/ 2147483647 w 180"/>
                <a:gd name="T25" fmla="*/ 2147483647 h 154"/>
                <a:gd name="T26" fmla="*/ 2147483647 w 180"/>
                <a:gd name="T27" fmla="*/ 2147483647 h 154"/>
                <a:gd name="T28" fmla="*/ 2147483647 w 180"/>
                <a:gd name="T29" fmla="*/ 2147483647 h 154"/>
                <a:gd name="T30" fmla="*/ 2147483647 w 180"/>
                <a:gd name="T31" fmla="*/ 2147483647 h 154"/>
                <a:gd name="T32" fmla="*/ 2147483647 w 180"/>
                <a:gd name="T33" fmla="*/ 2147483647 h 154"/>
                <a:gd name="T34" fmla="*/ 2147483647 w 180"/>
                <a:gd name="T35" fmla="*/ 2147483647 h 154"/>
                <a:gd name="T36" fmla="*/ 2147483647 w 180"/>
                <a:gd name="T37" fmla="*/ 2147483647 h 154"/>
                <a:gd name="T38" fmla="*/ 2147483647 w 180"/>
                <a:gd name="T39" fmla="*/ 2147483647 h 154"/>
                <a:gd name="T40" fmla="*/ 2147483647 w 180"/>
                <a:gd name="T41" fmla="*/ 2147483647 h 154"/>
                <a:gd name="T42" fmla="*/ 2147483647 w 180"/>
                <a:gd name="T43" fmla="*/ 2147483647 h 154"/>
                <a:gd name="T44" fmla="*/ 2147483647 w 180"/>
                <a:gd name="T45" fmla="*/ 2147483647 h 154"/>
                <a:gd name="T46" fmla="*/ 2147483647 w 180"/>
                <a:gd name="T47" fmla="*/ 2147483647 h 154"/>
                <a:gd name="T48" fmla="*/ 2147483647 w 180"/>
                <a:gd name="T49" fmla="*/ 2147483647 h 154"/>
                <a:gd name="T50" fmla="*/ 2147483647 w 180"/>
                <a:gd name="T51" fmla="*/ 2147483647 h 154"/>
                <a:gd name="T52" fmla="*/ 2147483647 w 180"/>
                <a:gd name="T53" fmla="*/ 2147483647 h 154"/>
                <a:gd name="T54" fmla="*/ 2147483647 w 180"/>
                <a:gd name="T55" fmla="*/ 2147483647 h 154"/>
                <a:gd name="T56" fmla="*/ 2147483647 w 180"/>
                <a:gd name="T57" fmla="*/ 2147483647 h 154"/>
                <a:gd name="T58" fmla="*/ 2147483647 w 180"/>
                <a:gd name="T59" fmla="*/ 2147483647 h 154"/>
                <a:gd name="T60" fmla="*/ 2147483647 w 180"/>
                <a:gd name="T61" fmla="*/ 2147483647 h 154"/>
                <a:gd name="T62" fmla="*/ 2147483647 w 180"/>
                <a:gd name="T63" fmla="*/ 0 h 154"/>
                <a:gd name="T64" fmla="*/ 2147483647 w 180"/>
                <a:gd name="T65" fmla="*/ 2147483647 h 154"/>
                <a:gd name="T66" fmla="*/ 2147483647 w 180"/>
                <a:gd name="T67" fmla="*/ 2147483647 h 154"/>
                <a:gd name="T68" fmla="*/ 2147483647 w 180"/>
                <a:gd name="T69" fmla="*/ 2147483647 h 154"/>
                <a:gd name="T70" fmla="*/ 2147483647 w 180"/>
                <a:gd name="T71" fmla="*/ 2147483647 h 154"/>
                <a:gd name="T72" fmla="*/ 2147483647 w 180"/>
                <a:gd name="T73" fmla="*/ 2147483647 h 154"/>
                <a:gd name="T74" fmla="*/ 2147483647 w 180"/>
                <a:gd name="T75" fmla="*/ 2147483647 h 154"/>
                <a:gd name="T76" fmla="*/ 2147483647 w 180"/>
                <a:gd name="T77" fmla="*/ 2147483647 h 154"/>
                <a:gd name="T78" fmla="*/ 2147483647 w 180"/>
                <a:gd name="T79" fmla="*/ 2147483647 h 154"/>
                <a:gd name="T80" fmla="*/ 2147483647 w 180"/>
                <a:gd name="T81" fmla="*/ 2147483647 h 154"/>
                <a:gd name="T82" fmla="*/ 2147483647 w 180"/>
                <a:gd name="T83" fmla="*/ 2147483647 h 154"/>
                <a:gd name="T84" fmla="*/ 2147483647 w 180"/>
                <a:gd name="T85" fmla="*/ 2147483647 h 154"/>
                <a:gd name="T86" fmla="*/ 2147483647 w 180"/>
                <a:gd name="T87" fmla="*/ 2147483647 h 154"/>
                <a:gd name="T88" fmla="*/ 2147483647 w 180"/>
                <a:gd name="T89" fmla="*/ 2147483647 h 154"/>
                <a:gd name="T90" fmla="*/ 2147483647 w 180"/>
                <a:gd name="T91" fmla="*/ 2147483647 h 154"/>
                <a:gd name="T92" fmla="*/ 2147483647 w 180"/>
                <a:gd name="T93" fmla="*/ 2147483647 h 154"/>
                <a:gd name="T94" fmla="*/ 2147483647 w 180"/>
                <a:gd name="T95" fmla="*/ 2147483647 h 154"/>
                <a:gd name="T96" fmla="*/ 2147483647 w 180"/>
                <a:gd name="T97" fmla="*/ 2147483647 h 154"/>
                <a:gd name="T98" fmla="*/ 2147483647 w 180"/>
                <a:gd name="T99" fmla="*/ 2147483647 h 154"/>
                <a:gd name="T100" fmla="*/ 2147483647 w 180"/>
                <a:gd name="T101" fmla="*/ 2147483647 h 154"/>
                <a:gd name="T102" fmla="*/ 2147483647 w 180"/>
                <a:gd name="T103" fmla="*/ 2147483647 h 154"/>
                <a:gd name="T104" fmla="*/ 2147483647 w 180"/>
                <a:gd name="T105" fmla="*/ 2147483647 h 154"/>
                <a:gd name="T106" fmla="*/ 0 w 180"/>
                <a:gd name="T107" fmla="*/ 2147483647 h 154"/>
                <a:gd name="T108" fmla="*/ 2147483647 w 180"/>
                <a:gd name="T109" fmla="*/ 2147483647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0"/>
                <a:gd name="T166" fmla="*/ 0 h 154"/>
                <a:gd name="T167" fmla="*/ 180 w 180"/>
                <a:gd name="T168" fmla="*/ 154 h 15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0" h="154">
                  <a:moveTo>
                    <a:pt x="68" y="152"/>
                  </a:moveTo>
                  <a:lnTo>
                    <a:pt x="68" y="136"/>
                  </a:lnTo>
                  <a:lnTo>
                    <a:pt x="76" y="124"/>
                  </a:lnTo>
                  <a:lnTo>
                    <a:pt x="86" y="120"/>
                  </a:lnTo>
                  <a:lnTo>
                    <a:pt x="100" y="114"/>
                  </a:lnTo>
                  <a:lnTo>
                    <a:pt x="116" y="108"/>
                  </a:lnTo>
                  <a:lnTo>
                    <a:pt x="122" y="104"/>
                  </a:lnTo>
                  <a:lnTo>
                    <a:pt x="124" y="100"/>
                  </a:lnTo>
                  <a:lnTo>
                    <a:pt x="128" y="94"/>
                  </a:lnTo>
                  <a:lnTo>
                    <a:pt x="134" y="92"/>
                  </a:lnTo>
                  <a:lnTo>
                    <a:pt x="138" y="90"/>
                  </a:lnTo>
                  <a:lnTo>
                    <a:pt x="140" y="88"/>
                  </a:lnTo>
                  <a:lnTo>
                    <a:pt x="140" y="86"/>
                  </a:lnTo>
                  <a:lnTo>
                    <a:pt x="140" y="78"/>
                  </a:lnTo>
                  <a:lnTo>
                    <a:pt x="148" y="76"/>
                  </a:lnTo>
                  <a:lnTo>
                    <a:pt x="152" y="72"/>
                  </a:lnTo>
                  <a:lnTo>
                    <a:pt x="158" y="68"/>
                  </a:lnTo>
                  <a:lnTo>
                    <a:pt x="164" y="68"/>
                  </a:lnTo>
                  <a:lnTo>
                    <a:pt x="174" y="68"/>
                  </a:lnTo>
                  <a:lnTo>
                    <a:pt x="178" y="68"/>
                  </a:lnTo>
                  <a:lnTo>
                    <a:pt x="180" y="66"/>
                  </a:lnTo>
                  <a:lnTo>
                    <a:pt x="180" y="62"/>
                  </a:lnTo>
                  <a:lnTo>
                    <a:pt x="172" y="36"/>
                  </a:lnTo>
                  <a:lnTo>
                    <a:pt x="164" y="12"/>
                  </a:lnTo>
                  <a:lnTo>
                    <a:pt x="166" y="12"/>
                  </a:lnTo>
                  <a:lnTo>
                    <a:pt x="148" y="14"/>
                  </a:lnTo>
                  <a:lnTo>
                    <a:pt x="136" y="12"/>
                  </a:lnTo>
                  <a:lnTo>
                    <a:pt x="126" y="10"/>
                  </a:lnTo>
                  <a:lnTo>
                    <a:pt x="124" y="8"/>
                  </a:lnTo>
                  <a:lnTo>
                    <a:pt x="124" y="4"/>
                  </a:lnTo>
                  <a:lnTo>
                    <a:pt x="122" y="2"/>
                  </a:lnTo>
                  <a:lnTo>
                    <a:pt x="118" y="0"/>
                  </a:lnTo>
                  <a:lnTo>
                    <a:pt x="114" y="2"/>
                  </a:lnTo>
                  <a:lnTo>
                    <a:pt x="110" y="4"/>
                  </a:lnTo>
                  <a:lnTo>
                    <a:pt x="106" y="14"/>
                  </a:lnTo>
                  <a:lnTo>
                    <a:pt x="102" y="26"/>
                  </a:lnTo>
                  <a:lnTo>
                    <a:pt x="98" y="32"/>
                  </a:lnTo>
                  <a:lnTo>
                    <a:pt x="92" y="40"/>
                  </a:lnTo>
                  <a:lnTo>
                    <a:pt x="82" y="44"/>
                  </a:lnTo>
                  <a:lnTo>
                    <a:pt x="74" y="52"/>
                  </a:lnTo>
                  <a:lnTo>
                    <a:pt x="66" y="58"/>
                  </a:lnTo>
                  <a:lnTo>
                    <a:pt x="62" y="64"/>
                  </a:lnTo>
                  <a:lnTo>
                    <a:pt x="60" y="70"/>
                  </a:lnTo>
                  <a:lnTo>
                    <a:pt x="60" y="82"/>
                  </a:lnTo>
                  <a:lnTo>
                    <a:pt x="58" y="94"/>
                  </a:lnTo>
                  <a:lnTo>
                    <a:pt x="54" y="108"/>
                  </a:lnTo>
                  <a:lnTo>
                    <a:pt x="50" y="114"/>
                  </a:lnTo>
                  <a:lnTo>
                    <a:pt x="44" y="118"/>
                  </a:lnTo>
                  <a:lnTo>
                    <a:pt x="32" y="130"/>
                  </a:lnTo>
                  <a:lnTo>
                    <a:pt x="24" y="136"/>
                  </a:lnTo>
                  <a:lnTo>
                    <a:pt x="18" y="140"/>
                  </a:lnTo>
                  <a:lnTo>
                    <a:pt x="12" y="142"/>
                  </a:lnTo>
                  <a:lnTo>
                    <a:pt x="4" y="146"/>
                  </a:lnTo>
                  <a:lnTo>
                    <a:pt x="0" y="154"/>
                  </a:lnTo>
                  <a:lnTo>
                    <a:pt x="68"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28" name="Freeform 112"/>
            <p:cNvSpPr/>
            <p:nvPr/>
          </p:nvSpPr>
          <p:spPr bwMode="auto">
            <a:xfrm>
              <a:off x="4248071" y="3772503"/>
              <a:ext cx="184497" cy="185842"/>
            </a:xfrm>
            <a:custGeom>
              <a:avLst/>
              <a:gdLst>
                <a:gd name="T0" fmla="*/ 2147483647 w 126"/>
                <a:gd name="T1" fmla="*/ 0 h 116"/>
                <a:gd name="T2" fmla="*/ 2147483647 w 126"/>
                <a:gd name="T3" fmla="*/ 2147483647 h 116"/>
                <a:gd name="T4" fmla="*/ 2147483647 w 126"/>
                <a:gd name="T5" fmla="*/ 2147483647 h 116"/>
                <a:gd name="T6" fmla="*/ 2147483647 w 126"/>
                <a:gd name="T7" fmla="*/ 2147483647 h 116"/>
                <a:gd name="T8" fmla="*/ 2147483647 w 126"/>
                <a:gd name="T9" fmla="*/ 2147483647 h 116"/>
                <a:gd name="T10" fmla="*/ 2147483647 w 126"/>
                <a:gd name="T11" fmla="*/ 2147483647 h 116"/>
                <a:gd name="T12" fmla="*/ 2147483647 w 126"/>
                <a:gd name="T13" fmla="*/ 2147483647 h 116"/>
                <a:gd name="T14" fmla="*/ 0 w 126"/>
                <a:gd name="T15" fmla="*/ 2147483647 h 116"/>
                <a:gd name="T16" fmla="*/ 0 w 126"/>
                <a:gd name="T17" fmla="*/ 2147483647 h 116"/>
                <a:gd name="T18" fmla="*/ 2147483647 w 126"/>
                <a:gd name="T19" fmla="*/ 2147483647 h 116"/>
                <a:gd name="T20" fmla="*/ 2147483647 w 126"/>
                <a:gd name="T21" fmla="*/ 2147483647 h 116"/>
                <a:gd name="T22" fmla="*/ 2147483647 w 126"/>
                <a:gd name="T23" fmla="*/ 2147483647 h 116"/>
                <a:gd name="T24" fmla="*/ 2147483647 w 126"/>
                <a:gd name="T25" fmla="*/ 2147483647 h 116"/>
                <a:gd name="T26" fmla="*/ 2147483647 w 126"/>
                <a:gd name="T27" fmla="*/ 2147483647 h 116"/>
                <a:gd name="T28" fmla="*/ 2147483647 w 126"/>
                <a:gd name="T29" fmla="*/ 2147483647 h 116"/>
                <a:gd name="T30" fmla="*/ 2147483647 w 126"/>
                <a:gd name="T31" fmla="*/ 2147483647 h 116"/>
                <a:gd name="T32" fmla="*/ 2147483647 w 126"/>
                <a:gd name="T33" fmla="*/ 2147483647 h 116"/>
                <a:gd name="T34" fmla="*/ 2147483647 w 126"/>
                <a:gd name="T35" fmla="*/ 0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6"/>
                <a:gd name="T55" fmla="*/ 0 h 116"/>
                <a:gd name="T56" fmla="*/ 126 w 126"/>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6" h="116">
                  <a:moveTo>
                    <a:pt x="126" y="0"/>
                  </a:moveTo>
                  <a:lnTo>
                    <a:pt x="126" y="32"/>
                  </a:lnTo>
                  <a:lnTo>
                    <a:pt x="76" y="32"/>
                  </a:lnTo>
                  <a:lnTo>
                    <a:pt x="76" y="78"/>
                  </a:lnTo>
                  <a:lnTo>
                    <a:pt x="66" y="82"/>
                  </a:lnTo>
                  <a:lnTo>
                    <a:pt x="58" y="90"/>
                  </a:lnTo>
                  <a:lnTo>
                    <a:pt x="56" y="116"/>
                  </a:lnTo>
                  <a:lnTo>
                    <a:pt x="0" y="116"/>
                  </a:lnTo>
                  <a:lnTo>
                    <a:pt x="0" y="108"/>
                  </a:lnTo>
                  <a:lnTo>
                    <a:pt x="2" y="100"/>
                  </a:lnTo>
                  <a:lnTo>
                    <a:pt x="10" y="88"/>
                  </a:lnTo>
                  <a:lnTo>
                    <a:pt x="20" y="74"/>
                  </a:lnTo>
                  <a:lnTo>
                    <a:pt x="24" y="66"/>
                  </a:lnTo>
                  <a:lnTo>
                    <a:pt x="38" y="42"/>
                  </a:lnTo>
                  <a:lnTo>
                    <a:pt x="50" y="20"/>
                  </a:lnTo>
                  <a:lnTo>
                    <a:pt x="56" y="12"/>
                  </a:lnTo>
                  <a:lnTo>
                    <a:pt x="60" y="2"/>
                  </a:lnTo>
                  <a:lnTo>
                    <a:pt x="1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29" name="Freeform 113"/>
            <p:cNvSpPr/>
            <p:nvPr/>
          </p:nvSpPr>
          <p:spPr bwMode="auto">
            <a:xfrm>
              <a:off x="4248071" y="3772503"/>
              <a:ext cx="272133" cy="378321"/>
            </a:xfrm>
            <a:custGeom>
              <a:avLst/>
              <a:gdLst>
                <a:gd name="T0" fmla="*/ 2147483647 w 186"/>
                <a:gd name="T1" fmla="*/ 0 h 238"/>
                <a:gd name="T2" fmla="*/ 2147483647 w 186"/>
                <a:gd name="T3" fmla="*/ 0 h 238"/>
                <a:gd name="T4" fmla="*/ 2147483647 w 186"/>
                <a:gd name="T5" fmla="*/ 2147483647 h 238"/>
                <a:gd name="T6" fmla="*/ 2147483647 w 186"/>
                <a:gd name="T7" fmla="*/ 2147483647 h 238"/>
                <a:gd name="T8" fmla="*/ 2147483647 w 186"/>
                <a:gd name="T9" fmla="*/ 2147483647 h 238"/>
                <a:gd name="T10" fmla="*/ 2147483647 w 186"/>
                <a:gd name="T11" fmla="*/ 2147483647 h 238"/>
                <a:gd name="T12" fmla="*/ 2147483647 w 186"/>
                <a:gd name="T13" fmla="*/ 2147483647 h 238"/>
                <a:gd name="T14" fmla="*/ 2147483647 w 186"/>
                <a:gd name="T15" fmla="*/ 2147483647 h 238"/>
                <a:gd name="T16" fmla="*/ 0 w 186"/>
                <a:gd name="T17" fmla="*/ 2147483647 h 238"/>
                <a:gd name="T18" fmla="*/ 2147483647 w 186"/>
                <a:gd name="T19" fmla="*/ 2147483647 h 238"/>
                <a:gd name="T20" fmla="*/ 2147483647 w 186"/>
                <a:gd name="T21" fmla="*/ 2147483647 h 238"/>
                <a:gd name="T22" fmla="*/ 2147483647 w 186"/>
                <a:gd name="T23" fmla="*/ 2147483647 h 238"/>
                <a:gd name="T24" fmla="*/ 2147483647 w 186"/>
                <a:gd name="T25" fmla="*/ 2147483647 h 238"/>
                <a:gd name="T26" fmla="*/ 2147483647 w 186"/>
                <a:gd name="T27" fmla="*/ 2147483647 h 238"/>
                <a:gd name="T28" fmla="*/ 2147483647 w 186"/>
                <a:gd name="T29" fmla="*/ 2147483647 h 238"/>
                <a:gd name="T30" fmla="*/ 2147483647 w 186"/>
                <a:gd name="T31" fmla="*/ 2147483647 h 238"/>
                <a:gd name="T32" fmla="*/ 2147483647 w 186"/>
                <a:gd name="T33" fmla="*/ 2147483647 h 238"/>
                <a:gd name="T34" fmla="*/ 2147483647 w 186"/>
                <a:gd name="T35" fmla="*/ 2147483647 h 238"/>
                <a:gd name="T36" fmla="*/ 2147483647 w 186"/>
                <a:gd name="T37" fmla="*/ 2147483647 h 238"/>
                <a:gd name="T38" fmla="*/ 2147483647 w 186"/>
                <a:gd name="T39" fmla="*/ 2147483647 h 238"/>
                <a:gd name="T40" fmla="*/ 2147483647 w 186"/>
                <a:gd name="T41" fmla="*/ 2147483647 h 238"/>
                <a:gd name="T42" fmla="*/ 2147483647 w 186"/>
                <a:gd name="T43" fmla="*/ 2147483647 h 238"/>
                <a:gd name="T44" fmla="*/ 2147483647 w 186"/>
                <a:gd name="T45" fmla="*/ 2147483647 h 238"/>
                <a:gd name="T46" fmla="*/ 2147483647 w 186"/>
                <a:gd name="T47" fmla="*/ 2147483647 h 238"/>
                <a:gd name="T48" fmla="*/ 2147483647 w 186"/>
                <a:gd name="T49" fmla="*/ 2147483647 h 238"/>
                <a:gd name="T50" fmla="*/ 2147483647 w 186"/>
                <a:gd name="T51" fmla="*/ 2147483647 h 238"/>
                <a:gd name="T52" fmla="*/ 2147483647 w 186"/>
                <a:gd name="T53" fmla="*/ 2147483647 h 238"/>
                <a:gd name="T54" fmla="*/ 2147483647 w 186"/>
                <a:gd name="T55" fmla="*/ 2147483647 h 238"/>
                <a:gd name="T56" fmla="*/ 2147483647 w 186"/>
                <a:gd name="T57" fmla="*/ 2147483647 h 238"/>
                <a:gd name="T58" fmla="*/ 2147483647 w 186"/>
                <a:gd name="T59" fmla="*/ 2147483647 h 238"/>
                <a:gd name="T60" fmla="*/ 2147483647 w 186"/>
                <a:gd name="T61" fmla="*/ 2147483647 h 238"/>
                <a:gd name="T62" fmla="*/ 2147483647 w 186"/>
                <a:gd name="T63" fmla="*/ 2147483647 h 238"/>
                <a:gd name="T64" fmla="*/ 2147483647 w 186"/>
                <a:gd name="T65" fmla="*/ 2147483647 h 238"/>
                <a:gd name="T66" fmla="*/ 2147483647 w 186"/>
                <a:gd name="T67" fmla="*/ 2147483647 h 238"/>
                <a:gd name="T68" fmla="*/ 2147483647 w 186"/>
                <a:gd name="T69" fmla="*/ 2147483647 h 238"/>
                <a:gd name="T70" fmla="*/ 2147483647 w 186"/>
                <a:gd name="T71" fmla="*/ 2147483647 h 238"/>
                <a:gd name="T72" fmla="*/ 2147483647 w 186"/>
                <a:gd name="T73" fmla="*/ 2147483647 h 238"/>
                <a:gd name="T74" fmla="*/ 2147483647 w 186"/>
                <a:gd name="T75" fmla="*/ 2147483647 h 238"/>
                <a:gd name="T76" fmla="*/ 2147483647 w 186"/>
                <a:gd name="T77" fmla="*/ 2147483647 h 238"/>
                <a:gd name="T78" fmla="*/ 2147483647 w 186"/>
                <a:gd name="T79" fmla="*/ 2147483647 h 238"/>
                <a:gd name="T80" fmla="*/ 2147483647 w 186"/>
                <a:gd name="T81" fmla="*/ 2147483647 h 238"/>
                <a:gd name="T82" fmla="*/ 2147483647 w 186"/>
                <a:gd name="T83" fmla="*/ 2147483647 h 238"/>
                <a:gd name="T84" fmla="*/ 2147483647 w 186"/>
                <a:gd name="T85" fmla="*/ 2147483647 h 238"/>
                <a:gd name="T86" fmla="*/ 2147483647 w 186"/>
                <a:gd name="T87" fmla="*/ 2147483647 h 238"/>
                <a:gd name="T88" fmla="*/ 2147483647 w 186"/>
                <a:gd name="T89" fmla="*/ 2147483647 h 238"/>
                <a:gd name="T90" fmla="*/ 2147483647 w 186"/>
                <a:gd name="T91" fmla="*/ 2147483647 h 238"/>
                <a:gd name="T92" fmla="*/ 2147483647 w 186"/>
                <a:gd name="T93" fmla="*/ 2147483647 h 238"/>
                <a:gd name="T94" fmla="*/ 2147483647 w 186"/>
                <a:gd name="T95" fmla="*/ 2147483647 h 238"/>
                <a:gd name="T96" fmla="*/ 2147483647 w 186"/>
                <a:gd name="T97" fmla="*/ 2147483647 h 238"/>
                <a:gd name="T98" fmla="*/ 2147483647 w 186"/>
                <a:gd name="T99" fmla="*/ 2147483647 h 238"/>
                <a:gd name="T100" fmla="*/ 2147483647 w 186"/>
                <a:gd name="T101" fmla="*/ 2147483647 h 238"/>
                <a:gd name="T102" fmla="*/ 2147483647 w 186"/>
                <a:gd name="T103" fmla="*/ 2147483647 h 238"/>
                <a:gd name="T104" fmla="*/ 2147483647 w 186"/>
                <a:gd name="T105" fmla="*/ 2147483647 h 238"/>
                <a:gd name="T106" fmla="*/ 2147483647 w 186"/>
                <a:gd name="T107" fmla="*/ 2147483647 h 238"/>
                <a:gd name="T108" fmla="*/ 2147483647 w 186"/>
                <a:gd name="T109" fmla="*/ 2147483647 h 238"/>
                <a:gd name="T110" fmla="*/ 2147483647 w 186"/>
                <a:gd name="T111" fmla="*/ 2147483647 h 238"/>
                <a:gd name="T112" fmla="*/ 2147483647 w 186"/>
                <a:gd name="T113" fmla="*/ 2147483647 h 238"/>
                <a:gd name="T114" fmla="*/ 2147483647 w 186"/>
                <a:gd name="T115" fmla="*/ 2147483647 h 238"/>
                <a:gd name="T116" fmla="*/ 2147483647 w 186"/>
                <a:gd name="T117" fmla="*/ 2147483647 h 238"/>
                <a:gd name="T118" fmla="*/ 2147483647 w 186"/>
                <a:gd name="T119" fmla="*/ 2147483647 h 238"/>
                <a:gd name="T120" fmla="*/ 2147483647 w 186"/>
                <a:gd name="T121" fmla="*/ 0 h 2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
                <a:gd name="T184" fmla="*/ 0 h 238"/>
                <a:gd name="T185" fmla="*/ 186 w 186"/>
                <a:gd name="T186" fmla="*/ 238 h 2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 h="238">
                  <a:moveTo>
                    <a:pt x="128" y="0"/>
                  </a:moveTo>
                  <a:lnTo>
                    <a:pt x="126" y="0"/>
                  </a:lnTo>
                  <a:lnTo>
                    <a:pt x="126" y="32"/>
                  </a:lnTo>
                  <a:lnTo>
                    <a:pt x="76" y="32"/>
                  </a:lnTo>
                  <a:lnTo>
                    <a:pt x="76" y="78"/>
                  </a:lnTo>
                  <a:lnTo>
                    <a:pt x="66" y="82"/>
                  </a:lnTo>
                  <a:lnTo>
                    <a:pt x="58" y="90"/>
                  </a:lnTo>
                  <a:lnTo>
                    <a:pt x="56" y="116"/>
                  </a:lnTo>
                  <a:lnTo>
                    <a:pt x="0" y="116"/>
                  </a:lnTo>
                  <a:lnTo>
                    <a:pt x="2" y="124"/>
                  </a:lnTo>
                  <a:lnTo>
                    <a:pt x="6" y="128"/>
                  </a:lnTo>
                  <a:lnTo>
                    <a:pt x="10" y="134"/>
                  </a:lnTo>
                  <a:lnTo>
                    <a:pt x="12" y="138"/>
                  </a:lnTo>
                  <a:lnTo>
                    <a:pt x="10" y="142"/>
                  </a:lnTo>
                  <a:lnTo>
                    <a:pt x="8" y="146"/>
                  </a:lnTo>
                  <a:lnTo>
                    <a:pt x="6" y="150"/>
                  </a:lnTo>
                  <a:lnTo>
                    <a:pt x="6" y="152"/>
                  </a:lnTo>
                  <a:lnTo>
                    <a:pt x="6" y="156"/>
                  </a:lnTo>
                  <a:lnTo>
                    <a:pt x="10" y="158"/>
                  </a:lnTo>
                  <a:lnTo>
                    <a:pt x="14" y="166"/>
                  </a:lnTo>
                  <a:lnTo>
                    <a:pt x="12" y="166"/>
                  </a:lnTo>
                  <a:lnTo>
                    <a:pt x="14" y="176"/>
                  </a:lnTo>
                  <a:lnTo>
                    <a:pt x="12" y="186"/>
                  </a:lnTo>
                  <a:lnTo>
                    <a:pt x="10" y="196"/>
                  </a:lnTo>
                  <a:lnTo>
                    <a:pt x="6" y="206"/>
                  </a:lnTo>
                  <a:lnTo>
                    <a:pt x="10" y="206"/>
                  </a:lnTo>
                  <a:lnTo>
                    <a:pt x="12" y="206"/>
                  </a:lnTo>
                  <a:lnTo>
                    <a:pt x="16" y="206"/>
                  </a:lnTo>
                  <a:lnTo>
                    <a:pt x="18" y="204"/>
                  </a:lnTo>
                  <a:lnTo>
                    <a:pt x="22" y="202"/>
                  </a:lnTo>
                  <a:lnTo>
                    <a:pt x="26" y="202"/>
                  </a:lnTo>
                  <a:lnTo>
                    <a:pt x="34" y="204"/>
                  </a:lnTo>
                  <a:lnTo>
                    <a:pt x="42" y="208"/>
                  </a:lnTo>
                  <a:lnTo>
                    <a:pt x="48" y="210"/>
                  </a:lnTo>
                  <a:lnTo>
                    <a:pt x="50" y="216"/>
                  </a:lnTo>
                  <a:lnTo>
                    <a:pt x="60" y="230"/>
                  </a:lnTo>
                  <a:lnTo>
                    <a:pt x="64" y="234"/>
                  </a:lnTo>
                  <a:lnTo>
                    <a:pt x="70" y="238"/>
                  </a:lnTo>
                  <a:lnTo>
                    <a:pt x="76" y="228"/>
                  </a:lnTo>
                  <a:lnTo>
                    <a:pt x="78" y="222"/>
                  </a:lnTo>
                  <a:lnTo>
                    <a:pt x="82" y="222"/>
                  </a:lnTo>
                  <a:lnTo>
                    <a:pt x="88" y="220"/>
                  </a:lnTo>
                  <a:lnTo>
                    <a:pt x="86" y="226"/>
                  </a:lnTo>
                  <a:lnTo>
                    <a:pt x="88" y="230"/>
                  </a:lnTo>
                  <a:lnTo>
                    <a:pt x="92" y="224"/>
                  </a:lnTo>
                  <a:lnTo>
                    <a:pt x="94" y="224"/>
                  </a:lnTo>
                  <a:lnTo>
                    <a:pt x="96" y="222"/>
                  </a:lnTo>
                  <a:lnTo>
                    <a:pt x="98" y="224"/>
                  </a:lnTo>
                  <a:lnTo>
                    <a:pt x="100" y="226"/>
                  </a:lnTo>
                  <a:lnTo>
                    <a:pt x="102" y="228"/>
                  </a:lnTo>
                  <a:lnTo>
                    <a:pt x="106" y="226"/>
                  </a:lnTo>
                  <a:lnTo>
                    <a:pt x="110" y="224"/>
                  </a:lnTo>
                  <a:lnTo>
                    <a:pt x="172" y="224"/>
                  </a:lnTo>
                  <a:lnTo>
                    <a:pt x="174" y="216"/>
                  </a:lnTo>
                  <a:lnTo>
                    <a:pt x="176" y="208"/>
                  </a:lnTo>
                  <a:lnTo>
                    <a:pt x="172" y="208"/>
                  </a:lnTo>
                  <a:lnTo>
                    <a:pt x="170" y="206"/>
                  </a:lnTo>
                  <a:lnTo>
                    <a:pt x="158" y="50"/>
                  </a:lnTo>
                  <a:lnTo>
                    <a:pt x="186" y="50"/>
                  </a:lnTo>
                  <a:lnTo>
                    <a:pt x="128" y="6"/>
                  </a:lnTo>
                  <a:lnTo>
                    <a:pt x="1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30" name="Freeform 114"/>
            <p:cNvSpPr/>
            <p:nvPr/>
          </p:nvSpPr>
          <p:spPr bwMode="auto">
            <a:xfrm>
              <a:off x="4347239" y="3852149"/>
              <a:ext cx="374760" cy="427437"/>
            </a:xfrm>
            <a:custGeom>
              <a:avLst/>
              <a:gdLst>
                <a:gd name="T0" fmla="*/ 2147483647 w 256"/>
                <a:gd name="T1" fmla="*/ 2147483647 h 270"/>
                <a:gd name="T2" fmla="*/ 2147483647 w 256"/>
                <a:gd name="T3" fmla="*/ 2147483647 h 270"/>
                <a:gd name="T4" fmla="*/ 2147483647 w 256"/>
                <a:gd name="T5" fmla="*/ 2147483647 h 270"/>
                <a:gd name="T6" fmla="*/ 2147483647 w 256"/>
                <a:gd name="T7" fmla="*/ 2147483647 h 270"/>
                <a:gd name="T8" fmla="*/ 2147483647 w 256"/>
                <a:gd name="T9" fmla="*/ 2147483647 h 270"/>
                <a:gd name="T10" fmla="*/ 2147483647 w 256"/>
                <a:gd name="T11" fmla="*/ 2147483647 h 270"/>
                <a:gd name="T12" fmla="*/ 2147483647 w 256"/>
                <a:gd name="T13" fmla="*/ 2147483647 h 270"/>
                <a:gd name="T14" fmla="*/ 2147483647 w 256"/>
                <a:gd name="T15" fmla="*/ 2147483647 h 270"/>
                <a:gd name="T16" fmla="*/ 2147483647 w 256"/>
                <a:gd name="T17" fmla="*/ 2147483647 h 270"/>
                <a:gd name="T18" fmla="*/ 2147483647 w 256"/>
                <a:gd name="T19" fmla="*/ 2147483647 h 270"/>
                <a:gd name="T20" fmla="*/ 2147483647 w 256"/>
                <a:gd name="T21" fmla="*/ 0 h 270"/>
                <a:gd name="T22" fmla="*/ 2147483647 w 256"/>
                <a:gd name="T23" fmla="*/ 2147483647 h 270"/>
                <a:gd name="T24" fmla="*/ 2147483647 w 256"/>
                <a:gd name="T25" fmla="*/ 2147483647 h 270"/>
                <a:gd name="T26" fmla="*/ 2147483647 w 256"/>
                <a:gd name="T27" fmla="*/ 2147483647 h 270"/>
                <a:gd name="T28" fmla="*/ 2147483647 w 256"/>
                <a:gd name="T29" fmla="*/ 2147483647 h 270"/>
                <a:gd name="T30" fmla="*/ 2147483647 w 256"/>
                <a:gd name="T31" fmla="*/ 2147483647 h 270"/>
                <a:gd name="T32" fmla="*/ 2147483647 w 256"/>
                <a:gd name="T33" fmla="*/ 2147483647 h 270"/>
                <a:gd name="T34" fmla="*/ 2147483647 w 256"/>
                <a:gd name="T35" fmla="*/ 2147483647 h 270"/>
                <a:gd name="T36" fmla="*/ 2147483647 w 256"/>
                <a:gd name="T37" fmla="*/ 2147483647 h 270"/>
                <a:gd name="T38" fmla="*/ 2147483647 w 256"/>
                <a:gd name="T39" fmla="*/ 2147483647 h 270"/>
                <a:gd name="T40" fmla="*/ 2147483647 w 256"/>
                <a:gd name="T41" fmla="*/ 2147483647 h 270"/>
                <a:gd name="T42" fmla="*/ 2147483647 w 256"/>
                <a:gd name="T43" fmla="*/ 2147483647 h 270"/>
                <a:gd name="T44" fmla="*/ 2147483647 w 256"/>
                <a:gd name="T45" fmla="*/ 2147483647 h 270"/>
                <a:gd name="T46" fmla="*/ 2147483647 w 256"/>
                <a:gd name="T47" fmla="*/ 2147483647 h 270"/>
                <a:gd name="T48" fmla="*/ 2147483647 w 256"/>
                <a:gd name="T49" fmla="*/ 2147483647 h 270"/>
                <a:gd name="T50" fmla="*/ 2147483647 w 256"/>
                <a:gd name="T51" fmla="*/ 2147483647 h 270"/>
                <a:gd name="T52" fmla="*/ 2147483647 w 256"/>
                <a:gd name="T53" fmla="*/ 2147483647 h 270"/>
                <a:gd name="T54" fmla="*/ 2147483647 w 256"/>
                <a:gd name="T55" fmla="*/ 2147483647 h 270"/>
                <a:gd name="T56" fmla="*/ 2147483647 w 256"/>
                <a:gd name="T57" fmla="*/ 2147483647 h 270"/>
                <a:gd name="T58" fmla="*/ 2147483647 w 256"/>
                <a:gd name="T59" fmla="*/ 2147483647 h 270"/>
                <a:gd name="T60" fmla="*/ 2147483647 w 256"/>
                <a:gd name="T61" fmla="*/ 2147483647 h 270"/>
                <a:gd name="T62" fmla="*/ 2147483647 w 256"/>
                <a:gd name="T63" fmla="*/ 2147483647 h 270"/>
                <a:gd name="T64" fmla="*/ 2147483647 w 256"/>
                <a:gd name="T65" fmla="*/ 2147483647 h 270"/>
                <a:gd name="T66" fmla="*/ 2147483647 w 256"/>
                <a:gd name="T67" fmla="*/ 2147483647 h 270"/>
                <a:gd name="T68" fmla="*/ 2147483647 w 256"/>
                <a:gd name="T69" fmla="*/ 2147483647 h 270"/>
                <a:gd name="T70" fmla="*/ 2147483647 w 256"/>
                <a:gd name="T71" fmla="*/ 2147483647 h 270"/>
                <a:gd name="T72" fmla="*/ 2147483647 w 256"/>
                <a:gd name="T73" fmla="*/ 2147483647 h 270"/>
                <a:gd name="T74" fmla="*/ 2147483647 w 256"/>
                <a:gd name="T75" fmla="*/ 2147483647 h 270"/>
                <a:gd name="T76" fmla="*/ 2147483647 w 256"/>
                <a:gd name="T77" fmla="*/ 2147483647 h 2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6"/>
                <a:gd name="T118" fmla="*/ 0 h 270"/>
                <a:gd name="T119" fmla="*/ 256 w 256"/>
                <a:gd name="T120" fmla="*/ 270 h 2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6" h="270">
                  <a:moveTo>
                    <a:pt x="2" y="188"/>
                  </a:moveTo>
                  <a:lnTo>
                    <a:pt x="8" y="178"/>
                  </a:lnTo>
                  <a:lnTo>
                    <a:pt x="10" y="172"/>
                  </a:lnTo>
                  <a:lnTo>
                    <a:pt x="14" y="172"/>
                  </a:lnTo>
                  <a:lnTo>
                    <a:pt x="20" y="170"/>
                  </a:lnTo>
                  <a:lnTo>
                    <a:pt x="18" y="176"/>
                  </a:lnTo>
                  <a:lnTo>
                    <a:pt x="20" y="180"/>
                  </a:lnTo>
                  <a:lnTo>
                    <a:pt x="24" y="174"/>
                  </a:lnTo>
                  <a:lnTo>
                    <a:pt x="26" y="174"/>
                  </a:lnTo>
                  <a:lnTo>
                    <a:pt x="28" y="172"/>
                  </a:lnTo>
                  <a:lnTo>
                    <a:pt x="30" y="174"/>
                  </a:lnTo>
                  <a:lnTo>
                    <a:pt x="32" y="176"/>
                  </a:lnTo>
                  <a:lnTo>
                    <a:pt x="34" y="178"/>
                  </a:lnTo>
                  <a:lnTo>
                    <a:pt x="38" y="176"/>
                  </a:lnTo>
                  <a:lnTo>
                    <a:pt x="42" y="174"/>
                  </a:lnTo>
                  <a:lnTo>
                    <a:pt x="104" y="174"/>
                  </a:lnTo>
                  <a:lnTo>
                    <a:pt x="106" y="166"/>
                  </a:lnTo>
                  <a:lnTo>
                    <a:pt x="108" y="158"/>
                  </a:lnTo>
                  <a:lnTo>
                    <a:pt x="104" y="158"/>
                  </a:lnTo>
                  <a:lnTo>
                    <a:pt x="102" y="156"/>
                  </a:lnTo>
                  <a:lnTo>
                    <a:pt x="90" y="0"/>
                  </a:lnTo>
                  <a:lnTo>
                    <a:pt x="118" y="0"/>
                  </a:lnTo>
                  <a:lnTo>
                    <a:pt x="208" y="68"/>
                  </a:lnTo>
                  <a:lnTo>
                    <a:pt x="208" y="72"/>
                  </a:lnTo>
                  <a:lnTo>
                    <a:pt x="212" y="76"/>
                  </a:lnTo>
                  <a:lnTo>
                    <a:pt x="220" y="84"/>
                  </a:lnTo>
                  <a:lnTo>
                    <a:pt x="230" y="88"/>
                  </a:lnTo>
                  <a:lnTo>
                    <a:pt x="242" y="92"/>
                  </a:lnTo>
                  <a:lnTo>
                    <a:pt x="242" y="106"/>
                  </a:lnTo>
                  <a:lnTo>
                    <a:pt x="256" y="104"/>
                  </a:lnTo>
                  <a:lnTo>
                    <a:pt x="256" y="154"/>
                  </a:lnTo>
                  <a:lnTo>
                    <a:pt x="252" y="162"/>
                  </a:lnTo>
                  <a:lnTo>
                    <a:pt x="248" y="170"/>
                  </a:lnTo>
                  <a:lnTo>
                    <a:pt x="240" y="174"/>
                  </a:lnTo>
                  <a:lnTo>
                    <a:pt x="230" y="176"/>
                  </a:lnTo>
                  <a:lnTo>
                    <a:pt x="218" y="176"/>
                  </a:lnTo>
                  <a:lnTo>
                    <a:pt x="206" y="178"/>
                  </a:lnTo>
                  <a:lnTo>
                    <a:pt x="186" y="184"/>
                  </a:lnTo>
                  <a:lnTo>
                    <a:pt x="150" y="196"/>
                  </a:lnTo>
                  <a:lnTo>
                    <a:pt x="146" y="198"/>
                  </a:lnTo>
                  <a:lnTo>
                    <a:pt x="144" y="200"/>
                  </a:lnTo>
                  <a:lnTo>
                    <a:pt x="142" y="206"/>
                  </a:lnTo>
                  <a:lnTo>
                    <a:pt x="138" y="212"/>
                  </a:lnTo>
                  <a:lnTo>
                    <a:pt x="136" y="212"/>
                  </a:lnTo>
                  <a:lnTo>
                    <a:pt x="132" y="212"/>
                  </a:lnTo>
                  <a:lnTo>
                    <a:pt x="124" y="212"/>
                  </a:lnTo>
                  <a:lnTo>
                    <a:pt x="124" y="222"/>
                  </a:lnTo>
                  <a:lnTo>
                    <a:pt x="124" y="228"/>
                  </a:lnTo>
                  <a:lnTo>
                    <a:pt x="122" y="232"/>
                  </a:lnTo>
                  <a:lnTo>
                    <a:pt x="116" y="236"/>
                  </a:lnTo>
                  <a:lnTo>
                    <a:pt x="110" y="240"/>
                  </a:lnTo>
                  <a:lnTo>
                    <a:pt x="108" y="244"/>
                  </a:lnTo>
                  <a:lnTo>
                    <a:pt x="108" y="248"/>
                  </a:lnTo>
                  <a:lnTo>
                    <a:pt x="106" y="256"/>
                  </a:lnTo>
                  <a:lnTo>
                    <a:pt x="104" y="264"/>
                  </a:lnTo>
                  <a:lnTo>
                    <a:pt x="100" y="266"/>
                  </a:lnTo>
                  <a:lnTo>
                    <a:pt x="94" y="270"/>
                  </a:lnTo>
                  <a:lnTo>
                    <a:pt x="90" y="264"/>
                  </a:lnTo>
                  <a:lnTo>
                    <a:pt x="82" y="266"/>
                  </a:lnTo>
                  <a:lnTo>
                    <a:pt x="76" y="268"/>
                  </a:lnTo>
                  <a:lnTo>
                    <a:pt x="70" y="270"/>
                  </a:lnTo>
                  <a:lnTo>
                    <a:pt x="64" y="268"/>
                  </a:lnTo>
                  <a:lnTo>
                    <a:pt x="62" y="266"/>
                  </a:lnTo>
                  <a:lnTo>
                    <a:pt x="58" y="252"/>
                  </a:lnTo>
                  <a:lnTo>
                    <a:pt x="54" y="240"/>
                  </a:lnTo>
                  <a:lnTo>
                    <a:pt x="50" y="234"/>
                  </a:lnTo>
                  <a:lnTo>
                    <a:pt x="44" y="232"/>
                  </a:lnTo>
                  <a:lnTo>
                    <a:pt x="42" y="234"/>
                  </a:lnTo>
                  <a:lnTo>
                    <a:pt x="40" y="236"/>
                  </a:lnTo>
                  <a:lnTo>
                    <a:pt x="34" y="236"/>
                  </a:lnTo>
                  <a:lnTo>
                    <a:pt x="20" y="234"/>
                  </a:lnTo>
                  <a:lnTo>
                    <a:pt x="10" y="232"/>
                  </a:lnTo>
                  <a:lnTo>
                    <a:pt x="10" y="224"/>
                  </a:lnTo>
                  <a:lnTo>
                    <a:pt x="10" y="218"/>
                  </a:lnTo>
                  <a:lnTo>
                    <a:pt x="8" y="210"/>
                  </a:lnTo>
                  <a:lnTo>
                    <a:pt x="4" y="200"/>
                  </a:lnTo>
                  <a:lnTo>
                    <a:pt x="0" y="186"/>
                  </a:lnTo>
                  <a:lnTo>
                    <a:pt x="2" y="186"/>
                  </a:lnTo>
                  <a:lnTo>
                    <a:pt x="2" y="1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31" name="Freeform 115"/>
            <p:cNvSpPr/>
            <p:nvPr/>
          </p:nvSpPr>
          <p:spPr bwMode="auto">
            <a:xfrm>
              <a:off x="4630903" y="3891972"/>
              <a:ext cx="365535" cy="343808"/>
            </a:xfrm>
            <a:custGeom>
              <a:avLst/>
              <a:gdLst>
                <a:gd name="T0" fmla="*/ 2147483647 w 249"/>
                <a:gd name="T1" fmla="*/ 2147483647 h 216"/>
                <a:gd name="T2" fmla="*/ 2147483647 w 249"/>
                <a:gd name="T3" fmla="*/ 2147483647 h 216"/>
                <a:gd name="T4" fmla="*/ 2147483647 w 249"/>
                <a:gd name="T5" fmla="*/ 0 h 216"/>
                <a:gd name="T6" fmla="*/ 2147483647 w 249"/>
                <a:gd name="T7" fmla="*/ 0 h 216"/>
                <a:gd name="T8" fmla="*/ 2147483647 w 249"/>
                <a:gd name="T9" fmla="*/ 2147483647 h 216"/>
                <a:gd name="T10" fmla="*/ 2147483647 w 249"/>
                <a:gd name="T11" fmla="*/ 2147483647 h 216"/>
                <a:gd name="T12" fmla="*/ 2147483647 w 249"/>
                <a:gd name="T13" fmla="*/ 2147483647 h 216"/>
                <a:gd name="T14" fmla="*/ 2147483647 w 249"/>
                <a:gd name="T15" fmla="*/ 2147483647 h 216"/>
                <a:gd name="T16" fmla="*/ 0 w 249"/>
                <a:gd name="T17" fmla="*/ 2147483647 h 216"/>
                <a:gd name="T18" fmla="*/ 2147483647 w 249"/>
                <a:gd name="T19" fmla="*/ 2147483647 h 216"/>
                <a:gd name="T20" fmla="*/ 2147483647 w 249"/>
                <a:gd name="T21" fmla="*/ 2147483647 h 216"/>
                <a:gd name="T22" fmla="*/ 2147483647 w 249"/>
                <a:gd name="T23" fmla="*/ 2147483647 h 216"/>
                <a:gd name="T24" fmla="*/ 2147483647 w 249"/>
                <a:gd name="T25" fmla="*/ 2147483647 h 216"/>
                <a:gd name="T26" fmla="*/ 2147483647 w 249"/>
                <a:gd name="T27" fmla="*/ 2147483647 h 216"/>
                <a:gd name="T28" fmla="*/ 2147483647 w 249"/>
                <a:gd name="T29" fmla="*/ 2147483647 h 216"/>
                <a:gd name="T30" fmla="*/ 2147483647 w 249"/>
                <a:gd name="T31" fmla="*/ 2147483647 h 216"/>
                <a:gd name="T32" fmla="*/ 2147483647 w 249"/>
                <a:gd name="T33" fmla="*/ 2147483647 h 216"/>
                <a:gd name="T34" fmla="*/ 2147483647 w 249"/>
                <a:gd name="T35" fmla="*/ 2147483647 h 216"/>
                <a:gd name="T36" fmla="*/ 2147483647 w 249"/>
                <a:gd name="T37" fmla="*/ 2147483647 h 216"/>
                <a:gd name="T38" fmla="*/ 2147483647 w 249"/>
                <a:gd name="T39" fmla="*/ 2147483647 h 216"/>
                <a:gd name="T40" fmla="*/ 2147483647 w 249"/>
                <a:gd name="T41" fmla="*/ 2147483647 h 216"/>
                <a:gd name="T42" fmla="*/ 2147483647 w 249"/>
                <a:gd name="T43" fmla="*/ 2147483647 h 216"/>
                <a:gd name="T44" fmla="*/ 2147483647 w 249"/>
                <a:gd name="T45" fmla="*/ 2147483647 h 216"/>
                <a:gd name="T46" fmla="*/ 2147483647 w 249"/>
                <a:gd name="T47" fmla="*/ 2147483647 h 216"/>
                <a:gd name="T48" fmla="*/ 2147483647 w 249"/>
                <a:gd name="T49" fmla="*/ 2147483647 h 216"/>
                <a:gd name="T50" fmla="*/ 2147483647 w 249"/>
                <a:gd name="T51" fmla="*/ 2147483647 h 216"/>
                <a:gd name="T52" fmla="*/ 2147483647 w 249"/>
                <a:gd name="T53" fmla="*/ 2147483647 h 216"/>
                <a:gd name="T54" fmla="*/ 2147483647 w 249"/>
                <a:gd name="T55" fmla="*/ 2147483647 h 216"/>
                <a:gd name="T56" fmla="*/ 2147483647 w 249"/>
                <a:gd name="T57" fmla="*/ 2147483647 h 216"/>
                <a:gd name="T58" fmla="*/ 2147483647 w 249"/>
                <a:gd name="T59" fmla="*/ 2147483647 h 216"/>
                <a:gd name="T60" fmla="*/ 2147483647 w 249"/>
                <a:gd name="T61" fmla="*/ 2147483647 h 216"/>
                <a:gd name="T62" fmla="*/ 2147483647 w 249"/>
                <a:gd name="T63" fmla="*/ 2147483647 h 216"/>
                <a:gd name="T64" fmla="*/ 2147483647 w 249"/>
                <a:gd name="T65" fmla="*/ 2147483647 h 216"/>
                <a:gd name="T66" fmla="*/ 2147483647 w 249"/>
                <a:gd name="T67" fmla="*/ 2147483647 h 216"/>
                <a:gd name="T68" fmla="*/ 2147483647 w 249"/>
                <a:gd name="T69" fmla="*/ 2147483647 h 216"/>
                <a:gd name="T70" fmla="*/ 2147483647 w 249"/>
                <a:gd name="T71" fmla="*/ 2147483647 h 216"/>
                <a:gd name="T72" fmla="*/ 2147483647 w 249"/>
                <a:gd name="T73" fmla="*/ 2147483647 h 216"/>
                <a:gd name="T74" fmla="*/ 2147483647 w 249"/>
                <a:gd name="T75" fmla="*/ 2147483647 h 216"/>
                <a:gd name="T76" fmla="*/ 2147483647 w 249"/>
                <a:gd name="T77" fmla="*/ 2147483647 h 216"/>
                <a:gd name="T78" fmla="*/ 2147483647 w 249"/>
                <a:gd name="T79" fmla="*/ 2147483647 h 216"/>
                <a:gd name="T80" fmla="*/ 2147483647 w 249"/>
                <a:gd name="T81" fmla="*/ 2147483647 h 2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9"/>
                <a:gd name="T124" fmla="*/ 0 h 216"/>
                <a:gd name="T125" fmla="*/ 249 w 249"/>
                <a:gd name="T126" fmla="*/ 216 h 21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9" h="216">
                  <a:moveTo>
                    <a:pt x="219" y="14"/>
                  </a:moveTo>
                  <a:lnTo>
                    <a:pt x="215" y="8"/>
                  </a:lnTo>
                  <a:lnTo>
                    <a:pt x="211" y="4"/>
                  </a:lnTo>
                  <a:lnTo>
                    <a:pt x="205" y="2"/>
                  </a:lnTo>
                  <a:lnTo>
                    <a:pt x="199" y="0"/>
                  </a:lnTo>
                  <a:lnTo>
                    <a:pt x="190" y="0"/>
                  </a:lnTo>
                  <a:lnTo>
                    <a:pt x="186" y="0"/>
                  </a:lnTo>
                  <a:lnTo>
                    <a:pt x="184" y="0"/>
                  </a:lnTo>
                  <a:lnTo>
                    <a:pt x="114" y="48"/>
                  </a:lnTo>
                  <a:lnTo>
                    <a:pt x="86" y="76"/>
                  </a:lnTo>
                  <a:lnTo>
                    <a:pt x="62" y="78"/>
                  </a:lnTo>
                  <a:lnTo>
                    <a:pt x="62" y="128"/>
                  </a:lnTo>
                  <a:lnTo>
                    <a:pt x="58" y="136"/>
                  </a:lnTo>
                  <a:lnTo>
                    <a:pt x="54" y="144"/>
                  </a:lnTo>
                  <a:lnTo>
                    <a:pt x="46" y="148"/>
                  </a:lnTo>
                  <a:lnTo>
                    <a:pt x="36" y="150"/>
                  </a:lnTo>
                  <a:lnTo>
                    <a:pt x="16" y="152"/>
                  </a:lnTo>
                  <a:lnTo>
                    <a:pt x="0" y="156"/>
                  </a:lnTo>
                  <a:lnTo>
                    <a:pt x="0" y="166"/>
                  </a:lnTo>
                  <a:lnTo>
                    <a:pt x="4" y="172"/>
                  </a:lnTo>
                  <a:lnTo>
                    <a:pt x="8" y="174"/>
                  </a:lnTo>
                  <a:lnTo>
                    <a:pt x="12" y="178"/>
                  </a:lnTo>
                  <a:lnTo>
                    <a:pt x="14" y="182"/>
                  </a:lnTo>
                  <a:lnTo>
                    <a:pt x="14" y="186"/>
                  </a:lnTo>
                  <a:lnTo>
                    <a:pt x="14" y="190"/>
                  </a:lnTo>
                  <a:lnTo>
                    <a:pt x="14" y="194"/>
                  </a:lnTo>
                  <a:lnTo>
                    <a:pt x="18" y="198"/>
                  </a:lnTo>
                  <a:lnTo>
                    <a:pt x="24" y="198"/>
                  </a:lnTo>
                  <a:lnTo>
                    <a:pt x="30" y="200"/>
                  </a:lnTo>
                  <a:lnTo>
                    <a:pt x="32" y="204"/>
                  </a:lnTo>
                  <a:lnTo>
                    <a:pt x="32" y="206"/>
                  </a:lnTo>
                  <a:lnTo>
                    <a:pt x="42" y="206"/>
                  </a:lnTo>
                  <a:lnTo>
                    <a:pt x="46" y="212"/>
                  </a:lnTo>
                  <a:lnTo>
                    <a:pt x="52" y="216"/>
                  </a:lnTo>
                  <a:lnTo>
                    <a:pt x="56" y="202"/>
                  </a:lnTo>
                  <a:lnTo>
                    <a:pt x="60" y="188"/>
                  </a:lnTo>
                  <a:lnTo>
                    <a:pt x="64" y="184"/>
                  </a:lnTo>
                  <a:lnTo>
                    <a:pt x="70" y="180"/>
                  </a:lnTo>
                  <a:lnTo>
                    <a:pt x="76" y="176"/>
                  </a:lnTo>
                  <a:lnTo>
                    <a:pt x="86" y="176"/>
                  </a:lnTo>
                  <a:lnTo>
                    <a:pt x="88" y="176"/>
                  </a:lnTo>
                  <a:lnTo>
                    <a:pt x="92" y="178"/>
                  </a:lnTo>
                  <a:lnTo>
                    <a:pt x="98" y="184"/>
                  </a:lnTo>
                  <a:lnTo>
                    <a:pt x="104" y="188"/>
                  </a:lnTo>
                  <a:lnTo>
                    <a:pt x="106" y="190"/>
                  </a:lnTo>
                  <a:lnTo>
                    <a:pt x="110" y="192"/>
                  </a:lnTo>
                  <a:lnTo>
                    <a:pt x="114" y="190"/>
                  </a:lnTo>
                  <a:lnTo>
                    <a:pt x="114" y="188"/>
                  </a:lnTo>
                  <a:lnTo>
                    <a:pt x="116" y="186"/>
                  </a:lnTo>
                  <a:lnTo>
                    <a:pt x="120" y="186"/>
                  </a:lnTo>
                  <a:lnTo>
                    <a:pt x="128" y="186"/>
                  </a:lnTo>
                  <a:lnTo>
                    <a:pt x="132" y="190"/>
                  </a:lnTo>
                  <a:lnTo>
                    <a:pt x="136" y="192"/>
                  </a:lnTo>
                  <a:lnTo>
                    <a:pt x="142" y="194"/>
                  </a:lnTo>
                  <a:lnTo>
                    <a:pt x="150" y="192"/>
                  </a:lnTo>
                  <a:lnTo>
                    <a:pt x="156" y="188"/>
                  </a:lnTo>
                  <a:lnTo>
                    <a:pt x="162" y="186"/>
                  </a:lnTo>
                  <a:lnTo>
                    <a:pt x="170" y="184"/>
                  </a:lnTo>
                  <a:lnTo>
                    <a:pt x="176" y="184"/>
                  </a:lnTo>
                  <a:lnTo>
                    <a:pt x="180" y="186"/>
                  </a:lnTo>
                  <a:lnTo>
                    <a:pt x="184" y="186"/>
                  </a:lnTo>
                  <a:lnTo>
                    <a:pt x="193" y="188"/>
                  </a:lnTo>
                  <a:lnTo>
                    <a:pt x="197" y="186"/>
                  </a:lnTo>
                  <a:lnTo>
                    <a:pt x="203" y="184"/>
                  </a:lnTo>
                  <a:lnTo>
                    <a:pt x="213" y="176"/>
                  </a:lnTo>
                  <a:lnTo>
                    <a:pt x="215" y="166"/>
                  </a:lnTo>
                  <a:lnTo>
                    <a:pt x="217" y="158"/>
                  </a:lnTo>
                  <a:lnTo>
                    <a:pt x="221" y="150"/>
                  </a:lnTo>
                  <a:lnTo>
                    <a:pt x="225" y="144"/>
                  </a:lnTo>
                  <a:lnTo>
                    <a:pt x="235" y="132"/>
                  </a:lnTo>
                  <a:lnTo>
                    <a:pt x="239" y="126"/>
                  </a:lnTo>
                  <a:lnTo>
                    <a:pt x="243" y="118"/>
                  </a:lnTo>
                  <a:lnTo>
                    <a:pt x="243" y="76"/>
                  </a:lnTo>
                  <a:lnTo>
                    <a:pt x="243" y="72"/>
                  </a:lnTo>
                  <a:lnTo>
                    <a:pt x="245" y="68"/>
                  </a:lnTo>
                  <a:lnTo>
                    <a:pt x="247" y="64"/>
                  </a:lnTo>
                  <a:lnTo>
                    <a:pt x="249" y="58"/>
                  </a:lnTo>
                  <a:lnTo>
                    <a:pt x="247" y="48"/>
                  </a:lnTo>
                  <a:lnTo>
                    <a:pt x="241" y="34"/>
                  </a:lnTo>
                  <a:lnTo>
                    <a:pt x="235" y="22"/>
                  </a:lnTo>
                  <a:lnTo>
                    <a:pt x="231" y="8"/>
                  </a:lnTo>
                  <a:lnTo>
                    <a:pt x="229" y="8"/>
                  </a:lnTo>
                  <a:lnTo>
                    <a:pt x="21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32" name="Freeform 116"/>
            <p:cNvSpPr/>
            <p:nvPr/>
          </p:nvSpPr>
          <p:spPr bwMode="auto">
            <a:xfrm>
              <a:off x="4942243" y="3891972"/>
              <a:ext cx="246766" cy="465932"/>
            </a:xfrm>
            <a:custGeom>
              <a:avLst/>
              <a:gdLst>
                <a:gd name="T0" fmla="*/ 2147483647 w 168"/>
                <a:gd name="T1" fmla="*/ 2147483647 h 294"/>
                <a:gd name="T2" fmla="*/ 2147483647 w 168"/>
                <a:gd name="T3" fmla="*/ 2147483647 h 294"/>
                <a:gd name="T4" fmla="*/ 2147483647 w 168"/>
                <a:gd name="T5" fmla="*/ 2147483647 h 294"/>
                <a:gd name="T6" fmla="*/ 2147483647 w 168"/>
                <a:gd name="T7" fmla="*/ 2147483647 h 294"/>
                <a:gd name="T8" fmla="*/ 2147483647 w 168"/>
                <a:gd name="T9" fmla="*/ 2147483647 h 294"/>
                <a:gd name="T10" fmla="*/ 2147483647 w 168"/>
                <a:gd name="T11" fmla="*/ 2147483647 h 294"/>
                <a:gd name="T12" fmla="*/ 2147483647 w 168"/>
                <a:gd name="T13" fmla="*/ 2147483647 h 294"/>
                <a:gd name="T14" fmla="*/ 2147483647 w 168"/>
                <a:gd name="T15" fmla="*/ 2147483647 h 294"/>
                <a:gd name="T16" fmla="*/ 2147483647 w 168"/>
                <a:gd name="T17" fmla="*/ 2147483647 h 294"/>
                <a:gd name="T18" fmla="*/ 2147483647 w 168"/>
                <a:gd name="T19" fmla="*/ 2147483647 h 294"/>
                <a:gd name="T20" fmla="*/ 2147483647 w 168"/>
                <a:gd name="T21" fmla="*/ 2147483647 h 294"/>
                <a:gd name="T22" fmla="*/ 2147483647 w 168"/>
                <a:gd name="T23" fmla="*/ 2147483647 h 294"/>
                <a:gd name="T24" fmla="*/ 2147483647 w 168"/>
                <a:gd name="T25" fmla="*/ 2147483647 h 294"/>
                <a:gd name="T26" fmla="*/ 2147483647 w 168"/>
                <a:gd name="T27" fmla="*/ 2147483647 h 294"/>
                <a:gd name="T28" fmla="*/ 2147483647 w 168"/>
                <a:gd name="T29" fmla="*/ 2147483647 h 294"/>
                <a:gd name="T30" fmla="*/ 2147483647 w 168"/>
                <a:gd name="T31" fmla="*/ 2147483647 h 294"/>
                <a:gd name="T32" fmla="*/ 2147483647 w 168"/>
                <a:gd name="T33" fmla="*/ 2147483647 h 294"/>
                <a:gd name="T34" fmla="*/ 2147483647 w 168"/>
                <a:gd name="T35" fmla="*/ 2147483647 h 294"/>
                <a:gd name="T36" fmla="*/ 2147483647 w 168"/>
                <a:gd name="T37" fmla="*/ 2147483647 h 294"/>
                <a:gd name="T38" fmla="*/ 2147483647 w 168"/>
                <a:gd name="T39" fmla="*/ 2147483647 h 294"/>
                <a:gd name="T40" fmla="*/ 2147483647 w 168"/>
                <a:gd name="T41" fmla="*/ 2147483647 h 294"/>
                <a:gd name="T42" fmla="*/ 2147483647 w 168"/>
                <a:gd name="T43" fmla="*/ 2147483647 h 294"/>
                <a:gd name="T44" fmla="*/ 2147483647 w 168"/>
                <a:gd name="T45" fmla="*/ 2147483647 h 294"/>
                <a:gd name="T46" fmla="*/ 2147483647 w 168"/>
                <a:gd name="T47" fmla="*/ 2147483647 h 294"/>
                <a:gd name="T48" fmla="*/ 2147483647 w 168"/>
                <a:gd name="T49" fmla="*/ 2147483647 h 294"/>
                <a:gd name="T50" fmla="*/ 2147483647 w 168"/>
                <a:gd name="T51" fmla="*/ 2147483647 h 294"/>
                <a:gd name="T52" fmla="*/ 2147483647 w 168"/>
                <a:gd name="T53" fmla="*/ 2147483647 h 294"/>
                <a:gd name="T54" fmla="*/ 2147483647 w 168"/>
                <a:gd name="T55" fmla="*/ 2147483647 h 294"/>
                <a:gd name="T56" fmla="*/ 2147483647 w 168"/>
                <a:gd name="T57" fmla="*/ 2147483647 h 294"/>
                <a:gd name="T58" fmla="*/ 2147483647 w 168"/>
                <a:gd name="T59" fmla="*/ 2147483647 h 294"/>
                <a:gd name="T60" fmla="*/ 2147483647 w 168"/>
                <a:gd name="T61" fmla="*/ 2147483647 h 294"/>
                <a:gd name="T62" fmla="*/ 2147483647 w 168"/>
                <a:gd name="T63" fmla="*/ 2147483647 h 294"/>
                <a:gd name="T64" fmla="*/ 2147483647 w 168"/>
                <a:gd name="T65" fmla="*/ 2147483647 h 294"/>
                <a:gd name="T66" fmla="*/ 2147483647 w 168"/>
                <a:gd name="T67" fmla="*/ 2147483647 h 294"/>
                <a:gd name="T68" fmla="*/ 2147483647 w 168"/>
                <a:gd name="T69" fmla="*/ 2147483647 h 294"/>
                <a:gd name="T70" fmla="*/ 2147483647 w 168"/>
                <a:gd name="T71" fmla="*/ 2147483647 h 294"/>
                <a:gd name="T72" fmla="*/ 2147483647 w 168"/>
                <a:gd name="T73" fmla="*/ 2147483647 h 294"/>
                <a:gd name="T74" fmla="*/ 2147483647 w 168"/>
                <a:gd name="T75" fmla="*/ 2147483647 h 294"/>
                <a:gd name="T76" fmla="*/ 2147483647 w 168"/>
                <a:gd name="T77" fmla="*/ 2147483647 h 294"/>
                <a:gd name="T78" fmla="*/ 2147483647 w 168"/>
                <a:gd name="T79" fmla="*/ 2147483647 h 2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8"/>
                <a:gd name="T121" fmla="*/ 0 h 294"/>
                <a:gd name="T122" fmla="*/ 168 w 168"/>
                <a:gd name="T123" fmla="*/ 294 h 2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8" h="294">
                  <a:moveTo>
                    <a:pt x="162" y="68"/>
                  </a:moveTo>
                  <a:lnTo>
                    <a:pt x="168" y="138"/>
                  </a:lnTo>
                  <a:lnTo>
                    <a:pt x="158" y="140"/>
                  </a:lnTo>
                  <a:lnTo>
                    <a:pt x="152" y="144"/>
                  </a:lnTo>
                  <a:lnTo>
                    <a:pt x="148" y="150"/>
                  </a:lnTo>
                  <a:lnTo>
                    <a:pt x="146" y="158"/>
                  </a:lnTo>
                  <a:lnTo>
                    <a:pt x="142" y="164"/>
                  </a:lnTo>
                  <a:lnTo>
                    <a:pt x="140" y="172"/>
                  </a:lnTo>
                  <a:lnTo>
                    <a:pt x="140" y="190"/>
                  </a:lnTo>
                  <a:lnTo>
                    <a:pt x="138" y="194"/>
                  </a:lnTo>
                  <a:lnTo>
                    <a:pt x="134" y="200"/>
                  </a:lnTo>
                  <a:lnTo>
                    <a:pt x="134" y="202"/>
                  </a:lnTo>
                  <a:lnTo>
                    <a:pt x="136" y="202"/>
                  </a:lnTo>
                  <a:lnTo>
                    <a:pt x="144" y="206"/>
                  </a:lnTo>
                  <a:lnTo>
                    <a:pt x="146" y="214"/>
                  </a:lnTo>
                  <a:lnTo>
                    <a:pt x="148" y="216"/>
                  </a:lnTo>
                  <a:lnTo>
                    <a:pt x="150" y="220"/>
                  </a:lnTo>
                  <a:lnTo>
                    <a:pt x="152" y="228"/>
                  </a:lnTo>
                  <a:lnTo>
                    <a:pt x="146" y="228"/>
                  </a:lnTo>
                  <a:lnTo>
                    <a:pt x="142" y="228"/>
                  </a:lnTo>
                  <a:lnTo>
                    <a:pt x="138" y="230"/>
                  </a:lnTo>
                  <a:lnTo>
                    <a:pt x="130" y="238"/>
                  </a:lnTo>
                  <a:lnTo>
                    <a:pt x="126" y="246"/>
                  </a:lnTo>
                  <a:lnTo>
                    <a:pt x="122" y="256"/>
                  </a:lnTo>
                  <a:lnTo>
                    <a:pt x="120" y="258"/>
                  </a:lnTo>
                  <a:lnTo>
                    <a:pt x="118" y="260"/>
                  </a:lnTo>
                  <a:lnTo>
                    <a:pt x="108" y="262"/>
                  </a:lnTo>
                  <a:lnTo>
                    <a:pt x="90" y="264"/>
                  </a:lnTo>
                  <a:lnTo>
                    <a:pt x="88" y="270"/>
                  </a:lnTo>
                  <a:lnTo>
                    <a:pt x="86" y="276"/>
                  </a:lnTo>
                  <a:lnTo>
                    <a:pt x="82" y="280"/>
                  </a:lnTo>
                  <a:lnTo>
                    <a:pt x="76" y="284"/>
                  </a:lnTo>
                  <a:lnTo>
                    <a:pt x="64" y="288"/>
                  </a:lnTo>
                  <a:lnTo>
                    <a:pt x="52" y="290"/>
                  </a:lnTo>
                  <a:lnTo>
                    <a:pt x="48" y="288"/>
                  </a:lnTo>
                  <a:lnTo>
                    <a:pt x="46" y="286"/>
                  </a:lnTo>
                  <a:lnTo>
                    <a:pt x="42" y="288"/>
                  </a:lnTo>
                  <a:lnTo>
                    <a:pt x="38" y="292"/>
                  </a:lnTo>
                  <a:lnTo>
                    <a:pt x="38" y="294"/>
                  </a:lnTo>
                  <a:lnTo>
                    <a:pt x="36" y="292"/>
                  </a:lnTo>
                  <a:lnTo>
                    <a:pt x="34" y="282"/>
                  </a:lnTo>
                  <a:lnTo>
                    <a:pt x="30" y="274"/>
                  </a:lnTo>
                  <a:lnTo>
                    <a:pt x="20" y="264"/>
                  </a:lnTo>
                  <a:lnTo>
                    <a:pt x="12" y="256"/>
                  </a:lnTo>
                  <a:lnTo>
                    <a:pt x="8" y="252"/>
                  </a:lnTo>
                  <a:lnTo>
                    <a:pt x="10" y="250"/>
                  </a:lnTo>
                  <a:lnTo>
                    <a:pt x="12" y="248"/>
                  </a:lnTo>
                  <a:lnTo>
                    <a:pt x="18" y="246"/>
                  </a:lnTo>
                  <a:lnTo>
                    <a:pt x="36" y="246"/>
                  </a:lnTo>
                  <a:lnTo>
                    <a:pt x="28" y="240"/>
                  </a:lnTo>
                  <a:lnTo>
                    <a:pt x="28" y="236"/>
                  </a:lnTo>
                  <a:lnTo>
                    <a:pt x="26" y="230"/>
                  </a:lnTo>
                  <a:lnTo>
                    <a:pt x="28" y="212"/>
                  </a:lnTo>
                  <a:lnTo>
                    <a:pt x="26" y="206"/>
                  </a:lnTo>
                  <a:lnTo>
                    <a:pt x="22" y="200"/>
                  </a:lnTo>
                  <a:lnTo>
                    <a:pt x="16" y="192"/>
                  </a:lnTo>
                  <a:lnTo>
                    <a:pt x="12" y="186"/>
                  </a:lnTo>
                  <a:lnTo>
                    <a:pt x="10" y="188"/>
                  </a:lnTo>
                  <a:lnTo>
                    <a:pt x="8" y="186"/>
                  </a:lnTo>
                  <a:lnTo>
                    <a:pt x="4" y="182"/>
                  </a:lnTo>
                  <a:lnTo>
                    <a:pt x="0" y="176"/>
                  </a:lnTo>
                  <a:lnTo>
                    <a:pt x="2" y="166"/>
                  </a:lnTo>
                  <a:lnTo>
                    <a:pt x="4" y="158"/>
                  </a:lnTo>
                  <a:lnTo>
                    <a:pt x="8" y="150"/>
                  </a:lnTo>
                  <a:lnTo>
                    <a:pt x="12" y="144"/>
                  </a:lnTo>
                  <a:lnTo>
                    <a:pt x="22" y="132"/>
                  </a:lnTo>
                  <a:lnTo>
                    <a:pt x="26" y="126"/>
                  </a:lnTo>
                  <a:lnTo>
                    <a:pt x="30" y="118"/>
                  </a:lnTo>
                  <a:lnTo>
                    <a:pt x="30" y="76"/>
                  </a:lnTo>
                  <a:lnTo>
                    <a:pt x="30" y="72"/>
                  </a:lnTo>
                  <a:lnTo>
                    <a:pt x="32" y="68"/>
                  </a:lnTo>
                  <a:lnTo>
                    <a:pt x="34" y="64"/>
                  </a:lnTo>
                  <a:lnTo>
                    <a:pt x="36" y="58"/>
                  </a:lnTo>
                  <a:lnTo>
                    <a:pt x="34" y="48"/>
                  </a:lnTo>
                  <a:lnTo>
                    <a:pt x="28" y="34"/>
                  </a:lnTo>
                  <a:lnTo>
                    <a:pt x="22" y="22"/>
                  </a:lnTo>
                  <a:lnTo>
                    <a:pt x="18" y="8"/>
                  </a:lnTo>
                  <a:lnTo>
                    <a:pt x="20" y="8"/>
                  </a:lnTo>
                  <a:lnTo>
                    <a:pt x="36" y="0"/>
                  </a:lnTo>
                  <a:lnTo>
                    <a:pt x="162" y="70"/>
                  </a:lnTo>
                  <a:lnTo>
                    <a:pt x="162"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33" name="Freeform 117"/>
            <p:cNvSpPr/>
            <p:nvPr/>
          </p:nvSpPr>
          <p:spPr bwMode="auto">
            <a:xfrm>
              <a:off x="5602974" y="4190647"/>
              <a:ext cx="48431" cy="63717"/>
            </a:xfrm>
            <a:custGeom>
              <a:avLst/>
              <a:gdLst>
                <a:gd name="T0" fmla="*/ 2147483647 w 32"/>
                <a:gd name="T1" fmla="*/ 0 h 40"/>
                <a:gd name="T2" fmla="*/ 2147483647 w 32"/>
                <a:gd name="T3" fmla="*/ 2147483647 h 40"/>
                <a:gd name="T4" fmla="*/ 2147483647 w 32"/>
                <a:gd name="T5" fmla="*/ 2147483647 h 40"/>
                <a:gd name="T6" fmla="*/ 2147483647 w 32"/>
                <a:gd name="T7" fmla="*/ 2147483647 h 40"/>
                <a:gd name="T8" fmla="*/ 2147483647 w 32"/>
                <a:gd name="T9" fmla="*/ 2147483647 h 40"/>
                <a:gd name="T10" fmla="*/ 2147483647 w 32"/>
                <a:gd name="T11" fmla="*/ 2147483647 h 40"/>
                <a:gd name="T12" fmla="*/ 2147483647 w 32"/>
                <a:gd name="T13" fmla="*/ 2147483647 h 40"/>
                <a:gd name="T14" fmla="*/ 2147483647 w 32"/>
                <a:gd name="T15" fmla="*/ 2147483647 h 40"/>
                <a:gd name="T16" fmla="*/ 2147483647 w 32"/>
                <a:gd name="T17" fmla="*/ 2147483647 h 40"/>
                <a:gd name="T18" fmla="*/ 2147483647 w 32"/>
                <a:gd name="T19" fmla="*/ 2147483647 h 40"/>
                <a:gd name="T20" fmla="*/ 0 w 32"/>
                <a:gd name="T21" fmla="*/ 2147483647 h 40"/>
                <a:gd name="T22" fmla="*/ 2147483647 w 32"/>
                <a:gd name="T23" fmla="*/ 2147483647 h 40"/>
                <a:gd name="T24" fmla="*/ 2147483647 w 32"/>
                <a:gd name="T25" fmla="*/ 2147483647 h 40"/>
                <a:gd name="T26" fmla="*/ 2147483647 w 32"/>
                <a:gd name="T27" fmla="*/ 2147483647 h 40"/>
                <a:gd name="T28" fmla="*/ 2147483647 w 32"/>
                <a:gd name="T29" fmla="*/ 0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40"/>
                <a:gd name="T47" fmla="*/ 32 w 32"/>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40">
                  <a:moveTo>
                    <a:pt x="16" y="0"/>
                  </a:moveTo>
                  <a:lnTo>
                    <a:pt x="24" y="8"/>
                  </a:lnTo>
                  <a:lnTo>
                    <a:pt x="30" y="14"/>
                  </a:lnTo>
                  <a:lnTo>
                    <a:pt x="32" y="20"/>
                  </a:lnTo>
                  <a:lnTo>
                    <a:pt x="30" y="26"/>
                  </a:lnTo>
                  <a:lnTo>
                    <a:pt x="26" y="30"/>
                  </a:lnTo>
                  <a:lnTo>
                    <a:pt x="22" y="34"/>
                  </a:lnTo>
                  <a:lnTo>
                    <a:pt x="16" y="38"/>
                  </a:lnTo>
                  <a:lnTo>
                    <a:pt x="6" y="40"/>
                  </a:lnTo>
                  <a:lnTo>
                    <a:pt x="2" y="38"/>
                  </a:lnTo>
                  <a:lnTo>
                    <a:pt x="0" y="32"/>
                  </a:lnTo>
                  <a:lnTo>
                    <a:pt x="2" y="24"/>
                  </a:lnTo>
                  <a:lnTo>
                    <a:pt x="8" y="16"/>
                  </a:lnTo>
                  <a:lnTo>
                    <a:pt x="22" y="6"/>
                  </a:ln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34" name="Freeform 118"/>
            <p:cNvSpPr/>
            <p:nvPr/>
          </p:nvSpPr>
          <p:spPr bwMode="auto">
            <a:xfrm>
              <a:off x="5401180" y="4049938"/>
              <a:ext cx="345933" cy="419472"/>
            </a:xfrm>
            <a:custGeom>
              <a:avLst/>
              <a:gdLst>
                <a:gd name="T0" fmla="*/ 2147483647 w 236"/>
                <a:gd name="T1" fmla="*/ 2147483647 h 264"/>
                <a:gd name="T2" fmla="*/ 2147483647 w 236"/>
                <a:gd name="T3" fmla="*/ 2147483647 h 264"/>
                <a:gd name="T4" fmla="*/ 2147483647 w 236"/>
                <a:gd name="T5" fmla="*/ 2147483647 h 264"/>
                <a:gd name="T6" fmla="*/ 2147483647 w 236"/>
                <a:gd name="T7" fmla="*/ 2147483647 h 264"/>
                <a:gd name="T8" fmla="*/ 2147483647 w 236"/>
                <a:gd name="T9" fmla="*/ 2147483647 h 264"/>
                <a:gd name="T10" fmla="*/ 2147483647 w 236"/>
                <a:gd name="T11" fmla="*/ 2147483647 h 264"/>
                <a:gd name="T12" fmla="*/ 2147483647 w 236"/>
                <a:gd name="T13" fmla="*/ 2147483647 h 264"/>
                <a:gd name="T14" fmla="*/ 2147483647 w 236"/>
                <a:gd name="T15" fmla="*/ 2147483647 h 264"/>
                <a:gd name="T16" fmla="*/ 2147483647 w 236"/>
                <a:gd name="T17" fmla="*/ 2147483647 h 264"/>
                <a:gd name="T18" fmla="*/ 2147483647 w 236"/>
                <a:gd name="T19" fmla="*/ 2147483647 h 264"/>
                <a:gd name="T20" fmla="*/ 2147483647 w 236"/>
                <a:gd name="T21" fmla="*/ 2147483647 h 264"/>
                <a:gd name="T22" fmla="*/ 2147483647 w 236"/>
                <a:gd name="T23" fmla="*/ 2147483647 h 264"/>
                <a:gd name="T24" fmla="*/ 2147483647 w 236"/>
                <a:gd name="T25" fmla="*/ 2147483647 h 264"/>
                <a:gd name="T26" fmla="*/ 2147483647 w 236"/>
                <a:gd name="T27" fmla="*/ 2147483647 h 264"/>
                <a:gd name="T28" fmla="*/ 2147483647 w 236"/>
                <a:gd name="T29" fmla="*/ 2147483647 h 264"/>
                <a:gd name="T30" fmla="*/ 2147483647 w 236"/>
                <a:gd name="T31" fmla="*/ 2147483647 h 264"/>
                <a:gd name="T32" fmla="*/ 2147483647 w 236"/>
                <a:gd name="T33" fmla="*/ 2147483647 h 264"/>
                <a:gd name="T34" fmla="*/ 2147483647 w 236"/>
                <a:gd name="T35" fmla="*/ 2147483647 h 264"/>
                <a:gd name="T36" fmla="*/ 2147483647 w 236"/>
                <a:gd name="T37" fmla="*/ 2147483647 h 264"/>
                <a:gd name="T38" fmla="*/ 2147483647 w 236"/>
                <a:gd name="T39" fmla="*/ 2147483647 h 264"/>
                <a:gd name="T40" fmla="*/ 2147483647 w 236"/>
                <a:gd name="T41" fmla="*/ 2147483647 h 264"/>
                <a:gd name="T42" fmla="*/ 2147483647 w 236"/>
                <a:gd name="T43" fmla="*/ 2147483647 h 264"/>
                <a:gd name="T44" fmla="*/ 2147483647 w 236"/>
                <a:gd name="T45" fmla="*/ 2147483647 h 264"/>
                <a:gd name="T46" fmla="*/ 2147483647 w 236"/>
                <a:gd name="T47" fmla="*/ 2147483647 h 264"/>
                <a:gd name="T48" fmla="*/ 2147483647 w 236"/>
                <a:gd name="T49" fmla="*/ 2147483647 h 264"/>
                <a:gd name="T50" fmla="*/ 2147483647 w 236"/>
                <a:gd name="T51" fmla="*/ 2147483647 h 264"/>
                <a:gd name="T52" fmla="*/ 2147483647 w 236"/>
                <a:gd name="T53" fmla="*/ 2147483647 h 264"/>
                <a:gd name="T54" fmla="*/ 2147483647 w 236"/>
                <a:gd name="T55" fmla="*/ 2147483647 h 264"/>
                <a:gd name="T56" fmla="*/ 2147483647 w 236"/>
                <a:gd name="T57" fmla="*/ 2147483647 h 264"/>
                <a:gd name="T58" fmla="*/ 2147483647 w 236"/>
                <a:gd name="T59" fmla="*/ 2147483647 h 264"/>
                <a:gd name="T60" fmla="*/ 0 w 236"/>
                <a:gd name="T61" fmla="*/ 2147483647 h 264"/>
                <a:gd name="T62" fmla="*/ 2147483647 w 236"/>
                <a:gd name="T63" fmla="*/ 2147483647 h 264"/>
                <a:gd name="T64" fmla="*/ 2147483647 w 236"/>
                <a:gd name="T65" fmla="*/ 2147483647 h 264"/>
                <a:gd name="T66" fmla="*/ 2147483647 w 236"/>
                <a:gd name="T67" fmla="*/ 2147483647 h 264"/>
                <a:gd name="T68" fmla="*/ 2147483647 w 236"/>
                <a:gd name="T69" fmla="*/ 2147483647 h 264"/>
                <a:gd name="T70" fmla="*/ 2147483647 w 236"/>
                <a:gd name="T71" fmla="*/ 2147483647 h 264"/>
                <a:gd name="T72" fmla="*/ 2147483647 w 236"/>
                <a:gd name="T73" fmla="*/ 2147483647 h 264"/>
                <a:gd name="T74" fmla="*/ 2147483647 w 236"/>
                <a:gd name="T75" fmla="*/ 2147483647 h 264"/>
                <a:gd name="T76" fmla="*/ 2147483647 w 236"/>
                <a:gd name="T77" fmla="*/ 2147483647 h 264"/>
                <a:gd name="T78" fmla="*/ 2147483647 w 236"/>
                <a:gd name="T79" fmla="*/ 2147483647 h 264"/>
                <a:gd name="T80" fmla="*/ 2147483647 w 236"/>
                <a:gd name="T81" fmla="*/ 2147483647 h 264"/>
                <a:gd name="T82" fmla="*/ 2147483647 w 236"/>
                <a:gd name="T83" fmla="*/ 2147483647 h 264"/>
                <a:gd name="T84" fmla="*/ 2147483647 w 236"/>
                <a:gd name="T85" fmla="*/ 2147483647 h 264"/>
                <a:gd name="T86" fmla="*/ 2147483647 w 236"/>
                <a:gd name="T87" fmla="*/ 2147483647 h 264"/>
                <a:gd name="T88" fmla="*/ 2147483647 w 236"/>
                <a:gd name="T89" fmla="*/ 2147483647 h 264"/>
                <a:gd name="T90" fmla="*/ 2147483647 w 236"/>
                <a:gd name="T91" fmla="*/ 2147483647 h 264"/>
                <a:gd name="T92" fmla="*/ 2147483647 w 236"/>
                <a:gd name="T93" fmla="*/ 2147483647 h 264"/>
                <a:gd name="T94" fmla="*/ 2147483647 w 236"/>
                <a:gd name="T95" fmla="*/ 2147483647 h 2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6"/>
                <a:gd name="T145" fmla="*/ 0 h 264"/>
                <a:gd name="T146" fmla="*/ 236 w 236"/>
                <a:gd name="T147" fmla="*/ 264 h 2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6" h="264">
                  <a:moveTo>
                    <a:pt x="160" y="94"/>
                  </a:moveTo>
                  <a:lnTo>
                    <a:pt x="154" y="88"/>
                  </a:lnTo>
                  <a:lnTo>
                    <a:pt x="160" y="94"/>
                  </a:lnTo>
                  <a:lnTo>
                    <a:pt x="146" y="104"/>
                  </a:lnTo>
                  <a:lnTo>
                    <a:pt x="140" y="112"/>
                  </a:lnTo>
                  <a:lnTo>
                    <a:pt x="138" y="120"/>
                  </a:lnTo>
                  <a:lnTo>
                    <a:pt x="140" y="126"/>
                  </a:lnTo>
                  <a:lnTo>
                    <a:pt x="144" y="128"/>
                  </a:lnTo>
                  <a:lnTo>
                    <a:pt x="152" y="126"/>
                  </a:lnTo>
                  <a:lnTo>
                    <a:pt x="158" y="124"/>
                  </a:lnTo>
                  <a:lnTo>
                    <a:pt x="158" y="132"/>
                  </a:lnTo>
                  <a:lnTo>
                    <a:pt x="160" y="140"/>
                  </a:lnTo>
                  <a:lnTo>
                    <a:pt x="164" y="152"/>
                  </a:lnTo>
                  <a:lnTo>
                    <a:pt x="174" y="160"/>
                  </a:lnTo>
                  <a:lnTo>
                    <a:pt x="184" y="168"/>
                  </a:lnTo>
                  <a:lnTo>
                    <a:pt x="196" y="172"/>
                  </a:lnTo>
                  <a:lnTo>
                    <a:pt x="210" y="178"/>
                  </a:lnTo>
                  <a:lnTo>
                    <a:pt x="222" y="180"/>
                  </a:lnTo>
                  <a:lnTo>
                    <a:pt x="236" y="182"/>
                  </a:lnTo>
                  <a:lnTo>
                    <a:pt x="230" y="194"/>
                  </a:lnTo>
                  <a:lnTo>
                    <a:pt x="220" y="202"/>
                  </a:lnTo>
                  <a:lnTo>
                    <a:pt x="204" y="222"/>
                  </a:lnTo>
                  <a:lnTo>
                    <a:pt x="200" y="230"/>
                  </a:lnTo>
                  <a:lnTo>
                    <a:pt x="196" y="234"/>
                  </a:lnTo>
                  <a:lnTo>
                    <a:pt x="194" y="236"/>
                  </a:lnTo>
                  <a:lnTo>
                    <a:pt x="190" y="238"/>
                  </a:lnTo>
                  <a:lnTo>
                    <a:pt x="186" y="236"/>
                  </a:lnTo>
                  <a:lnTo>
                    <a:pt x="180" y="236"/>
                  </a:lnTo>
                  <a:lnTo>
                    <a:pt x="174" y="238"/>
                  </a:lnTo>
                  <a:lnTo>
                    <a:pt x="168" y="242"/>
                  </a:lnTo>
                  <a:lnTo>
                    <a:pt x="160" y="246"/>
                  </a:lnTo>
                  <a:lnTo>
                    <a:pt x="150" y="254"/>
                  </a:lnTo>
                  <a:lnTo>
                    <a:pt x="144" y="256"/>
                  </a:lnTo>
                  <a:lnTo>
                    <a:pt x="138" y="256"/>
                  </a:lnTo>
                  <a:lnTo>
                    <a:pt x="134" y="256"/>
                  </a:lnTo>
                  <a:lnTo>
                    <a:pt x="130" y="252"/>
                  </a:lnTo>
                  <a:lnTo>
                    <a:pt x="128" y="250"/>
                  </a:lnTo>
                  <a:lnTo>
                    <a:pt x="124" y="250"/>
                  </a:lnTo>
                  <a:lnTo>
                    <a:pt x="120" y="250"/>
                  </a:lnTo>
                  <a:lnTo>
                    <a:pt x="118" y="252"/>
                  </a:lnTo>
                  <a:lnTo>
                    <a:pt x="114" y="256"/>
                  </a:lnTo>
                  <a:lnTo>
                    <a:pt x="108" y="262"/>
                  </a:lnTo>
                  <a:lnTo>
                    <a:pt x="108" y="264"/>
                  </a:lnTo>
                  <a:lnTo>
                    <a:pt x="104" y="264"/>
                  </a:lnTo>
                  <a:lnTo>
                    <a:pt x="96" y="264"/>
                  </a:lnTo>
                  <a:lnTo>
                    <a:pt x="88" y="260"/>
                  </a:lnTo>
                  <a:lnTo>
                    <a:pt x="76" y="254"/>
                  </a:lnTo>
                  <a:lnTo>
                    <a:pt x="62" y="250"/>
                  </a:lnTo>
                  <a:lnTo>
                    <a:pt x="54" y="248"/>
                  </a:lnTo>
                  <a:lnTo>
                    <a:pt x="46" y="246"/>
                  </a:lnTo>
                  <a:lnTo>
                    <a:pt x="48" y="246"/>
                  </a:lnTo>
                  <a:lnTo>
                    <a:pt x="44" y="238"/>
                  </a:lnTo>
                  <a:lnTo>
                    <a:pt x="40" y="232"/>
                  </a:lnTo>
                  <a:lnTo>
                    <a:pt x="36" y="226"/>
                  </a:lnTo>
                  <a:lnTo>
                    <a:pt x="32" y="222"/>
                  </a:lnTo>
                  <a:lnTo>
                    <a:pt x="30" y="208"/>
                  </a:lnTo>
                  <a:lnTo>
                    <a:pt x="26" y="204"/>
                  </a:lnTo>
                  <a:lnTo>
                    <a:pt x="24" y="200"/>
                  </a:lnTo>
                  <a:lnTo>
                    <a:pt x="10" y="192"/>
                  </a:lnTo>
                  <a:lnTo>
                    <a:pt x="4" y="186"/>
                  </a:lnTo>
                  <a:lnTo>
                    <a:pt x="0" y="182"/>
                  </a:lnTo>
                  <a:lnTo>
                    <a:pt x="0" y="180"/>
                  </a:lnTo>
                  <a:lnTo>
                    <a:pt x="2" y="178"/>
                  </a:lnTo>
                  <a:lnTo>
                    <a:pt x="6" y="176"/>
                  </a:lnTo>
                  <a:lnTo>
                    <a:pt x="12" y="174"/>
                  </a:lnTo>
                  <a:lnTo>
                    <a:pt x="16" y="170"/>
                  </a:lnTo>
                  <a:lnTo>
                    <a:pt x="18" y="160"/>
                  </a:lnTo>
                  <a:lnTo>
                    <a:pt x="18" y="152"/>
                  </a:lnTo>
                  <a:lnTo>
                    <a:pt x="18" y="142"/>
                  </a:lnTo>
                  <a:lnTo>
                    <a:pt x="20" y="134"/>
                  </a:lnTo>
                  <a:lnTo>
                    <a:pt x="24" y="132"/>
                  </a:lnTo>
                  <a:lnTo>
                    <a:pt x="30" y="130"/>
                  </a:lnTo>
                  <a:lnTo>
                    <a:pt x="32" y="120"/>
                  </a:lnTo>
                  <a:lnTo>
                    <a:pt x="34" y="112"/>
                  </a:lnTo>
                  <a:lnTo>
                    <a:pt x="42" y="98"/>
                  </a:lnTo>
                  <a:lnTo>
                    <a:pt x="52" y="86"/>
                  </a:lnTo>
                  <a:lnTo>
                    <a:pt x="52" y="78"/>
                  </a:lnTo>
                  <a:lnTo>
                    <a:pt x="52" y="70"/>
                  </a:lnTo>
                  <a:lnTo>
                    <a:pt x="52" y="46"/>
                  </a:lnTo>
                  <a:lnTo>
                    <a:pt x="54" y="42"/>
                  </a:lnTo>
                  <a:lnTo>
                    <a:pt x="56" y="34"/>
                  </a:lnTo>
                  <a:lnTo>
                    <a:pt x="58" y="28"/>
                  </a:lnTo>
                  <a:lnTo>
                    <a:pt x="58" y="16"/>
                  </a:lnTo>
                  <a:lnTo>
                    <a:pt x="66" y="14"/>
                  </a:lnTo>
                  <a:lnTo>
                    <a:pt x="74" y="10"/>
                  </a:lnTo>
                  <a:lnTo>
                    <a:pt x="80" y="4"/>
                  </a:lnTo>
                  <a:lnTo>
                    <a:pt x="84" y="0"/>
                  </a:lnTo>
                  <a:lnTo>
                    <a:pt x="90" y="10"/>
                  </a:lnTo>
                  <a:lnTo>
                    <a:pt x="96" y="28"/>
                  </a:lnTo>
                  <a:lnTo>
                    <a:pt x="102" y="40"/>
                  </a:lnTo>
                  <a:lnTo>
                    <a:pt x="104" y="44"/>
                  </a:lnTo>
                  <a:lnTo>
                    <a:pt x="110" y="46"/>
                  </a:lnTo>
                  <a:lnTo>
                    <a:pt x="126" y="56"/>
                  </a:lnTo>
                  <a:lnTo>
                    <a:pt x="138" y="68"/>
                  </a:lnTo>
                  <a:lnTo>
                    <a:pt x="154" y="88"/>
                  </a:lnTo>
                  <a:lnTo>
                    <a:pt x="160" y="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35" name="Freeform 119"/>
            <p:cNvSpPr/>
            <p:nvPr/>
          </p:nvSpPr>
          <p:spPr bwMode="auto">
            <a:xfrm>
              <a:off x="4968765" y="4254364"/>
              <a:ext cx="303268" cy="237612"/>
            </a:xfrm>
            <a:custGeom>
              <a:avLst/>
              <a:gdLst>
                <a:gd name="T0" fmla="*/ 2147483647 w 206"/>
                <a:gd name="T1" fmla="*/ 2147483647 h 152"/>
                <a:gd name="T2" fmla="*/ 2147483647 w 206"/>
                <a:gd name="T3" fmla="*/ 2147483647 h 152"/>
                <a:gd name="T4" fmla="*/ 2147483647 w 206"/>
                <a:gd name="T5" fmla="*/ 2147483647 h 152"/>
                <a:gd name="T6" fmla="*/ 2147483647 w 206"/>
                <a:gd name="T7" fmla="*/ 2147483647 h 152"/>
                <a:gd name="T8" fmla="*/ 2147483647 w 206"/>
                <a:gd name="T9" fmla="*/ 2147483647 h 152"/>
                <a:gd name="T10" fmla="*/ 2147483647 w 206"/>
                <a:gd name="T11" fmla="*/ 2147483647 h 152"/>
                <a:gd name="T12" fmla="*/ 2147483647 w 206"/>
                <a:gd name="T13" fmla="*/ 2147483647 h 152"/>
                <a:gd name="T14" fmla="*/ 2147483647 w 206"/>
                <a:gd name="T15" fmla="*/ 2147483647 h 152"/>
                <a:gd name="T16" fmla="*/ 2147483647 w 206"/>
                <a:gd name="T17" fmla="*/ 2147483647 h 152"/>
                <a:gd name="T18" fmla="*/ 2147483647 w 206"/>
                <a:gd name="T19" fmla="*/ 2147483647 h 152"/>
                <a:gd name="T20" fmla="*/ 2147483647 w 206"/>
                <a:gd name="T21" fmla="*/ 0 h 152"/>
                <a:gd name="T22" fmla="*/ 2147483647 w 206"/>
                <a:gd name="T23" fmla="*/ 0 h 152"/>
                <a:gd name="T24" fmla="*/ 2147483647 w 206"/>
                <a:gd name="T25" fmla="*/ 0 h 152"/>
                <a:gd name="T26" fmla="*/ 2147483647 w 206"/>
                <a:gd name="T27" fmla="*/ 2147483647 h 152"/>
                <a:gd name="T28" fmla="*/ 2147483647 w 206"/>
                <a:gd name="T29" fmla="*/ 2147483647 h 152"/>
                <a:gd name="T30" fmla="*/ 2147483647 w 206"/>
                <a:gd name="T31" fmla="*/ 2147483647 h 152"/>
                <a:gd name="T32" fmla="*/ 2147483647 w 206"/>
                <a:gd name="T33" fmla="*/ 2147483647 h 152"/>
                <a:gd name="T34" fmla="*/ 2147483647 w 206"/>
                <a:gd name="T35" fmla="*/ 2147483647 h 152"/>
                <a:gd name="T36" fmla="*/ 2147483647 w 206"/>
                <a:gd name="T37" fmla="*/ 2147483647 h 152"/>
                <a:gd name="T38" fmla="*/ 2147483647 w 206"/>
                <a:gd name="T39" fmla="*/ 2147483647 h 152"/>
                <a:gd name="T40" fmla="*/ 2147483647 w 206"/>
                <a:gd name="T41" fmla="*/ 2147483647 h 152"/>
                <a:gd name="T42" fmla="*/ 2147483647 w 206"/>
                <a:gd name="T43" fmla="*/ 2147483647 h 152"/>
                <a:gd name="T44" fmla="*/ 2147483647 w 206"/>
                <a:gd name="T45" fmla="*/ 2147483647 h 152"/>
                <a:gd name="T46" fmla="*/ 2147483647 w 206"/>
                <a:gd name="T47" fmla="*/ 2147483647 h 152"/>
                <a:gd name="T48" fmla="*/ 0 w 206"/>
                <a:gd name="T49" fmla="*/ 2147483647 h 152"/>
                <a:gd name="T50" fmla="*/ 2147483647 w 206"/>
                <a:gd name="T51" fmla="*/ 2147483647 h 152"/>
                <a:gd name="T52" fmla="*/ 2147483647 w 206"/>
                <a:gd name="T53" fmla="*/ 2147483647 h 152"/>
                <a:gd name="T54" fmla="*/ 2147483647 w 206"/>
                <a:gd name="T55" fmla="*/ 2147483647 h 152"/>
                <a:gd name="T56" fmla="*/ 2147483647 w 206"/>
                <a:gd name="T57" fmla="*/ 2147483647 h 152"/>
                <a:gd name="T58" fmla="*/ 2147483647 w 206"/>
                <a:gd name="T59" fmla="*/ 2147483647 h 152"/>
                <a:gd name="T60" fmla="*/ 2147483647 w 206"/>
                <a:gd name="T61" fmla="*/ 2147483647 h 152"/>
                <a:gd name="T62" fmla="*/ 2147483647 w 206"/>
                <a:gd name="T63" fmla="*/ 2147483647 h 152"/>
                <a:gd name="T64" fmla="*/ 2147483647 w 206"/>
                <a:gd name="T65" fmla="*/ 2147483647 h 152"/>
                <a:gd name="T66" fmla="*/ 2147483647 w 206"/>
                <a:gd name="T67" fmla="*/ 2147483647 h 152"/>
                <a:gd name="T68" fmla="*/ 2147483647 w 206"/>
                <a:gd name="T69" fmla="*/ 2147483647 h 152"/>
                <a:gd name="T70" fmla="*/ 2147483647 w 206"/>
                <a:gd name="T71" fmla="*/ 2147483647 h 152"/>
                <a:gd name="T72" fmla="*/ 2147483647 w 206"/>
                <a:gd name="T73" fmla="*/ 2147483647 h 152"/>
                <a:gd name="T74" fmla="*/ 2147483647 w 206"/>
                <a:gd name="T75" fmla="*/ 2147483647 h 152"/>
                <a:gd name="T76" fmla="*/ 2147483647 w 206"/>
                <a:gd name="T77" fmla="*/ 2147483647 h 152"/>
                <a:gd name="T78" fmla="*/ 2147483647 w 206"/>
                <a:gd name="T79" fmla="*/ 2147483647 h 152"/>
                <a:gd name="T80" fmla="*/ 2147483647 w 206"/>
                <a:gd name="T81" fmla="*/ 2147483647 h 152"/>
                <a:gd name="T82" fmla="*/ 2147483647 w 206"/>
                <a:gd name="T83" fmla="*/ 2147483647 h 152"/>
                <a:gd name="T84" fmla="*/ 2147483647 w 206"/>
                <a:gd name="T85" fmla="*/ 2147483647 h 152"/>
                <a:gd name="T86" fmla="*/ 2147483647 w 206"/>
                <a:gd name="T87" fmla="*/ 2147483647 h 1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6"/>
                <a:gd name="T133" fmla="*/ 0 h 152"/>
                <a:gd name="T134" fmla="*/ 206 w 206"/>
                <a:gd name="T135" fmla="*/ 152 h 1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6" h="152">
                  <a:moveTo>
                    <a:pt x="206" y="108"/>
                  </a:moveTo>
                  <a:lnTo>
                    <a:pt x="204" y="106"/>
                  </a:lnTo>
                  <a:lnTo>
                    <a:pt x="204" y="102"/>
                  </a:lnTo>
                  <a:lnTo>
                    <a:pt x="204" y="96"/>
                  </a:lnTo>
                  <a:lnTo>
                    <a:pt x="200" y="92"/>
                  </a:lnTo>
                  <a:lnTo>
                    <a:pt x="196" y="88"/>
                  </a:lnTo>
                  <a:lnTo>
                    <a:pt x="186" y="80"/>
                  </a:lnTo>
                  <a:lnTo>
                    <a:pt x="178" y="70"/>
                  </a:lnTo>
                  <a:lnTo>
                    <a:pt x="174" y="68"/>
                  </a:lnTo>
                  <a:lnTo>
                    <a:pt x="170" y="62"/>
                  </a:lnTo>
                  <a:lnTo>
                    <a:pt x="170" y="56"/>
                  </a:lnTo>
                  <a:lnTo>
                    <a:pt x="168" y="54"/>
                  </a:lnTo>
                  <a:lnTo>
                    <a:pt x="162" y="50"/>
                  </a:lnTo>
                  <a:lnTo>
                    <a:pt x="158" y="46"/>
                  </a:lnTo>
                  <a:lnTo>
                    <a:pt x="156" y="44"/>
                  </a:lnTo>
                  <a:lnTo>
                    <a:pt x="156" y="40"/>
                  </a:lnTo>
                  <a:lnTo>
                    <a:pt x="144" y="40"/>
                  </a:lnTo>
                  <a:lnTo>
                    <a:pt x="144" y="28"/>
                  </a:lnTo>
                  <a:lnTo>
                    <a:pt x="142" y="20"/>
                  </a:lnTo>
                  <a:lnTo>
                    <a:pt x="140" y="12"/>
                  </a:lnTo>
                  <a:lnTo>
                    <a:pt x="136" y="6"/>
                  </a:lnTo>
                  <a:lnTo>
                    <a:pt x="136" y="0"/>
                  </a:lnTo>
                  <a:lnTo>
                    <a:pt x="134" y="0"/>
                  </a:lnTo>
                  <a:lnTo>
                    <a:pt x="132" y="0"/>
                  </a:lnTo>
                  <a:lnTo>
                    <a:pt x="128" y="0"/>
                  </a:lnTo>
                  <a:lnTo>
                    <a:pt x="124" y="0"/>
                  </a:lnTo>
                  <a:lnTo>
                    <a:pt x="120" y="2"/>
                  </a:lnTo>
                  <a:lnTo>
                    <a:pt x="112" y="10"/>
                  </a:lnTo>
                  <a:lnTo>
                    <a:pt x="108" y="18"/>
                  </a:lnTo>
                  <a:lnTo>
                    <a:pt x="104" y="28"/>
                  </a:lnTo>
                  <a:lnTo>
                    <a:pt x="102" y="30"/>
                  </a:lnTo>
                  <a:lnTo>
                    <a:pt x="100" y="32"/>
                  </a:lnTo>
                  <a:lnTo>
                    <a:pt x="90" y="34"/>
                  </a:lnTo>
                  <a:lnTo>
                    <a:pt x="72" y="36"/>
                  </a:lnTo>
                  <a:lnTo>
                    <a:pt x="70" y="42"/>
                  </a:lnTo>
                  <a:lnTo>
                    <a:pt x="68" y="48"/>
                  </a:lnTo>
                  <a:lnTo>
                    <a:pt x="64" y="52"/>
                  </a:lnTo>
                  <a:lnTo>
                    <a:pt x="58" y="56"/>
                  </a:lnTo>
                  <a:lnTo>
                    <a:pt x="46" y="60"/>
                  </a:lnTo>
                  <a:lnTo>
                    <a:pt x="34" y="62"/>
                  </a:lnTo>
                  <a:lnTo>
                    <a:pt x="30" y="60"/>
                  </a:lnTo>
                  <a:lnTo>
                    <a:pt x="28" y="58"/>
                  </a:lnTo>
                  <a:lnTo>
                    <a:pt x="24" y="60"/>
                  </a:lnTo>
                  <a:lnTo>
                    <a:pt x="20" y="64"/>
                  </a:lnTo>
                  <a:lnTo>
                    <a:pt x="20" y="66"/>
                  </a:lnTo>
                  <a:lnTo>
                    <a:pt x="18" y="64"/>
                  </a:lnTo>
                  <a:lnTo>
                    <a:pt x="14" y="68"/>
                  </a:lnTo>
                  <a:lnTo>
                    <a:pt x="8" y="74"/>
                  </a:lnTo>
                  <a:lnTo>
                    <a:pt x="2" y="84"/>
                  </a:lnTo>
                  <a:lnTo>
                    <a:pt x="0" y="94"/>
                  </a:lnTo>
                  <a:lnTo>
                    <a:pt x="0" y="102"/>
                  </a:lnTo>
                  <a:lnTo>
                    <a:pt x="2" y="112"/>
                  </a:lnTo>
                  <a:lnTo>
                    <a:pt x="10" y="126"/>
                  </a:lnTo>
                  <a:lnTo>
                    <a:pt x="20" y="140"/>
                  </a:lnTo>
                  <a:lnTo>
                    <a:pt x="28" y="152"/>
                  </a:lnTo>
                  <a:lnTo>
                    <a:pt x="32" y="146"/>
                  </a:lnTo>
                  <a:lnTo>
                    <a:pt x="36" y="140"/>
                  </a:lnTo>
                  <a:lnTo>
                    <a:pt x="42" y="136"/>
                  </a:lnTo>
                  <a:lnTo>
                    <a:pt x="52" y="136"/>
                  </a:lnTo>
                  <a:lnTo>
                    <a:pt x="62" y="136"/>
                  </a:lnTo>
                  <a:lnTo>
                    <a:pt x="64" y="126"/>
                  </a:lnTo>
                  <a:lnTo>
                    <a:pt x="66" y="118"/>
                  </a:lnTo>
                  <a:lnTo>
                    <a:pt x="68" y="114"/>
                  </a:lnTo>
                  <a:lnTo>
                    <a:pt x="72" y="112"/>
                  </a:lnTo>
                  <a:lnTo>
                    <a:pt x="76" y="108"/>
                  </a:lnTo>
                  <a:lnTo>
                    <a:pt x="78" y="108"/>
                  </a:lnTo>
                  <a:lnTo>
                    <a:pt x="84" y="108"/>
                  </a:lnTo>
                  <a:lnTo>
                    <a:pt x="90" y="110"/>
                  </a:lnTo>
                  <a:lnTo>
                    <a:pt x="102" y="116"/>
                  </a:lnTo>
                  <a:lnTo>
                    <a:pt x="112" y="122"/>
                  </a:lnTo>
                  <a:lnTo>
                    <a:pt x="120" y="122"/>
                  </a:lnTo>
                  <a:lnTo>
                    <a:pt x="128" y="122"/>
                  </a:lnTo>
                  <a:lnTo>
                    <a:pt x="130" y="122"/>
                  </a:lnTo>
                  <a:lnTo>
                    <a:pt x="130" y="120"/>
                  </a:lnTo>
                  <a:lnTo>
                    <a:pt x="132" y="116"/>
                  </a:lnTo>
                  <a:lnTo>
                    <a:pt x="134" y="114"/>
                  </a:lnTo>
                  <a:lnTo>
                    <a:pt x="138" y="116"/>
                  </a:lnTo>
                  <a:lnTo>
                    <a:pt x="140" y="116"/>
                  </a:lnTo>
                  <a:lnTo>
                    <a:pt x="146" y="114"/>
                  </a:lnTo>
                  <a:lnTo>
                    <a:pt x="150" y="112"/>
                  </a:lnTo>
                  <a:lnTo>
                    <a:pt x="156" y="110"/>
                  </a:lnTo>
                  <a:lnTo>
                    <a:pt x="160" y="110"/>
                  </a:lnTo>
                  <a:lnTo>
                    <a:pt x="172" y="110"/>
                  </a:lnTo>
                  <a:lnTo>
                    <a:pt x="174" y="104"/>
                  </a:lnTo>
                  <a:lnTo>
                    <a:pt x="178" y="102"/>
                  </a:lnTo>
                  <a:lnTo>
                    <a:pt x="184" y="104"/>
                  </a:lnTo>
                  <a:lnTo>
                    <a:pt x="192" y="106"/>
                  </a:lnTo>
                  <a:lnTo>
                    <a:pt x="204" y="106"/>
                  </a:lnTo>
                  <a:lnTo>
                    <a:pt x="206"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36" name="Freeform 120"/>
            <p:cNvSpPr/>
            <p:nvPr/>
          </p:nvSpPr>
          <p:spPr bwMode="auto">
            <a:xfrm>
              <a:off x="5427702" y="4440207"/>
              <a:ext cx="184497" cy="266815"/>
            </a:xfrm>
            <a:custGeom>
              <a:avLst/>
              <a:gdLst>
                <a:gd name="T0" fmla="*/ 2147483647 w 126"/>
                <a:gd name="T1" fmla="*/ 2147483647 h 168"/>
                <a:gd name="T2" fmla="*/ 2147483647 w 126"/>
                <a:gd name="T3" fmla="*/ 2147483647 h 168"/>
                <a:gd name="T4" fmla="*/ 2147483647 w 126"/>
                <a:gd name="T5" fmla="*/ 2147483647 h 168"/>
                <a:gd name="T6" fmla="*/ 2147483647 w 126"/>
                <a:gd name="T7" fmla="*/ 2147483647 h 168"/>
                <a:gd name="T8" fmla="*/ 2147483647 w 126"/>
                <a:gd name="T9" fmla="*/ 2147483647 h 168"/>
                <a:gd name="T10" fmla="*/ 2147483647 w 126"/>
                <a:gd name="T11" fmla="*/ 2147483647 h 168"/>
                <a:gd name="T12" fmla="*/ 2147483647 w 126"/>
                <a:gd name="T13" fmla="*/ 2147483647 h 168"/>
                <a:gd name="T14" fmla="*/ 2147483647 w 126"/>
                <a:gd name="T15" fmla="*/ 2147483647 h 168"/>
                <a:gd name="T16" fmla="*/ 2147483647 w 126"/>
                <a:gd name="T17" fmla="*/ 2147483647 h 168"/>
                <a:gd name="T18" fmla="*/ 2147483647 w 126"/>
                <a:gd name="T19" fmla="*/ 2147483647 h 168"/>
                <a:gd name="T20" fmla="*/ 2147483647 w 126"/>
                <a:gd name="T21" fmla="*/ 2147483647 h 168"/>
                <a:gd name="T22" fmla="*/ 2147483647 w 126"/>
                <a:gd name="T23" fmla="*/ 2147483647 h 168"/>
                <a:gd name="T24" fmla="*/ 2147483647 w 126"/>
                <a:gd name="T25" fmla="*/ 2147483647 h 168"/>
                <a:gd name="T26" fmla="*/ 2147483647 w 126"/>
                <a:gd name="T27" fmla="*/ 2147483647 h 168"/>
                <a:gd name="T28" fmla="*/ 2147483647 w 126"/>
                <a:gd name="T29" fmla="*/ 2147483647 h 168"/>
                <a:gd name="T30" fmla="*/ 2147483647 w 126"/>
                <a:gd name="T31" fmla="*/ 2147483647 h 168"/>
                <a:gd name="T32" fmla="*/ 2147483647 w 126"/>
                <a:gd name="T33" fmla="*/ 0 h 168"/>
                <a:gd name="T34" fmla="*/ 2147483647 w 126"/>
                <a:gd name="T35" fmla="*/ 0 h 168"/>
                <a:gd name="T36" fmla="*/ 0 w 126"/>
                <a:gd name="T37" fmla="*/ 2147483647 h 168"/>
                <a:gd name="T38" fmla="*/ 2147483647 w 126"/>
                <a:gd name="T39" fmla="*/ 2147483647 h 168"/>
                <a:gd name="T40" fmla="*/ 2147483647 w 126"/>
                <a:gd name="T41" fmla="*/ 2147483647 h 168"/>
                <a:gd name="T42" fmla="*/ 2147483647 w 126"/>
                <a:gd name="T43" fmla="*/ 2147483647 h 168"/>
                <a:gd name="T44" fmla="*/ 2147483647 w 126"/>
                <a:gd name="T45" fmla="*/ 2147483647 h 168"/>
                <a:gd name="T46" fmla="*/ 2147483647 w 126"/>
                <a:gd name="T47" fmla="*/ 2147483647 h 168"/>
                <a:gd name="T48" fmla="*/ 2147483647 w 126"/>
                <a:gd name="T49" fmla="*/ 2147483647 h 168"/>
                <a:gd name="T50" fmla="*/ 2147483647 w 126"/>
                <a:gd name="T51" fmla="*/ 2147483647 h 168"/>
                <a:gd name="T52" fmla="*/ 0 w 126"/>
                <a:gd name="T53" fmla="*/ 2147483647 h 168"/>
                <a:gd name="T54" fmla="*/ 0 w 126"/>
                <a:gd name="T55" fmla="*/ 2147483647 h 168"/>
                <a:gd name="T56" fmla="*/ 2147483647 w 126"/>
                <a:gd name="T57" fmla="*/ 2147483647 h 168"/>
                <a:gd name="T58" fmla="*/ 2147483647 w 126"/>
                <a:gd name="T59" fmla="*/ 2147483647 h 168"/>
                <a:gd name="T60" fmla="*/ 2147483647 w 126"/>
                <a:gd name="T61" fmla="*/ 2147483647 h 168"/>
                <a:gd name="T62" fmla="*/ 2147483647 w 126"/>
                <a:gd name="T63" fmla="*/ 2147483647 h 168"/>
                <a:gd name="T64" fmla="*/ 2147483647 w 126"/>
                <a:gd name="T65" fmla="*/ 2147483647 h 168"/>
                <a:gd name="T66" fmla="*/ 2147483647 w 126"/>
                <a:gd name="T67" fmla="*/ 2147483647 h 168"/>
                <a:gd name="T68" fmla="*/ 2147483647 w 126"/>
                <a:gd name="T69" fmla="*/ 2147483647 h 168"/>
                <a:gd name="T70" fmla="*/ 2147483647 w 126"/>
                <a:gd name="T71" fmla="*/ 2147483647 h 168"/>
                <a:gd name="T72" fmla="*/ 2147483647 w 126"/>
                <a:gd name="T73" fmla="*/ 2147483647 h 168"/>
                <a:gd name="T74" fmla="*/ 2147483647 w 126"/>
                <a:gd name="T75" fmla="*/ 2147483647 h 168"/>
                <a:gd name="T76" fmla="*/ 2147483647 w 126"/>
                <a:gd name="T77" fmla="*/ 2147483647 h 168"/>
                <a:gd name="T78" fmla="*/ 2147483647 w 126"/>
                <a:gd name="T79" fmla="*/ 2147483647 h 168"/>
                <a:gd name="T80" fmla="*/ 2147483647 w 126"/>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6"/>
                <a:gd name="T124" fmla="*/ 0 h 168"/>
                <a:gd name="T125" fmla="*/ 126 w 126"/>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6" h="168">
                  <a:moveTo>
                    <a:pt x="120" y="10"/>
                  </a:moveTo>
                  <a:lnTo>
                    <a:pt x="116" y="10"/>
                  </a:lnTo>
                  <a:lnTo>
                    <a:pt x="112" y="6"/>
                  </a:lnTo>
                  <a:lnTo>
                    <a:pt x="110" y="4"/>
                  </a:lnTo>
                  <a:lnTo>
                    <a:pt x="106" y="4"/>
                  </a:lnTo>
                  <a:lnTo>
                    <a:pt x="102" y="4"/>
                  </a:lnTo>
                  <a:lnTo>
                    <a:pt x="100" y="6"/>
                  </a:lnTo>
                  <a:lnTo>
                    <a:pt x="96" y="10"/>
                  </a:lnTo>
                  <a:lnTo>
                    <a:pt x="90" y="16"/>
                  </a:lnTo>
                  <a:lnTo>
                    <a:pt x="90" y="18"/>
                  </a:lnTo>
                  <a:lnTo>
                    <a:pt x="86" y="18"/>
                  </a:lnTo>
                  <a:lnTo>
                    <a:pt x="78" y="18"/>
                  </a:lnTo>
                  <a:lnTo>
                    <a:pt x="70" y="14"/>
                  </a:lnTo>
                  <a:lnTo>
                    <a:pt x="58" y="8"/>
                  </a:lnTo>
                  <a:lnTo>
                    <a:pt x="46" y="4"/>
                  </a:lnTo>
                  <a:lnTo>
                    <a:pt x="38" y="2"/>
                  </a:lnTo>
                  <a:lnTo>
                    <a:pt x="30" y="0"/>
                  </a:lnTo>
                  <a:lnTo>
                    <a:pt x="4" y="0"/>
                  </a:lnTo>
                  <a:lnTo>
                    <a:pt x="0" y="4"/>
                  </a:lnTo>
                  <a:lnTo>
                    <a:pt x="4" y="12"/>
                  </a:lnTo>
                  <a:lnTo>
                    <a:pt x="8" y="20"/>
                  </a:lnTo>
                  <a:lnTo>
                    <a:pt x="14" y="32"/>
                  </a:lnTo>
                  <a:lnTo>
                    <a:pt x="16" y="38"/>
                  </a:lnTo>
                  <a:lnTo>
                    <a:pt x="16" y="42"/>
                  </a:lnTo>
                  <a:lnTo>
                    <a:pt x="16" y="48"/>
                  </a:lnTo>
                  <a:lnTo>
                    <a:pt x="16" y="52"/>
                  </a:lnTo>
                  <a:lnTo>
                    <a:pt x="0" y="76"/>
                  </a:lnTo>
                  <a:lnTo>
                    <a:pt x="0" y="100"/>
                  </a:lnTo>
                  <a:lnTo>
                    <a:pt x="62" y="138"/>
                  </a:lnTo>
                  <a:lnTo>
                    <a:pt x="62" y="146"/>
                  </a:lnTo>
                  <a:lnTo>
                    <a:pt x="88" y="168"/>
                  </a:lnTo>
                  <a:lnTo>
                    <a:pt x="90" y="164"/>
                  </a:lnTo>
                  <a:lnTo>
                    <a:pt x="94" y="158"/>
                  </a:lnTo>
                  <a:lnTo>
                    <a:pt x="108" y="130"/>
                  </a:lnTo>
                  <a:lnTo>
                    <a:pt x="122" y="106"/>
                  </a:lnTo>
                  <a:lnTo>
                    <a:pt x="116" y="102"/>
                  </a:lnTo>
                  <a:lnTo>
                    <a:pt x="112" y="98"/>
                  </a:lnTo>
                  <a:lnTo>
                    <a:pt x="112" y="32"/>
                  </a:lnTo>
                  <a:lnTo>
                    <a:pt x="120" y="14"/>
                  </a:lnTo>
                  <a:lnTo>
                    <a:pt x="126" y="10"/>
                  </a:lnTo>
                  <a:lnTo>
                    <a:pt x="12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37" name="Freeform 121"/>
            <p:cNvSpPr/>
            <p:nvPr/>
          </p:nvSpPr>
          <p:spPr bwMode="auto">
            <a:xfrm>
              <a:off x="5322769" y="4440207"/>
              <a:ext cx="127995" cy="169912"/>
            </a:xfrm>
            <a:custGeom>
              <a:avLst/>
              <a:gdLst>
                <a:gd name="T0" fmla="*/ 2147483647 w 88"/>
                <a:gd name="T1" fmla="*/ 0 h 108"/>
                <a:gd name="T2" fmla="*/ 2147483647 w 88"/>
                <a:gd name="T3" fmla="*/ 2147483647 h 108"/>
                <a:gd name="T4" fmla="*/ 2147483647 w 88"/>
                <a:gd name="T5" fmla="*/ 2147483647 h 108"/>
                <a:gd name="T6" fmla="*/ 2147483647 w 88"/>
                <a:gd name="T7" fmla="*/ 2147483647 h 108"/>
                <a:gd name="T8" fmla="*/ 2147483647 w 88"/>
                <a:gd name="T9" fmla="*/ 2147483647 h 108"/>
                <a:gd name="T10" fmla="*/ 2147483647 w 88"/>
                <a:gd name="T11" fmla="*/ 2147483647 h 108"/>
                <a:gd name="T12" fmla="*/ 2147483647 w 88"/>
                <a:gd name="T13" fmla="*/ 2147483647 h 108"/>
                <a:gd name="T14" fmla="*/ 2147483647 w 88"/>
                <a:gd name="T15" fmla="*/ 2147483647 h 108"/>
                <a:gd name="T16" fmla="*/ 2147483647 w 88"/>
                <a:gd name="T17" fmla="*/ 2147483647 h 108"/>
                <a:gd name="T18" fmla="*/ 2147483647 w 88"/>
                <a:gd name="T19" fmla="*/ 2147483647 h 108"/>
                <a:gd name="T20" fmla="*/ 2147483647 w 88"/>
                <a:gd name="T21" fmla="*/ 2147483647 h 108"/>
                <a:gd name="T22" fmla="*/ 2147483647 w 88"/>
                <a:gd name="T23" fmla="*/ 2147483647 h 108"/>
                <a:gd name="T24" fmla="*/ 2147483647 w 88"/>
                <a:gd name="T25" fmla="*/ 2147483647 h 108"/>
                <a:gd name="T26" fmla="*/ 2147483647 w 88"/>
                <a:gd name="T27" fmla="*/ 2147483647 h 108"/>
                <a:gd name="T28" fmla="*/ 0 w 88"/>
                <a:gd name="T29" fmla="*/ 2147483647 h 108"/>
                <a:gd name="T30" fmla="*/ 0 w 88"/>
                <a:gd name="T31" fmla="*/ 2147483647 h 108"/>
                <a:gd name="T32" fmla="*/ 2147483647 w 88"/>
                <a:gd name="T33" fmla="*/ 2147483647 h 108"/>
                <a:gd name="T34" fmla="*/ 2147483647 w 88"/>
                <a:gd name="T35" fmla="*/ 2147483647 h 108"/>
                <a:gd name="T36" fmla="*/ 2147483647 w 88"/>
                <a:gd name="T37" fmla="*/ 2147483647 h 108"/>
                <a:gd name="T38" fmla="*/ 2147483647 w 88"/>
                <a:gd name="T39" fmla="*/ 2147483647 h 108"/>
                <a:gd name="T40" fmla="*/ 2147483647 w 88"/>
                <a:gd name="T41" fmla="*/ 2147483647 h 108"/>
                <a:gd name="T42" fmla="*/ 2147483647 w 88"/>
                <a:gd name="T43" fmla="*/ 2147483647 h 108"/>
                <a:gd name="T44" fmla="*/ 2147483647 w 88"/>
                <a:gd name="T45" fmla="*/ 2147483647 h 108"/>
                <a:gd name="T46" fmla="*/ 2147483647 w 88"/>
                <a:gd name="T47" fmla="*/ 2147483647 h 108"/>
                <a:gd name="T48" fmla="*/ 2147483647 w 88"/>
                <a:gd name="T49" fmla="*/ 2147483647 h 108"/>
                <a:gd name="T50" fmla="*/ 2147483647 w 88"/>
                <a:gd name="T51" fmla="*/ 2147483647 h 108"/>
                <a:gd name="T52" fmla="*/ 2147483647 w 88"/>
                <a:gd name="T53" fmla="*/ 2147483647 h 108"/>
                <a:gd name="T54" fmla="*/ 2147483647 w 88"/>
                <a:gd name="T55" fmla="*/ 2147483647 h 108"/>
                <a:gd name="T56" fmla="*/ 2147483647 w 88"/>
                <a:gd name="T57" fmla="*/ 2147483647 h 108"/>
                <a:gd name="T58" fmla="*/ 2147483647 w 88"/>
                <a:gd name="T59" fmla="*/ 0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108"/>
                <a:gd name="T92" fmla="*/ 88 w 88"/>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108">
                  <a:moveTo>
                    <a:pt x="76" y="0"/>
                  </a:moveTo>
                  <a:lnTo>
                    <a:pt x="72" y="4"/>
                  </a:lnTo>
                  <a:lnTo>
                    <a:pt x="76" y="12"/>
                  </a:lnTo>
                  <a:lnTo>
                    <a:pt x="80" y="20"/>
                  </a:lnTo>
                  <a:lnTo>
                    <a:pt x="86" y="32"/>
                  </a:lnTo>
                  <a:lnTo>
                    <a:pt x="88" y="38"/>
                  </a:lnTo>
                  <a:lnTo>
                    <a:pt x="88" y="42"/>
                  </a:lnTo>
                  <a:lnTo>
                    <a:pt x="88" y="48"/>
                  </a:lnTo>
                  <a:lnTo>
                    <a:pt x="88" y="52"/>
                  </a:lnTo>
                  <a:lnTo>
                    <a:pt x="72" y="76"/>
                  </a:lnTo>
                  <a:lnTo>
                    <a:pt x="72" y="100"/>
                  </a:lnTo>
                  <a:lnTo>
                    <a:pt x="20" y="98"/>
                  </a:lnTo>
                  <a:lnTo>
                    <a:pt x="14" y="102"/>
                  </a:lnTo>
                  <a:lnTo>
                    <a:pt x="10" y="108"/>
                  </a:lnTo>
                  <a:lnTo>
                    <a:pt x="0" y="108"/>
                  </a:lnTo>
                  <a:lnTo>
                    <a:pt x="0" y="86"/>
                  </a:lnTo>
                  <a:lnTo>
                    <a:pt x="6" y="76"/>
                  </a:lnTo>
                  <a:lnTo>
                    <a:pt x="12" y="64"/>
                  </a:lnTo>
                  <a:lnTo>
                    <a:pt x="18" y="56"/>
                  </a:lnTo>
                  <a:lnTo>
                    <a:pt x="24" y="48"/>
                  </a:lnTo>
                  <a:lnTo>
                    <a:pt x="24" y="38"/>
                  </a:lnTo>
                  <a:lnTo>
                    <a:pt x="22" y="34"/>
                  </a:lnTo>
                  <a:lnTo>
                    <a:pt x="22" y="28"/>
                  </a:lnTo>
                  <a:lnTo>
                    <a:pt x="20" y="16"/>
                  </a:lnTo>
                  <a:lnTo>
                    <a:pt x="24" y="14"/>
                  </a:lnTo>
                  <a:lnTo>
                    <a:pt x="30" y="12"/>
                  </a:lnTo>
                  <a:lnTo>
                    <a:pt x="52" y="12"/>
                  </a:lnTo>
                  <a:lnTo>
                    <a:pt x="62" y="10"/>
                  </a:lnTo>
                  <a:lnTo>
                    <a:pt x="72" y="4"/>
                  </a:ln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38" name="Freeform 122"/>
            <p:cNvSpPr/>
            <p:nvPr/>
          </p:nvSpPr>
          <p:spPr bwMode="auto">
            <a:xfrm>
              <a:off x="5319309" y="4594190"/>
              <a:ext cx="267521" cy="318586"/>
            </a:xfrm>
            <a:custGeom>
              <a:avLst/>
              <a:gdLst>
                <a:gd name="T0" fmla="*/ 2147483647 w 182"/>
                <a:gd name="T1" fmla="*/ 2147483647 h 200"/>
                <a:gd name="T2" fmla="*/ 2147483647 w 182"/>
                <a:gd name="T3" fmla="*/ 2147483647 h 200"/>
                <a:gd name="T4" fmla="*/ 2147483647 w 182"/>
                <a:gd name="T5" fmla="*/ 2147483647 h 200"/>
                <a:gd name="T6" fmla="*/ 2147483647 w 182"/>
                <a:gd name="T7" fmla="*/ 2147483647 h 200"/>
                <a:gd name="T8" fmla="*/ 2147483647 w 182"/>
                <a:gd name="T9" fmla="*/ 2147483647 h 200"/>
                <a:gd name="T10" fmla="*/ 2147483647 w 182"/>
                <a:gd name="T11" fmla="*/ 2147483647 h 200"/>
                <a:gd name="T12" fmla="*/ 2147483647 w 182"/>
                <a:gd name="T13" fmla="*/ 2147483647 h 200"/>
                <a:gd name="T14" fmla="*/ 2147483647 w 182"/>
                <a:gd name="T15" fmla="*/ 2147483647 h 200"/>
                <a:gd name="T16" fmla="*/ 2147483647 w 182"/>
                <a:gd name="T17" fmla="*/ 2147483647 h 200"/>
                <a:gd name="T18" fmla="*/ 2147483647 w 182"/>
                <a:gd name="T19" fmla="*/ 2147483647 h 200"/>
                <a:gd name="T20" fmla="*/ 2147483647 w 182"/>
                <a:gd name="T21" fmla="*/ 2147483647 h 200"/>
                <a:gd name="T22" fmla="*/ 2147483647 w 182"/>
                <a:gd name="T23" fmla="*/ 2147483647 h 200"/>
                <a:gd name="T24" fmla="*/ 2147483647 w 182"/>
                <a:gd name="T25" fmla="*/ 2147483647 h 200"/>
                <a:gd name="T26" fmla="*/ 2147483647 w 182"/>
                <a:gd name="T27" fmla="*/ 2147483647 h 200"/>
                <a:gd name="T28" fmla="*/ 2147483647 w 182"/>
                <a:gd name="T29" fmla="*/ 2147483647 h 200"/>
                <a:gd name="T30" fmla="*/ 2147483647 w 182"/>
                <a:gd name="T31" fmla="*/ 2147483647 h 200"/>
                <a:gd name="T32" fmla="*/ 2147483647 w 182"/>
                <a:gd name="T33" fmla="*/ 2147483647 h 200"/>
                <a:gd name="T34" fmla="*/ 2147483647 w 182"/>
                <a:gd name="T35" fmla="*/ 2147483647 h 200"/>
                <a:gd name="T36" fmla="*/ 2147483647 w 182"/>
                <a:gd name="T37" fmla="*/ 2147483647 h 200"/>
                <a:gd name="T38" fmla="*/ 2147483647 w 182"/>
                <a:gd name="T39" fmla="*/ 2147483647 h 200"/>
                <a:gd name="T40" fmla="*/ 2147483647 w 182"/>
                <a:gd name="T41" fmla="*/ 2147483647 h 200"/>
                <a:gd name="T42" fmla="*/ 2147483647 w 182"/>
                <a:gd name="T43" fmla="*/ 2147483647 h 200"/>
                <a:gd name="T44" fmla="*/ 2147483647 w 182"/>
                <a:gd name="T45" fmla="*/ 2147483647 h 200"/>
                <a:gd name="T46" fmla="*/ 2147483647 w 182"/>
                <a:gd name="T47" fmla="*/ 2147483647 h 200"/>
                <a:gd name="T48" fmla="*/ 2147483647 w 182"/>
                <a:gd name="T49" fmla="*/ 2147483647 h 200"/>
                <a:gd name="T50" fmla="*/ 2147483647 w 182"/>
                <a:gd name="T51" fmla="*/ 2147483647 h 200"/>
                <a:gd name="T52" fmla="*/ 2147483647 w 182"/>
                <a:gd name="T53" fmla="*/ 2147483647 h 200"/>
                <a:gd name="T54" fmla="*/ 0 w 182"/>
                <a:gd name="T55" fmla="*/ 2147483647 h 200"/>
                <a:gd name="T56" fmla="*/ 0 w 182"/>
                <a:gd name="T57" fmla="*/ 2147483647 h 200"/>
                <a:gd name="T58" fmla="*/ 0 w 182"/>
                <a:gd name="T59" fmla="*/ 2147483647 h 200"/>
                <a:gd name="T60" fmla="*/ 0 w 182"/>
                <a:gd name="T61" fmla="*/ 2147483647 h 200"/>
                <a:gd name="T62" fmla="*/ 2147483647 w 182"/>
                <a:gd name="T63" fmla="*/ 2147483647 h 200"/>
                <a:gd name="T64" fmla="*/ 2147483647 w 182"/>
                <a:gd name="T65" fmla="*/ 2147483647 h 200"/>
                <a:gd name="T66" fmla="*/ 2147483647 w 182"/>
                <a:gd name="T67" fmla="*/ 2147483647 h 200"/>
                <a:gd name="T68" fmla="*/ 2147483647 w 182"/>
                <a:gd name="T69" fmla="*/ 2147483647 h 200"/>
                <a:gd name="T70" fmla="*/ 2147483647 w 182"/>
                <a:gd name="T71" fmla="*/ 2147483647 h 200"/>
                <a:gd name="T72" fmla="*/ 2147483647 w 182"/>
                <a:gd name="T73" fmla="*/ 2147483647 h 200"/>
                <a:gd name="T74" fmla="*/ 2147483647 w 182"/>
                <a:gd name="T75" fmla="*/ 2147483647 h 200"/>
                <a:gd name="T76" fmla="*/ 2147483647 w 182"/>
                <a:gd name="T77" fmla="*/ 2147483647 h 200"/>
                <a:gd name="T78" fmla="*/ 2147483647 w 182"/>
                <a:gd name="T79" fmla="*/ 2147483647 h 200"/>
                <a:gd name="T80" fmla="*/ 2147483647 w 182"/>
                <a:gd name="T81" fmla="*/ 0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2"/>
                <a:gd name="T124" fmla="*/ 0 h 200"/>
                <a:gd name="T125" fmla="*/ 182 w 182"/>
                <a:gd name="T126" fmla="*/ 200 h 20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2" h="200">
                  <a:moveTo>
                    <a:pt x="30" y="0"/>
                  </a:moveTo>
                  <a:lnTo>
                    <a:pt x="74" y="2"/>
                  </a:lnTo>
                  <a:lnTo>
                    <a:pt x="136" y="40"/>
                  </a:lnTo>
                  <a:lnTo>
                    <a:pt x="136" y="48"/>
                  </a:lnTo>
                  <a:lnTo>
                    <a:pt x="162" y="70"/>
                  </a:lnTo>
                  <a:lnTo>
                    <a:pt x="160" y="74"/>
                  </a:lnTo>
                  <a:lnTo>
                    <a:pt x="158" y="80"/>
                  </a:lnTo>
                  <a:lnTo>
                    <a:pt x="156" y="84"/>
                  </a:lnTo>
                  <a:lnTo>
                    <a:pt x="154" y="88"/>
                  </a:lnTo>
                  <a:lnTo>
                    <a:pt x="152" y="92"/>
                  </a:lnTo>
                  <a:lnTo>
                    <a:pt x="152" y="98"/>
                  </a:lnTo>
                  <a:lnTo>
                    <a:pt x="154" y="102"/>
                  </a:lnTo>
                  <a:lnTo>
                    <a:pt x="158" y="106"/>
                  </a:lnTo>
                  <a:lnTo>
                    <a:pt x="162" y="110"/>
                  </a:lnTo>
                  <a:lnTo>
                    <a:pt x="164" y="116"/>
                  </a:lnTo>
                  <a:lnTo>
                    <a:pt x="164" y="126"/>
                  </a:lnTo>
                  <a:lnTo>
                    <a:pt x="164" y="142"/>
                  </a:lnTo>
                  <a:lnTo>
                    <a:pt x="164" y="156"/>
                  </a:lnTo>
                  <a:lnTo>
                    <a:pt x="168" y="162"/>
                  </a:lnTo>
                  <a:lnTo>
                    <a:pt x="172" y="168"/>
                  </a:lnTo>
                  <a:lnTo>
                    <a:pt x="176" y="174"/>
                  </a:lnTo>
                  <a:lnTo>
                    <a:pt x="182" y="178"/>
                  </a:lnTo>
                  <a:lnTo>
                    <a:pt x="174" y="180"/>
                  </a:lnTo>
                  <a:lnTo>
                    <a:pt x="166" y="180"/>
                  </a:lnTo>
                  <a:lnTo>
                    <a:pt x="162" y="184"/>
                  </a:lnTo>
                  <a:lnTo>
                    <a:pt x="152" y="188"/>
                  </a:lnTo>
                  <a:lnTo>
                    <a:pt x="138" y="192"/>
                  </a:lnTo>
                  <a:lnTo>
                    <a:pt x="134" y="194"/>
                  </a:lnTo>
                  <a:lnTo>
                    <a:pt x="132" y="196"/>
                  </a:lnTo>
                  <a:lnTo>
                    <a:pt x="130" y="198"/>
                  </a:lnTo>
                  <a:lnTo>
                    <a:pt x="126" y="198"/>
                  </a:lnTo>
                  <a:lnTo>
                    <a:pt x="122" y="198"/>
                  </a:lnTo>
                  <a:lnTo>
                    <a:pt x="120" y="196"/>
                  </a:lnTo>
                  <a:lnTo>
                    <a:pt x="116" y="196"/>
                  </a:lnTo>
                  <a:lnTo>
                    <a:pt x="114" y="198"/>
                  </a:lnTo>
                  <a:lnTo>
                    <a:pt x="112" y="200"/>
                  </a:lnTo>
                  <a:lnTo>
                    <a:pt x="108" y="200"/>
                  </a:lnTo>
                  <a:lnTo>
                    <a:pt x="82" y="198"/>
                  </a:lnTo>
                  <a:lnTo>
                    <a:pt x="82" y="172"/>
                  </a:lnTo>
                  <a:lnTo>
                    <a:pt x="80" y="170"/>
                  </a:lnTo>
                  <a:lnTo>
                    <a:pt x="78" y="166"/>
                  </a:lnTo>
                  <a:lnTo>
                    <a:pt x="76" y="160"/>
                  </a:lnTo>
                  <a:lnTo>
                    <a:pt x="60" y="160"/>
                  </a:lnTo>
                  <a:lnTo>
                    <a:pt x="46" y="150"/>
                  </a:lnTo>
                  <a:lnTo>
                    <a:pt x="40" y="146"/>
                  </a:lnTo>
                  <a:lnTo>
                    <a:pt x="30" y="142"/>
                  </a:lnTo>
                  <a:lnTo>
                    <a:pt x="26" y="140"/>
                  </a:lnTo>
                  <a:lnTo>
                    <a:pt x="24" y="138"/>
                  </a:lnTo>
                  <a:lnTo>
                    <a:pt x="22" y="136"/>
                  </a:lnTo>
                  <a:lnTo>
                    <a:pt x="20" y="134"/>
                  </a:lnTo>
                  <a:lnTo>
                    <a:pt x="18" y="126"/>
                  </a:lnTo>
                  <a:lnTo>
                    <a:pt x="16" y="120"/>
                  </a:lnTo>
                  <a:lnTo>
                    <a:pt x="16" y="114"/>
                  </a:lnTo>
                  <a:lnTo>
                    <a:pt x="10" y="110"/>
                  </a:lnTo>
                  <a:lnTo>
                    <a:pt x="6" y="104"/>
                  </a:lnTo>
                  <a:lnTo>
                    <a:pt x="0" y="100"/>
                  </a:lnTo>
                  <a:lnTo>
                    <a:pt x="0" y="94"/>
                  </a:lnTo>
                  <a:lnTo>
                    <a:pt x="0" y="92"/>
                  </a:lnTo>
                  <a:lnTo>
                    <a:pt x="2" y="88"/>
                  </a:lnTo>
                  <a:lnTo>
                    <a:pt x="0" y="84"/>
                  </a:lnTo>
                  <a:lnTo>
                    <a:pt x="0" y="82"/>
                  </a:lnTo>
                  <a:lnTo>
                    <a:pt x="0" y="78"/>
                  </a:lnTo>
                  <a:lnTo>
                    <a:pt x="0" y="72"/>
                  </a:lnTo>
                  <a:lnTo>
                    <a:pt x="2" y="68"/>
                  </a:lnTo>
                  <a:lnTo>
                    <a:pt x="8" y="60"/>
                  </a:lnTo>
                  <a:lnTo>
                    <a:pt x="20" y="50"/>
                  </a:lnTo>
                  <a:lnTo>
                    <a:pt x="22" y="46"/>
                  </a:lnTo>
                  <a:lnTo>
                    <a:pt x="22" y="42"/>
                  </a:lnTo>
                  <a:lnTo>
                    <a:pt x="22" y="40"/>
                  </a:lnTo>
                  <a:lnTo>
                    <a:pt x="20" y="38"/>
                  </a:lnTo>
                  <a:lnTo>
                    <a:pt x="18" y="36"/>
                  </a:lnTo>
                  <a:lnTo>
                    <a:pt x="16" y="34"/>
                  </a:lnTo>
                  <a:lnTo>
                    <a:pt x="18" y="30"/>
                  </a:lnTo>
                  <a:lnTo>
                    <a:pt x="20" y="28"/>
                  </a:lnTo>
                  <a:lnTo>
                    <a:pt x="22" y="26"/>
                  </a:lnTo>
                  <a:lnTo>
                    <a:pt x="22" y="22"/>
                  </a:lnTo>
                  <a:lnTo>
                    <a:pt x="24" y="22"/>
                  </a:lnTo>
                  <a:lnTo>
                    <a:pt x="24" y="16"/>
                  </a:lnTo>
                  <a:lnTo>
                    <a:pt x="22" y="12"/>
                  </a:lnTo>
                  <a:lnTo>
                    <a:pt x="20" y="6"/>
                  </a:lnTo>
                  <a:lnTo>
                    <a:pt x="22" y="0"/>
                  </a:lnTo>
                  <a:lnTo>
                    <a:pt x="24"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39" name="Freeform 123"/>
            <p:cNvSpPr/>
            <p:nvPr/>
          </p:nvSpPr>
          <p:spPr bwMode="auto">
            <a:xfrm>
              <a:off x="5311237" y="4594190"/>
              <a:ext cx="42665" cy="54425"/>
            </a:xfrm>
            <a:custGeom>
              <a:avLst/>
              <a:gdLst>
                <a:gd name="T0" fmla="*/ 2147483647 w 30"/>
                <a:gd name="T1" fmla="*/ 2147483647 h 34"/>
                <a:gd name="T2" fmla="*/ 2147483647 w 30"/>
                <a:gd name="T3" fmla="*/ 2147483647 h 34"/>
                <a:gd name="T4" fmla="*/ 2147483647 w 30"/>
                <a:gd name="T5" fmla="*/ 2147483647 h 34"/>
                <a:gd name="T6" fmla="*/ 2147483647 w 30"/>
                <a:gd name="T7" fmla="*/ 2147483647 h 34"/>
                <a:gd name="T8" fmla="*/ 2147483647 w 30"/>
                <a:gd name="T9" fmla="*/ 2147483647 h 34"/>
                <a:gd name="T10" fmla="*/ 2147483647 w 30"/>
                <a:gd name="T11" fmla="*/ 2147483647 h 34"/>
                <a:gd name="T12" fmla="*/ 2147483647 w 30"/>
                <a:gd name="T13" fmla="*/ 2147483647 h 34"/>
                <a:gd name="T14" fmla="*/ 2147483647 w 30"/>
                <a:gd name="T15" fmla="*/ 0 h 34"/>
                <a:gd name="T16" fmla="*/ 2147483647 w 30"/>
                <a:gd name="T17" fmla="*/ 2147483647 h 34"/>
                <a:gd name="T18" fmla="*/ 2147483647 w 30"/>
                <a:gd name="T19" fmla="*/ 2147483647 h 34"/>
                <a:gd name="T20" fmla="*/ 2147483647 w 30"/>
                <a:gd name="T21" fmla="*/ 2147483647 h 34"/>
                <a:gd name="T22" fmla="*/ 2147483647 w 30"/>
                <a:gd name="T23" fmla="*/ 2147483647 h 34"/>
                <a:gd name="T24" fmla="*/ 2147483647 w 30"/>
                <a:gd name="T25" fmla="*/ 2147483647 h 34"/>
                <a:gd name="T26" fmla="*/ 0 w 30"/>
                <a:gd name="T27" fmla="*/ 2147483647 h 34"/>
                <a:gd name="T28" fmla="*/ 0 w 30"/>
                <a:gd name="T29" fmla="*/ 2147483647 h 34"/>
                <a:gd name="T30" fmla="*/ 0 w 30"/>
                <a:gd name="T31" fmla="*/ 2147483647 h 34"/>
                <a:gd name="T32" fmla="*/ 0 w 30"/>
                <a:gd name="T33" fmla="*/ 2147483647 h 34"/>
                <a:gd name="T34" fmla="*/ 2147483647 w 30"/>
                <a:gd name="T35" fmla="*/ 2147483647 h 34"/>
                <a:gd name="T36" fmla="*/ 2147483647 w 30"/>
                <a:gd name="T37" fmla="*/ 2147483647 h 34"/>
                <a:gd name="T38" fmla="*/ 2147483647 w 30"/>
                <a:gd name="T39" fmla="*/ 2147483647 h 34"/>
                <a:gd name="T40" fmla="*/ 2147483647 w 30"/>
                <a:gd name="T41" fmla="*/ 2147483647 h 34"/>
                <a:gd name="T42" fmla="*/ 2147483647 w 30"/>
                <a:gd name="T43" fmla="*/ 2147483647 h 34"/>
                <a:gd name="T44" fmla="*/ 2147483647 w 30"/>
                <a:gd name="T45" fmla="*/ 2147483647 h 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
                <a:gd name="T70" fmla="*/ 0 h 34"/>
                <a:gd name="T71" fmla="*/ 30 w 30"/>
                <a:gd name="T72" fmla="*/ 34 h 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 h="34">
                  <a:moveTo>
                    <a:pt x="26" y="28"/>
                  </a:moveTo>
                  <a:lnTo>
                    <a:pt x="28" y="26"/>
                  </a:lnTo>
                  <a:lnTo>
                    <a:pt x="28" y="22"/>
                  </a:lnTo>
                  <a:lnTo>
                    <a:pt x="30" y="22"/>
                  </a:lnTo>
                  <a:lnTo>
                    <a:pt x="30" y="16"/>
                  </a:lnTo>
                  <a:lnTo>
                    <a:pt x="28" y="12"/>
                  </a:lnTo>
                  <a:lnTo>
                    <a:pt x="26" y="6"/>
                  </a:lnTo>
                  <a:lnTo>
                    <a:pt x="28" y="0"/>
                  </a:lnTo>
                  <a:lnTo>
                    <a:pt x="24" y="2"/>
                  </a:lnTo>
                  <a:lnTo>
                    <a:pt x="22" y="4"/>
                  </a:lnTo>
                  <a:lnTo>
                    <a:pt x="18" y="10"/>
                  </a:lnTo>
                  <a:lnTo>
                    <a:pt x="8" y="10"/>
                  </a:lnTo>
                  <a:lnTo>
                    <a:pt x="2" y="18"/>
                  </a:lnTo>
                  <a:lnTo>
                    <a:pt x="0" y="24"/>
                  </a:lnTo>
                  <a:lnTo>
                    <a:pt x="0" y="30"/>
                  </a:lnTo>
                  <a:lnTo>
                    <a:pt x="0" y="32"/>
                  </a:lnTo>
                  <a:lnTo>
                    <a:pt x="0" y="34"/>
                  </a:lnTo>
                  <a:lnTo>
                    <a:pt x="12" y="34"/>
                  </a:lnTo>
                  <a:lnTo>
                    <a:pt x="14" y="30"/>
                  </a:lnTo>
                  <a:lnTo>
                    <a:pt x="14" y="28"/>
                  </a:lnTo>
                  <a:lnTo>
                    <a:pt x="16" y="26"/>
                  </a:lnTo>
                  <a:lnTo>
                    <a:pt x="26" y="26"/>
                  </a:lnTo>
                  <a:lnTo>
                    <a:pt x="2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40" name="Freeform 124"/>
            <p:cNvSpPr/>
            <p:nvPr/>
          </p:nvSpPr>
          <p:spPr bwMode="auto">
            <a:xfrm>
              <a:off x="5311237" y="4637995"/>
              <a:ext cx="40359" cy="65044"/>
            </a:xfrm>
            <a:custGeom>
              <a:avLst/>
              <a:gdLst>
                <a:gd name="T0" fmla="*/ 0 w 28"/>
                <a:gd name="T1" fmla="*/ 2147483647 h 42"/>
                <a:gd name="T2" fmla="*/ 2147483647 w 28"/>
                <a:gd name="T3" fmla="*/ 2147483647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2147483647 w 28"/>
                <a:gd name="T13" fmla="*/ 2147483647 h 42"/>
                <a:gd name="T14" fmla="*/ 2147483647 w 28"/>
                <a:gd name="T15" fmla="*/ 2147483647 h 42"/>
                <a:gd name="T16" fmla="*/ 2147483647 w 28"/>
                <a:gd name="T17" fmla="*/ 2147483647 h 42"/>
                <a:gd name="T18" fmla="*/ 2147483647 w 28"/>
                <a:gd name="T19" fmla="*/ 2147483647 h 42"/>
                <a:gd name="T20" fmla="*/ 2147483647 w 28"/>
                <a:gd name="T21" fmla="*/ 2147483647 h 42"/>
                <a:gd name="T22" fmla="*/ 2147483647 w 28"/>
                <a:gd name="T23" fmla="*/ 2147483647 h 42"/>
                <a:gd name="T24" fmla="*/ 2147483647 w 28"/>
                <a:gd name="T25" fmla="*/ 2147483647 h 42"/>
                <a:gd name="T26" fmla="*/ 2147483647 w 28"/>
                <a:gd name="T27" fmla="*/ 2147483647 h 42"/>
                <a:gd name="T28" fmla="*/ 2147483647 w 28"/>
                <a:gd name="T29" fmla="*/ 2147483647 h 42"/>
                <a:gd name="T30" fmla="*/ 2147483647 w 28"/>
                <a:gd name="T31" fmla="*/ 2147483647 h 42"/>
                <a:gd name="T32" fmla="*/ 2147483647 w 28"/>
                <a:gd name="T33" fmla="*/ 2147483647 h 42"/>
                <a:gd name="T34" fmla="*/ 2147483647 w 28"/>
                <a:gd name="T35" fmla="*/ 2147483647 h 42"/>
                <a:gd name="T36" fmla="*/ 2147483647 w 28"/>
                <a:gd name="T37" fmla="*/ 2147483647 h 42"/>
                <a:gd name="T38" fmla="*/ 2147483647 w 28"/>
                <a:gd name="T39" fmla="*/ 0 h 42"/>
                <a:gd name="T40" fmla="*/ 2147483647 w 28"/>
                <a:gd name="T41" fmla="*/ 0 h 42"/>
                <a:gd name="T42" fmla="*/ 2147483647 w 28"/>
                <a:gd name="T43" fmla="*/ 2147483647 h 42"/>
                <a:gd name="T44" fmla="*/ 2147483647 w 28"/>
                <a:gd name="T45" fmla="*/ 2147483647 h 42"/>
                <a:gd name="T46" fmla="*/ 2147483647 w 28"/>
                <a:gd name="T47" fmla="*/ 2147483647 h 42"/>
                <a:gd name="T48" fmla="*/ 0 w 28"/>
                <a:gd name="T49" fmla="*/ 2147483647 h 42"/>
                <a:gd name="T50" fmla="*/ 0 w 28"/>
                <a:gd name="T51" fmla="*/ 2147483647 h 42"/>
                <a:gd name="T52" fmla="*/ 0 w 28"/>
                <a:gd name="T53" fmla="*/ 2147483647 h 42"/>
                <a:gd name="T54" fmla="*/ 0 w 28"/>
                <a:gd name="T55" fmla="*/ 2147483647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
                <a:gd name="T85" fmla="*/ 0 h 42"/>
                <a:gd name="T86" fmla="*/ 28 w 28"/>
                <a:gd name="T87" fmla="*/ 42 h 4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 h="42">
                  <a:moveTo>
                    <a:pt x="0" y="8"/>
                  </a:moveTo>
                  <a:lnTo>
                    <a:pt x="2" y="12"/>
                  </a:lnTo>
                  <a:lnTo>
                    <a:pt x="6" y="14"/>
                  </a:lnTo>
                  <a:lnTo>
                    <a:pt x="6" y="16"/>
                  </a:lnTo>
                  <a:lnTo>
                    <a:pt x="4" y="20"/>
                  </a:lnTo>
                  <a:lnTo>
                    <a:pt x="4" y="24"/>
                  </a:lnTo>
                  <a:lnTo>
                    <a:pt x="4" y="28"/>
                  </a:lnTo>
                  <a:lnTo>
                    <a:pt x="6" y="34"/>
                  </a:lnTo>
                  <a:lnTo>
                    <a:pt x="8" y="42"/>
                  </a:lnTo>
                  <a:lnTo>
                    <a:pt x="14" y="34"/>
                  </a:lnTo>
                  <a:lnTo>
                    <a:pt x="22" y="28"/>
                  </a:lnTo>
                  <a:lnTo>
                    <a:pt x="26" y="24"/>
                  </a:lnTo>
                  <a:lnTo>
                    <a:pt x="28" y="20"/>
                  </a:lnTo>
                  <a:lnTo>
                    <a:pt x="28" y="16"/>
                  </a:lnTo>
                  <a:lnTo>
                    <a:pt x="28" y="14"/>
                  </a:lnTo>
                  <a:lnTo>
                    <a:pt x="26" y="12"/>
                  </a:lnTo>
                  <a:lnTo>
                    <a:pt x="24" y="10"/>
                  </a:lnTo>
                  <a:lnTo>
                    <a:pt x="22" y="8"/>
                  </a:lnTo>
                  <a:lnTo>
                    <a:pt x="24" y="2"/>
                  </a:lnTo>
                  <a:lnTo>
                    <a:pt x="26" y="0"/>
                  </a:lnTo>
                  <a:lnTo>
                    <a:pt x="16" y="0"/>
                  </a:lnTo>
                  <a:lnTo>
                    <a:pt x="14" y="2"/>
                  </a:lnTo>
                  <a:lnTo>
                    <a:pt x="14" y="4"/>
                  </a:lnTo>
                  <a:lnTo>
                    <a:pt x="12" y="8"/>
                  </a:lnTo>
                  <a:lnTo>
                    <a:pt x="0" y="8"/>
                  </a:lnTo>
                  <a:lnTo>
                    <a:pt x="0" y="6"/>
                  </a:lnTo>
                  <a:lnTo>
                    <a:pt x="0" y="4"/>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41" name="Freeform 125"/>
            <p:cNvSpPr/>
            <p:nvPr/>
          </p:nvSpPr>
          <p:spPr bwMode="auto">
            <a:xfrm>
              <a:off x="4922641" y="4414984"/>
              <a:ext cx="434722" cy="545579"/>
            </a:xfrm>
            <a:custGeom>
              <a:avLst/>
              <a:gdLst>
                <a:gd name="T0" fmla="*/ 2147483647 w 298"/>
                <a:gd name="T1" fmla="*/ 2147483647 h 346"/>
                <a:gd name="T2" fmla="*/ 2147483647 w 298"/>
                <a:gd name="T3" fmla="*/ 2147483647 h 346"/>
                <a:gd name="T4" fmla="*/ 2147483647 w 298"/>
                <a:gd name="T5" fmla="*/ 2147483647 h 346"/>
                <a:gd name="T6" fmla="*/ 2147483647 w 298"/>
                <a:gd name="T7" fmla="*/ 2147483647 h 346"/>
                <a:gd name="T8" fmla="*/ 2147483647 w 298"/>
                <a:gd name="T9" fmla="*/ 2147483647 h 346"/>
                <a:gd name="T10" fmla="*/ 2147483647 w 298"/>
                <a:gd name="T11" fmla="*/ 2147483647 h 346"/>
                <a:gd name="T12" fmla="*/ 2147483647 w 298"/>
                <a:gd name="T13" fmla="*/ 2147483647 h 346"/>
                <a:gd name="T14" fmla="*/ 2147483647 w 298"/>
                <a:gd name="T15" fmla="*/ 2147483647 h 346"/>
                <a:gd name="T16" fmla="*/ 2147483647 w 298"/>
                <a:gd name="T17" fmla="*/ 2147483647 h 346"/>
                <a:gd name="T18" fmla="*/ 2147483647 w 298"/>
                <a:gd name="T19" fmla="*/ 2147483647 h 346"/>
                <a:gd name="T20" fmla="*/ 2147483647 w 298"/>
                <a:gd name="T21" fmla="*/ 2147483647 h 346"/>
                <a:gd name="T22" fmla="*/ 2147483647 w 298"/>
                <a:gd name="T23" fmla="*/ 2147483647 h 346"/>
                <a:gd name="T24" fmla="*/ 2147483647 w 298"/>
                <a:gd name="T25" fmla="*/ 2147483647 h 346"/>
                <a:gd name="T26" fmla="*/ 2147483647 w 298"/>
                <a:gd name="T27" fmla="*/ 2147483647 h 346"/>
                <a:gd name="T28" fmla="*/ 2147483647 w 298"/>
                <a:gd name="T29" fmla="*/ 2147483647 h 346"/>
                <a:gd name="T30" fmla="*/ 2147483647 w 298"/>
                <a:gd name="T31" fmla="*/ 2147483647 h 346"/>
                <a:gd name="T32" fmla="*/ 2147483647 w 298"/>
                <a:gd name="T33" fmla="*/ 2147483647 h 346"/>
                <a:gd name="T34" fmla="*/ 2147483647 w 298"/>
                <a:gd name="T35" fmla="*/ 2147483647 h 346"/>
                <a:gd name="T36" fmla="*/ 2147483647 w 298"/>
                <a:gd name="T37" fmla="*/ 2147483647 h 346"/>
                <a:gd name="T38" fmla="*/ 2147483647 w 298"/>
                <a:gd name="T39" fmla="*/ 2147483647 h 346"/>
                <a:gd name="T40" fmla="*/ 0 w 298"/>
                <a:gd name="T41" fmla="*/ 2147483647 h 346"/>
                <a:gd name="T42" fmla="*/ 2147483647 w 298"/>
                <a:gd name="T43" fmla="*/ 2147483647 h 346"/>
                <a:gd name="T44" fmla="*/ 2147483647 w 298"/>
                <a:gd name="T45" fmla="*/ 2147483647 h 346"/>
                <a:gd name="T46" fmla="*/ 2147483647 w 298"/>
                <a:gd name="T47" fmla="*/ 2147483647 h 346"/>
                <a:gd name="T48" fmla="*/ 2147483647 w 298"/>
                <a:gd name="T49" fmla="*/ 2147483647 h 346"/>
                <a:gd name="T50" fmla="*/ 2147483647 w 298"/>
                <a:gd name="T51" fmla="*/ 2147483647 h 346"/>
                <a:gd name="T52" fmla="*/ 2147483647 w 298"/>
                <a:gd name="T53" fmla="*/ 2147483647 h 346"/>
                <a:gd name="T54" fmla="*/ 2147483647 w 298"/>
                <a:gd name="T55" fmla="*/ 2147483647 h 346"/>
                <a:gd name="T56" fmla="*/ 2147483647 w 298"/>
                <a:gd name="T57" fmla="*/ 2147483647 h 346"/>
                <a:gd name="T58" fmla="*/ 2147483647 w 298"/>
                <a:gd name="T59" fmla="*/ 2147483647 h 346"/>
                <a:gd name="T60" fmla="*/ 2147483647 w 298"/>
                <a:gd name="T61" fmla="*/ 2147483647 h 346"/>
                <a:gd name="T62" fmla="*/ 2147483647 w 298"/>
                <a:gd name="T63" fmla="*/ 2147483647 h 346"/>
                <a:gd name="T64" fmla="*/ 2147483647 w 298"/>
                <a:gd name="T65" fmla="*/ 2147483647 h 346"/>
                <a:gd name="T66" fmla="*/ 2147483647 w 298"/>
                <a:gd name="T67" fmla="*/ 2147483647 h 346"/>
                <a:gd name="T68" fmla="*/ 2147483647 w 298"/>
                <a:gd name="T69" fmla="*/ 2147483647 h 346"/>
                <a:gd name="T70" fmla="*/ 2147483647 w 298"/>
                <a:gd name="T71" fmla="*/ 2147483647 h 346"/>
                <a:gd name="T72" fmla="*/ 2147483647 w 298"/>
                <a:gd name="T73" fmla="*/ 2147483647 h 346"/>
                <a:gd name="T74" fmla="*/ 2147483647 w 298"/>
                <a:gd name="T75" fmla="*/ 2147483647 h 346"/>
                <a:gd name="T76" fmla="*/ 2147483647 w 298"/>
                <a:gd name="T77" fmla="*/ 2147483647 h 346"/>
                <a:gd name="T78" fmla="*/ 2147483647 w 298"/>
                <a:gd name="T79" fmla="*/ 2147483647 h 346"/>
                <a:gd name="T80" fmla="*/ 2147483647 w 298"/>
                <a:gd name="T81" fmla="*/ 2147483647 h 346"/>
                <a:gd name="T82" fmla="*/ 2147483647 w 298"/>
                <a:gd name="T83" fmla="*/ 2147483647 h 346"/>
                <a:gd name="T84" fmla="*/ 2147483647 w 298"/>
                <a:gd name="T85" fmla="*/ 2147483647 h 346"/>
                <a:gd name="T86" fmla="*/ 2147483647 w 298"/>
                <a:gd name="T87" fmla="*/ 2147483647 h 346"/>
                <a:gd name="T88" fmla="*/ 2147483647 w 298"/>
                <a:gd name="T89" fmla="*/ 2147483647 h 346"/>
                <a:gd name="T90" fmla="*/ 2147483647 w 298"/>
                <a:gd name="T91" fmla="*/ 2147483647 h 346"/>
                <a:gd name="T92" fmla="*/ 2147483647 w 298"/>
                <a:gd name="T93" fmla="*/ 2147483647 h 346"/>
                <a:gd name="T94" fmla="*/ 2147483647 w 298"/>
                <a:gd name="T95" fmla="*/ 2147483647 h 346"/>
                <a:gd name="T96" fmla="*/ 2147483647 w 298"/>
                <a:gd name="T97" fmla="*/ 2147483647 h 346"/>
                <a:gd name="T98" fmla="*/ 2147483647 w 298"/>
                <a:gd name="T99" fmla="*/ 2147483647 h 346"/>
                <a:gd name="T100" fmla="*/ 2147483647 w 298"/>
                <a:gd name="T101" fmla="*/ 2147483647 h 346"/>
                <a:gd name="T102" fmla="*/ 2147483647 w 298"/>
                <a:gd name="T103" fmla="*/ 2147483647 h 346"/>
                <a:gd name="T104" fmla="*/ 2147483647 w 298"/>
                <a:gd name="T105" fmla="*/ 2147483647 h 346"/>
                <a:gd name="T106" fmla="*/ 2147483647 w 298"/>
                <a:gd name="T107" fmla="*/ 2147483647 h 346"/>
                <a:gd name="T108" fmla="*/ 2147483647 w 298"/>
                <a:gd name="T109" fmla="*/ 2147483647 h 346"/>
                <a:gd name="T110" fmla="*/ 2147483647 w 298"/>
                <a:gd name="T111" fmla="*/ 2147483647 h 346"/>
                <a:gd name="T112" fmla="*/ 2147483647 w 298"/>
                <a:gd name="T113" fmla="*/ 2147483647 h 346"/>
                <a:gd name="T114" fmla="*/ 2147483647 w 298"/>
                <a:gd name="T115" fmla="*/ 2147483647 h 34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8"/>
                <a:gd name="T175" fmla="*/ 0 h 346"/>
                <a:gd name="T176" fmla="*/ 298 w 298"/>
                <a:gd name="T177" fmla="*/ 346 h 34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8" h="346">
                  <a:moveTo>
                    <a:pt x="290" y="248"/>
                  </a:moveTo>
                  <a:lnTo>
                    <a:pt x="280" y="250"/>
                  </a:lnTo>
                  <a:lnTo>
                    <a:pt x="270" y="256"/>
                  </a:lnTo>
                  <a:lnTo>
                    <a:pt x="264" y="258"/>
                  </a:lnTo>
                  <a:lnTo>
                    <a:pt x="260" y="262"/>
                  </a:lnTo>
                  <a:lnTo>
                    <a:pt x="258" y="266"/>
                  </a:lnTo>
                  <a:lnTo>
                    <a:pt x="256" y="272"/>
                  </a:lnTo>
                  <a:lnTo>
                    <a:pt x="256" y="310"/>
                  </a:lnTo>
                  <a:lnTo>
                    <a:pt x="258" y="318"/>
                  </a:lnTo>
                  <a:lnTo>
                    <a:pt x="260" y="320"/>
                  </a:lnTo>
                  <a:lnTo>
                    <a:pt x="266" y="324"/>
                  </a:lnTo>
                  <a:lnTo>
                    <a:pt x="276" y="324"/>
                  </a:lnTo>
                  <a:lnTo>
                    <a:pt x="276" y="336"/>
                  </a:lnTo>
                  <a:lnTo>
                    <a:pt x="274" y="340"/>
                  </a:lnTo>
                  <a:lnTo>
                    <a:pt x="272" y="344"/>
                  </a:lnTo>
                  <a:lnTo>
                    <a:pt x="268" y="346"/>
                  </a:lnTo>
                  <a:lnTo>
                    <a:pt x="266" y="346"/>
                  </a:lnTo>
                  <a:lnTo>
                    <a:pt x="262" y="338"/>
                  </a:lnTo>
                  <a:lnTo>
                    <a:pt x="258" y="334"/>
                  </a:lnTo>
                  <a:lnTo>
                    <a:pt x="248" y="326"/>
                  </a:lnTo>
                  <a:lnTo>
                    <a:pt x="242" y="320"/>
                  </a:lnTo>
                  <a:lnTo>
                    <a:pt x="238" y="318"/>
                  </a:lnTo>
                  <a:lnTo>
                    <a:pt x="238" y="314"/>
                  </a:lnTo>
                  <a:lnTo>
                    <a:pt x="232" y="316"/>
                  </a:lnTo>
                  <a:lnTo>
                    <a:pt x="230" y="318"/>
                  </a:lnTo>
                  <a:lnTo>
                    <a:pt x="228" y="318"/>
                  </a:lnTo>
                  <a:lnTo>
                    <a:pt x="224" y="320"/>
                  </a:lnTo>
                  <a:lnTo>
                    <a:pt x="218" y="318"/>
                  </a:lnTo>
                  <a:lnTo>
                    <a:pt x="212" y="316"/>
                  </a:lnTo>
                  <a:lnTo>
                    <a:pt x="208" y="312"/>
                  </a:lnTo>
                  <a:lnTo>
                    <a:pt x="206" y="308"/>
                  </a:lnTo>
                  <a:lnTo>
                    <a:pt x="190" y="302"/>
                  </a:lnTo>
                  <a:lnTo>
                    <a:pt x="186" y="300"/>
                  </a:lnTo>
                  <a:lnTo>
                    <a:pt x="178" y="300"/>
                  </a:lnTo>
                  <a:lnTo>
                    <a:pt x="170" y="300"/>
                  </a:lnTo>
                  <a:lnTo>
                    <a:pt x="166" y="302"/>
                  </a:lnTo>
                  <a:lnTo>
                    <a:pt x="162" y="302"/>
                  </a:lnTo>
                  <a:lnTo>
                    <a:pt x="156" y="300"/>
                  </a:lnTo>
                  <a:lnTo>
                    <a:pt x="158" y="294"/>
                  </a:lnTo>
                  <a:lnTo>
                    <a:pt x="158" y="290"/>
                  </a:lnTo>
                  <a:lnTo>
                    <a:pt x="156" y="282"/>
                  </a:lnTo>
                  <a:lnTo>
                    <a:pt x="152" y="280"/>
                  </a:lnTo>
                  <a:lnTo>
                    <a:pt x="152" y="276"/>
                  </a:lnTo>
                  <a:lnTo>
                    <a:pt x="154" y="254"/>
                  </a:lnTo>
                  <a:lnTo>
                    <a:pt x="152" y="232"/>
                  </a:lnTo>
                  <a:lnTo>
                    <a:pt x="146" y="234"/>
                  </a:lnTo>
                  <a:lnTo>
                    <a:pt x="138" y="234"/>
                  </a:lnTo>
                  <a:lnTo>
                    <a:pt x="134" y="232"/>
                  </a:lnTo>
                  <a:lnTo>
                    <a:pt x="132" y="230"/>
                  </a:lnTo>
                  <a:lnTo>
                    <a:pt x="130" y="228"/>
                  </a:lnTo>
                  <a:lnTo>
                    <a:pt x="110" y="228"/>
                  </a:lnTo>
                  <a:lnTo>
                    <a:pt x="110" y="236"/>
                  </a:lnTo>
                  <a:lnTo>
                    <a:pt x="108" y="240"/>
                  </a:lnTo>
                  <a:lnTo>
                    <a:pt x="106" y="242"/>
                  </a:lnTo>
                  <a:lnTo>
                    <a:pt x="98" y="242"/>
                  </a:lnTo>
                  <a:lnTo>
                    <a:pt x="86" y="242"/>
                  </a:lnTo>
                  <a:lnTo>
                    <a:pt x="82" y="242"/>
                  </a:lnTo>
                  <a:lnTo>
                    <a:pt x="80" y="240"/>
                  </a:lnTo>
                  <a:lnTo>
                    <a:pt x="72" y="232"/>
                  </a:lnTo>
                  <a:lnTo>
                    <a:pt x="66" y="220"/>
                  </a:lnTo>
                  <a:lnTo>
                    <a:pt x="66" y="208"/>
                  </a:lnTo>
                  <a:lnTo>
                    <a:pt x="2" y="208"/>
                  </a:lnTo>
                  <a:lnTo>
                    <a:pt x="0" y="202"/>
                  </a:lnTo>
                  <a:lnTo>
                    <a:pt x="2" y="190"/>
                  </a:lnTo>
                  <a:lnTo>
                    <a:pt x="4" y="186"/>
                  </a:lnTo>
                  <a:lnTo>
                    <a:pt x="8" y="184"/>
                  </a:lnTo>
                  <a:lnTo>
                    <a:pt x="14" y="184"/>
                  </a:lnTo>
                  <a:lnTo>
                    <a:pt x="16" y="184"/>
                  </a:lnTo>
                  <a:lnTo>
                    <a:pt x="20" y="184"/>
                  </a:lnTo>
                  <a:lnTo>
                    <a:pt x="22" y="182"/>
                  </a:lnTo>
                  <a:lnTo>
                    <a:pt x="24" y="180"/>
                  </a:lnTo>
                  <a:lnTo>
                    <a:pt x="26" y="180"/>
                  </a:lnTo>
                  <a:lnTo>
                    <a:pt x="30" y="180"/>
                  </a:lnTo>
                  <a:lnTo>
                    <a:pt x="30" y="184"/>
                  </a:lnTo>
                  <a:lnTo>
                    <a:pt x="32" y="184"/>
                  </a:lnTo>
                  <a:lnTo>
                    <a:pt x="36" y="184"/>
                  </a:lnTo>
                  <a:lnTo>
                    <a:pt x="42" y="184"/>
                  </a:lnTo>
                  <a:lnTo>
                    <a:pt x="46" y="182"/>
                  </a:lnTo>
                  <a:lnTo>
                    <a:pt x="50" y="176"/>
                  </a:lnTo>
                  <a:lnTo>
                    <a:pt x="52" y="168"/>
                  </a:lnTo>
                  <a:lnTo>
                    <a:pt x="56" y="156"/>
                  </a:lnTo>
                  <a:lnTo>
                    <a:pt x="56" y="142"/>
                  </a:lnTo>
                  <a:lnTo>
                    <a:pt x="60" y="140"/>
                  </a:lnTo>
                  <a:lnTo>
                    <a:pt x="64" y="136"/>
                  </a:lnTo>
                  <a:lnTo>
                    <a:pt x="66" y="126"/>
                  </a:lnTo>
                  <a:lnTo>
                    <a:pt x="70" y="122"/>
                  </a:lnTo>
                  <a:lnTo>
                    <a:pt x="74" y="118"/>
                  </a:lnTo>
                  <a:lnTo>
                    <a:pt x="78" y="116"/>
                  </a:lnTo>
                  <a:lnTo>
                    <a:pt x="80" y="112"/>
                  </a:lnTo>
                  <a:lnTo>
                    <a:pt x="82" y="108"/>
                  </a:lnTo>
                  <a:lnTo>
                    <a:pt x="80" y="104"/>
                  </a:lnTo>
                  <a:lnTo>
                    <a:pt x="80" y="102"/>
                  </a:lnTo>
                  <a:lnTo>
                    <a:pt x="80" y="98"/>
                  </a:lnTo>
                  <a:lnTo>
                    <a:pt x="92" y="68"/>
                  </a:lnTo>
                  <a:lnTo>
                    <a:pt x="96" y="54"/>
                  </a:lnTo>
                  <a:lnTo>
                    <a:pt x="98" y="44"/>
                  </a:lnTo>
                  <a:lnTo>
                    <a:pt x="96" y="40"/>
                  </a:lnTo>
                  <a:lnTo>
                    <a:pt x="96" y="38"/>
                  </a:lnTo>
                  <a:lnTo>
                    <a:pt x="94" y="36"/>
                  </a:lnTo>
                  <a:lnTo>
                    <a:pt x="94" y="34"/>
                  </a:lnTo>
                  <a:lnTo>
                    <a:pt x="96" y="24"/>
                  </a:lnTo>
                  <a:lnTo>
                    <a:pt x="98" y="16"/>
                  </a:lnTo>
                  <a:lnTo>
                    <a:pt x="100" y="12"/>
                  </a:lnTo>
                  <a:lnTo>
                    <a:pt x="104" y="10"/>
                  </a:lnTo>
                  <a:lnTo>
                    <a:pt x="108" y="6"/>
                  </a:lnTo>
                  <a:lnTo>
                    <a:pt x="110" y="6"/>
                  </a:lnTo>
                  <a:lnTo>
                    <a:pt x="116" y="6"/>
                  </a:lnTo>
                  <a:lnTo>
                    <a:pt x="122" y="8"/>
                  </a:lnTo>
                  <a:lnTo>
                    <a:pt x="134" y="14"/>
                  </a:lnTo>
                  <a:lnTo>
                    <a:pt x="144" y="20"/>
                  </a:lnTo>
                  <a:lnTo>
                    <a:pt x="152" y="20"/>
                  </a:lnTo>
                  <a:lnTo>
                    <a:pt x="160" y="20"/>
                  </a:lnTo>
                  <a:lnTo>
                    <a:pt x="162" y="20"/>
                  </a:lnTo>
                  <a:lnTo>
                    <a:pt x="162" y="18"/>
                  </a:lnTo>
                  <a:lnTo>
                    <a:pt x="164" y="14"/>
                  </a:lnTo>
                  <a:lnTo>
                    <a:pt x="166" y="12"/>
                  </a:lnTo>
                  <a:lnTo>
                    <a:pt x="170" y="14"/>
                  </a:lnTo>
                  <a:lnTo>
                    <a:pt x="172" y="14"/>
                  </a:lnTo>
                  <a:lnTo>
                    <a:pt x="178" y="12"/>
                  </a:lnTo>
                  <a:lnTo>
                    <a:pt x="182" y="10"/>
                  </a:lnTo>
                  <a:lnTo>
                    <a:pt x="188" y="8"/>
                  </a:lnTo>
                  <a:lnTo>
                    <a:pt x="192" y="8"/>
                  </a:lnTo>
                  <a:lnTo>
                    <a:pt x="204" y="8"/>
                  </a:lnTo>
                  <a:lnTo>
                    <a:pt x="206" y="2"/>
                  </a:lnTo>
                  <a:lnTo>
                    <a:pt x="210" y="0"/>
                  </a:lnTo>
                  <a:lnTo>
                    <a:pt x="216" y="2"/>
                  </a:lnTo>
                  <a:lnTo>
                    <a:pt x="224" y="4"/>
                  </a:lnTo>
                  <a:lnTo>
                    <a:pt x="236" y="4"/>
                  </a:lnTo>
                  <a:lnTo>
                    <a:pt x="246" y="14"/>
                  </a:lnTo>
                  <a:lnTo>
                    <a:pt x="252" y="16"/>
                  </a:lnTo>
                  <a:lnTo>
                    <a:pt x="260" y="20"/>
                  </a:lnTo>
                  <a:lnTo>
                    <a:pt x="260" y="16"/>
                  </a:lnTo>
                  <a:lnTo>
                    <a:pt x="264" y="16"/>
                  </a:lnTo>
                  <a:lnTo>
                    <a:pt x="268" y="20"/>
                  </a:lnTo>
                  <a:lnTo>
                    <a:pt x="272" y="16"/>
                  </a:lnTo>
                  <a:lnTo>
                    <a:pt x="280" y="16"/>
                  </a:lnTo>
                  <a:lnTo>
                    <a:pt x="282" y="20"/>
                  </a:lnTo>
                  <a:lnTo>
                    <a:pt x="284" y="24"/>
                  </a:lnTo>
                  <a:lnTo>
                    <a:pt x="294" y="32"/>
                  </a:lnTo>
                  <a:lnTo>
                    <a:pt x="296" y="44"/>
                  </a:lnTo>
                  <a:lnTo>
                    <a:pt x="296" y="50"/>
                  </a:lnTo>
                  <a:lnTo>
                    <a:pt x="298" y="54"/>
                  </a:lnTo>
                  <a:lnTo>
                    <a:pt x="298" y="64"/>
                  </a:lnTo>
                  <a:lnTo>
                    <a:pt x="292" y="72"/>
                  </a:lnTo>
                  <a:lnTo>
                    <a:pt x="286" y="80"/>
                  </a:lnTo>
                  <a:lnTo>
                    <a:pt x="280" y="92"/>
                  </a:lnTo>
                  <a:lnTo>
                    <a:pt x="274" y="102"/>
                  </a:lnTo>
                  <a:lnTo>
                    <a:pt x="274" y="124"/>
                  </a:lnTo>
                  <a:lnTo>
                    <a:pt x="272" y="128"/>
                  </a:lnTo>
                  <a:lnTo>
                    <a:pt x="268" y="132"/>
                  </a:lnTo>
                  <a:lnTo>
                    <a:pt x="266" y="138"/>
                  </a:lnTo>
                  <a:lnTo>
                    <a:pt x="266" y="148"/>
                  </a:lnTo>
                  <a:lnTo>
                    <a:pt x="268" y="152"/>
                  </a:lnTo>
                  <a:lnTo>
                    <a:pt x="272" y="154"/>
                  </a:lnTo>
                  <a:lnTo>
                    <a:pt x="272" y="156"/>
                  </a:lnTo>
                  <a:lnTo>
                    <a:pt x="270" y="160"/>
                  </a:lnTo>
                  <a:lnTo>
                    <a:pt x="270" y="164"/>
                  </a:lnTo>
                  <a:lnTo>
                    <a:pt x="270" y="168"/>
                  </a:lnTo>
                  <a:lnTo>
                    <a:pt x="272" y="174"/>
                  </a:lnTo>
                  <a:lnTo>
                    <a:pt x="274" y="182"/>
                  </a:lnTo>
                  <a:lnTo>
                    <a:pt x="272" y="186"/>
                  </a:lnTo>
                  <a:lnTo>
                    <a:pt x="272" y="192"/>
                  </a:lnTo>
                  <a:lnTo>
                    <a:pt x="272" y="196"/>
                  </a:lnTo>
                  <a:lnTo>
                    <a:pt x="272" y="198"/>
                  </a:lnTo>
                  <a:lnTo>
                    <a:pt x="274" y="202"/>
                  </a:lnTo>
                  <a:lnTo>
                    <a:pt x="272" y="206"/>
                  </a:lnTo>
                  <a:lnTo>
                    <a:pt x="272" y="208"/>
                  </a:lnTo>
                  <a:lnTo>
                    <a:pt x="272" y="214"/>
                  </a:lnTo>
                  <a:lnTo>
                    <a:pt x="278" y="218"/>
                  </a:lnTo>
                  <a:lnTo>
                    <a:pt x="282" y="224"/>
                  </a:lnTo>
                  <a:lnTo>
                    <a:pt x="288" y="228"/>
                  </a:lnTo>
                  <a:lnTo>
                    <a:pt x="288" y="234"/>
                  </a:lnTo>
                  <a:lnTo>
                    <a:pt x="290" y="240"/>
                  </a:lnTo>
                  <a:lnTo>
                    <a:pt x="292" y="248"/>
                  </a:lnTo>
                  <a:lnTo>
                    <a:pt x="290" y="2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42" name="Freeform 126"/>
            <p:cNvSpPr/>
            <p:nvPr/>
          </p:nvSpPr>
          <p:spPr bwMode="auto">
            <a:xfrm>
              <a:off x="5330841" y="4876935"/>
              <a:ext cx="255990" cy="471243"/>
            </a:xfrm>
            <a:custGeom>
              <a:avLst/>
              <a:gdLst>
                <a:gd name="T0" fmla="*/ 2147483647 w 174"/>
                <a:gd name="T1" fmla="*/ 2147483647 h 298"/>
                <a:gd name="T2" fmla="*/ 2147483647 w 174"/>
                <a:gd name="T3" fmla="*/ 2147483647 h 298"/>
                <a:gd name="T4" fmla="*/ 2147483647 w 174"/>
                <a:gd name="T5" fmla="*/ 2147483647 h 298"/>
                <a:gd name="T6" fmla="*/ 2147483647 w 174"/>
                <a:gd name="T7" fmla="*/ 2147483647 h 298"/>
                <a:gd name="T8" fmla="*/ 2147483647 w 174"/>
                <a:gd name="T9" fmla="*/ 2147483647 h 298"/>
                <a:gd name="T10" fmla="*/ 2147483647 w 174"/>
                <a:gd name="T11" fmla="*/ 2147483647 h 298"/>
                <a:gd name="T12" fmla="*/ 2147483647 w 174"/>
                <a:gd name="T13" fmla="*/ 2147483647 h 298"/>
                <a:gd name="T14" fmla="*/ 2147483647 w 174"/>
                <a:gd name="T15" fmla="*/ 2147483647 h 298"/>
                <a:gd name="T16" fmla="*/ 2147483647 w 174"/>
                <a:gd name="T17" fmla="*/ 2147483647 h 298"/>
                <a:gd name="T18" fmla="*/ 2147483647 w 174"/>
                <a:gd name="T19" fmla="*/ 2147483647 h 298"/>
                <a:gd name="T20" fmla="*/ 2147483647 w 174"/>
                <a:gd name="T21" fmla="*/ 2147483647 h 298"/>
                <a:gd name="T22" fmla="*/ 2147483647 w 174"/>
                <a:gd name="T23" fmla="*/ 2147483647 h 298"/>
                <a:gd name="T24" fmla="*/ 2147483647 w 174"/>
                <a:gd name="T25" fmla="*/ 2147483647 h 298"/>
                <a:gd name="T26" fmla="*/ 2147483647 w 174"/>
                <a:gd name="T27" fmla="*/ 2147483647 h 298"/>
                <a:gd name="T28" fmla="*/ 2147483647 w 174"/>
                <a:gd name="T29" fmla="*/ 2147483647 h 298"/>
                <a:gd name="T30" fmla="*/ 2147483647 w 174"/>
                <a:gd name="T31" fmla="*/ 2147483647 h 298"/>
                <a:gd name="T32" fmla="*/ 2147483647 w 174"/>
                <a:gd name="T33" fmla="*/ 2147483647 h 298"/>
                <a:gd name="T34" fmla="*/ 2147483647 w 174"/>
                <a:gd name="T35" fmla="*/ 2147483647 h 298"/>
                <a:gd name="T36" fmla="*/ 2147483647 w 174"/>
                <a:gd name="T37" fmla="*/ 2147483647 h 298"/>
                <a:gd name="T38" fmla="*/ 2147483647 w 174"/>
                <a:gd name="T39" fmla="*/ 2147483647 h 298"/>
                <a:gd name="T40" fmla="*/ 2147483647 w 174"/>
                <a:gd name="T41" fmla="*/ 2147483647 h 298"/>
                <a:gd name="T42" fmla="*/ 2147483647 w 174"/>
                <a:gd name="T43" fmla="*/ 2147483647 h 298"/>
                <a:gd name="T44" fmla="*/ 2147483647 w 174"/>
                <a:gd name="T45" fmla="*/ 2147483647 h 298"/>
                <a:gd name="T46" fmla="*/ 2147483647 w 174"/>
                <a:gd name="T47" fmla="*/ 2147483647 h 298"/>
                <a:gd name="T48" fmla="*/ 2147483647 w 174"/>
                <a:gd name="T49" fmla="*/ 2147483647 h 298"/>
                <a:gd name="T50" fmla="*/ 2147483647 w 174"/>
                <a:gd name="T51" fmla="*/ 2147483647 h 298"/>
                <a:gd name="T52" fmla="*/ 2147483647 w 174"/>
                <a:gd name="T53" fmla="*/ 2147483647 h 298"/>
                <a:gd name="T54" fmla="*/ 2147483647 w 174"/>
                <a:gd name="T55" fmla="*/ 2147483647 h 298"/>
                <a:gd name="T56" fmla="*/ 2147483647 w 174"/>
                <a:gd name="T57" fmla="*/ 2147483647 h 298"/>
                <a:gd name="T58" fmla="*/ 2147483647 w 174"/>
                <a:gd name="T59" fmla="*/ 2147483647 h 298"/>
                <a:gd name="T60" fmla="*/ 2147483647 w 174"/>
                <a:gd name="T61" fmla="*/ 2147483647 h 298"/>
                <a:gd name="T62" fmla="*/ 2147483647 w 174"/>
                <a:gd name="T63" fmla="*/ 2147483647 h 298"/>
                <a:gd name="T64" fmla="*/ 2147483647 w 174"/>
                <a:gd name="T65" fmla="*/ 2147483647 h 298"/>
                <a:gd name="T66" fmla="*/ 2147483647 w 174"/>
                <a:gd name="T67" fmla="*/ 2147483647 h 298"/>
                <a:gd name="T68" fmla="*/ 2147483647 w 174"/>
                <a:gd name="T69" fmla="*/ 2147483647 h 298"/>
                <a:gd name="T70" fmla="*/ 2147483647 w 174"/>
                <a:gd name="T71" fmla="*/ 2147483647 h 298"/>
                <a:gd name="T72" fmla="*/ 2147483647 w 174"/>
                <a:gd name="T73" fmla="*/ 2147483647 h 298"/>
                <a:gd name="T74" fmla="*/ 2147483647 w 174"/>
                <a:gd name="T75" fmla="*/ 2147483647 h 298"/>
                <a:gd name="T76" fmla="*/ 2147483647 w 174"/>
                <a:gd name="T77" fmla="*/ 2147483647 h 298"/>
                <a:gd name="T78" fmla="*/ 2147483647 w 174"/>
                <a:gd name="T79" fmla="*/ 2147483647 h 298"/>
                <a:gd name="T80" fmla="*/ 2147483647 w 174"/>
                <a:gd name="T81" fmla="*/ 2147483647 h 298"/>
                <a:gd name="T82" fmla="*/ 2147483647 w 174"/>
                <a:gd name="T83" fmla="*/ 2147483647 h 298"/>
                <a:gd name="T84" fmla="*/ 2147483647 w 174"/>
                <a:gd name="T85" fmla="*/ 2147483647 h 298"/>
                <a:gd name="T86" fmla="*/ 2147483647 w 174"/>
                <a:gd name="T87" fmla="*/ 2147483647 h 298"/>
                <a:gd name="T88" fmla="*/ 0 w 174"/>
                <a:gd name="T89" fmla="*/ 2147483647 h 298"/>
                <a:gd name="T90" fmla="*/ 2147483647 w 174"/>
                <a:gd name="T91" fmla="*/ 2147483647 h 298"/>
                <a:gd name="T92" fmla="*/ 2147483647 w 174"/>
                <a:gd name="T93" fmla="*/ 2147483647 h 298"/>
                <a:gd name="T94" fmla="*/ 2147483647 w 174"/>
                <a:gd name="T95" fmla="*/ 2147483647 h 298"/>
                <a:gd name="T96" fmla="*/ 2147483647 w 174"/>
                <a:gd name="T97" fmla="*/ 2147483647 h 298"/>
                <a:gd name="T98" fmla="*/ 2147483647 w 174"/>
                <a:gd name="T99" fmla="*/ 2147483647 h 298"/>
                <a:gd name="T100" fmla="*/ 2147483647 w 174"/>
                <a:gd name="T101" fmla="*/ 2147483647 h 298"/>
                <a:gd name="T102" fmla="*/ 2147483647 w 174"/>
                <a:gd name="T103" fmla="*/ 2147483647 h 298"/>
                <a:gd name="T104" fmla="*/ 2147483647 w 174"/>
                <a:gd name="T105" fmla="*/ 2147483647 h 298"/>
                <a:gd name="T106" fmla="*/ 2147483647 w 174"/>
                <a:gd name="T107" fmla="*/ 2147483647 h 298"/>
                <a:gd name="T108" fmla="*/ 2147483647 w 174"/>
                <a:gd name="T109" fmla="*/ 2147483647 h 298"/>
                <a:gd name="T110" fmla="*/ 2147483647 w 174"/>
                <a:gd name="T111" fmla="*/ 2147483647 h 298"/>
                <a:gd name="T112" fmla="*/ 2147483647 w 174"/>
                <a:gd name="T113" fmla="*/ 2147483647 h 298"/>
                <a:gd name="T114" fmla="*/ 2147483647 w 174"/>
                <a:gd name="T115" fmla="*/ 2147483647 h 2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4"/>
                <a:gd name="T175" fmla="*/ 0 h 298"/>
                <a:gd name="T176" fmla="*/ 174 w 174"/>
                <a:gd name="T177" fmla="*/ 298 h 29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4" h="298">
                  <a:moveTo>
                    <a:pt x="30" y="298"/>
                  </a:moveTo>
                  <a:lnTo>
                    <a:pt x="32" y="288"/>
                  </a:lnTo>
                  <a:lnTo>
                    <a:pt x="32" y="282"/>
                  </a:lnTo>
                  <a:lnTo>
                    <a:pt x="34" y="274"/>
                  </a:lnTo>
                  <a:lnTo>
                    <a:pt x="38" y="270"/>
                  </a:lnTo>
                  <a:lnTo>
                    <a:pt x="44" y="268"/>
                  </a:lnTo>
                  <a:lnTo>
                    <a:pt x="50" y="264"/>
                  </a:lnTo>
                  <a:lnTo>
                    <a:pt x="66" y="258"/>
                  </a:lnTo>
                  <a:lnTo>
                    <a:pt x="72" y="254"/>
                  </a:lnTo>
                  <a:lnTo>
                    <a:pt x="74" y="248"/>
                  </a:lnTo>
                  <a:lnTo>
                    <a:pt x="78" y="232"/>
                  </a:lnTo>
                  <a:lnTo>
                    <a:pt x="78" y="218"/>
                  </a:lnTo>
                  <a:lnTo>
                    <a:pt x="78" y="210"/>
                  </a:lnTo>
                  <a:lnTo>
                    <a:pt x="76" y="204"/>
                  </a:lnTo>
                  <a:lnTo>
                    <a:pt x="74" y="196"/>
                  </a:lnTo>
                  <a:lnTo>
                    <a:pt x="74" y="192"/>
                  </a:lnTo>
                  <a:lnTo>
                    <a:pt x="74" y="186"/>
                  </a:lnTo>
                  <a:lnTo>
                    <a:pt x="70" y="182"/>
                  </a:lnTo>
                  <a:lnTo>
                    <a:pt x="70" y="178"/>
                  </a:lnTo>
                  <a:lnTo>
                    <a:pt x="70" y="172"/>
                  </a:lnTo>
                  <a:lnTo>
                    <a:pt x="72" y="168"/>
                  </a:lnTo>
                  <a:lnTo>
                    <a:pt x="76" y="162"/>
                  </a:lnTo>
                  <a:lnTo>
                    <a:pt x="86" y="156"/>
                  </a:lnTo>
                  <a:lnTo>
                    <a:pt x="94" y="152"/>
                  </a:lnTo>
                  <a:lnTo>
                    <a:pt x="100" y="148"/>
                  </a:lnTo>
                  <a:lnTo>
                    <a:pt x="102" y="140"/>
                  </a:lnTo>
                  <a:lnTo>
                    <a:pt x="108" y="134"/>
                  </a:lnTo>
                  <a:lnTo>
                    <a:pt x="112" y="128"/>
                  </a:lnTo>
                  <a:lnTo>
                    <a:pt x="130" y="116"/>
                  </a:lnTo>
                  <a:lnTo>
                    <a:pt x="150" y="108"/>
                  </a:lnTo>
                  <a:lnTo>
                    <a:pt x="156" y="100"/>
                  </a:lnTo>
                  <a:lnTo>
                    <a:pt x="162" y="94"/>
                  </a:lnTo>
                  <a:lnTo>
                    <a:pt x="168" y="84"/>
                  </a:lnTo>
                  <a:lnTo>
                    <a:pt x="168" y="76"/>
                  </a:lnTo>
                  <a:lnTo>
                    <a:pt x="168" y="66"/>
                  </a:lnTo>
                  <a:lnTo>
                    <a:pt x="170" y="56"/>
                  </a:lnTo>
                  <a:lnTo>
                    <a:pt x="170" y="50"/>
                  </a:lnTo>
                  <a:lnTo>
                    <a:pt x="174" y="48"/>
                  </a:lnTo>
                  <a:lnTo>
                    <a:pt x="172" y="22"/>
                  </a:lnTo>
                  <a:lnTo>
                    <a:pt x="172" y="10"/>
                  </a:lnTo>
                  <a:lnTo>
                    <a:pt x="174" y="0"/>
                  </a:lnTo>
                  <a:lnTo>
                    <a:pt x="166" y="2"/>
                  </a:lnTo>
                  <a:lnTo>
                    <a:pt x="158" y="2"/>
                  </a:lnTo>
                  <a:lnTo>
                    <a:pt x="154" y="6"/>
                  </a:lnTo>
                  <a:lnTo>
                    <a:pt x="144" y="10"/>
                  </a:lnTo>
                  <a:lnTo>
                    <a:pt x="130" y="14"/>
                  </a:lnTo>
                  <a:lnTo>
                    <a:pt x="126" y="16"/>
                  </a:lnTo>
                  <a:lnTo>
                    <a:pt x="124" y="18"/>
                  </a:lnTo>
                  <a:lnTo>
                    <a:pt x="122" y="20"/>
                  </a:lnTo>
                  <a:lnTo>
                    <a:pt x="118" y="20"/>
                  </a:lnTo>
                  <a:lnTo>
                    <a:pt x="114" y="20"/>
                  </a:lnTo>
                  <a:lnTo>
                    <a:pt x="112" y="18"/>
                  </a:lnTo>
                  <a:lnTo>
                    <a:pt x="108" y="18"/>
                  </a:lnTo>
                  <a:lnTo>
                    <a:pt x="106" y="20"/>
                  </a:lnTo>
                  <a:lnTo>
                    <a:pt x="104" y="22"/>
                  </a:lnTo>
                  <a:lnTo>
                    <a:pt x="100" y="22"/>
                  </a:lnTo>
                  <a:lnTo>
                    <a:pt x="74" y="20"/>
                  </a:lnTo>
                  <a:lnTo>
                    <a:pt x="72" y="28"/>
                  </a:lnTo>
                  <a:lnTo>
                    <a:pt x="70" y="36"/>
                  </a:lnTo>
                  <a:lnTo>
                    <a:pt x="72" y="42"/>
                  </a:lnTo>
                  <a:lnTo>
                    <a:pt x="74" y="48"/>
                  </a:lnTo>
                  <a:lnTo>
                    <a:pt x="80" y="56"/>
                  </a:lnTo>
                  <a:lnTo>
                    <a:pt x="88" y="68"/>
                  </a:lnTo>
                  <a:lnTo>
                    <a:pt x="92" y="74"/>
                  </a:lnTo>
                  <a:lnTo>
                    <a:pt x="92" y="80"/>
                  </a:lnTo>
                  <a:lnTo>
                    <a:pt x="92" y="88"/>
                  </a:lnTo>
                  <a:lnTo>
                    <a:pt x="90" y="94"/>
                  </a:lnTo>
                  <a:lnTo>
                    <a:pt x="88" y="100"/>
                  </a:lnTo>
                  <a:lnTo>
                    <a:pt x="86" y="102"/>
                  </a:lnTo>
                  <a:lnTo>
                    <a:pt x="82" y="106"/>
                  </a:lnTo>
                  <a:lnTo>
                    <a:pt x="80" y="108"/>
                  </a:lnTo>
                  <a:lnTo>
                    <a:pt x="78" y="110"/>
                  </a:lnTo>
                  <a:lnTo>
                    <a:pt x="78" y="118"/>
                  </a:lnTo>
                  <a:lnTo>
                    <a:pt x="76" y="114"/>
                  </a:lnTo>
                  <a:lnTo>
                    <a:pt x="72" y="110"/>
                  </a:lnTo>
                  <a:lnTo>
                    <a:pt x="68" y="108"/>
                  </a:lnTo>
                  <a:lnTo>
                    <a:pt x="66" y="100"/>
                  </a:lnTo>
                  <a:lnTo>
                    <a:pt x="68" y="90"/>
                  </a:lnTo>
                  <a:lnTo>
                    <a:pt x="70" y="82"/>
                  </a:lnTo>
                  <a:lnTo>
                    <a:pt x="70" y="72"/>
                  </a:lnTo>
                  <a:lnTo>
                    <a:pt x="62" y="72"/>
                  </a:lnTo>
                  <a:lnTo>
                    <a:pt x="56" y="72"/>
                  </a:lnTo>
                  <a:lnTo>
                    <a:pt x="52" y="70"/>
                  </a:lnTo>
                  <a:lnTo>
                    <a:pt x="50" y="64"/>
                  </a:lnTo>
                  <a:lnTo>
                    <a:pt x="44" y="64"/>
                  </a:lnTo>
                  <a:lnTo>
                    <a:pt x="34" y="70"/>
                  </a:lnTo>
                  <a:lnTo>
                    <a:pt x="22" y="72"/>
                  </a:lnTo>
                  <a:lnTo>
                    <a:pt x="12" y="76"/>
                  </a:lnTo>
                  <a:lnTo>
                    <a:pt x="6" y="80"/>
                  </a:lnTo>
                  <a:lnTo>
                    <a:pt x="0" y="82"/>
                  </a:lnTo>
                  <a:lnTo>
                    <a:pt x="2" y="98"/>
                  </a:lnTo>
                  <a:lnTo>
                    <a:pt x="18" y="102"/>
                  </a:lnTo>
                  <a:lnTo>
                    <a:pt x="30" y="106"/>
                  </a:lnTo>
                  <a:lnTo>
                    <a:pt x="36" y="110"/>
                  </a:lnTo>
                  <a:lnTo>
                    <a:pt x="40" y="114"/>
                  </a:lnTo>
                  <a:lnTo>
                    <a:pt x="44" y="120"/>
                  </a:lnTo>
                  <a:lnTo>
                    <a:pt x="44" y="128"/>
                  </a:lnTo>
                  <a:lnTo>
                    <a:pt x="44" y="136"/>
                  </a:lnTo>
                  <a:lnTo>
                    <a:pt x="42" y="142"/>
                  </a:lnTo>
                  <a:lnTo>
                    <a:pt x="40" y="148"/>
                  </a:lnTo>
                  <a:lnTo>
                    <a:pt x="40" y="158"/>
                  </a:lnTo>
                  <a:lnTo>
                    <a:pt x="40" y="168"/>
                  </a:lnTo>
                  <a:lnTo>
                    <a:pt x="38" y="178"/>
                  </a:lnTo>
                  <a:lnTo>
                    <a:pt x="36" y="188"/>
                  </a:lnTo>
                  <a:lnTo>
                    <a:pt x="30" y="196"/>
                  </a:lnTo>
                  <a:lnTo>
                    <a:pt x="18" y="208"/>
                  </a:lnTo>
                  <a:lnTo>
                    <a:pt x="14" y="218"/>
                  </a:lnTo>
                  <a:lnTo>
                    <a:pt x="14" y="226"/>
                  </a:lnTo>
                  <a:lnTo>
                    <a:pt x="18" y="234"/>
                  </a:lnTo>
                  <a:lnTo>
                    <a:pt x="20" y="242"/>
                  </a:lnTo>
                  <a:lnTo>
                    <a:pt x="22" y="250"/>
                  </a:lnTo>
                  <a:lnTo>
                    <a:pt x="20" y="258"/>
                  </a:lnTo>
                  <a:lnTo>
                    <a:pt x="18" y="264"/>
                  </a:lnTo>
                  <a:lnTo>
                    <a:pt x="18" y="298"/>
                  </a:lnTo>
                  <a:lnTo>
                    <a:pt x="28" y="298"/>
                  </a:lnTo>
                  <a:lnTo>
                    <a:pt x="30" y="2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43" name="Freeform 127"/>
            <p:cNvSpPr/>
            <p:nvPr/>
          </p:nvSpPr>
          <p:spPr bwMode="auto">
            <a:xfrm>
              <a:off x="5004511" y="5208796"/>
              <a:ext cx="374760" cy="369029"/>
            </a:xfrm>
            <a:custGeom>
              <a:avLst/>
              <a:gdLst>
                <a:gd name="T0" fmla="*/ 2147483647 w 256"/>
                <a:gd name="T1" fmla="*/ 2147483647 h 234"/>
                <a:gd name="T2" fmla="*/ 2147483647 w 256"/>
                <a:gd name="T3" fmla="*/ 2147483647 h 234"/>
                <a:gd name="T4" fmla="*/ 2147483647 w 256"/>
                <a:gd name="T5" fmla="*/ 2147483647 h 234"/>
                <a:gd name="T6" fmla="*/ 2147483647 w 256"/>
                <a:gd name="T7" fmla="*/ 2147483647 h 234"/>
                <a:gd name="T8" fmla="*/ 2147483647 w 256"/>
                <a:gd name="T9" fmla="*/ 2147483647 h 234"/>
                <a:gd name="T10" fmla="*/ 2147483647 w 256"/>
                <a:gd name="T11" fmla="*/ 2147483647 h 234"/>
                <a:gd name="T12" fmla="*/ 2147483647 w 256"/>
                <a:gd name="T13" fmla="*/ 2147483647 h 234"/>
                <a:gd name="T14" fmla="*/ 2147483647 w 256"/>
                <a:gd name="T15" fmla="*/ 2147483647 h 234"/>
                <a:gd name="T16" fmla="*/ 2147483647 w 256"/>
                <a:gd name="T17" fmla="*/ 2147483647 h 234"/>
                <a:gd name="T18" fmla="*/ 2147483647 w 256"/>
                <a:gd name="T19" fmla="*/ 2147483647 h 234"/>
                <a:gd name="T20" fmla="*/ 2147483647 w 256"/>
                <a:gd name="T21" fmla="*/ 2147483647 h 234"/>
                <a:gd name="T22" fmla="*/ 2147483647 w 256"/>
                <a:gd name="T23" fmla="*/ 2147483647 h 234"/>
                <a:gd name="T24" fmla="*/ 2147483647 w 256"/>
                <a:gd name="T25" fmla="*/ 2147483647 h 234"/>
                <a:gd name="T26" fmla="*/ 2147483647 w 256"/>
                <a:gd name="T27" fmla="*/ 2147483647 h 234"/>
                <a:gd name="T28" fmla="*/ 2147483647 w 256"/>
                <a:gd name="T29" fmla="*/ 2147483647 h 234"/>
                <a:gd name="T30" fmla="*/ 2147483647 w 256"/>
                <a:gd name="T31" fmla="*/ 2147483647 h 234"/>
                <a:gd name="T32" fmla="*/ 2147483647 w 256"/>
                <a:gd name="T33" fmla="*/ 2147483647 h 234"/>
                <a:gd name="T34" fmla="*/ 2147483647 w 256"/>
                <a:gd name="T35" fmla="*/ 2147483647 h 234"/>
                <a:gd name="T36" fmla="*/ 2147483647 w 256"/>
                <a:gd name="T37" fmla="*/ 2147483647 h 234"/>
                <a:gd name="T38" fmla="*/ 2147483647 w 256"/>
                <a:gd name="T39" fmla="*/ 2147483647 h 234"/>
                <a:gd name="T40" fmla="*/ 2147483647 w 256"/>
                <a:gd name="T41" fmla="*/ 2147483647 h 234"/>
                <a:gd name="T42" fmla="*/ 0 w 256"/>
                <a:gd name="T43" fmla="*/ 2147483647 h 234"/>
                <a:gd name="T44" fmla="*/ 2147483647 w 256"/>
                <a:gd name="T45" fmla="*/ 2147483647 h 234"/>
                <a:gd name="T46" fmla="*/ 2147483647 w 256"/>
                <a:gd name="T47" fmla="*/ 2147483647 h 234"/>
                <a:gd name="T48" fmla="*/ 2147483647 w 256"/>
                <a:gd name="T49" fmla="*/ 2147483647 h 234"/>
                <a:gd name="T50" fmla="*/ 2147483647 w 256"/>
                <a:gd name="T51" fmla="*/ 2147483647 h 234"/>
                <a:gd name="T52" fmla="*/ 2147483647 w 256"/>
                <a:gd name="T53" fmla="*/ 2147483647 h 234"/>
                <a:gd name="T54" fmla="*/ 2147483647 w 256"/>
                <a:gd name="T55" fmla="*/ 2147483647 h 234"/>
                <a:gd name="T56" fmla="*/ 2147483647 w 256"/>
                <a:gd name="T57" fmla="*/ 2147483647 h 234"/>
                <a:gd name="T58" fmla="*/ 2147483647 w 256"/>
                <a:gd name="T59" fmla="*/ 2147483647 h 234"/>
                <a:gd name="T60" fmla="*/ 2147483647 w 256"/>
                <a:gd name="T61" fmla="*/ 2147483647 h 234"/>
                <a:gd name="T62" fmla="*/ 2147483647 w 256"/>
                <a:gd name="T63" fmla="*/ 2147483647 h 234"/>
                <a:gd name="T64" fmla="*/ 2147483647 w 256"/>
                <a:gd name="T65" fmla="*/ 2147483647 h 234"/>
                <a:gd name="T66" fmla="*/ 2147483647 w 256"/>
                <a:gd name="T67" fmla="*/ 2147483647 h 234"/>
                <a:gd name="T68" fmla="*/ 2147483647 w 256"/>
                <a:gd name="T69" fmla="*/ 2147483647 h 234"/>
                <a:gd name="T70" fmla="*/ 2147483647 w 256"/>
                <a:gd name="T71" fmla="*/ 2147483647 h 234"/>
                <a:gd name="T72" fmla="*/ 2147483647 w 256"/>
                <a:gd name="T73" fmla="*/ 2147483647 h 234"/>
                <a:gd name="T74" fmla="*/ 2147483647 w 256"/>
                <a:gd name="T75" fmla="*/ 2147483647 h 234"/>
                <a:gd name="T76" fmla="*/ 2147483647 w 256"/>
                <a:gd name="T77" fmla="*/ 2147483647 h 234"/>
                <a:gd name="T78" fmla="*/ 2147483647 w 256"/>
                <a:gd name="T79" fmla="*/ 2147483647 h 234"/>
                <a:gd name="T80" fmla="*/ 2147483647 w 256"/>
                <a:gd name="T81" fmla="*/ 2147483647 h 234"/>
                <a:gd name="T82" fmla="*/ 2147483647 w 256"/>
                <a:gd name="T83" fmla="*/ 2147483647 h 234"/>
                <a:gd name="T84" fmla="*/ 2147483647 w 256"/>
                <a:gd name="T85" fmla="*/ 2147483647 h 234"/>
                <a:gd name="T86" fmla="*/ 2147483647 w 256"/>
                <a:gd name="T87" fmla="*/ 2147483647 h 234"/>
                <a:gd name="T88" fmla="*/ 2147483647 w 256"/>
                <a:gd name="T89" fmla="*/ 2147483647 h 234"/>
                <a:gd name="T90" fmla="*/ 2147483647 w 256"/>
                <a:gd name="T91" fmla="*/ 2147483647 h 234"/>
                <a:gd name="T92" fmla="*/ 2147483647 w 256"/>
                <a:gd name="T93" fmla="*/ 2147483647 h 234"/>
                <a:gd name="T94" fmla="*/ 2147483647 w 256"/>
                <a:gd name="T95" fmla="*/ 2147483647 h 2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6"/>
                <a:gd name="T145" fmla="*/ 0 h 234"/>
                <a:gd name="T146" fmla="*/ 256 w 256"/>
                <a:gd name="T147" fmla="*/ 234 h 2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6" h="234">
                  <a:moveTo>
                    <a:pt x="254" y="88"/>
                  </a:moveTo>
                  <a:lnTo>
                    <a:pt x="252" y="92"/>
                  </a:lnTo>
                  <a:lnTo>
                    <a:pt x="254" y="98"/>
                  </a:lnTo>
                  <a:lnTo>
                    <a:pt x="256" y="100"/>
                  </a:lnTo>
                  <a:lnTo>
                    <a:pt x="256" y="104"/>
                  </a:lnTo>
                  <a:lnTo>
                    <a:pt x="256" y="108"/>
                  </a:lnTo>
                  <a:lnTo>
                    <a:pt x="254" y="114"/>
                  </a:lnTo>
                  <a:lnTo>
                    <a:pt x="248" y="118"/>
                  </a:lnTo>
                  <a:lnTo>
                    <a:pt x="236" y="126"/>
                  </a:lnTo>
                  <a:lnTo>
                    <a:pt x="226" y="136"/>
                  </a:lnTo>
                  <a:lnTo>
                    <a:pt x="218" y="146"/>
                  </a:lnTo>
                  <a:lnTo>
                    <a:pt x="206" y="170"/>
                  </a:lnTo>
                  <a:lnTo>
                    <a:pt x="190" y="188"/>
                  </a:lnTo>
                  <a:lnTo>
                    <a:pt x="182" y="198"/>
                  </a:lnTo>
                  <a:lnTo>
                    <a:pt x="172" y="204"/>
                  </a:lnTo>
                  <a:lnTo>
                    <a:pt x="162" y="206"/>
                  </a:lnTo>
                  <a:lnTo>
                    <a:pt x="156" y="208"/>
                  </a:lnTo>
                  <a:lnTo>
                    <a:pt x="146" y="212"/>
                  </a:lnTo>
                  <a:lnTo>
                    <a:pt x="136" y="216"/>
                  </a:lnTo>
                  <a:lnTo>
                    <a:pt x="132" y="220"/>
                  </a:lnTo>
                  <a:lnTo>
                    <a:pt x="126" y="222"/>
                  </a:lnTo>
                  <a:lnTo>
                    <a:pt x="112" y="222"/>
                  </a:lnTo>
                  <a:lnTo>
                    <a:pt x="98" y="220"/>
                  </a:lnTo>
                  <a:lnTo>
                    <a:pt x="82" y="220"/>
                  </a:lnTo>
                  <a:lnTo>
                    <a:pt x="80" y="224"/>
                  </a:lnTo>
                  <a:lnTo>
                    <a:pt x="78" y="228"/>
                  </a:lnTo>
                  <a:lnTo>
                    <a:pt x="68" y="228"/>
                  </a:lnTo>
                  <a:lnTo>
                    <a:pt x="58" y="228"/>
                  </a:lnTo>
                  <a:lnTo>
                    <a:pt x="52" y="230"/>
                  </a:lnTo>
                  <a:lnTo>
                    <a:pt x="46" y="234"/>
                  </a:lnTo>
                  <a:lnTo>
                    <a:pt x="28" y="220"/>
                  </a:lnTo>
                  <a:lnTo>
                    <a:pt x="22" y="210"/>
                  </a:lnTo>
                  <a:lnTo>
                    <a:pt x="20" y="204"/>
                  </a:lnTo>
                  <a:lnTo>
                    <a:pt x="22" y="200"/>
                  </a:lnTo>
                  <a:lnTo>
                    <a:pt x="24" y="194"/>
                  </a:lnTo>
                  <a:lnTo>
                    <a:pt x="24" y="184"/>
                  </a:lnTo>
                  <a:lnTo>
                    <a:pt x="24" y="178"/>
                  </a:lnTo>
                  <a:lnTo>
                    <a:pt x="20" y="174"/>
                  </a:lnTo>
                  <a:lnTo>
                    <a:pt x="16" y="170"/>
                  </a:lnTo>
                  <a:lnTo>
                    <a:pt x="16" y="166"/>
                  </a:lnTo>
                  <a:lnTo>
                    <a:pt x="14" y="150"/>
                  </a:lnTo>
                  <a:lnTo>
                    <a:pt x="10" y="140"/>
                  </a:lnTo>
                  <a:lnTo>
                    <a:pt x="6" y="132"/>
                  </a:lnTo>
                  <a:lnTo>
                    <a:pt x="0" y="122"/>
                  </a:lnTo>
                  <a:lnTo>
                    <a:pt x="4" y="118"/>
                  </a:lnTo>
                  <a:lnTo>
                    <a:pt x="6" y="114"/>
                  </a:lnTo>
                  <a:lnTo>
                    <a:pt x="10" y="114"/>
                  </a:lnTo>
                  <a:lnTo>
                    <a:pt x="14" y="120"/>
                  </a:lnTo>
                  <a:lnTo>
                    <a:pt x="20" y="124"/>
                  </a:lnTo>
                  <a:lnTo>
                    <a:pt x="24" y="126"/>
                  </a:lnTo>
                  <a:lnTo>
                    <a:pt x="32" y="126"/>
                  </a:lnTo>
                  <a:lnTo>
                    <a:pt x="42" y="126"/>
                  </a:lnTo>
                  <a:lnTo>
                    <a:pt x="48" y="122"/>
                  </a:lnTo>
                  <a:lnTo>
                    <a:pt x="52" y="118"/>
                  </a:lnTo>
                  <a:lnTo>
                    <a:pt x="56" y="116"/>
                  </a:lnTo>
                  <a:lnTo>
                    <a:pt x="54" y="54"/>
                  </a:lnTo>
                  <a:lnTo>
                    <a:pt x="60" y="56"/>
                  </a:lnTo>
                  <a:lnTo>
                    <a:pt x="68" y="64"/>
                  </a:lnTo>
                  <a:lnTo>
                    <a:pt x="70" y="68"/>
                  </a:lnTo>
                  <a:lnTo>
                    <a:pt x="70" y="74"/>
                  </a:lnTo>
                  <a:lnTo>
                    <a:pt x="68" y="82"/>
                  </a:lnTo>
                  <a:lnTo>
                    <a:pt x="66" y="90"/>
                  </a:lnTo>
                  <a:lnTo>
                    <a:pt x="82" y="90"/>
                  </a:lnTo>
                  <a:lnTo>
                    <a:pt x="90" y="84"/>
                  </a:lnTo>
                  <a:lnTo>
                    <a:pt x="98" y="72"/>
                  </a:lnTo>
                  <a:lnTo>
                    <a:pt x="106" y="64"/>
                  </a:lnTo>
                  <a:lnTo>
                    <a:pt x="110" y="60"/>
                  </a:lnTo>
                  <a:lnTo>
                    <a:pt x="116" y="62"/>
                  </a:lnTo>
                  <a:lnTo>
                    <a:pt x="122" y="64"/>
                  </a:lnTo>
                  <a:lnTo>
                    <a:pt x="126" y="68"/>
                  </a:lnTo>
                  <a:lnTo>
                    <a:pt x="132" y="70"/>
                  </a:lnTo>
                  <a:lnTo>
                    <a:pt x="138" y="68"/>
                  </a:lnTo>
                  <a:lnTo>
                    <a:pt x="142" y="64"/>
                  </a:lnTo>
                  <a:lnTo>
                    <a:pt x="146" y="60"/>
                  </a:lnTo>
                  <a:lnTo>
                    <a:pt x="148" y="54"/>
                  </a:lnTo>
                  <a:lnTo>
                    <a:pt x="152" y="50"/>
                  </a:lnTo>
                  <a:lnTo>
                    <a:pt x="154" y="48"/>
                  </a:lnTo>
                  <a:lnTo>
                    <a:pt x="158" y="46"/>
                  </a:lnTo>
                  <a:lnTo>
                    <a:pt x="160" y="44"/>
                  </a:lnTo>
                  <a:lnTo>
                    <a:pt x="172" y="32"/>
                  </a:lnTo>
                  <a:lnTo>
                    <a:pt x="182" y="20"/>
                  </a:lnTo>
                  <a:lnTo>
                    <a:pt x="188" y="10"/>
                  </a:lnTo>
                  <a:lnTo>
                    <a:pt x="194" y="6"/>
                  </a:lnTo>
                  <a:lnTo>
                    <a:pt x="202" y="2"/>
                  </a:lnTo>
                  <a:lnTo>
                    <a:pt x="210" y="0"/>
                  </a:lnTo>
                  <a:lnTo>
                    <a:pt x="216" y="2"/>
                  </a:lnTo>
                  <a:lnTo>
                    <a:pt x="222" y="4"/>
                  </a:lnTo>
                  <a:lnTo>
                    <a:pt x="228" y="6"/>
                  </a:lnTo>
                  <a:lnTo>
                    <a:pt x="238" y="8"/>
                  </a:lnTo>
                  <a:lnTo>
                    <a:pt x="238" y="16"/>
                  </a:lnTo>
                  <a:lnTo>
                    <a:pt x="242" y="24"/>
                  </a:lnTo>
                  <a:lnTo>
                    <a:pt x="244" y="32"/>
                  </a:lnTo>
                  <a:lnTo>
                    <a:pt x="246" y="40"/>
                  </a:lnTo>
                  <a:lnTo>
                    <a:pt x="244" y="48"/>
                  </a:lnTo>
                  <a:lnTo>
                    <a:pt x="242" y="54"/>
                  </a:lnTo>
                  <a:lnTo>
                    <a:pt x="242" y="88"/>
                  </a:lnTo>
                  <a:lnTo>
                    <a:pt x="254"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44" name="Freeform 128"/>
            <p:cNvSpPr/>
            <p:nvPr/>
          </p:nvSpPr>
          <p:spPr bwMode="auto">
            <a:xfrm>
              <a:off x="5244357" y="5398619"/>
              <a:ext cx="49583" cy="57080"/>
            </a:xfrm>
            <a:custGeom>
              <a:avLst/>
              <a:gdLst>
                <a:gd name="T0" fmla="*/ 2147483647 w 34"/>
                <a:gd name="T1" fmla="*/ 0 h 36"/>
                <a:gd name="T2" fmla="*/ 2147483647 w 34"/>
                <a:gd name="T3" fmla="*/ 0 h 36"/>
                <a:gd name="T4" fmla="*/ 2147483647 w 34"/>
                <a:gd name="T5" fmla="*/ 2147483647 h 36"/>
                <a:gd name="T6" fmla="*/ 2147483647 w 34"/>
                <a:gd name="T7" fmla="*/ 2147483647 h 36"/>
                <a:gd name="T8" fmla="*/ 0 w 34"/>
                <a:gd name="T9" fmla="*/ 2147483647 h 36"/>
                <a:gd name="T10" fmla="*/ 0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2147483647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2147483647 w 34"/>
                <a:gd name="T31" fmla="*/ 2147483647 h 36"/>
                <a:gd name="T32" fmla="*/ 2147483647 w 34"/>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36"/>
                <a:gd name="T53" fmla="*/ 34 w 34"/>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36">
                  <a:moveTo>
                    <a:pt x="28" y="0"/>
                  </a:moveTo>
                  <a:lnTo>
                    <a:pt x="22" y="0"/>
                  </a:lnTo>
                  <a:lnTo>
                    <a:pt x="8" y="10"/>
                  </a:lnTo>
                  <a:lnTo>
                    <a:pt x="2" y="18"/>
                  </a:lnTo>
                  <a:lnTo>
                    <a:pt x="0" y="22"/>
                  </a:lnTo>
                  <a:lnTo>
                    <a:pt x="0" y="26"/>
                  </a:lnTo>
                  <a:lnTo>
                    <a:pt x="2" y="32"/>
                  </a:lnTo>
                  <a:lnTo>
                    <a:pt x="6" y="34"/>
                  </a:lnTo>
                  <a:lnTo>
                    <a:pt x="10" y="36"/>
                  </a:lnTo>
                  <a:lnTo>
                    <a:pt x="14" y="36"/>
                  </a:lnTo>
                  <a:lnTo>
                    <a:pt x="18" y="32"/>
                  </a:lnTo>
                  <a:lnTo>
                    <a:pt x="24" y="26"/>
                  </a:lnTo>
                  <a:lnTo>
                    <a:pt x="32" y="18"/>
                  </a:lnTo>
                  <a:lnTo>
                    <a:pt x="34" y="10"/>
                  </a:lnTo>
                  <a:lnTo>
                    <a:pt x="30" y="6"/>
                  </a:lnTo>
                  <a:lnTo>
                    <a:pt x="28" y="4"/>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45" name="Freeform 129"/>
            <p:cNvSpPr/>
            <p:nvPr/>
          </p:nvSpPr>
          <p:spPr bwMode="auto">
            <a:xfrm>
              <a:off x="5328534" y="5318974"/>
              <a:ext cx="28828" cy="38495"/>
            </a:xfrm>
            <a:custGeom>
              <a:avLst/>
              <a:gdLst>
                <a:gd name="T0" fmla="*/ 2147483647 w 20"/>
                <a:gd name="T1" fmla="*/ 2147483647 h 24"/>
                <a:gd name="T2" fmla="*/ 2147483647 w 20"/>
                <a:gd name="T3" fmla="*/ 2147483647 h 24"/>
                <a:gd name="T4" fmla="*/ 2147483647 w 20"/>
                <a:gd name="T5" fmla="*/ 2147483647 h 24"/>
                <a:gd name="T6" fmla="*/ 2147483647 w 20"/>
                <a:gd name="T7" fmla="*/ 2147483647 h 24"/>
                <a:gd name="T8" fmla="*/ 2147483647 w 20"/>
                <a:gd name="T9" fmla="*/ 2147483647 h 24"/>
                <a:gd name="T10" fmla="*/ 2147483647 w 20"/>
                <a:gd name="T11" fmla="*/ 2147483647 h 24"/>
                <a:gd name="T12" fmla="*/ 0 w 20"/>
                <a:gd name="T13" fmla="*/ 2147483647 h 24"/>
                <a:gd name="T14" fmla="*/ 0 w 20"/>
                <a:gd name="T15" fmla="*/ 2147483647 h 24"/>
                <a:gd name="T16" fmla="*/ 0 w 20"/>
                <a:gd name="T17" fmla="*/ 2147483647 h 24"/>
                <a:gd name="T18" fmla="*/ 2147483647 w 20"/>
                <a:gd name="T19" fmla="*/ 2147483647 h 24"/>
                <a:gd name="T20" fmla="*/ 2147483647 w 20"/>
                <a:gd name="T21" fmla="*/ 2147483647 h 24"/>
                <a:gd name="T22" fmla="*/ 2147483647 w 20"/>
                <a:gd name="T23" fmla="*/ 0 h 24"/>
                <a:gd name="T24" fmla="*/ 2147483647 w 20"/>
                <a:gd name="T25" fmla="*/ 0 h 24"/>
                <a:gd name="T26" fmla="*/ 2147483647 w 20"/>
                <a:gd name="T27" fmla="*/ 2147483647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4"/>
                <a:gd name="T44" fmla="*/ 20 w 20"/>
                <a:gd name="T45" fmla="*/ 24 h 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4">
                  <a:moveTo>
                    <a:pt x="20" y="18"/>
                  </a:moveTo>
                  <a:lnTo>
                    <a:pt x="18" y="22"/>
                  </a:lnTo>
                  <a:lnTo>
                    <a:pt x="16" y="24"/>
                  </a:lnTo>
                  <a:lnTo>
                    <a:pt x="14" y="24"/>
                  </a:lnTo>
                  <a:lnTo>
                    <a:pt x="6" y="24"/>
                  </a:lnTo>
                  <a:lnTo>
                    <a:pt x="2" y="22"/>
                  </a:lnTo>
                  <a:lnTo>
                    <a:pt x="0" y="18"/>
                  </a:lnTo>
                  <a:lnTo>
                    <a:pt x="0" y="12"/>
                  </a:lnTo>
                  <a:lnTo>
                    <a:pt x="0" y="8"/>
                  </a:lnTo>
                  <a:lnTo>
                    <a:pt x="2" y="6"/>
                  </a:lnTo>
                  <a:lnTo>
                    <a:pt x="8" y="2"/>
                  </a:lnTo>
                  <a:lnTo>
                    <a:pt x="14" y="0"/>
                  </a:lnTo>
                  <a:lnTo>
                    <a:pt x="20" y="0"/>
                  </a:lnTo>
                  <a:lnTo>
                    <a:pt x="2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46" name="Freeform 130"/>
            <p:cNvSpPr/>
            <p:nvPr/>
          </p:nvSpPr>
          <p:spPr bwMode="auto">
            <a:xfrm>
              <a:off x="5220142" y="5021626"/>
              <a:ext cx="175272" cy="200443"/>
            </a:xfrm>
            <a:custGeom>
              <a:avLst/>
              <a:gdLst>
                <a:gd name="T0" fmla="*/ 2147483647 w 120"/>
                <a:gd name="T1" fmla="*/ 0 h 126"/>
                <a:gd name="T2" fmla="*/ 2147483647 w 120"/>
                <a:gd name="T3" fmla="*/ 2147483647 h 126"/>
                <a:gd name="T4" fmla="*/ 2147483647 w 120"/>
                <a:gd name="T5" fmla="*/ 2147483647 h 126"/>
                <a:gd name="T6" fmla="*/ 2147483647 w 120"/>
                <a:gd name="T7" fmla="*/ 2147483647 h 126"/>
                <a:gd name="T8" fmla="*/ 2147483647 w 120"/>
                <a:gd name="T9" fmla="*/ 2147483647 h 126"/>
                <a:gd name="T10" fmla="*/ 2147483647 w 120"/>
                <a:gd name="T11" fmla="*/ 2147483647 h 126"/>
                <a:gd name="T12" fmla="*/ 2147483647 w 120"/>
                <a:gd name="T13" fmla="*/ 2147483647 h 126"/>
                <a:gd name="T14" fmla="*/ 2147483647 w 120"/>
                <a:gd name="T15" fmla="*/ 2147483647 h 126"/>
                <a:gd name="T16" fmla="*/ 2147483647 w 120"/>
                <a:gd name="T17" fmla="*/ 2147483647 h 126"/>
                <a:gd name="T18" fmla="*/ 2147483647 w 120"/>
                <a:gd name="T19" fmla="*/ 2147483647 h 126"/>
                <a:gd name="T20" fmla="*/ 2147483647 w 120"/>
                <a:gd name="T21" fmla="*/ 2147483647 h 126"/>
                <a:gd name="T22" fmla="*/ 2147483647 w 120"/>
                <a:gd name="T23" fmla="*/ 2147483647 h 126"/>
                <a:gd name="T24" fmla="*/ 2147483647 w 120"/>
                <a:gd name="T25" fmla="*/ 2147483647 h 126"/>
                <a:gd name="T26" fmla="*/ 2147483647 w 120"/>
                <a:gd name="T27" fmla="*/ 2147483647 h 126"/>
                <a:gd name="T28" fmla="*/ 2147483647 w 120"/>
                <a:gd name="T29" fmla="*/ 2147483647 h 126"/>
                <a:gd name="T30" fmla="*/ 2147483647 w 120"/>
                <a:gd name="T31" fmla="*/ 2147483647 h 126"/>
                <a:gd name="T32" fmla="*/ 2147483647 w 120"/>
                <a:gd name="T33" fmla="*/ 2147483647 h 126"/>
                <a:gd name="T34" fmla="*/ 2147483647 w 120"/>
                <a:gd name="T35" fmla="*/ 2147483647 h 126"/>
                <a:gd name="T36" fmla="*/ 2147483647 w 120"/>
                <a:gd name="T37" fmla="*/ 2147483647 h 126"/>
                <a:gd name="T38" fmla="*/ 2147483647 w 120"/>
                <a:gd name="T39" fmla="*/ 2147483647 h 126"/>
                <a:gd name="T40" fmla="*/ 2147483647 w 120"/>
                <a:gd name="T41" fmla="*/ 2147483647 h 126"/>
                <a:gd name="T42" fmla="*/ 2147483647 w 120"/>
                <a:gd name="T43" fmla="*/ 2147483647 h 126"/>
                <a:gd name="T44" fmla="*/ 2147483647 w 120"/>
                <a:gd name="T45" fmla="*/ 2147483647 h 126"/>
                <a:gd name="T46" fmla="*/ 2147483647 w 120"/>
                <a:gd name="T47" fmla="*/ 2147483647 h 126"/>
                <a:gd name="T48" fmla="*/ 2147483647 w 120"/>
                <a:gd name="T49" fmla="*/ 2147483647 h 126"/>
                <a:gd name="T50" fmla="*/ 2147483647 w 120"/>
                <a:gd name="T51" fmla="*/ 2147483647 h 126"/>
                <a:gd name="T52" fmla="*/ 2147483647 w 120"/>
                <a:gd name="T53" fmla="*/ 2147483647 h 126"/>
                <a:gd name="T54" fmla="*/ 2147483647 w 120"/>
                <a:gd name="T55" fmla="*/ 2147483647 h 126"/>
                <a:gd name="T56" fmla="*/ 2147483647 w 120"/>
                <a:gd name="T57" fmla="*/ 2147483647 h 126"/>
                <a:gd name="T58" fmla="*/ 2147483647 w 120"/>
                <a:gd name="T59" fmla="*/ 2147483647 h 126"/>
                <a:gd name="T60" fmla="*/ 2147483647 w 120"/>
                <a:gd name="T61" fmla="*/ 2147483647 h 126"/>
                <a:gd name="T62" fmla="*/ 2147483647 w 120"/>
                <a:gd name="T63" fmla="*/ 2147483647 h 126"/>
                <a:gd name="T64" fmla="*/ 2147483647 w 120"/>
                <a:gd name="T65" fmla="*/ 2147483647 h 126"/>
                <a:gd name="T66" fmla="*/ 2147483647 w 120"/>
                <a:gd name="T67" fmla="*/ 2147483647 h 126"/>
                <a:gd name="T68" fmla="*/ 2147483647 w 120"/>
                <a:gd name="T69" fmla="*/ 2147483647 h 126"/>
                <a:gd name="T70" fmla="*/ 2147483647 w 120"/>
                <a:gd name="T71" fmla="*/ 2147483647 h 126"/>
                <a:gd name="T72" fmla="*/ 2147483647 w 120"/>
                <a:gd name="T73" fmla="*/ 2147483647 h 126"/>
                <a:gd name="T74" fmla="*/ 2147483647 w 120"/>
                <a:gd name="T75" fmla="*/ 2147483647 h 126"/>
                <a:gd name="T76" fmla="*/ 2147483647 w 120"/>
                <a:gd name="T77" fmla="*/ 2147483647 h 126"/>
                <a:gd name="T78" fmla="*/ 0 w 120"/>
                <a:gd name="T79" fmla="*/ 2147483647 h 126"/>
                <a:gd name="T80" fmla="*/ 0 w 120"/>
                <a:gd name="T81" fmla="*/ 2147483647 h 126"/>
                <a:gd name="T82" fmla="*/ 2147483647 w 120"/>
                <a:gd name="T83" fmla="*/ 2147483647 h 126"/>
                <a:gd name="T84" fmla="*/ 2147483647 w 120"/>
                <a:gd name="T85" fmla="*/ 2147483647 h 126"/>
                <a:gd name="T86" fmla="*/ 2147483647 w 120"/>
                <a:gd name="T87" fmla="*/ 2147483647 h 126"/>
                <a:gd name="T88" fmla="*/ 2147483647 w 120"/>
                <a:gd name="T89" fmla="*/ 2147483647 h 126"/>
                <a:gd name="T90" fmla="*/ 2147483647 w 120"/>
                <a:gd name="T91" fmla="*/ 2147483647 h 126"/>
                <a:gd name="T92" fmla="*/ 2147483647 w 120"/>
                <a:gd name="T93" fmla="*/ 2147483647 h 126"/>
                <a:gd name="T94" fmla="*/ 2147483647 w 120"/>
                <a:gd name="T95" fmla="*/ 2147483647 h 126"/>
                <a:gd name="T96" fmla="*/ 2147483647 w 120"/>
                <a:gd name="T97" fmla="*/ 2147483647 h 126"/>
                <a:gd name="T98" fmla="*/ 2147483647 w 120"/>
                <a:gd name="T99" fmla="*/ 2147483647 h 126"/>
                <a:gd name="T100" fmla="*/ 2147483647 w 120"/>
                <a:gd name="T101" fmla="*/ 2147483647 h 126"/>
                <a:gd name="T102" fmla="*/ 2147483647 w 120"/>
                <a:gd name="T103" fmla="*/ 2147483647 h 126"/>
                <a:gd name="T104" fmla="*/ 2147483647 w 120"/>
                <a:gd name="T105" fmla="*/ 2147483647 h 126"/>
                <a:gd name="T106" fmla="*/ 2147483647 w 120"/>
                <a:gd name="T107" fmla="*/ 0 h 126"/>
                <a:gd name="T108" fmla="*/ 2147483647 w 120"/>
                <a:gd name="T109" fmla="*/ 0 h 126"/>
                <a:gd name="T110" fmla="*/ 2147483647 w 120"/>
                <a:gd name="T111" fmla="*/ 0 h 1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0"/>
                <a:gd name="T169" fmla="*/ 0 h 126"/>
                <a:gd name="T170" fmla="*/ 120 w 120"/>
                <a:gd name="T171" fmla="*/ 126 h 1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0" h="126">
                  <a:moveTo>
                    <a:pt x="78" y="0"/>
                  </a:moveTo>
                  <a:lnTo>
                    <a:pt x="78" y="6"/>
                  </a:lnTo>
                  <a:lnTo>
                    <a:pt x="94" y="10"/>
                  </a:lnTo>
                  <a:lnTo>
                    <a:pt x="106" y="14"/>
                  </a:lnTo>
                  <a:lnTo>
                    <a:pt x="112" y="18"/>
                  </a:lnTo>
                  <a:lnTo>
                    <a:pt x="116" y="22"/>
                  </a:lnTo>
                  <a:lnTo>
                    <a:pt x="120" y="28"/>
                  </a:lnTo>
                  <a:lnTo>
                    <a:pt x="120" y="36"/>
                  </a:lnTo>
                  <a:lnTo>
                    <a:pt x="120" y="44"/>
                  </a:lnTo>
                  <a:lnTo>
                    <a:pt x="118" y="50"/>
                  </a:lnTo>
                  <a:lnTo>
                    <a:pt x="116" y="56"/>
                  </a:lnTo>
                  <a:lnTo>
                    <a:pt x="116" y="66"/>
                  </a:lnTo>
                  <a:lnTo>
                    <a:pt x="116" y="76"/>
                  </a:lnTo>
                  <a:lnTo>
                    <a:pt x="114" y="86"/>
                  </a:lnTo>
                  <a:lnTo>
                    <a:pt x="112" y="96"/>
                  </a:lnTo>
                  <a:lnTo>
                    <a:pt x="106" y="104"/>
                  </a:lnTo>
                  <a:lnTo>
                    <a:pt x="94" y="116"/>
                  </a:lnTo>
                  <a:lnTo>
                    <a:pt x="90" y="126"/>
                  </a:lnTo>
                  <a:lnTo>
                    <a:pt x="80" y="124"/>
                  </a:lnTo>
                  <a:lnTo>
                    <a:pt x="74" y="122"/>
                  </a:lnTo>
                  <a:lnTo>
                    <a:pt x="68" y="120"/>
                  </a:lnTo>
                  <a:lnTo>
                    <a:pt x="62" y="118"/>
                  </a:lnTo>
                  <a:lnTo>
                    <a:pt x="54" y="120"/>
                  </a:lnTo>
                  <a:lnTo>
                    <a:pt x="50" y="114"/>
                  </a:lnTo>
                  <a:lnTo>
                    <a:pt x="46" y="114"/>
                  </a:lnTo>
                  <a:lnTo>
                    <a:pt x="42" y="112"/>
                  </a:lnTo>
                  <a:lnTo>
                    <a:pt x="38" y="110"/>
                  </a:lnTo>
                  <a:lnTo>
                    <a:pt x="34" y="108"/>
                  </a:lnTo>
                  <a:lnTo>
                    <a:pt x="34" y="102"/>
                  </a:lnTo>
                  <a:lnTo>
                    <a:pt x="32" y="92"/>
                  </a:lnTo>
                  <a:lnTo>
                    <a:pt x="30" y="86"/>
                  </a:lnTo>
                  <a:lnTo>
                    <a:pt x="26" y="82"/>
                  </a:lnTo>
                  <a:lnTo>
                    <a:pt x="18" y="76"/>
                  </a:lnTo>
                  <a:lnTo>
                    <a:pt x="12" y="72"/>
                  </a:lnTo>
                  <a:lnTo>
                    <a:pt x="8" y="66"/>
                  </a:lnTo>
                  <a:lnTo>
                    <a:pt x="6" y="62"/>
                  </a:lnTo>
                  <a:lnTo>
                    <a:pt x="8" y="60"/>
                  </a:lnTo>
                  <a:lnTo>
                    <a:pt x="6" y="58"/>
                  </a:lnTo>
                  <a:lnTo>
                    <a:pt x="4" y="54"/>
                  </a:lnTo>
                  <a:lnTo>
                    <a:pt x="0" y="48"/>
                  </a:lnTo>
                  <a:lnTo>
                    <a:pt x="0" y="42"/>
                  </a:lnTo>
                  <a:lnTo>
                    <a:pt x="6" y="46"/>
                  </a:lnTo>
                  <a:lnTo>
                    <a:pt x="12" y="46"/>
                  </a:lnTo>
                  <a:lnTo>
                    <a:pt x="16" y="46"/>
                  </a:lnTo>
                  <a:lnTo>
                    <a:pt x="20" y="46"/>
                  </a:lnTo>
                  <a:lnTo>
                    <a:pt x="30" y="36"/>
                  </a:lnTo>
                  <a:lnTo>
                    <a:pt x="42" y="24"/>
                  </a:lnTo>
                  <a:lnTo>
                    <a:pt x="54" y="16"/>
                  </a:lnTo>
                  <a:lnTo>
                    <a:pt x="58" y="12"/>
                  </a:lnTo>
                  <a:lnTo>
                    <a:pt x="56" y="8"/>
                  </a:lnTo>
                  <a:lnTo>
                    <a:pt x="56" y="6"/>
                  </a:lnTo>
                  <a:lnTo>
                    <a:pt x="58" y="4"/>
                  </a:lnTo>
                  <a:lnTo>
                    <a:pt x="62" y="2"/>
                  </a:lnTo>
                  <a:lnTo>
                    <a:pt x="68" y="0"/>
                  </a:lnTo>
                  <a:lnTo>
                    <a:pt x="76" y="0"/>
                  </a:lnTo>
                  <a:lnTo>
                    <a:pt x="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47" name="Freeform 131"/>
            <p:cNvSpPr/>
            <p:nvPr/>
          </p:nvSpPr>
          <p:spPr bwMode="auto">
            <a:xfrm>
              <a:off x="5395415" y="4849059"/>
              <a:ext cx="71493" cy="215046"/>
            </a:xfrm>
            <a:custGeom>
              <a:avLst/>
              <a:gdLst>
                <a:gd name="T0" fmla="*/ 0 w 48"/>
                <a:gd name="T1" fmla="*/ 2147483647 h 136"/>
                <a:gd name="T2" fmla="*/ 2147483647 w 48"/>
                <a:gd name="T3" fmla="*/ 2147483647 h 136"/>
                <a:gd name="T4" fmla="*/ 2147483647 w 48"/>
                <a:gd name="T5" fmla="*/ 2147483647 h 136"/>
                <a:gd name="T6" fmla="*/ 2147483647 w 48"/>
                <a:gd name="T7" fmla="*/ 2147483647 h 136"/>
                <a:gd name="T8" fmla="*/ 2147483647 w 48"/>
                <a:gd name="T9" fmla="*/ 2147483647 h 136"/>
                <a:gd name="T10" fmla="*/ 2147483647 w 48"/>
                <a:gd name="T11" fmla="*/ 2147483647 h 136"/>
                <a:gd name="T12" fmla="*/ 2147483647 w 48"/>
                <a:gd name="T13" fmla="*/ 2147483647 h 136"/>
                <a:gd name="T14" fmla="*/ 2147483647 w 48"/>
                <a:gd name="T15" fmla="*/ 2147483647 h 136"/>
                <a:gd name="T16" fmla="*/ 2147483647 w 48"/>
                <a:gd name="T17" fmla="*/ 2147483647 h 136"/>
                <a:gd name="T18" fmla="*/ 2147483647 w 48"/>
                <a:gd name="T19" fmla="*/ 2147483647 h 136"/>
                <a:gd name="T20" fmla="*/ 2147483647 w 48"/>
                <a:gd name="T21" fmla="*/ 2147483647 h 136"/>
                <a:gd name="T22" fmla="*/ 2147483647 w 48"/>
                <a:gd name="T23" fmla="*/ 2147483647 h 136"/>
                <a:gd name="T24" fmla="*/ 2147483647 w 48"/>
                <a:gd name="T25" fmla="*/ 2147483647 h 136"/>
                <a:gd name="T26" fmla="*/ 2147483647 w 48"/>
                <a:gd name="T27" fmla="*/ 2147483647 h 136"/>
                <a:gd name="T28" fmla="*/ 2147483647 w 48"/>
                <a:gd name="T29" fmla="*/ 2147483647 h 136"/>
                <a:gd name="T30" fmla="*/ 2147483647 w 48"/>
                <a:gd name="T31" fmla="*/ 2147483647 h 136"/>
                <a:gd name="T32" fmla="*/ 2147483647 w 48"/>
                <a:gd name="T33" fmla="*/ 2147483647 h 136"/>
                <a:gd name="T34" fmla="*/ 2147483647 w 48"/>
                <a:gd name="T35" fmla="*/ 2147483647 h 136"/>
                <a:gd name="T36" fmla="*/ 2147483647 w 48"/>
                <a:gd name="T37" fmla="*/ 2147483647 h 136"/>
                <a:gd name="T38" fmla="*/ 2147483647 w 48"/>
                <a:gd name="T39" fmla="*/ 2147483647 h 136"/>
                <a:gd name="T40" fmla="*/ 2147483647 w 48"/>
                <a:gd name="T41" fmla="*/ 2147483647 h 136"/>
                <a:gd name="T42" fmla="*/ 2147483647 w 48"/>
                <a:gd name="T43" fmla="*/ 2147483647 h 136"/>
                <a:gd name="T44" fmla="*/ 2147483647 w 48"/>
                <a:gd name="T45" fmla="*/ 2147483647 h 136"/>
                <a:gd name="T46" fmla="*/ 2147483647 w 48"/>
                <a:gd name="T47" fmla="*/ 2147483647 h 136"/>
                <a:gd name="T48" fmla="*/ 2147483647 w 48"/>
                <a:gd name="T49" fmla="*/ 2147483647 h 136"/>
                <a:gd name="T50" fmla="*/ 2147483647 w 48"/>
                <a:gd name="T51" fmla="*/ 2147483647 h 136"/>
                <a:gd name="T52" fmla="*/ 2147483647 w 48"/>
                <a:gd name="T53" fmla="*/ 2147483647 h 136"/>
                <a:gd name="T54" fmla="*/ 2147483647 w 48"/>
                <a:gd name="T55" fmla="*/ 2147483647 h 136"/>
                <a:gd name="T56" fmla="*/ 2147483647 w 48"/>
                <a:gd name="T57" fmla="*/ 2147483647 h 136"/>
                <a:gd name="T58" fmla="*/ 2147483647 w 48"/>
                <a:gd name="T59" fmla="*/ 2147483647 h 136"/>
                <a:gd name="T60" fmla="*/ 2147483647 w 48"/>
                <a:gd name="T61" fmla="*/ 2147483647 h 136"/>
                <a:gd name="T62" fmla="*/ 2147483647 w 48"/>
                <a:gd name="T63" fmla="*/ 2147483647 h 136"/>
                <a:gd name="T64" fmla="*/ 2147483647 w 48"/>
                <a:gd name="T65" fmla="*/ 0 h 136"/>
                <a:gd name="T66" fmla="*/ 2147483647 w 48"/>
                <a:gd name="T67" fmla="*/ 0 h 136"/>
                <a:gd name="T68" fmla="*/ 2147483647 w 48"/>
                <a:gd name="T69" fmla="*/ 2147483647 h 136"/>
                <a:gd name="T70" fmla="*/ 2147483647 w 48"/>
                <a:gd name="T71" fmla="*/ 2147483647 h 136"/>
                <a:gd name="T72" fmla="*/ 2147483647 w 48"/>
                <a:gd name="T73" fmla="*/ 2147483647 h 136"/>
                <a:gd name="T74" fmla="*/ 2147483647 w 48"/>
                <a:gd name="T75" fmla="*/ 2147483647 h 136"/>
                <a:gd name="T76" fmla="*/ 2147483647 w 48"/>
                <a:gd name="T77" fmla="*/ 2147483647 h 136"/>
                <a:gd name="T78" fmla="*/ 2147483647 w 48"/>
                <a:gd name="T79" fmla="*/ 2147483647 h 136"/>
                <a:gd name="T80" fmla="*/ 2147483647 w 48"/>
                <a:gd name="T81" fmla="*/ 2147483647 h 136"/>
                <a:gd name="T82" fmla="*/ 2147483647 w 48"/>
                <a:gd name="T83" fmla="*/ 2147483647 h 136"/>
                <a:gd name="T84" fmla="*/ 2147483647 w 48"/>
                <a:gd name="T85" fmla="*/ 2147483647 h 136"/>
                <a:gd name="T86" fmla="*/ 2147483647 w 48"/>
                <a:gd name="T87" fmla="*/ 2147483647 h 136"/>
                <a:gd name="T88" fmla="*/ 0 w 48"/>
                <a:gd name="T89" fmla="*/ 2147483647 h 136"/>
                <a:gd name="T90" fmla="*/ 0 w 48"/>
                <a:gd name="T91" fmla="*/ 2147483647 h 136"/>
                <a:gd name="T92" fmla="*/ 0 w 48"/>
                <a:gd name="T93" fmla="*/ 2147483647 h 136"/>
                <a:gd name="T94" fmla="*/ 0 w 48"/>
                <a:gd name="T95" fmla="*/ 2147483647 h 136"/>
                <a:gd name="T96" fmla="*/ 0 w 48"/>
                <a:gd name="T97" fmla="*/ 2147483647 h 1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8"/>
                <a:gd name="T148" fmla="*/ 0 h 136"/>
                <a:gd name="T149" fmla="*/ 48 w 48"/>
                <a:gd name="T150" fmla="*/ 136 h 1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8" h="136">
                  <a:moveTo>
                    <a:pt x="0" y="82"/>
                  </a:moveTo>
                  <a:lnTo>
                    <a:pt x="6" y="82"/>
                  </a:lnTo>
                  <a:lnTo>
                    <a:pt x="8" y="88"/>
                  </a:lnTo>
                  <a:lnTo>
                    <a:pt x="12" y="90"/>
                  </a:lnTo>
                  <a:lnTo>
                    <a:pt x="18" y="90"/>
                  </a:lnTo>
                  <a:lnTo>
                    <a:pt x="26" y="90"/>
                  </a:lnTo>
                  <a:lnTo>
                    <a:pt x="26" y="100"/>
                  </a:lnTo>
                  <a:lnTo>
                    <a:pt x="24" y="108"/>
                  </a:lnTo>
                  <a:lnTo>
                    <a:pt x="22" y="118"/>
                  </a:lnTo>
                  <a:lnTo>
                    <a:pt x="24" y="126"/>
                  </a:lnTo>
                  <a:lnTo>
                    <a:pt x="28" y="128"/>
                  </a:lnTo>
                  <a:lnTo>
                    <a:pt x="32" y="132"/>
                  </a:lnTo>
                  <a:lnTo>
                    <a:pt x="34" y="136"/>
                  </a:lnTo>
                  <a:lnTo>
                    <a:pt x="34" y="128"/>
                  </a:lnTo>
                  <a:lnTo>
                    <a:pt x="36" y="126"/>
                  </a:lnTo>
                  <a:lnTo>
                    <a:pt x="38" y="124"/>
                  </a:lnTo>
                  <a:lnTo>
                    <a:pt x="42" y="120"/>
                  </a:lnTo>
                  <a:lnTo>
                    <a:pt x="44" y="118"/>
                  </a:lnTo>
                  <a:lnTo>
                    <a:pt x="46" y="112"/>
                  </a:lnTo>
                  <a:lnTo>
                    <a:pt x="48" y="106"/>
                  </a:lnTo>
                  <a:lnTo>
                    <a:pt x="48" y="98"/>
                  </a:lnTo>
                  <a:lnTo>
                    <a:pt x="48" y="92"/>
                  </a:lnTo>
                  <a:lnTo>
                    <a:pt x="44" y="86"/>
                  </a:lnTo>
                  <a:lnTo>
                    <a:pt x="36" y="74"/>
                  </a:lnTo>
                  <a:lnTo>
                    <a:pt x="30" y="66"/>
                  </a:lnTo>
                  <a:lnTo>
                    <a:pt x="28" y="60"/>
                  </a:lnTo>
                  <a:lnTo>
                    <a:pt x="26" y="54"/>
                  </a:lnTo>
                  <a:lnTo>
                    <a:pt x="28" y="46"/>
                  </a:lnTo>
                  <a:lnTo>
                    <a:pt x="30" y="38"/>
                  </a:lnTo>
                  <a:lnTo>
                    <a:pt x="30" y="12"/>
                  </a:lnTo>
                  <a:lnTo>
                    <a:pt x="28" y="10"/>
                  </a:lnTo>
                  <a:lnTo>
                    <a:pt x="26" y="6"/>
                  </a:lnTo>
                  <a:lnTo>
                    <a:pt x="24" y="0"/>
                  </a:lnTo>
                  <a:lnTo>
                    <a:pt x="8" y="0"/>
                  </a:lnTo>
                  <a:lnTo>
                    <a:pt x="10" y="8"/>
                  </a:lnTo>
                  <a:lnTo>
                    <a:pt x="14" y="18"/>
                  </a:lnTo>
                  <a:lnTo>
                    <a:pt x="12" y="20"/>
                  </a:lnTo>
                  <a:lnTo>
                    <a:pt x="10" y="24"/>
                  </a:lnTo>
                  <a:lnTo>
                    <a:pt x="6" y="28"/>
                  </a:lnTo>
                  <a:lnTo>
                    <a:pt x="6" y="34"/>
                  </a:lnTo>
                  <a:lnTo>
                    <a:pt x="6" y="44"/>
                  </a:lnTo>
                  <a:lnTo>
                    <a:pt x="8" y="50"/>
                  </a:lnTo>
                  <a:lnTo>
                    <a:pt x="4" y="56"/>
                  </a:lnTo>
                  <a:lnTo>
                    <a:pt x="2" y="62"/>
                  </a:lnTo>
                  <a:lnTo>
                    <a:pt x="0" y="68"/>
                  </a:lnTo>
                  <a:lnTo>
                    <a:pt x="0" y="74"/>
                  </a:lnTo>
                  <a:lnTo>
                    <a:pt x="0" y="76"/>
                  </a:lnTo>
                  <a:lnTo>
                    <a:pt x="0" y="80"/>
                  </a:lnTo>
                  <a:lnTo>
                    <a:pt x="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48" name="Freeform 132"/>
            <p:cNvSpPr/>
            <p:nvPr/>
          </p:nvSpPr>
          <p:spPr bwMode="auto">
            <a:xfrm>
              <a:off x="5144037" y="4807908"/>
              <a:ext cx="272133" cy="286728"/>
            </a:xfrm>
            <a:custGeom>
              <a:avLst/>
              <a:gdLst>
                <a:gd name="T0" fmla="*/ 2147483647 w 186"/>
                <a:gd name="T1" fmla="*/ 2147483647 h 182"/>
                <a:gd name="T2" fmla="*/ 2147483647 w 186"/>
                <a:gd name="T3" fmla="*/ 2147483647 h 182"/>
                <a:gd name="T4" fmla="*/ 2147483647 w 186"/>
                <a:gd name="T5" fmla="*/ 2147483647 h 182"/>
                <a:gd name="T6" fmla="*/ 2147483647 w 186"/>
                <a:gd name="T7" fmla="*/ 2147483647 h 182"/>
                <a:gd name="T8" fmla="*/ 2147483647 w 186"/>
                <a:gd name="T9" fmla="*/ 2147483647 h 182"/>
                <a:gd name="T10" fmla="*/ 2147483647 w 186"/>
                <a:gd name="T11" fmla="*/ 2147483647 h 182"/>
                <a:gd name="T12" fmla="*/ 2147483647 w 186"/>
                <a:gd name="T13" fmla="*/ 2147483647 h 182"/>
                <a:gd name="T14" fmla="*/ 2147483647 w 186"/>
                <a:gd name="T15" fmla="*/ 2147483647 h 182"/>
                <a:gd name="T16" fmla="*/ 2147483647 w 186"/>
                <a:gd name="T17" fmla="*/ 2147483647 h 182"/>
                <a:gd name="T18" fmla="*/ 2147483647 w 186"/>
                <a:gd name="T19" fmla="*/ 2147483647 h 182"/>
                <a:gd name="T20" fmla="*/ 2147483647 w 186"/>
                <a:gd name="T21" fmla="*/ 2147483647 h 182"/>
                <a:gd name="T22" fmla="*/ 2147483647 w 186"/>
                <a:gd name="T23" fmla="*/ 2147483647 h 182"/>
                <a:gd name="T24" fmla="*/ 2147483647 w 186"/>
                <a:gd name="T25" fmla="*/ 2147483647 h 182"/>
                <a:gd name="T26" fmla="*/ 2147483647 w 186"/>
                <a:gd name="T27" fmla="*/ 2147483647 h 182"/>
                <a:gd name="T28" fmla="*/ 2147483647 w 186"/>
                <a:gd name="T29" fmla="*/ 2147483647 h 182"/>
                <a:gd name="T30" fmla="*/ 2147483647 w 186"/>
                <a:gd name="T31" fmla="*/ 2147483647 h 182"/>
                <a:gd name="T32" fmla="*/ 2147483647 w 186"/>
                <a:gd name="T33" fmla="*/ 2147483647 h 182"/>
                <a:gd name="T34" fmla="*/ 2147483647 w 186"/>
                <a:gd name="T35" fmla="*/ 0 h 182"/>
                <a:gd name="T36" fmla="*/ 2147483647 w 186"/>
                <a:gd name="T37" fmla="*/ 2147483647 h 182"/>
                <a:gd name="T38" fmla="*/ 2147483647 w 186"/>
                <a:gd name="T39" fmla="*/ 2147483647 h 182"/>
                <a:gd name="T40" fmla="*/ 2147483647 w 186"/>
                <a:gd name="T41" fmla="*/ 2147483647 h 182"/>
                <a:gd name="T42" fmla="*/ 2147483647 w 186"/>
                <a:gd name="T43" fmla="*/ 2147483647 h 182"/>
                <a:gd name="T44" fmla="*/ 2147483647 w 186"/>
                <a:gd name="T45" fmla="*/ 2147483647 h 182"/>
                <a:gd name="T46" fmla="*/ 2147483647 w 186"/>
                <a:gd name="T47" fmla="*/ 2147483647 h 182"/>
                <a:gd name="T48" fmla="*/ 2147483647 w 186"/>
                <a:gd name="T49" fmla="*/ 2147483647 h 182"/>
                <a:gd name="T50" fmla="*/ 2147483647 w 186"/>
                <a:gd name="T51" fmla="*/ 2147483647 h 182"/>
                <a:gd name="T52" fmla="*/ 2147483647 w 186"/>
                <a:gd name="T53" fmla="*/ 2147483647 h 182"/>
                <a:gd name="T54" fmla="*/ 2147483647 w 186"/>
                <a:gd name="T55" fmla="*/ 2147483647 h 182"/>
                <a:gd name="T56" fmla="*/ 2147483647 w 186"/>
                <a:gd name="T57" fmla="*/ 2147483647 h 182"/>
                <a:gd name="T58" fmla="*/ 2147483647 w 186"/>
                <a:gd name="T59" fmla="*/ 2147483647 h 182"/>
                <a:gd name="T60" fmla="*/ 2147483647 w 186"/>
                <a:gd name="T61" fmla="*/ 2147483647 h 182"/>
                <a:gd name="T62" fmla="*/ 2147483647 w 186"/>
                <a:gd name="T63" fmla="*/ 2147483647 h 182"/>
                <a:gd name="T64" fmla="*/ 2147483647 w 186"/>
                <a:gd name="T65" fmla="*/ 2147483647 h 182"/>
                <a:gd name="T66" fmla="*/ 2147483647 w 186"/>
                <a:gd name="T67" fmla="*/ 2147483647 h 182"/>
                <a:gd name="T68" fmla="*/ 2147483647 w 186"/>
                <a:gd name="T69" fmla="*/ 2147483647 h 182"/>
                <a:gd name="T70" fmla="*/ 2147483647 w 186"/>
                <a:gd name="T71" fmla="*/ 2147483647 h 182"/>
                <a:gd name="T72" fmla="*/ 0 w 186"/>
                <a:gd name="T73" fmla="*/ 2147483647 h 182"/>
                <a:gd name="T74" fmla="*/ 2147483647 w 186"/>
                <a:gd name="T75" fmla="*/ 2147483647 h 182"/>
                <a:gd name="T76" fmla="*/ 2147483647 w 186"/>
                <a:gd name="T77" fmla="*/ 2147483647 h 182"/>
                <a:gd name="T78" fmla="*/ 2147483647 w 186"/>
                <a:gd name="T79" fmla="*/ 2147483647 h 182"/>
                <a:gd name="T80" fmla="*/ 2147483647 w 186"/>
                <a:gd name="T81" fmla="*/ 2147483647 h 182"/>
                <a:gd name="T82" fmla="*/ 2147483647 w 186"/>
                <a:gd name="T83" fmla="*/ 2147483647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6"/>
                <a:gd name="T127" fmla="*/ 0 h 182"/>
                <a:gd name="T128" fmla="*/ 186 w 186"/>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6" h="182">
                  <a:moveTo>
                    <a:pt x="72" y="182"/>
                  </a:moveTo>
                  <a:lnTo>
                    <a:pt x="82" y="172"/>
                  </a:lnTo>
                  <a:lnTo>
                    <a:pt x="94" y="160"/>
                  </a:lnTo>
                  <a:lnTo>
                    <a:pt x="106" y="152"/>
                  </a:lnTo>
                  <a:lnTo>
                    <a:pt x="110" y="148"/>
                  </a:lnTo>
                  <a:lnTo>
                    <a:pt x="108" y="144"/>
                  </a:lnTo>
                  <a:lnTo>
                    <a:pt x="108" y="142"/>
                  </a:lnTo>
                  <a:lnTo>
                    <a:pt x="110" y="140"/>
                  </a:lnTo>
                  <a:lnTo>
                    <a:pt x="114" y="138"/>
                  </a:lnTo>
                  <a:lnTo>
                    <a:pt x="120" y="136"/>
                  </a:lnTo>
                  <a:lnTo>
                    <a:pt x="130" y="136"/>
                  </a:lnTo>
                  <a:lnTo>
                    <a:pt x="128" y="132"/>
                  </a:lnTo>
                  <a:lnTo>
                    <a:pt x="128" y="128"/>
                  </a:lnTo>
                  <a:lnTo>
                    <a:pt x="128" y="126"/>
                  </a:lnTo>
                  <a:lnTo>
                    <a:pt x="134" y="124"/>
                  </a:lnTo>
                  <a:lnTo>
                    <a:pt x="140" y="120"/>
                  </a:lnTo>
                  <a:lnTo>
                    <a:pt x="150" y="116"/>
                  </a:lnTo>
                  <a:lnTo>
                    <a:pt x="162" y="114"/>
                  </a:lnTo>
                  <a:lnTo>
                    <a:pt x="172" y="108"/>
                  </a:lnTo>
                  <a:lnTo>
                    <a:pt x="172" y="98"/>
                  </a:lnTo>
                  <a:lnTo>
                    <a:pt x="172" y="92"/>
                  </a:lnTo>
                  <a:lnTo>
                    <a:pt x="174" y="86"/>
                  </a:lnTo>
                  <a:lnTo>
                    <a:pt x="180" y="76"/>
                  </a:lnTo>
                  <a:lnTo>
                    <a:pt x="178" y="70"/>
                  </a:lnTo>
                  <a:lnTo>
                    <a:pt x="178" y="60"/>
                  </a:lnTo>
                  <a:lnTo>
                    <a:pt x="178" y="54"/>
                  </a:lnTo>
                  <a:lnTo>
                    <a:pt x="182" y="50"/>
                  </a:lnTo>
                  <a:lnTo>
                    <a:pt x="184" y="46"/>
                  </a:lnTo>
                  <a:lnTo>
                    <a:pt x="186" y="44"/>
                  </a:lnTo>
                  <a:lnTo>
                    <a:pt x="182" y="34"/>
                  </a:lnTo>
                  <a:lnTo>
                    <a:pt x="180" y="26"/>
                  </a:lnTo>
                  <a:lnTo>
                    <a:pt x="166" y="16"/>
                  </a:lnTo>
                  <a:lnTo>
                    <a:pt x="160" y="12"/>
                  </a:lnTo>
                  <a:lnTo>
                    <a:pt x="150" y="8"/>
                  </a:lnTo>
                  <a:lnTo>
                    <a:pt x="146" y="6"/>
                  </a:lnTo>
                  <a:lnTo>
                    <a:pt x="140" y="0"/>
                  </a:lnTo>
                  <a:lnTo>
                    <a:pt x="136" y="0"/>
                  </a:lnTo>
                  <a:lnTo>
                    <a:pt x="128" y="2"/>
                  </a:lnTo>
                  <a:lnTo>
                    <a:pt x="118" y="8"/>
                  </a:lnTo>
                  <a:lnTo>
                    <a:pt x="112" y="10"/>
                  </a:lnTo>
                  <a:lnTo>
                    <a:pt x="108" y="14"/>
                  </a:lnTo>
                  <a:lnTo>
                    <a:pt x="106" y="18"/>
                  </a:lnTo>
                  <a:lnTo>
                    <a:pt x="104" y="24"/>
                  </a:lnTo>
                  <a:lnTo>
                    <a:pt x="104" y="62"/>
                  </a:lnTo>
                  <a:lnTo>
                    <a:pt x="106" y="70"/>
                  </a:lnTo>
                  <a:lnTo>
                    <a:pt x="108" y="72"/>
                  </a:lnTo>
                  <a:lnTo>
                    <a:pt x="114" y="76"/>
                  </a:lnTo>
                  <a:lnTo>
                    <a:pt x="124" y="76"/>
                  </a:lnTo>
                  <a:lnTo>
                    <a:pt x="124" y="88"/>
                  </a:lnTo>
                  <a:lnTo>
                    <a:pt x="122" y="92"/>
                  </a:lnTo>
                  <a:lnTo>
                    <a:pt x="120" y="96"/>
                  </a:lnTo>
                  <a:lnTo>
                    <a:pt x="116" y="98"/>
                  </a:lnTo>
                  <a:lnTo>
                    <a:pt x="114" y="98"/>
                  </a:lnTo>
                  <a:lnTo>
                    <a:pt x="110" y="90"/>
                  </a:lnTo>
                  <a:lnTo>
                    <a:pt x="106" y="86"/>
                  </a:lnTo>
                  <a:lnTo>
                    <a:pt x="96" y="78"/>
                  </a:lnTo>
                  <a:lnTo>
                    <a:pt x="90" y="72"/>
                  </a:lnTo>
                  <a:lnTo>
                    <a:pt x="86" y="70"/>
                  </a:lnTo>
                  <a:lnTo>
                    <a:pt x="86" y="66"/>
                  </a:lnTo>
                  <a:lnTo>
                    <a:pt x="80" y="68"/>
                  </a:lnTo>
                  <a:lnTo>
                    <a:pt x="78" y="70"/>
                  </a:lnTo>
                  <a:lnTo>
                    <a:pt x="76" y="70"/>
                  </a:lnTo>
                  <a:lnTo>
                    <a:pt x="72" y="72"/>
                  </a:lnTo>
                  <a:lnTo>
                    <a:pt x="66" y="70"/>
                  </a:lnTo>
                  <a:lnTo>
                    <a:pt x="60" y="68"/>
                  </a:lnTo>
                  <a:lnTo>
                    <a:pt x="56" y="64"/>
                  </a:lnTo>
                  <a:lnTo>
                    <a:pt x="54" y="60"/>
                  </a:lnTo>
                  <a:lnTo>
                    <a:pt x="32" y="52"/>
                  </a:lnTo>
                  <a:lnTo>
                    <a:pt x="32" y="82"/>
                  </a:lnTo>
                  <a:lnTo>
                    <a:pt x="30" y="86"/>
                  </a:lnTo>
                  <a:lnTo>
                    <a:pt x="26" y="88"/>
                  </a:lnTo>
                  <a:lnTo>
                    <a:pt x="24" y="88"/>
                  </a:lnTo>
                  <a:lnTo>
                    <a:pt x="0" y="88"/>
                  </a:lnTo>
                  <a:lnTo>
                    <a:pt x="0" y="152"/>
                  </a:lnTo>
                  <a:lnTo>
                    <a:pt x="16" y="170"/>
                  </a:lnTo>
                  <a:lnTo>
                    <a:pt x="18" y="172"/>
                  </a:lnTo>
                  <a:lnTo>
                    <a:pt x="22" y="174"/>
                  </a:lnTo>
                  <a:lnTo>
                    <a:pt x="28" y="172"/>
                  </a:lnTo>
                  <a:lnTo>
                    <a:pt x="36" y="170"/>
                  </a:lnTo>
                  <a:lnTo>
                    <a:pt x="40" y="172"/>
                  </a:lnTo>
                  <a:lnTo>
                    <a:pt x="46" y="176"/>
                  </a:lnTo>
                  <a:lnTo>
                    <a:pt x="52" y="178"/>
                  </a:lnTo>
                  <a:lnTo>
                    <a:pt x="58" y="182"/>
                  </a:lnTo>
                  <a:lnTo>
                    <a:pt x="72"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49" name="Freeform 133"/>
            <p:cNvSpPr/>
            <p:nvPr/>
          </p:nvSpPr>
          <p:spPr bwMode="auto">
            <a:xfrm>
              <a:off x="4904191" y="4744190"/>
              <a:ext cx="287124" cy="346463"/>
            </a:xfrm>
            <a:custGeom>
              <a:avLst/>
              <a:gdLst>
                <a:gd name="T0" fmla="*/ 2147483647 w 197"/>
                <a:gd name="T1" fmla="*/ 2147483647 h 220"/>
                <a:gd name="T2" fmla="*/ 2147483647 w 197"/>
                <a:gd name="T3" fmla="*/ 2147483647 h 220"/>
                <a:gd name="T4" fmla="*/ 2147483647 w 197"/>
                <a:gd name="T5" fmla="*/ 2147483647 h 220"/>
                <a:gd name="T6" fmla="*/ 2147483647 w 197"/>
                <a:gd name="T7" fmla="*/ 2147483647 h 220"/>
                <a:gd name="T8" fmla="*/ 2147483647 w 197"/>
                <a:gd name="T9" fmla="*/ 2147483647 h 220"/>
                <a:gd name="T10" fmla="*/ 2147483647 w 197"/>
                <a:gd name="T11" fmla="*/ 2147483647 h 220"/>
                <a:gd name="T12" fmla="*/ 0 w 197"/>
                <a:gd name="T13" fmla="*/ 2147483647 h 220"/>
                <a:gd name="T14" fmla="*/ 2147483647 w 197"/>
                <a:gd name="T15" fmla="*/ 2147483647 h 220"/>
                <a:gd name="T16" fmla="*/ 2147483647 w 197"/>
                <a:gd name="T17" fmla="*/ 2147483647 h 220"/>
                <a:gd name="T18" fmla="*/ 2147483647 w 197"/>
                <a:gd name="T19" fmla="*/ 2147483647 h 220"/>
                <a:gd name="T20" fmla="*/ 2147483647 w 197"/>
                <a:gd name="T21" fmla="*/ 2147483647 h 220"/>
                <a:gd name="T22" fmla="*/ 2147483647 w 197"/>
                <a:gd name="T23" fmla="*/ 2147483647 h 220"/>
                <a:gd name="T24" fmla="*/ 2147483647 w 197"/>
                <a:gd name="T25" fmla="*/ 2147483647 h 220"/>
                <a:gd name="T26" fmla="*/ 2147483647 w 197"/>
                <a:gd name="T27" fmla="*/ 2147483647 h 220"/>
                <a:gd name="T28" fmla="*/ 2147483647 w 197"/>
                <a:gd name="T29" fmla="*/ 2147483647 h 220"/>
                <a:gd name="T30" fmla="*/ 2147483647 w 197"/>
                <a:gd name="T31" fmla="*/ 2147483647 h 220"/>
                <a:gd name="T32" fmla="*/ 2147483647 w 197"/>
                <a:gd name="T33" fmla="*/ 2147483647 h 220"/>
                <a:gd name="T34" fmla="*/ 2147483647 w 197"/>
                <a:gd name="T35" fmla="*/ 0 h 220"/>
                <a:gd name="T36" fmla="*/ 2147483647 w 197"/>
                <a:gd name="T37" fmla="*/ 2147483647 h 220"/>
                <a:gd name="T38" fmla="*/ 2147483647 w 197"/>
                <a:gd name="T39" fmla="*/ 2147483647 h 220"/>
                <a:gd name="T40" fmla="*/ 2147483647 w 197"/>
                <a:gd name="T41" fmla="*/ 2147483647 h 220"/>
                <a:gd name="T42" fmla="*/ 2147483647 w 197"/>
                <a:gd name="T43" fmla="*/ 2147483647 h 220"/>
                <a:gd name="T44" fmla="*/ 2147483647 w 197"/>
                <a:gd name="T45" fmla="*/ 2147483647 h 220"/>
                <a:gd name="T46" fmla="*/ 2147483647 w 197"/>
                <a:gd name="T47" fmla="*/ 2147483647 h 220"/>
                <a:gd name="T48" fmla="*/ 2147483647 w 197"/>
                <a:gd name="T49" fmla="*/ 2147483647 h 220"/>
                <a:gd name="T50" fmla="*/ 2147483647 w 197"/>
                <a:gd name="T51" fmla="*/ 2147483647 h 220"/>
                <a:gd name="T52" fmla="*/ 2147483647 w 197"/>
                <a:gd name="T53" fmla="*/ 2147483647 h 220"/>
                <a:gd name="T54" fmla="*/ 2147483647 w 197"/>
                <a:gd name="T55" fmla="*/ 2147483647 h 220"/>
                <a:gd name="T56" fmla="*/ 2147483647 w 197"/>
                <a:gd name="T57" fmla="*/ 2147483647 h 220"/>
                <a:gd name="T58" fmla="*/ 2147483647 w 197"/>
                <a:gd name="T59" fmla="*/ 2147483647 h 220"/>
                <a:gd name="T60" fmla="*/ 2147483647 w 197"/>
                <a:gd name="T61" fmla="*/ 2147483647 h 220"/>
                <a:gd name="T62" fmla="*/ 2147483647 w 197"/>
                <a:gd name="T63" fmla="*/ 2147483647 h 220"/>
                <a:gd name="T64" fmla="*/ 2147483647 w 197"/>
                <a:gd name="T65" fmla="*/ 2147483647 h 220"/>
                <a:gd name="T66" fmla="*/ 2147483647 w 197"/>
                <a:gd name="T67" fmla="*/ 2147483647 h 220"/>
                <a:gd name="T68" fmla="*/ 2147483647 w 197"/>
                <a:gd name="T69" fmla="*/ 2147483647 h 220"/>
                <a:gd name="T70" fmla="*/ 2147483647 w 197"/>
                <a:gd name="T71" fmla="*/ 2147483647 h 2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7"/>
                <a:gd name="T109" fmla="*/ 0 h 220"/>
                <a:gd name="T110" fmla="*/ 197 w 197"/>
                <a:gd name="T111" fmla="*/ 220 h 2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7" h="220">
                  <a:moveTo>
                    <a:pt x="181" y="212"/>
                  </a:moveTo>
                  <a:lnTo>
                    <a:pt x="159" y="220"/>
                  </a:lnTo>
                  <a:lnTo>
                    <a:pt x="117" y="220"/>
                  </a:lnTo>
                  <a:lnTo>
                    <a:pt x="107" y="216"/>
                  </a:lnTo>
                  <a:lnTo>
                    <a:pt x="105" y="214"/>
                  </a:lnTo>
                  <a:lnTo>
                    <a:pt x="101" y="210"/>
                  </a:lnTo>
                  <a:lnTo>
                    <a:pt x="33" y="210"/>
                  </a:lnTo>
                  <a:lnTo>
                    <a:pt x="27" y="206"/>
                  </a:lnTo>
                  <a:lnTo>
                    <a:pt x="25" y="204"/>
                  </a:lnTo>
                  <a:lnTo>
                    <a:pt x="21" y="204"/>
                  </a:lnTo>
                  <a:lnTo>
                    <a:pt x="11" y="206"/>
                  </a:lnTo>
                  <a:lnTo>
                    <a:pt x="4" y="206"/>
                  </a:lnTo>
                  <a:lnTo>
                    <a:pt x="0" y="204"/>
                  </a:lnTo>
                  <a:lnTo>
                    <a:pt x="0" y="194"/>
                  </a:lnTo>
                  <a:lnTo>
                    <a:pt x="4" y="188"/>
                  </a:lnTo>
                  <a:lnTo>
                    <a:pt x="4" y="180"/>
                  </a:lnTo>
                  <a:lnTo>
                    <a:pt x="4" y="174"/>
                  </a:lnTo>
                  <a:lnTo>
                    <a:pt x="7" y="162"/>
                  </a:lnTo>
                  <a:lnTo>
                    <a:pt x="11" y="150"/>
                  </a:lnTo>
                  <a:lnTo>
                    <a:pt x="13" y="140"/>
                  </a:lnTo>
                  <a:lnTo>
                    <a:pt x="19" y="132"/>
                  </a:lnTo>
                  <a:lnTo>
                    <a:pt x="25" y="122"/>
                  </a:lnTo>
                  <a:lnTo>
                    <a:pt x="31" y="112"/>
                  </a:lnTo>
                  <a:lnTo>
                    <a:pt x="35" y="104"/>
                  </a:lnTo>
                  <a:lnTo>
                    <a:pt x="35" y="92"/>
                  </a:lnTo>
                  <a:lnTo>
                    <a:pt x="33" y="84"/>
                  </a:lnTo>
                  <a:lnTo>
                    <a:pt x="29" y="74"/>
                  </a:lnTo>
                  <a:lnTo>
                    <a:pt x="25" y="66"/>
                  </a:lnTo>
                  <a:lnTo>
                    <a:pt x="23" y="56"/>
                  </a:lnTo>
                  <a:lnTo>
                    <a:pt x="23" y="52"/>
                  </a:lnTo>
                  <a:lnTo>
                    <a:pt x="25" y="48"/>
                  </a:lnTo>
                  <a:lnTo>
                    <a:pt x="27" y="44"/>
                  </a:lnTo>
                  <a:lnTo>
                    <a:pt x="27" y="40"/>
                  </a:lnTo>
                  <a:lnTo>
                    <a:pt x="27" y="32"/>
                  </a:lnTo>
                  <a:lnTo>
                    <a:pt x="23" y="24"/>
                  </a:lnTo>
                  <a:lnTo>
                    <a:pt x="15" y="0"/>
                  </a:lnTo>
                  <a:lnTo>
                    <a:pt x="79" y="0"/>
                  </a:lnTo>
                  <a:lnTo>
                    <a:pt x="79" y="12"/>
                  </a:lnTo>
                  <a:lnTo>
                    <a:pt x="85" y="24"/>
                  </a:lnTo>
                  <a:lnTo>
                    <a:pt x="93" y="32"/>
                  </a:lnTo>
                  <a:lnTo>
                    <a:pt x="95" y="34"/>
                  </a:lnTo>
                  <a:lnTo>
                    <a:pt x="99" y="34"/>
                  </a:lnTo>
                  <a:lnTo>
                    <a:pt x="111" y="34"/>
                  </a:lnTo>
                  <a:lnTo>
                    <a:pt x="119" y="34"/>
                  </a:lnTo>
                  <a:lnTo>
                    <a:pt x="121" y="32"/>
                  </a:lnTo>
                  <a:lnTo>
                    <a:pt x="123" y="28"/>
                  </a:lnTo>
                  <a:lnTo>
                    <a:pt x="123" y="20"/>
                  </a:lnTo>
                  <a:lnTo>
                    <a:pt x="143" y="20"/>
                  </a:lnTo>
                  <a:lnTo>
                    <a:pt x="145" y="22"/>
                  </a:lnTo>
                  <a:lnTo>
                    <a:pt x="147" y="24"/>
                  </a:lnTo>
                  <a:lnTo>
                    <a:pt x="151" y="26"/>
                  </a:lnTo>
                  <a:lnTo>
                    <a:pt x="159" y="26"/>
                  </a:lnTo>
                  <a:lnTo>
                    <a:pt x="165" y="24"/>
                  </a:lnTo>
                  <a:lnTo>
                    <a:pt x="167" y="46"/>
                  </a:lnTo>
                  <a:lnTo>
                    <a:pt x="165" y="68"/>
                  </a:lnTo>
                  <a:lnTo>
                    <a:pt x="165" y="72"/>
                  </a:lnTo>
                  <a:lnTo>
                    <a:pt x="169" y="74"/>
                  </a:lnTo>
                  <a:lnTo>
                    <a:pt x="171" y="82"/>
                  </a:lnTo>
                  <a:lnTo>
                    <a:pt x="171" y="86"/>
                  </a:lnTo>
                  <a:lnTo>
                    <a:pt x="169" y="92"/>
                  </a:lnTo>
                  <a:lnTo>
                    <a:pt x="175" y="94"/>
                  </a:lnTo>
                  <a:lnTo>
                    <a:pt x="179" y="94"/>
                  </a:lnTo>
                  <a:lnTo>
                    <a:pt x="183" y="92"/>
                  </a:lnTo>
                  <a:lnTo>
                    <a:pt x="191" y="92"/>
                  </a:lnTo>
                  <a:lnTo>
                    <a:pt x="197" y="92"/>
                  </a:lnTo>
                  <a:lnTo>
                    <a:pt x="197" y="122"/>
                  </a:lnTo>
                  <a:lnTo>
                    <a:pt x="195" y="126"/>
                  </a:lnTo>
                  <a:lnTo>
                    <a:pt x="191" y="128"/>
                  </a:lnTo>
                  <a:lnTo>
                    <a:pt x="189" y="128"/>
                  </a:lnTo>
                  <a:lnTo>
                    <a:pt x="165" y="128"/>
                  </a:lnTo>
                  <a:lnTo>
                    <a:pt x="165" y="192"/>
                  </a:lnTo>
                  <a:lnTo>
                    <a:pt x="181" y="210"/>
                  </a:lnTo>
                  <a:lnTo>
                    <a:pt x="181" y="2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50" name="Freeform 134"/>
            <p:cNvSpPr/>
            <p:nvPr/>
          </p:nvSpPr>
          <p:spPr bwMode="auto">
            <a:xfrm>
              <a:off x="5082923" y="5086671"/>
              <a:ext cx="216784" cy="264161"/>
            </a:xfrm>
            <a:custGeom>
              <a:avLst/>
              <a:gdLst>
                <a:gd name="T0" fmla="*/ 2147483647 w 148"/>
                <a:gd name="T1" fmla="*/ 2147483647 h 168"/>
                <a:gd name="T2" fmla="*/ 2147483647 w 148"/>
                <a:gd name="T3" fmla="*/ 2147483647 h 168"/>
                <a:gd name="T4" fmla="*/ 2147483647 w 148"/>
                <a:gd name="T5" fmla="*/ 2147483647 h 168"/>
                <a:gd name="T6" fmla="*/ 2147483647 w 148"/>
                <a:gd name="T7" fmla="*/ 2147483647 h 168"/>
                <a:gd name="T8" fmla="*/ 2147483647 w 148"/>
                <a:gd name="T9" fmla="*/ 2147483647 h 168"/>
                <a:gd name="T10" fmla="*/ 2147483647 w 148"/>
                <a:gd name="T11" fmla="*/ 2147483647 h 168"/>
                <a:gd name="T12" fmla="*/ 2147483647 w 148"/>
                <a:gd name="T13" fmla="*/ 2147483647 h 168"/>
                <a:gd name="T14" fmla="*/ 2147483647 w 148"/>
                <a:gd name="T15" fmla="*/ 2147483647 h 168"/>
                <a:gd name="T16" fmla="*/ 2147483647 w 148"/>
                <a:gd name="T17" fmla="*/ 2147483647 h 168"/>
                <a:gd name="T18" fmla="*/ 2147483647 w 148"/>
                <a:gd name="T19" fmla="*/ 2147483647 h 168"/>
                <a:gd name="T20" fmla="*/ 2147483647 w 148"/>
                <a:gd name="T21" fmla="*/ 2147483647 h 168"/>
                <a:gd name="T22" fmla="*/ 2147483647 w 148"/>
                <a:gd name="T23" fmla="*/ 2147483647 h 168"/>
                <a:gd name="T24" fmla="*/ 2147483647 w 148"/>
                <a:gd name="T25" fmla="*/ 2147483647 h 168"/>
                <a:gd name="T26" fmla="*/ 2147483647 w 148"/>
                <a:gd name="T27" fmla="*/ 2147483647 h 168"/>
                <a:gd name="T28" fmla="*/ 2147483647 w 148"/>
                <a:gd name="T29" fmla="*/ 2147483647 h 168"/>
                <a:gd name="T30" fmla="*/ 2147483647 w 148"/>
                <a:gd name="T31" fmla="*/ 2147483647 h 168"/>
                <a:gd name="T32" fmla="*/ 2147483647 w 148"/>
                <a:gd name="T33" fmla="*/ 2147483647 h 168"/>
                <a:gd name="T34" fmla="*/ 2147483647 w 148"/>
                <a:gd name="T35" fmla="*/ 2147483647 h 168"/>
                <a:gd name="T36" fmla="*/ 2147483647 w 148"/>
                <a:gd name="T37" fmla="*/ 2147483647 h 168"/>
                <a:gd name="T38" fmla="*/ 2147483647 w 148"/>
                <a:gd name="T39" fmla="*/ 2147483647 h 168"/>
                <a:gd name="T40" fmla="*/ 2147483647 w 148"/>
                <a:gd name="T41" fmla="*/ 2147483647 h 168"/>
                <a:gd name="T42" fmla="*/ 2147483647 w 148"/>
                <a:gd name="T43" fmla="*/ 2147483647 h 168"/>
                <a:gd name="T44" fmla="*/ 2147483647 w 148"/>
                <a:gd name="T45" fmla="*/ 2147483647 h 168"/>
                <a:gd name="T46" fmla="*/ 2147483647 w 148"/>
                <a:gd name="T47" fmla="*/ 2147483647 h 168"/>
                <a:gd name="T48" fmla="*/ 2147483647 w 148"/>
                <a:gd name="T49" fmla="*/ 2147483647 h 168"/>
                <a:gd name="T50" fmla="*/ 2147483647 w 148"/>
                <a:gd name="T51" fmla="*/ 2147483647 h 168"/>
                <a:gd name="T52" fmla="*/ 2147483647 w 148"/>
                <a:gd name="T53" fmla="*/ 2147483647 h 168"/>
                <a:gd name="T54" fmla="*/ 2147483647 w 148"/>
                <a:gd name="T55" fmla="*/ 2147483647 h 168"/>
                <a:gd name="T56" fmla="*/ 2147483647 w 148"/>
                <a:gd name="T57" fmla="*/ 2147483647 h 168"/>
                <a:gd name="T58" fmla="*/ 2147483647 w 148"/>
                <a:gd name="T59" fmla="*/ 2147483647 h 168"/>
                <a:gd name="T60" fmla="*/ 2147483647 w 148"/>
                <a:gd name="T61" fmla="*/ 2147483647 h 168"/>
                <a:gd name="T62" fmla="*/ 2147483647 w 148"/>
                <a:gd name="T63" fmla="*/ 2147483647 h 168"/>
                <a:gd name="T64" fmla="*/ 2147483647 w 148"/>
                <a:gd name="T65" fmla="*/ 2147483647 h 168"/>
                <a:gd name="T66" fmla="*/ 2147483647 w 148"/>
                <a:gd name="T67" fmla="*/ 2147483647 h 168"/>
                <a:gd name="T68" fmla="*/ 2147483647 w 148"/>
                <a:gd name="T69" fmla="*/ 2147483647 h 168"/>
                <a:gd name="T70" fmla="*/ 2147483647 w 148"/>
                <a:gd name="T71" fmla="*/ 2147483647 h 168"/>
                <a:gd name="T72" fmla="*/ 2147483647 w 148"/>
                <a:gd name="T73" fmla="*/ 2147483647 h 168"/>
                <a:gd name="T74" fmla="*/ 2147483647 w 148"/>
                <a:gd name="T75" fmla="*/ 2147483647 h 168"/>
                <a:gd name="T76" fmla="*/ 2147483647 w 148"/>
                <a:gd name="T77" fmla="*/ 2147483647 h 168"/>
                <a:gd name="T78" fmla="*/ 2147483647 w 148"/>
                <a:gd name="T79" fmla="*/ 2147483647 h 168"/>
                <a:gd name="T80" fmla="*/ 2147483647 w 148"/>
                <a:gd name="T81" fmla="*/ 2147483647 h 168"/>
                <a:gd name="T82" fmla="*/ 2147483647 w 148"/>
                <a:gd name="T83" fmla="*/ 2147483647 h 168"/>
                <a:gd name="T84" fmla="*/ 2147483647 w 148"/>
                <a:gd name="T85" fmla="*/ 2147483647 h 168"/>
                <a:gd name="T86" fmla="*/ 2147483647 w 148"/>
                <a:gd name="T87" fmla="*/ 2147483647 h 168"/>
                <a:gd name="T88" fmla="*/ 2147483647 w 148"/>
                <a:gd name="T89" fmla="*/ 2147483647 h 168"/>
                <a:gd name="T90" fmla="*/ 0 w 148"/>
                <a:gd name="T91" fmla="*/ 2147483647 h 168"/>
                <a:gd name="T92" fmla="*/ 0 w 148"/>
                <a:gd name="T93" fmla="*/ 2147483647 h 168"/>
                <a:gd name="T94" fmla="*/ 2147483647 w 148"/>
                <a:gd name="T95" fmla="*/ 2147483647 h 168"/>
                <a:gd name="T96" fmla="*/ 2147483647 w 148"/>
                <a:gd name="T97" fmla="*/ 2147483647 h 168"/>
                <a:gd name="T98" fmla="*/ 2147483647 w 148"/>
                <a:gd name="T99" fmla="*/ 2147483647 h 168"/>
                <a:gd name="T100" fmla="*/ 2147483647 w 148"/>
                <a:gd name="T101" fmla="*/ 2147483647 h 168"/>
                <a:gd name="T102" fmla="*/ 2147483647 w 148"/>
                <a:gd name="T103" fmla="*/ 2147483647 h 168"/>
                <a:gd name="T104" fmla="*/ 2147483647 w 148"/>
                <a:gd name="T105" fmla="*/ 2147483647 h 168"/>
                <a:gd name="T106" fmla="*/ 2147483647 w 148"/>
                <a:gd name="T107" fmla="*/ 2147483647 h 168"/>
                <a:gd name="T108" fmla="*/ 2147483647 w 148"/>
                <a:gd name="T109" fmla="*/ 0 h 168"/>
                <a:gd name="T110" fmla="*/ 2147483647 w 148"/>
                <a:gd name="T111" fmla="*/ 0 h 168"/>
                <a:gd name="T112" fmla="*/ 2147483647 w 148"/>
                <a:gd name="T113" fmla="*/ 2147483647 h 168"/>
                <a:gd name="T114" fmla="*/ 2147483647 w 148"/>
                <a:gd name="T115" fmla="*/ 2147483647 h 1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8"/>
                <a:gd name="T175" fmla="*/ 0 h 168"/>
                <a:gd name="T176" fmla="*/ 148 w 148"/>
                <a:gd name="T177" fmla="*/ 168 h 1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8" h="168">
                  <a:moveTo>
                    <a:pt x="94" y="8"/>
                  </a:moveTo>
                  <a:lnTo>
                    <a:pt x="98" y="14"/>
                  </a:lnTo>
                  <a:lnTo>
                    <a:pt x="100" y="18"/>
                  </a:lnTo>
                  <a:lnTo>
                    <a:pt x="102" y="20"/>
                  </a:lnTo>
                  <a:lnTo>
                    <a:pt x="100" y="22"/>
                  </a:lnTo>
                  <a:lnTo>
                    <a:pt x="102" y="26"/>
                  </a:lnTo>
                  <a:lnTo>
                    <a:pt x="106" y="32"/>
                  </a:lnTo>
                  <a:lnTo>
                    <a:pt x="112" y="36"/>
                  </a:lnTo>
                  <a:lnTo>
                    <a:pt x="120" y="42"/>
                  </a:lnTo>
                  <a:lnTo>
                    <a:pt x="124" y="46"/>
                  </a:lnTo>
                  <a:lnTo>
                    <a:pt x="126" y="52"/>
                  </a:lnTo>
                  <a:lnTo>
                    <a:pt x="128" y="62"/>
                  </a:lnTo>
                  <a:lnTo>
                    <a:pt x="128" y="68"/>
                  </a:lnTo>
                  <a:lnTo>
                    <a:pt x="132" y="70"/>
                  </a:lnTo>
                  <a:lnTo>
                    <a:pt x="136" y="72"/>
                  </a:lnTo>
                  <a:lnTo>
                    <a:pt x="140" y="74"/>
                  </a:lnTo>
                  <a:lnTo>
                    <a:pt x="144" y="74"/>
                  </a:lnTo>
                  <a:lnTo>
                    <a:pt x="148" y="80"/>
                  </a:lnTo>
                  <a:lnTo>
                    <a:pt x="140" y="84"/>
                  </a:lnTo>
                  <a:lnTo>
                    <a:pt x="134" y="88"/>
                  </a:lnTo>
                  <a:lnTo>
                    <a:pt x="126" y="100"/>
                  </a:lnTo>
                  <a:lnTo>
                    <a:pt x="116" y="112"/>
                  </a:lnTo>
                  <a:lnTo>
                    <a:pt x="106" y="122"/>
                  </a:lnTo>
                  <a:lnTo>
                    <a:pt x="104" y="124"/>
                  </a:lnTo>
                  <a:lnTo>
                    <a:pt x="100" y="126"/>
                  </a:lnTo>
                  <a:lnTo>
                    <a:pt x="98" y="128"/>
                  </a:lnTo>
                  <a:lnTo>
                    <a:pt x="94" y="132"/>
                  </a:lnTo>
                  <a:lnTo>
                    <a:pt x="92" y="138"/>
                  </a:lnTo>
                  <a:lnTo>
                    <a:pt x="88" y="142"/>
                  </a:lnTo>
                  <a:lnTo>
                    <a:pt x="84" y="146"/>
                  </a:lnTo>
                  <a:lnTo>
                    <a:pt x="78" y="148"/>
                  </a:lnTo>
                  <a:lnTo>
                    <a:pt x="72" y="146"/>
                  </a:lnTo>
                  <a:lnTo>
                    <a:pt x="68" y="142"/>
                  </a:lnTo>
                  <a:lnTo>
                    <a:pt x="62" y="140"/>
                  </a:lnTo>
                  <a:lnTo>
                    <a:pt x="56" y="138"/>
                  </a:lnTo>
                  <a:lnTo>
                    <a:pt x="52" y="142"/>
                  </a:lnTo>
                  <a:lnTo>
                    <a:pt x="44" y="150"/>
                  </a:lnTo>
                  <a:lnTo>
                    <a:pt x="36" y="162"/>
                  </a:lnTo>
                  <a:lnTo>
                    <a:pt x="28" y="168"/>
                  </a:lnTo>
                  <a:lnTo>
                    <a:pt x="12" y="168"/>
                  </a:lnTo>
                  <a:lnTo>
                    <a:pt x="14" y="160"/>
                  </a:lnTo>
                  <a:lnTo>
                    <a:pt x="16" y="152"/>
                  </a:lnTo>
                  <a:lnTo>
                    <a:pt x="16" y="146"/>
                  </a:lnTo>
                  <a:lnTo>
                    <a:pt x="14" y="142"/>
                  </a:lnTo>
                  <a:lnTo>
                    <a:pt x="6" y="134"/>
                  </a:lnTo>
                  <a:lnTo>
                    <a:pt x="0" y="132"/>
                  </a:lnTo>
                  <a:lnTo>
                    <a:pt x="0" y="78"/>
                  </a:lnTo>
                  <a:lnTo>
                    <a:pt x="20" y="78"/>
                  </a:lnTo>
                  <a:lnTo>
                    <a:pt x="20" y="10"/>
                  </a:lnTo>
                  <a:lnTo>
                    <a:pt x="42" y="8"/>
                  </a:lnTo>
                  <a:lnTo>
                    <a:pt x="60" y="6"/>
                  </a:lnTo>
                  <a:lnTo>
                    <a:pt x="64" y="12"/>
                  </a:lnTo>
                  <a:lnTo>
                    <a:pt x="78" y="6"/>
                  </a:lnTo>
                  <a:lnTo>
                    <a:pt x="82" y="2"/>
                  </a:lnTo>
                  <a:lnTo>
                    <a:pt x="88" y="0"/>
                  </a:lnTo>
                  <a:lnTo>
                    <a:pt x="92" y="0"/>
                  </a:lnTo>
                  <a:lnTo>
                    <a:pt x="94" y="2"/>
                  </a:lnTo>
                  <a:lnTo>
                    <a:pt x="94"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51" name="Freeform 135"/>
            <p:cNvSpPr/>
            <p:nvPr/>
          </p:nvSpPr>
          <p:spPr bwMode="auto">
            <a:xfrm>
              <a:off x="4242306" y="4092416"/>
              <a:ext cx="118770" cy="131417"/>
            </a:xfrm>
            <a:custGeom>
              <a:avLst/>
              <a:gdLst>
                <a:gd name="T0" fmla="*/ 2147483647 w 82"/>
                <a:gd name="T1" fmla="*/ 2147483647 h 82"/>
                <a:gd name="T2" fmla="*/ 2147483647 w 82"/>
                <a:gd name="T3" fmla="*/ 2147483647 h 82"/>
                <a:gd name="T4" fmla="*/ 2147483647 w 82"/>
                <a:gd name="T5" fmla="*/ 2147483647 h 82"/>
                <a:gd name="T6" fmla="*/ 2147483647 w 82"/>
                <a:gd name="T7" fmla="*/ 2147483647 h 82"/>
                <a:gd name="T8" fmla="*/ 2147483647 w 82"/>
                <a:gd name="T9" fmla="*/ 2147483647 h 82"/>
                <a:gd name="T10" fmla="*/ 2147483647 w 82"/>
                <a:gd name="T11" fmla="*/ 2147483647 h 82"/>
                <a:gd name="T12" fmla="*/ 2147483647 w 82"/>
                <a:gd name="T13" fmla="*/ 2147483647 h 82"/>
                <a:gd name="T14" fmla="*/ 2147483647 w 82"/>
                <a:gd name="T15" fmla="*/ 2147483647 h 82"/>
                <a:gd name="T16" fmla="*/ 2147483647 w 82"/>
                <a:gd name="T17" fmla="*/ 2147483647 h 82"/>
                <a:gd name="T18" fmla="*/ 2147483647 w 82"/>
                <a:gd name="T19" fmla="*/ 2147483647 h 82"/>
                <a:gd name="T20" fmla="*/ 2147483647 w 82"/>
                <a:gd name="T21" fmla="*/ 2147483647 h 82"/>
                <a:gd name="T22" fmla="*/ 2147483647 w 82"/>
                <a:gd name="T23" fmla="*/ 2147483647 h 82"/>
                <a:gd name="T24" fmla="*/ 2147483647 w 82"/>
                <a:gd name="T25" fmla="*/ 2147483647 h 82"/>
                <a:gd name="T26" fmla="*/ 2147483647 w 82"/>
                <a:gd name="T27" fmla="*/ 2147483647 h 82"/>
                <a:gd name="T28" fmla="*/ 2147483647 w 82"/>
                <a:gd name="T29" fmla="*/ 2147483647 h 82"/>
                <a:gd name="T30" fmla="*/ 2147483647 w 82"/>
                <a:gd name="T31" fmla="*/ 2147483647 h 82"/>
                <a:gd name="T32" fmla="*/ 2147483647 w 82"/>
                <a:gd name="T33" fmla="*/ 2147483647 h 82"/>
                <a:gd name="T34" fmla="*/ 2147483647 w 82"/>
                <a:gd name="T35" fmla="*/ 2147483647 h 82"/>
                <a:gd name="T36" fmla="*/ 2147483647 w 82"/>
                <a:gd name="T37" fmla="*/ 2147483647 h 82"/>
                <a:gd name="T38" fmla="*/ 2147483647 w 82"/>
                <a:gd name="T39" fmla="*/ 2147483647 h 82"/>
                <a:gd name="T40" fmla="*/ 2147483647 w 82"/>
                <a:gd name="T41" fmla="*/ 2147483647 h 82"/>
                <a:gd name="T42" fmla="*/ 2147483647 w 82"/>
                <a:gd name="T43" fmla="*/ 2147483647 h 82"/>
                <a:gd name="T44" fmla="*/ 2147483647 w 82"/>
                <a:gd name="T45" fmla="*/ 2147483647 h 82"/>
                <a:gd name="T46" fmla="*/ 2147483647 w 82"/>
                <a:gd name="T47" fmla="*/ 2147483647 h 82"/>
                <a:gd name="T48" fmla="*/ 0 w 82"/>
                <a:gd name="T49" fmla="*/ 2147483647 h 82"/>
                <a:gd name="T50" fmla="*/ 2147483647 w 82"/>
                <a:gd name="T51" fmla="*/ 2147483647 h 82"/>
                <a:gd name="T52" fmla="*/ 2147483647 w 82"/>
                <a:gd name="T53" fmla="*/ 2147483647 h 82"/>
                <a:gd name="T54" fmla="*/ 2147483647 w 82"/>
                <a:gd name="T55" fmla="*/ 2147483647 h 82"/>
                <a:gd name="T56" fmla="*/ 2147483647 w 82"/>
                <a:gd name="T57" fmla="*/ 2147483647 h 82"/>
                <a:gd name="T58" fmla="*/ 2147483647 w 82"/>
                <a:gd name="T59" fmla="*/ 2147483647 h 82"/>
                <a:gd name="T60" fmla="*/ 2147483647 w 82"/>
                <a:gd name="T61" fmla="*/ 2147483647 h 82"/>
                <a:gd name="T62" fmla="*/ 2147483647 w 82"/>
                <a:gd name="T63" fmla="*/ 2147483647 h 82"/>
                <a:gd name="T64" fmla="*/ 2147483647 w 82"/>
                <a:gd name="T65" fmla="*/ 0 h 82"/>
                <a:gd name="T66" fmla="*/ 2147483647 w 82"/>
                <a:gd name="T67" fmla="*/ 0 h 82"/>
                <a:gd name="T68" fmla="*/ 2147483647 w 82"/>
                <a:gd name="T69" fmla="*/ 2147483647 h 82"/>
                <a:gd name="T70" fmla="*/ 2147483647 w 82"/>
                <a:gd name="T71" fmla="*/ 2147483647 h 82"/>
                <a:gd name="T72" fmla="*/ 2147483647 w 82"/>
                <a:gd name="T73" fmla="*/ 2147483647 h 82"/>
                <a:gd name="T74" fmla="*/ 2147483647 w 82"/>
                <a:gd name="T75" fmla="*/ 2147483647 h 82"/>
                <a:gd name="T76" fmla="*/ 2147483647 w 82"/>
                <a:gd name="T77" fmla="*/ 2147483647 h 82"/>
                <a:gd name="T78" fmla="*/ 2147483647 w 82"/>
                <a:gd name="T79" fmla="*/ 2147483647 h 82"/>
                <a:gd name="T80" fmla="*/ 2147483647 w 82"/>
                <a:gd name="T81" fmla="*/ 2147483647 h 82"/>
                <a:gd name="T82" fmla="*/ 2147483647 w 82"/>
                <a:gd name="T83" fmla="*/ 2147483647 h 82"/>
                <a:gd name="T84" fmla="*/ 2147483647 w 82"/>
                <a:gd name="T85" fmla="*/ 2147483647 h 82"/>
                <a:gd name="T86" fmla="*/ 2147483647 w 82"/>
                <a:gd name="T87" fmla="*/ 2147483647 h 82"/>
                <a:gd name="T88" fmla="*/ 2147483647 w 82"/>
                <a:gd name="T89" fmla="*/ 2147483647 h 82"/>
                <a:gd name="T90" fmla="*/ 2147483647 w 82"/>
                <a:gd name="T91" fmla="*/ 2147483647 h 82"/>
                <a:gd name="T92" fmla="*/ 2147483647 w 82"/>
                <a:gd name="T93" fmla="*/ 2147483647 h 82"/>
                <a:gd name="T94" fmla="*/ 2147483647 w 82"/>
                <a:gd name="T95" fmla="*/ 2147483647 h 82"/>
                <a:gd name="T96" fmla="*/ 2147483647 w 82"/>
                <a:gd name="T97" fmla="*/ 2147483647 h 82"/>
                <a:gd name="T98" fmla="*/ 2147483647 w 82"/>
                <a:gd name="T99" fmla="*/ 2147483647 h 82"/>
                <a:gd name="T100" fmla="*/ 2147483647 w 82"/>
                <a:gd name="T101" fmla="*/ 2147483647 h 82"/>
                <a:gd name="T102" fmla="*/ 2147483647 w 82"/>
                <a:gd name="T103" fmla="*/ 2147483647 h 82"/>
                <a:gd name="T104" fmla="*/ 2147483647 w 82"/>
                <a:gd name="T105" fmla="*/ 2147483647 h 82"/>
                <a:gd name="T106" fmla="*/ 2147483647 w 82"/>
                <a:gd name="T107" fmla="*/ 2147483647 h 82"/>
                <a:gd name="T108" fmla="*/ 2147483647 w 82"/>
                <a:gd name="T109" fmla="*/ 2147483647 h 82"/>
                <a:gd name="T110" fmla="*/ 2147483647 w 82"/>
                <a:gd name="T111" fmla="*/ 2147483647 h 82"/>
                <a:gd name="T112" fmla="*/ 2147483647 w 82"/>
                <a:gd name="T113" fmla="*/ 2147483647 h 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2"/>
                <a:gd name="T172" fmla="*/ 0 h 82"/>
                <a:gd name="T173" fmla="*/ 82 w 82"/>
                <a:gd name="T174" fmla="*/ 82 h 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2" h="82">
                  <a:moveTo>
                    <a:pt x="6" y="78"/>
                  </a:moveTo>
                  <a:lnTo>
                    <a:pt x="4" y="74"/>
                  </a:lnTo>
                  <a:lnTo>
                    <a:pt x="4" y="68"/>
                  </a:lnTo>
                  <a:lnTo>
                    <a:pt x="4" y="62"/>
                  </a:lnTo>
                  <a:lnTo>
                    <a:pt x="16" y="62"/>
                  </a:lnTo>
                  <a:lnTo>
                    <a:pt x="28" y="60"/>
                  </a:lnTo>
                  <a:lnTo>
                    <a:pt x="28" y="58"/>
                  </a:lnTo>
                  <a:lnTo>
                    <a:pt x="34" y="60"/>
                  </a:lnTo>
                  <a:lnTo>
                    <a:pt x="42" y="62"/>
                  </a:lnTo>
                  <a:lnTo>
                    <a:pt x="46" y="60"/>
                  </a:lnTo>
                  <a:lnTo>
                    <a:pt x="50" y="58"/>
                  </a:lnTo>
                  <a:lnTo>
                    <a:pt x="38" y="56"/>
                  </a:lnTo>
                  <a:lnTo>
                    <a:pt x="32" y="54"/>
                  </a:lnTo>
                  <a:lnTo>
                    <a:pt x="30" y="50"/>
                  </a:lnTo>
                  <a:lnTo>
                    <a:pt x="26" y="52"/>
                  </a:lnTo>
                  <a:lnTo>
                    <a:pt x="24" y="54"/>
                  </a:lnTo>
                  <a:lnTo>
                    <a:pt x="22" y="56"/>
                  </a:lnTo>
                  <a:lnTo>
                    <a:pt x="18" y="58"/>
                  </a:lnTo>
                  <a:lnTo>
                    <a:pt x="6" y="56"/>
                  </a:lnTo>
                  <a:lnTo>
                    <a:pt x="6" y="52"/>
                  </a:lnTo>
                  <a:lnTo>
                    <a:pt x="8" y="46"/>
                  </a:lnTo>
                  <a:lnTo>
                    <a:pt x="6" y="40"/>
                  </a:lnTo>
                  <a:lnTo>
                    <a:pt x="4" y="36"/>
                  </a:lnTo>
                  <a:lnTo>
                    <a:pt x="2" y="32"/>
                  </a:lnTo>
                  <a:lnTo>
                    <a:pt x="0" y="30"/>
                  </a:lnTo>
                  <a:lnTo>
                    <a:pt x="2" y="24"/>
                  </a:lnTo>
                  <a:lnTo>
                    <a:pt x="4" y="16"/>
                  </a:lnTo>
                  <a:lnTo>
                    <a:pt x="10" y="4"/>
                  </a:lnTo>
                  <a:lnTo>
                    <a:pt x="14" y="4"/>
                  </a:lnTo>
                  <a:lnTo>
                    <a:pt x="16" y="4"/>
                  </a:lnTo>
                  <a:lnTo>
                    <a:pt x="20" y="4"/>
                  </a:lnTo>
                  <a:lnTo>
                    <a:pt x="22" y="2"/>
                  </a:lnTo>
                  <a:lnTo>
                    <a:pt x="26" y="0"/>
                  </a:lnTo>
                  <a:lnTo>
                    <a:pt x="30" y="0"/>
                  </a:lnTo>
                  <a:lnTo>
                    <a:pt x="38" y="2"/>
                  </a:lnTo>
                  <a:lnTo>
                    <a:pt x="46" y="6"/>
                  </a:lnTo>
                  <a:lnTo>
                    <a:pt x="52" y="8"/>
                  </a:lnTo>
                  <a:lnTo>
                    <a:pt x="54" y="14"/>
                  </a:lnTo>
                  <a:lnTo>
                    <a:pt x="64" y="28"/>
                  </a:lnTo>
                  <a:lnTo>
                    <a:pt x="68" y="32"/>
                  </a:lnTo>
                  <a:lnTo>
                    <a:pt x="74" y="36"/>
                  </a:lnTo>
                  <a:lnTo>
                    <a:pt x="72" y="36"/>
                  </a:lnTo>
                  <a:lnTo>
                    <a:pt x="76" y="48"/>
                  </a:lnTo>
                  <a:lnTo>
                    <a:pt x="80" y="58"/>
                  </a:lnTo>
                  <a:lnTo>
                    <a:pt x="82" y="66"/>
                  </a:lnTo>
                  <a:lnTo>
                    <a:pt x="82" y="72"/>
                  </a:lnTo>
                  <a:lnTo>
                    <a:pt x="82" y="80"/>
                  </a:lnTo>
                  <a:lnTo>
                    <a:pt x="80" y="80"/>
                  </a:lnTo>
                  <a:lnTo>
                    <a:pt x="74" y="82"/>
                  </a:lnTo>
                  <a:lnTo>
                    <a:pt x="68" y="80"/>
                  </a:lnTo>
                  <a:lnTo>
                    <a:pt x="62" y="78"/>
                  </a:lnTo>
                  <a:lnTo>
                    <a:pt x="56" y="76"/>
                  </a:lnTo>
                  <a:lnTo>
                    <a:pt x="50" y="74"/>
                  </a:lnTo>
                  <a:lnTo>
                    <a:pt x="38" y="74"/>
                  </a:lnTo>
                  <a:lnTo>
                    <a:pt x="26" y="76"/>
                  </a:lnTo>
                  <a:lnTo>
                    <a:pt x="18" y="78"/>
                  </a:lnTo>
                  <a:lnTo>
                    <a:pt x="6"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52" name="Freeform 136"/>
            <p:cNvSpPr/>
            <p:nvPr/>
          </p:nvSpPr>
          <p:spPr bwMode="auto">
            <a:xfrm>
              <a:off x="4250377" y="4210559"/>
              <a:ext cx="65727" cy="37169"/>
            </a:xfrm>
            <a:custGeom>
              <a:avLst/>
              <a:gdLst>
                <a:gd name="T0" fmla="*/ 0 w 44"/>
                <a:gd name="T1" fmla="*/ 2147483647 h 24"/>
                <a:gd name="T2" fmla="*/ 2147483647 w 44"/>
                <a:gd name="T3" fmla="*/ 2147483647 h 24"/>
                <a:gd name="T4" fmla="*/ 2147483647 w 44"/>
                <a:gd name="T5" fmla="*/ 2147483647 h 24"/>
                <a:gd name="T6" fmla="*/ 2147483647 w 44"/>
                <a:gd name="T7" fmla="*/ 0 h 24"/>
                <a:gd name="T8" fmla="*/ 2147483647 w 44"/>
                <a:gd name="T9" fmla="*/ 0 h 24"/>
                <a:gd name="T10" fmla="*/ 2147483647 w 44"/>
                <a:gd name="T11" fmla="*/ 2147483647 h 24"/>
                <a:gd name="T12" fmla="*/ 2147483647 w 44"/>
                <a:gd name="T13" fmla="*/ 2147483647 h 24"/>
                <a:gd name="T14" fmla="*/ 2147483647 w 44"/>
                <a:gd name="T15" fmla="*/ 2147483647 h 24"/>
                <a:gd name="T16" fmla="*/ 2147483647 w 44"/>
                <a:gd name="T17" fmla="*/ 2147483647 h 24"/>
                <a:gd name="T18" fmla="*/ 2147483647 w 44"/>
                <a:gd name="T19" fmla="*/ 2147483647 h 24"/>
                <a:gd name="T20" fmla="*/ 2147483647 w 44"/>
                <a:gd name="T21" fmla="*/ 2147483647 h 24"/>
                <a:gd name="T22" fmla="*/ 2147483647 w 44"/>
                <a:gd name="T23" fmla="*/ 2147483647 h 24"/>
                <a:gd name="T24" fmla="*/ 2147483647 w 44"/>
                <a:gd name="T25" fmla="*/ 2147483647 h 24"/>
                <a:gd name="T26" fmla="*/ 2147483647 w 44"/>
                <a:gd name="T27" fmla="*/ 2147483647 h 24"/>
                <a:gd name="T28" fmla="*/ 2147483647 w 44"/>
                <a:gd name="T29" fmla="*/ 2147483647 h 24"/>
                <a:gd name="T30" fmla="*/ 2147483647 w 44"/>
                <a:gd name="T31" fmla="*/ 2147483647 h 24"/>
                <a:gd name="T32" fmla="*/ 2147483647 w 44"/>
                <a:gd name="T33" fmla="*/ 2147483647 h 24"/>
                <a:gd name="T34" fmla="*/ 2147483647 w 44"/>
                <a:gd name="T35" fmla="*/ 2147483647 h 24"/>
                <a:gd name="T36" fmla="*/ 2147483647 w 44"/>
                <a:gd name="T37" fmla="*/ 2147483647 h 24"/>
                <a:gd name="T38" fmla="*/ 0 w 44"/>
                <a:gd name="T39" fmla="*/ 2147483647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
                <a:gd name="T61" fmla="*/ 0 h 24"/>
                <a:gd name="T62" fmla="*/ 44 w 44"/>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 h="24">
                  <a:moveTo>
                    <a:pt x="0" y="4"/>
                  </a:moveTo>
                  <a:lnTo>
                    <a:pt x="12" y="4"/>
                  </a:lnTo>
                  <a:lnTo>
                    <a:pt x="20" y="2"/>
                  </a:lnTo>
                  <a:lnTo>
                    <a:pt x="32" y="0"/>
                  </a:lnTo>
                  <a:lnTo>
                    <a:pt x="44" y="0"/>
                  </a:lnTo>
                  <a:lnTo>
                    <a:pt x="44" y="4"/>
                  </a:lnTo>
                  <a:lnTo>
                    <a:pt x="44" y="8"/>
                  </a:lnTo>
                  <a:lnTo>
                    <a:pt x="40" y="8"/>
                  </a:lnTo>
                  <a:lnTo>
                    <a:pt x="42" y="12"/>
                  </a:lnTo>
                  <a:lnTo>
                    <a:pt x="44" y="12"/>
                  </a:lnTo>
                  <a:lnTo>
                    <a:pt x="44" y="16"/>
                  </a:lnTo>
                  <a:lnTo>
                    <a:pt x="38" y="18"/>
                  </a:lnTo>
                  <a:lnTo>
                    <a:pt x="34" y="20"/>
                  </a:lnTo>
                  <a:lnTo>
                    <a:pt x="30" y="22"/>
                  </a:lnTo>
                  <a:lnTo>
                    <a:pt x="26" y="24"/>
                  </a:lnTo>
                  <a:lnTo>
                    <a:pt x="20" y="16"/>
                  </a:lnTo>
                  <a:lnTo>
                    <a:pt x="18" y="14"/>
                  </a:lnTo>
                  <a:lnTo>
                    <a:pt x="16" y="12"/>
                  </a:lnTo>
                  <a:lnTo>
                    <a:pt x="8" y="8"/>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53" name="Freeform 137"/>
            <p:cNvSpPr/>
            <p:nvPr/>
          </p:nvSpPr>
          <p:spPr bwMode="auto">
            <a:xfrm>
              <a:off x="4288430" y="4210559"/>
              <a:ext cx="161435" cy="150001"/>
            </a:xfrm>
            <a:custGeom>
              <a:avLst/>
              <a:gdLst>
                <a:gd name="T0" fmla="*/ 2147483647 w 110"/>
                <a:gd name="T1" fmla="*/ 2147483647 h 96"/>
                <a:gd name="T2" fmla="*/ 2147483647 w 110"/>
                <a:gd name="T3" fmla="*/ 2147483647 h 96"/>
                <a:gd name="T4" fmla="*/ 2147483647 w 110"/>
                <a:gd name="T5" fmla="*/ 2147483647 h 96"/>
                <a:gd name="T6" fmla="*/ 2147483647 w 110"/>
                <a:gd name="T7" fmla="*/ 2147483647 h 96"/>
                <a:gd name="T8" fmla="*/ 2147483647 w 110"/>
                <a:gd name="T9" fmla="*/ 2147483647 h 96"/>
                <a:gd name="T10" fmla="*/ 2147483647 w 110"/>
                <a:gd name="T11" fmla="*/ 2147483647 h 96"/>
                <a:gd name="T12" fmla="*/ 2147483647 w 110"/>
                <a:gd name="T13" fmla="*/ 2147483647 h 96"/>
                <a:gd name="T14" fmla="*/ 2147483647 w 110"/>
                <a:gd name="T15" fmla="*/ 2147483647 h 96"/>
                <a:gd name="T16" fmla="*/ 2147483647 w 110"/>
                <a:gd name="T17" fmla="*/ 2147483647 h 96"/>
                <a:gd name="T18" fmla="*/ 2147483647 w 110"/>
                <a:gd name="T19" fmla="*/ 2147483647 h 96"/>
                <a:gd name="T20" fmla="*/ 2147483647 w 110"/>
                <a:gd name="T21" fmla="*/ 2147483647 h 96"/>
                <a:gd name="T22" fmla="*/ 2147483647 w 110"/>
                <a:gd name="T23" fmla="*/ 2147483647 h 96"/>
                <a:gd name="T24" fmla="*/ 2147483647 w 110"/>
                <a:gd name="T25" fmla="*/ 2147483647 h 96"/>
                <a:gd name="T26" fmla="*/ 2147483647 w 110"/>
                <a:gd name="T27" fmla="*/ 2147483647 h 96"/>
                <a:gd name="T28" fmla="*/ 2147483647 w 110"/>
                <a:gd name="T29" fmla="*/ 2147483647 h 96"/>
                <a:gd name="T30" fmla="*/ 2147483647 w 110"/>
                <a:gd name="T31" fmla="*/ 2147483647 h 96"/>
                <a:gd name="T32" fmla="*/ 2147483647 w 110"/>
                <a:gd name="T33" fmla="*/ 2147483647 h 96"/>
                <a:gd name="T34" fmla="*/ 2147483647 w 110"/>
                <a:gd name="T35" fmla="*/ 2147483647 h 96"/>
                <a:gd name="T36" fmla="*/ 2147483647 w 110"/>
                <a:gd name="T37" fmla="*/ 2147483647 h 96"/>
                <a:gd name="T38" fmla="*/ 2147483647 w 110"/>
                <a:gd name="T39" fmla="*/ 2147483647 h 96"/>
                <a:gd name="T40" fmla="*/ 2147483647 w 110"/>
                <a:gd name="T41" fmla="*/ 2147483647 h 96"/>
                <a:gd name="T42" fmla="*/ 2147483647 w 110"/>
                <a:gd name="T43" fmla="*/ 2147483647 h 96"/>
                <a:gd name="T44" fmla="*/ 2147483647 w 110"/>
                <a:gd name="T45" fmla="*/ 2147483647 h 96"/>
                <a:gd name="T46" fmla="*/ 2147483647 w 110"/>
                <a:gd name="T47" fmla="*/ 2147483647 h 96"/>
                <a:gd name="T48" fmla="*/ 2147483647 w 110"/>
                <a:gd name="T49" fmla="*/ 2147483647 h 96"/>
                <a:gd name="T50" fmla="*/ 2147483647 w 110"/>
                <a:gd name="T51" fmla="*/ 2147483647 h 96"/>
                <a:gd name="T52" fmla="*/ 2147483647 w 110"/>
                <a:gd name="T53" fmla="*/ 2147483647 h 96"/>
                <a:gd name="T54" fmla="*/ 2147483647 w 110"/>
                <a:gd name="T55" fmla="*/ 2147483647 h 96"/>
                <a:gd name="T56" fmla="*/ 2147483647 w 110"/>
                <a:gd name="T57" fmla="*/ 2147483647 h 96"/>
                <a:gd name="T58" fmla="*/ 2147483647 w 110"/>
                <a:gd name="T59" fmla="*/ 2147483647 h 96"/>
                <a:gd name="T60" fmla="*/ 2147483647 w 110"/>
                <a:gd name="T61" fmla="*/ 2147483647 h 96"/>
                <a:gd name="T62" fmla="*/ 2147483647 w 110"/>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0"/>
                <a:gd name="T97" fmla="*/ 0 h 96"/>
                <a:gd name="T98" fmla="*/ 110 w 110"/>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0" h="96">
                  <a:moveTo>
                    <a:pt x="28" y="66"/>
                  </a:moveTo>
                  <a:lnTo>
                    <a:pt x="32" y="60"/>
                  </a:lnTo>
                  <a:lnTo>
                    <a:pt x="38" y="54"/>
                  </a:lnTo>
                  <a:lnTo>
                    <a:pt x="44" y="48"/>
                  </a:lnTo>
                  <a:lnTo>
                    <a:pt x="50" y="46"/>
                  </a:lnTo>
                  <a:lnTo>
                    <a:pt x="56" y="48"/>
                  </a:lnTo>
                  <a:lnTo>
                    <a:pt x="60" y="50"/>
                  </a:lnTo>
                  <a:lnTo>
                    <a:pt x="62" y="54"/>
                  </a:lnTo>
                  <a:lnTo>
                    <a:pt x="64" y="60"/>
                  </a:lnTo>
                  <a:lnTo>
                    <a:pt x="66" y="68"/>
                  </a:lnTo>
                  <a:lnTo>
                    <a:pt x="70" y="78"/>
                  </a:lnTo>
                  <a:lnTo>
                    <a:pt x="74" y="76"/>
                  </a:lnTo>
                  <a:lnTo>
                    <a:pt x="76" y="74"/>
                  </a:lnTo>
                  <a:lnTo>
                    <a:pt x="84" y="78"/>
                  </a:lnTo>
                  <a:lnTo>
                    <a:pt x="84" y="90"/>
                  </a:lnTo>
                  <a:lnTo>
                    <a:pt x="86" y="96"/>
                  </a:lnTo>
                  <a:lnTo>
                    <a:pt x="90" y="96"/>
                  </a:lnTo>
                  <a:lnTo>
                    <a:pt x="96" y="96"/>
                  </a:lnTo>
                  <a:lnTo>
                    <a:pt x="100" y="96"/>
                  </a:lnTo>
                  <a:lnTo>
                    <a:pt x="102" y="96"/>
                  </a:lnTo>
                  <a:lnTo>
                    <a:pt x="104" y="92"/>
                  </a:lnTo>
                  <a:lnTo>
                    <a:pt x="106" y="84"/>
                  </a:lnTo>
                  <a:lnTo>
                    <a:pt x="106" y="82"/>
                  </a:lnTo>
                  <a:lnTo>
                    <a:pt x="104" y="80"/>
                  </a:lnTo>
                  <a:lnTo>
                    <a:pt x="102" y="78"/>
                  </a:lnTo>
                  <a:lnTo>
                    <a:pt x="102" y="76"/>
                  </a:lnTo>
                  <a:lnTo>
                    <a:pt x="106" y="74"/>
                  </a:lnTo>
                  <a:lnTo>
                    <a:pt x="110" y="72"/>
                  </a:lnTo>
                  <a:lnTo>
                    <a:pt x="108" y="68"/>
                  </a:lnTo>
                  <a:lnTo>
                    <a:pt x="106" y="64"/>
                  </a:lnTo>
                  <a:lnTo>
                    <a:pt x="104" y="52"/>
                  </a:lnTo>
                  <a:lnTo>
                    <a:pt x="106" y="46"/>
                  </a:lnTo>
                  <a:lnTo>
                    <a:pt x="106" y="44"/>
                  </a:lnTo>
                  <a:lnTo>
                    <a:pt x="110" y="44"/>
                  </a:lnTo>
                  <a:lnTo>
                    <a:pt x="104" y="42"/>
                  </a:lnTo>
                  <a:lnTo>
                    <a:pt x="102" y="40"/>
                  </a:lnTo>
                  <a:lnTo>
                    <a:pt x="98" y="26"/>
                  </a:lnTo>
                  <a:lnTo>
                    <a:pt x="94" y="14"/>
                  </a:lnTo>
                  <a:lnTo>
                    <a:pt x="90" y="8"/>
                  </a:lnTo>
                  <a:lnTo>
                    <a:pt x="84" y="6"/>
                  </a:lnTo>
                  <a:lnTo>
                    <a:pt x="82" y="8"/>
                  </a:lnTo>
                  <a:lnTo>
                    <a:pt x="80" y="10"/>
                  </a:lnTo>
                  <a:lnTo>
                    <a:pt x="74" y="10"/>
                  </a:lnTo>
                  <a:lnTo>
                    <a:pt x="60" y="8"/>
                  </a:lnTo>
                  <a:lnTo>
                    <a:pt x="50" y="6"/>
                  </a:lnTo>
                  <a:lnTo>
                    <a:pt x="48" y="6"/>
                  </a:lnTo>
                  <a:lnTo>
                    <a:pt x="42" y="8"/>
                  </a:lnTo>
                  <a:lnTo>
                    <a:pt x="36" y="6"/>
                  </a:lnTo>
                  <a:lnTo>
                    <a:pt x="30" y="4"/>
                  </a:lnTo>
                  <a:lnTo>
                    <a:pt x="24" y="2"/>
                  </a:lnTo>
                  <a:lnTo>
                    <a:pt x="18" y="0"/>
                  </a:lnTo>
                  <a:lnTo>
                    <a:pt x="18" y="4"/>
                  </a:lnTo>
                  <a:lnTo>
                    <a:pt x="18" y="8"/>
                  </a:lnTo>
                  <a:lnTo>
                    <a:pt x="14" y="8"/>
                  </a:lnTo>
                  <a:lnTo>
                    <a:pt x="16" y="12"/>
                  </a:lnTo>
                  <a:lnTo>
                    <a:pt x="18" y="12"/>
                  </a:lnTo>
                  <a:lnTo>
                    <a:pt x="18" y="16"/>
                  </a:lnTo>
                  <a:lnTo>
                    <a:pt x="12" y="18"/>
                  </a:lnTo>
                  <a:lnTo>
                    <a:pt x="8" y="20"/>
                  </a:lnTo>
                  <a:lnTo>
                    <a:pt x="4" y="22"/>
                  </a:lnTo>
                  <a:lnTo>
                    <a:pt x="0" y="24"/>
                  </a:lnTo>
                  <a:lnTo>
                    <a:pt x="16" y="42"/>
                  </a:lnTo>
                  <a:lnTo>
                    <a:pt x="22" y="52"/>
                  </a:lnTo>
                  <a:lnTo>
                    <a:pt x="28"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54" name="Freeform 138"/>
            <p:cNvSpPr/>
            <p:nvPr/>
          </p:nvSpPr>
          <p:spPr bwMode="auto">
            <a:xfrm>
              <a:off x="4329942" y="4282241"/>
              <a:ext cx="62268" cy="88938"/>
            </a:xfrm>
            <a:custGeom>
              <a:avLst/>
              <a:gdLst>
                <a:gd name="T0" fmla="*/ 2147483647 w 42"/>
                <a:gd name="T1" fmla="*/ 2147483647 h 56"/>
                <a:gd name="T2" fmla="*/ 2147483647 w 42"/>
                <a:gd name="T3" fmla="*/ 2147483647 h 56"/>
                <a:gd name="T4" fmla="*/ 2147483647 w 42"/>
                <a:gd name="T5" fmla="*/ 2147483647 h 56"/>
                <a:gd name="T6" fmla="*/ 2147483647 w 42"/>
                <a:gd name="T7" fmla="*/ 2147483647 h 56"/>
                <a:gd name="T8" fmla="*/ 2147483647 w 42"/>
                <a:gd name="T9" fmla="*/ 2147483647 h 56"/>
                <a:gd name="T10" fmla="*/ 0 w 42"/>
                <a:gd name="T11" fmla="*/ 2147483647 h 56"/>
                <a:gd name="T12" fmla="*/ 2147483647 w 42"/>
                <a:gd name="T13" fmla="*/ 2147483647 h 56"/>
                <a:gd name="T14" fmla="*/ 2147483647 w 42"/>
                <a:gd name="T15" fmla="*/ 2147483647 h 56"/>
                <a:gd name="T16" fmla="*/ 2147483647 w 42"/>
                <a:gd name="T17" fmla="*/ 2147483647 h 56"/>
                <a:gd name="T18" fmla="*/ 2147483647 w 42"/>
                <a:gd name="T19" fmla="*/ 0 h 56"/>
                <a:gd name="T20" fmla="*/ 2147483647 w 42"/>
                <a:gd name="T21" fmla="*/ 2147483647 h 56"/>
                <a:gd name="T22" fmla="*/ 2147483647 w 42"/>
                <a:gd name="T23" fmla="*/ 2147483647 h 56"/>
                <a:gd name="T24" fmla="*/ 2147483647 w 42"/>
                <a:gd name="T25" fmla="*/ 2147483647 h 56"/>
                <a:gd name="T26" fmla="*/ 2147483647 w 42"/>
                <a:gd name="T27" fmla="*/ 2147483647 h 56"/>
                <a:gd name="T28" fmla="*/ 2147483647 w 42"/>
                <a:gd name="T29" fmla="*/ 2147483647 h 56"/>
                <a:gd name="T30" fmla="*/ 2147483647 w 42"/>
                <a:gd name="T31" fmla="*/ 2147483647 h 56"/>
                <a:gd name="T32" fmla="*/ 2147483647 w 42"/>
                <a:gd name="T33" fmla="*/ 2147483647 h 56"/>
                <a:gd name="T34" fmla="*/ 2147483647 w 42"/>
                <a:gd name="T35" fmla="*/ 2147483647 h 56"/>
                <a:gd name="T36" fmla="*/ 2147483647 w 42"/>
                <a:gd name="T37" fmla="*/ 2147483647 h 56"/>
                <a:gd name="T38" fmla="*/ 2147483647 w 42"/>
                <a:gd name="T39" fmla="*/ 2147483647 h 56"/>
                <a:gd name="T40" fmla="*/ 2147483647 w 42"/>
                <a:gd name="T41" fmla="*/ 2147483647 h 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56"/>
                <a:gd name="T65" fmla="*/ 42 w 42"/>
                <a:gd name="T66" fmla="*/ 56 h 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56">
                  <a:moveTo>
                    <a:pt x="24" y="56"/>
                  </a:moveTo>
                  <a:lnTo>
                    <a:pt x="18" y="50"/>
                  </a:lnTo>
                  <a:lnTo>
                    <a:pt x="12" y="46"/>
                  </a:lnTo>
                  <a:lnTo>
                    <a:pt x="6" y="38"/>
                  </a:lnTo>
                  <a:lnTo>
                    <a:pt x="2" y="30"/>
                  </a:lnTo>
                  <a:lnTo>
                    <a:pt x="0" y="20"/>
                  </a:lnTo>
                  <a:lnTo>
                    <a:pt x="4" y="14"/>
                  </a:lnTo>
                  <a:lnTo>
                    <a:pt x="10" y="8"/>
                  </a:lnTo>
                  <a:lnTo>
                    <a:pt x="16" y="2"/>
                  </a:lnTo>
                  <a:lnTo>
                    <a:pt x="22" y="0"/>
                  </a:lnTo>
                  <a:lnTo>
                    <a:pt x="28" y="2"/>
                  </a:lnTo>
                  <a:lnTo>
                    <a:pt x="32" y="4"/>
                  </a:lnTo>
                  <a:lnTo>
                    <a:pt x="34" y="8"/>
                  </a:lnTo>
                  <a:lnTo>
                    <a:pt x="36" y="14"/>
                  </a:lnTo>
                  <a:lnTo>
                    <a:pt x="38" y="22"/>
                  </a:lnTo>
                  <a:lnTo>
                    <a:pt x="42" y="32"/>
                  </a:lnTo>
                  <a:lnTo>
                    <a:pt x="40" y="36"/>
                  </a:lnTo>
                  <a:lnTo>
                    <a:pt x="38" y="42"/>
                  </a:lnTo>
                  <a:lnTo>
                    <a:pt x="34" y="48"/>
                  </a:lnTo>
                  <a:lnTo>
                    <a:pt x="28" y="52"/>
                  </a:lnTo>
                  <a:lnTo>
                    <a:pt x="24"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55" name="Freeform 139"/>
            <p:cNvSpPr/>
            <p:nvPr/>
          </p:nvSpPr>
          <p:spPr bwMode="auto">
            <a:xfrm>
              <a:off x="4364536" y="4328702"/>
              <a:ext cx="93402" cy="111506"/>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0 w 64"/>
                <a:gd name="T11" fmla="*/ 2147483647 h 72"/>
                <a:gd name="T12" fmla="*/ 2147483647 w 64"/>
                <a:gd name="T13" fmla="*/ 2147483647 h 72"/>
                <a:gd name="T14" fmla="*/ 2147483647 w 64"/>
                <a:gd name="T15" fmla="*/ 2147483647 h 72"/>
                <a:gd name="T16" fmla="*/ 2147483647 w 64"/>
                <a:gd name="T17" fmla="*/ 2147483647 h 72"/>
                <a:gd name="T18" fmla="*/ 2147483647 w 64"/>
                <a:gd name="T19" fmla="*/ 2147483647 h 72"/>
                <a:gd name="T20" fmla="*/ 2147483647 w 64"/>
                <a:gd name="T21" fmla="*/ 2147483647 h 72"/>
                <a:gd name="T22" fmla="*/ 2147483647 w 64"/>
                <a:gd name="T23" fmla="*/ 2147483647 h 72"/>
                <a:gd name="T24" fmla="*/ 2147483647 w 64"/>
                <a:gd name="T25" fmla="*/ 2147483647 h 72"/>
                <a:gd name="T26" fmla="*/ 2147483647 w 64"/>
                <a:gd name="T27" fmla="*/ 0 h 72"/>
                <a:gd name="T28" fmla="*/ 2147483647 w 64"/>
                <a:gd name="T29" fmla="*/ 2147483647 h 72"/>
                <a:gd name="T30" fmla="*/ 2147483647 w 64"/>
                <a:gd name="T31" fmla="*/ 2147483647 h 72"/>
                <a:gd name="T32" fmla="*/ 2147483647 w 64"/>
                <a:gd name="T33" fmla="*/ 2147483647 h 72"/>
                <a:gd name="T34" fmla="*/ 2147483647 w 64"/>
                <a:gd name="T35" fmla="*/ 2147483647 h 72"/>
                <a:gd name="T36" fmla="*/ 2147483647 w 64"/>
                <a:gd name="T37" fmla="*/ 2147483647 h 72"/>
                <a:gd name="T38" fmla="*/ 2147483647 w 64"/>
                <a:gd name="T39" fmla="*/ 2147483647 h 72"/>
                <a:gd name="T40" fmla="*/ 2147483647 w 64"/>
                <a:gd name="T41" fmla="*/ 2147483647 h 72"/>
                <a:gd name="T42" fmla="*/ 2147483647 w 64"/>
                <a:gd name="T43" fmla="*/ 2147483647 h 72"/>
                <a:gd name="T44" fmla="*/ 2147483647 w 64"/>
                <a:gd name="T45" fmla="*/ 2147483647 h 72"/>
                <a:gd name="T46" fmla="*/ 2147483647 w 64"/>
                <a:gd name="T47" fmla="*/ 2147483647 h 72"/>
                <a:gd name="T48" fmla="*/ 2147483647 w 64"/>
                <a:gd name="T49" fmla="*/ 2147483647 h 72"/>
                <a:gd name="T50" fmla="*/ 2147483647 w 64"/>
                <a:gd name="T51" fmla="*/ 2147483647 h 72"/>
                <a:gd name="T52" fmla="*/ 2147483647 w 64"/>
                <a:gd name="T53" fmla="*/ 2147483647 h 72"/>
                <a:gd name="T54" fmla="*/ 2147483647 w 64"/>
                <a:gd name="T55" fmla="*/ 2147483647 h 72"/>
                <a:gd name="T56" fmla="*/ 2147483647 w 64"/>
                <a:gd name="T57" fmla="*/ 2147483647 h 72"/>
                <a:gd name="T58" fmla="*/ 2147483647 w 64"/>
                <a:gd name="T59" fmla="*/ 2147483647 h 72"/>
                <a:gd name="T60" fmla="*/ 2147483647 w 64"/>
                <a:gd name="T61" fmla="*/ 2147483647 h 7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4"/>
                <a:gd name="T94" fmla="*/ 0 h 72"/>
                <a:gd name="T95" fmla="*/ 64 w 64"/>
                <a:gd name="T96" fmla="*/ 72 h 7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4" h="72">
                  <a:moveTo>
                    <a:pt x="62" y="72"/>
                  </a:moveTo>
                  <a:lnTo>
                    <a:pt x="54" y="70"/>
                  </a:lnTo>
                  <a:lnTo>
                    <a:pt x="50" y="66"/>
                  </a:lnTo>
                  <a:lnTo>
                    <a:pt x="40" y="56"/>
                  </a:lnTo>
                  <a:lnTo>
                    <a:pt x="20" y="44"/>
                  </a:lnTo>
                  <a:lnTo>
                    <a:pt x="0" y="28"/>
                  </a:lnTo>
                  <a:lnTo>
                    <a:pt x="2" y="26"/>
                  </a:lnTo>
                  <a:lnTo>
                    <a:pt x="4" y="24"/>
                  </a:lnTo>
                  <a:lnTo>
                    <a:pt x="10" y="20"/>
                  </a:lnTo>
                  <a:lnTo>
                    <a:pt x="14" y="14"/>
                  </a:lnTo>
                  <a:lnTo>
                    <a:pt x="16" y="8"/>
                  </a:lnTo>
                  <a:lnTo>
                    <a:pt x="18" y="4"/>
                  </a:lnTo>
                  <a:lnTo>
                    <a:pt x="22" y="2"/>
                  </a:lnTo>
                  <a:lnTo>
                    <a:pt x="24" y="0"/>
                  </a:lnTo>
                  <a:lnTo>
                    <a:pt x="32" y="4"/>
                  </a:lnTo>
                  <a:lnTo>
                    <a:pt x="32" y="16"/>
                  </a:lnTo>
                  <a:lnTo>
                    <a:pt x="34" y="22"/>
                  </a:lnTo>
                  <a:lnTo>
                    <a:pt x="38" y="22"/>
                  </a:lnTo>
                  <a:lnTo>
                    <a:pt x="44" y="22"/>
                  </a:lnTo>
                  <a:lnTo>
                    <a:pt x="50" y="22"/>
                  </a:lnTo>
                  <a:lnTo>
                    <a:pt x="50" y="24"/>
                  </a:lnTo>
                  <a:lnTo>
                    <a:pt x="50" y="28"/>
                  </a:lnTo>
                  <a:lnTo>
                    <a:pt x="50" y="34"/>
                  </a:lnTo>
                  <a:lnTo>
                    <a:pt x="50" y="38"/>
                  </a:lnTo>
                  <a:lnTo>
                    <a:pt x="50" y="42"/>
                  </a:lnTo>
                  <a:lnTo>
                    <a:pt x="56" y="46"/>
                  </a:lnTo>
                  <a:lnTo>
                    <a:pt x="62" y="48"/>
                  </a:lnTo>
                  <a:lnTo>
                    <a:pt x="64" y="52"/>
                  </a:lnTo>
                  <a:lnTo>
                    <a:pt x="64" y="54"/>
                  </a:lnTo>
                  <a:lnTo>
                    <a:pt x="62" y="70"/>
                  </a:lnTo>
                  <a:lnTo>
                    <a:pt x="62"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56" name="Freeform 140"/>
            <p:cNvSpPr/>
            <p:nvPr/>
          </p:nvSpPr>
          <p:spPr bwMode="auto">
            <a:xfrm>
              <a:off x="4499449" y="4138877"/>
              <a:ext cx="177579" cy="156638"/>
            </a:xfrm>
            <a:custGeom>
              <a:avLst/>
              <a:gdLst>
                <a:gd name="T0" fmla="*/ 2147483647 w 122"/>
                <a:gd name="T1" fmla="*/ 2147483647 h 98"/>
                <a:gd name="T2" fmla="*/ 2147483647 w 122"/>
                <a:gd name="T3" fmla="*/ 2147483647 h 98"/>
                <a:gd name="T4" fmla="*/ 2147483647 w 122"/>
                <a:gd name="T5" fmla="*/ 2147483647 h 98"/>
                <a:gd name="T6" fmla="*/ 2147483647 w 122"/>
                <a:gd name="T7" fmla="*/ 2147483647 h 98"/>
                <a:gd name="T8" fmla="*/ 2147483647 w 122"/>
                <a:gd name="T9" fmla="*/ 2147483647 h 98"/>
                <a:gd name="T10" fmla="*/ 2147483647 w 122"/>
                <a:gd name="T11" fmla="*/ 2147483647 h 98"/>
                <a:gd name="T12" fmla="*/ 2147483647 w 122"/>
                <a:gd name="T13" fmla="*/ 2147483647 h 98"/>
                <a:gd name="T14" fmla="*/ 2147483647 w 122"/>
                <a:gd name="T15" fmla="*/ 2147483647 h 98"/>
                <a:gd name="T16" fmla="*/ 2147483647 w 122"/>
                <a:gd name="T17" fmla="*/ 2147483647 h 98"/>
                <a:gd name="T18" fmla="*/ 2147483647 w 122"/>
                <a:gd name="T19" fmla="*/ 2147483647 h 98"/>
                <a:gd name="T20" fmla="*/ 2147483647 w 122"/>
                <a:gd name="T21" fmla="*/ 2147483647 h 98"/>
                <a:gd name="T22" fmla="*/ 2147483647 w 122"/>
                <a:gd name="T23" fmla="*/ 2147483647 h 98"/>
                <a:gd name="T24" fmla="*/ 2147483647 w 122"/>
                <a:gd name="T25" fmla="*/ 0 h 98"/>
                <a:gd name="T26" fmla="*/ 2147483647 w 122"/>
                <a:gd name="T27" fmla="*/ 2147483647 h 98"/>
                <a:gd name="T28" fmla="*/ 2147483647 w 122"/>
                <a:gd name="T29" fmla="*/ 2147483647 h 98"/>
                <a:gd name="T30" fmla="*/ 2147483647 w 122"/>
                <a:gd name="T31" fmla="*/ 2147483647 h 98"/>
                <a:gd name="T32" fmla="*/ 2147483647 w 122"/>
                <a:gd name="T33" fmla="*/ 2147483647 h 98"/>
                <a:gd name="T34" fmla="*/ 2147483647 w 122"/>
                <a:gd name="T35" fmla="*/ 2147483647 h 98"/>
                <a:gd name="T36" fmla="*/ 2147483647 w 122"/>
                <a:gd name="T37" fmla="*/ 2147483647 h 98"/>
                <a:gd name="T38" fmla="*/ 2147483647 w 122"/>
                <a:gd name="T39" fmla="*/ 2147483647 h 98"/>
                <a:gd name="T40" fmla="*/ 2147483647 w 122"/>
                <a:gd name="T41" fmla="*/ 2147483647 h 98"/>
                <a:gd name="T42" fmla="*/ 2147483647 w 122"/>
                <a:gd name="T43" fmla="*/ 2147483647 h 98"/>
                <a:gd name="T44" fmla="*/ 2147483647 w 122"/>
                <a:gd name="T45" fmla="*/ 2147483647 h 98"/>
                <a:gd name="T46" fmla="*/ 2147483647 w 122"/>
                <a:gd name="T47" fmla="*/ 2147483647 h 98"/>
                <a:gd name="T48" fmla="*/ 2147483647 w 122"/>
                <a:gd name="T49" fmla="*/ 2147483647 h 98"/>
                <a:gd name="T50" fmla="*/ 2147483647 w 122"/>
                <a:gd name="T51" fmla="*/ 2147483647 h 98"/>
                <a:gd name="T52" fmla="*/ 2147483647 w 122"/>
                <a:gd name="T53" fmla="*/ 2147483647 h 98"/>
                <a:gd name="T54" fmla="*/ 2147483647 w 122"/>
                <a:gd name="T55" fmla="*/ 2147483647 h 98"/>
                <a:gd name="T56" fmla="*/ 2147483647 w 122"/>
                <a:gd name="T57" fmla="*/ 2147483647 h 98"/>
                <a:gd name="T58" fmla="*/ 2147483647 w 122"/>
                <a:gd name="T59" fmla="*/ 2147483647 h 98"/>
                <a:gd name="T60" fmla="*/ 0 w 122"/>
                <a:gd name="T61" fmla="*/ 2147483647 h 98"/>
                <a:gd name="T62" fmla="*/ 2147483647 w 122"/>
                <a:gd name="T63" fmla="*/ 2147483647 h 98"/>
                <a:gd name="T64" fmla="*/ 2147483647 w 122"/>
                <a:gd name="T65" fmla="*/ 2147483647 h 98"/>
                <a:gd name="T66" fmla="*/ 2147483647 w 122"/>
                <a:gd name="T67" fmla="*/ 2147483647 h 98"/>
                <a:gd name="T68" fmla="*/ 2147483647 w 122"/>
                <a:gd name="T69" fmla="*/ 2147483647 h 98"/>
                <a:gd name="T70" fmla="*/ 2147483647 w 122"/>
                <a:gd name="T71" fmla="*/ 2147483647 h 98"/>
                <a:gd name="T72" fmla="*/ 2147483647 w 122"/>
                <a:gd name="T73" fmla="*/ 2147483647 h 98"/>
                <a:gd name="T74" fmla="*/ 2147483647 w 122"/>
                <a:gd name="T75" fmla="*/ 2147483647 h 98"/>
                <a:gd name="T76" fmla="*/ 2147483647 w 122"/>
                <a:gd name="T77" fmla="*/ 2147483647 h 98"/>
                <a:gd name="T78" fmla="*/ 2147483647 w 122"/>
                <a:gd name="T79" fmla="*/ 2147483647 h 98"/>
                <a:gd name="T80" fmla="*/ 2147483647 w 122"/>
                <a:gd name="T81" fmla="*/ 2147483647 h 98"/>
                <a:gd name="T82" fmla="*/ 2147483647 w 122"/>
                <a:gd name="T83" fmla="*/ 2147483647 h 98"/>
                <a:gd name="T84" fmla="*/ 2147483647 w 122"/>
                <a:gd name="T85" fmla="*/ 2147483647 h 98"/>
                <a:gd name="T86" fmla="*/ 2147483647 w 122"/>
                <a:gd name="T87" fmla="*/ 2147483647 h 98"/>
                <a:gd name="T88" fmla="*/ 2147483647 w 122"/>
                <a:gd name="T89" fmla="*/ 2147483647 h 98"/>
                <a:gd name="T90" fmla="*/ 2147483647 w 122"/>
                <a:gd name="T91" fmla="*/ 2147483647 h 98"/>
                <a:gd name="T92" fmla="*/ 2147483647 w 122"/>
                <a:gd name="T93" fmla="*/ 2147483647 h 98"/>
                <a:gd name="T94" fmla="*/ 2147483647 w 122"/>
                <a:gd name="T95" fmla="*/ 2147483647 h 98"/>
                <a:gd name="T96" fmla="*/ 2147483647 w 122"/>
                <a:gd name="T97" fmla="*/ 2147483647 h 98"/>
                <a:gd name="T98" fmla="*/ 2147483647 w 122"/>
                <a:gd name="T99" fmla="*/ 2147483647 h 98"/>
                <a:gd name="T100" fmla="*/ 2147483647 w 122"/>
                <a:gd name="T101" fmla="*/ 2147483647 h 98"/>
                <a:gd name="T102" fmla="*/ 2147483647 w 122"/>
                <a:gd name="T103" fmla="*/ 2147483647 h 98"/>
                <a:gd name="T104" fmla="*/ 2147483647 w 122"/>
                <a:gd name="T105" fmla="*/ 2147483647 h 98"/>
                <a:gd name="T106" fmla="*/ 2147483647 w 122"/>
                <a:gd name="T107" fmla="*/ 2147483647 h 98"/>
                <a:gd name="T108" fmla="*/ 2147483647 w 122"/>
                <a:gd name="T109" fmla="*/ 2147483647 h 98"/>
                <a:gd name="T110" fmla="*/ 2147483647 w 122"/>
                <a:gd name="T111" fmla="*/ 2147483647 h 98"/>
                <a:gd name="T112" fmla="*/ 2147483647 w 122"/>
                <a:gd name="T113" fmla="*/ 2147483647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98"/>
                <a:gd name="T173" fmla="*/ 122 w 122"/>
                <a:gd name="T174" fmla="*/ 98 h 9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98">
                  <a:moveTo>
                    <a:pt x="122" y="48"/>
                  </a:moveTo>
                  <a:lnTo>
                    <a:pt x="120" y="44"/>
                  </a:lnTo>
                  <a:lnTo>
                    <a:pt x="114" y="42"/>
                  </a:lnTo>
                  <a:lnTo>
                    <a:pt x="108" y="42"/>
                  </a:lnTo>
                  <a:lnTo>
                    <a:pt x="104" y="38"/>
                  </a:lnTo>
                  <a:lnTo>
                    <a:pt x="104" y="34"/>
                  </a:lnTo>
                  <a:lnTo>
                    <a:pt x="104" y="30"/>
                  </a:lnTo>
                  <a:lnTo>
                    <a:pt x="104" y="26"/>
                  </a:lnTo>
                  <a:lnTo>
                    <a:pt x="102" y="22"/>
                  </a:lnTo>
                  <a:lnTo>
                    <a:pt x="98" y="18"/>
                  </a:lnTo>
                  <a:lnTo>
                    <a:pt x="94" y="16"/>
                  </a:lnTo>
                  <a:lnTo>
                    <a:pt x="90" y="10"/>
                  </a:lnTo>
                  <a:lnTo>
                    <a:pt x="90" y="0"/>
                  </a:lnTo>
                  <a:lnTo>
                    <a:pt x="68" y="6"/>
                  </a:lnTo>
                  <a:lnTo>
                    <a:pt x="46" y="14"/>
                  </a:lnTo>
                  <a:lnTo>
                    <a:pt x="42" y="16"/>
                  </a:lnTo>
                  <a:lnTo>
                    <a:pt x="40" y="18"/>
                  </a:lnTo>
                  <a:lnTo>
                    <a:pt x="38" y="24"/>
                  </a:lnTo>
                  <a:lnTo>
                    <a:pt x="34" y="30"/>
                  </a:lnTo>
                  <a:lnTo>
                    <a:pt x="32" y="30"/>
                  </a:lnTo>
                  <a:lnTo>
                    <a:pt x="28" y="30"/>
                  </a:lnTo>
                  <a:lnTo>
                    <a:pt x="20" y="30"/>
                  </a:lnTo>
                  <a:lnTo>
                    <a:pt x="20" y="40"/>
                  </a:lnTo>
                  <a:lnTo>
                    <a:pt x="20" y="46"/>
                  </a:lnTo>
                  <a:lnTo>
                    <a:pt x="18" y="50"/>
                  </a:lnTo>
                  <a:lnTo>
                    <a:pt x="12" y="54"/>
                  </a:lnTo>
                  <a:lnTo>
                    <a:pt x="6" y="58"/>
                  </a:lnTo>
                  <a:lnTo>
                    <a:pt x="4" y="62"/>
                  </a:lnTo>
                  <a:lnTo>
                    <a:pt x="4" y="66"/>
                  </a:lnTo>
                  <a:lnTo>
                    <a:pt x="2" y="74"/>
                  </a:lnTo>
                  <a:lnTo>
                    <a:pt x="0" y="80"/>
                  </a:lnTo>
                  <a:lnTo>
                    <a:pt x="4" y="84"/>
                  </a:lnTo>
                  <a:lnTo>
                    <a:pt x="8" y="90"/>
                  </a:lnTo>
                  <a:lnTo>
                    <a:pt x="12" y="94"/>
                  </a:lnTo>
                  <a:lnTo>
                    <a:pt x="18" y="96"/>
                  </a:lnTo>
                  <a:lnTo>
                    <a:pt x="22" y="96"/>
                  </a:lnTo>
                  <a:lnTo>
                    <a:pt x="24" y="94"/>
                  </a:lnTo>
                  <a:lnTo>
                    <a:pt x="28" y="92"/>
                  </a:lnTo>
                  <a:lnTo>
                    <a:pt x="32" y="92"/>
                  </a:lnTo>
                  <a:lnTo>
                    <a:pt x="36" y="92"/>
                  </a:lnTo>
                  <a:lnTo>
                    <a:pt x="38" y="94"/>
                  </a:lnTo>
                  <a:lnTo>
                    <a:pt x="40" y="98"/>
                  </a:lnTo>
                  <a:lnTo>
                    <a:pt x="42" y="98"/>
                  </a:lnTo>
                  <a:lnTo>
                    <a:pt x="42" y="86"/>
                  </a:lnTo>
                  <a:lnTo>
                    <a:pt x="42" y="72"/>
                  </a:lnTo>
                  <a:lnTo>
                    <a:pt x="50" y="72"/>
                  </a:lnTo>
                  <a:lnTo>
                    <a:pt x="58" y="72"/>
                  </a:lnTo>
                  <a:lnTo>
                    <a:pt x="76" y="72"/>
                  </a:lnTo>
                  <a:lnTo>
                    <a:pt x="106" y="72"/>
                  </a:lnTo>
                  <a:lnTo>
                    <a:pt x="106" y="68"/>
                  </a:lnTo>
                  <a:lnTo>
                    <a:pt x="108" y="66"/>
                  </a:lnTo>
                  <a:lnTo>
                    <a:pt x="114" y="64"/>
                  </a:lnTo>
                  <a:lnTo>
                    <a:pt x="122" y="60"/>
                  </a:lnTo>
                  <a:lnTo>
                    <a:pt x="122" y="58"/>
                  </a:lnTo>
                  <a:lnTo>
                    <a:pt x="122" y="56"/>
                  </a:lnTo>
                  <a:lnTo>
                    <a:pt x="122" y="50"/>
                  </a:lnTo>
                  <a:lnTo>
                    <a:pt x="12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57" name="Freeform 141"/>
            <p:cNvSpPr/>
            <p:nvPr/>
          </p:nvSpPr>
          <p:spPr bwMode="auto">
            <a:xfrm>
              <a:off x="4439488" y="4266311"/>
              <a:ext cx="129148" cy="173895"/>
            </a:xfrm>
            <a:custGeom>
              <a:avLst/>
              <a:gdLst>
                <a:gd name="T0" fmla="*/ 2147483647 w 90"/>
                <a:gd name="T1" fmla="*/ 2147483647 h 110"/>
                <a:gd name="T2" fmla="*/ 2147483647 w 90"/>
                <a:gd name="T3" fmla="*/ 2147483647 h 110"/>
                <a:gd name="T4" fmla="*/ 0 w 90"/>
                <a:gd name="T5" fmla="*/ 2147483647 h 110"/>
                <a:gd name="T6" fmla="*/ 2147483647 w 90"/>
                <a:gd name="T7" fmla="*/ 2147483647 h 110"/>
                <a:gd name="T8" fmla="*/ 2147483647 w 90"/>
                <a:gd name="T9" fmla="*/ 2147483647 h 110"/>
                <a:gd name="T10" fmla="*/ 2147483647 w 90"/>
                <a:gd name="T11" fmla="*/ 2147483647 h 110"/>
                <a:gd name="T12" fmla="*/ 2147483647 w 90"/>
                <a:gd name="T13" fmla="*/ 2147483647 h 110"/>
                <a:gd name="T14" fmla="*/ 2147483647 w 90"/>
                <a:gd name="T15" fmla="*/ 2147483647 h 110"/>
                <a:gd name="T16" fmla="*/ 2147483647 w 90"/>
                <a:gd name="T17" fmla="*/ 2147483647 h 110"/>
                <a:gd name="T18" fmla="*/ 2147483647 w 90"/>
                <a:gd name="T19" fmla="*/ 0 h 110"/>
                <a:gd name="T20" fmla="*/ 2147483647 w 90"/>
                <a:gd name="T21" fmla="*/ 2147483647 h 110"/>
                <a:gd name="T22" fmla="*/ 2147483647 w 90"/>
                <a:gd name="T23" fmla="*/ 2147483647 h 110"/>
                <a:gd name="T24" fmla="*/ 2147483647 w 90"/>
                <a:gd name="T25" fmla="*/ 2147483647 h 110"/>
                <a:gd name="T26" fmla="*/ 2147483647 w 90"/>
                <a:gd name="T27" fmla="*/ 2147483647 h 110"/>
                <a:gd name="T28" fmla="*/ 2147483647 w 90"/>
                <a:gd name="T29" fmla="*/ 2147483647 h 110"/>
                <a:gd name="T30" fmla="*/ 2147483647 w 90"/>
                <a:gd name="T31" fmla="*/ 2147483647 h 110"/>
                <a:gd name="T32" fmla="*/ 2147483647 w 90"/>
                <a:gd name="T33" fmla="*/ 2147483647 h 110"/>
                <a:gd name="T34" fmla="*/ 2147483647 w 90"/>
                <a:gd name="T35" fmla="*/ 2147483647 h 110"/>
                <a:gd name="T36" fmla="*/ 2147483647 w 90"/>
                <a:gd name="T37" fmla="*/ 2147483647 h 110"/>
                <a:gd name="T38" fmla="*/ 2147483647 w 90"/>
                <a:gd name="T39" fmla="*/ 2147483647 h 110"/>
                <a:gd name="T40" fmla="*/ 2147483647 w 90"/>
                <a:gd name="T41" fmla="*/ 2147483647 h 110"/>
                <a:gd name="T42" fmla="*/ 2147483647 w 90"/>
                <a:gd name="T43" fmla="*/ 2147483647 h 110"/>
                <a:gd name="T44" fmla="*/ 2147483647 w 90"/>
                <a:gd name="T45" fmla="*/ 2147483647 h 110"/>
                <a:gd name="T46" fmla="*/ 2147483647 w 90"/>
                <a:gd name="T47" fmla="*/ 2147483647 h 110"/>
                <a:gd name="T48" fmla="*/ 2147483647 w 90"/>
                <a:gd name="T49" fmla="*/ 2147483647 h 110"/>
                <a:gd name="T50" fmla="*/ 2147483647 w 90"/>
                <a:gd name="T51" fmla="*/ 2147483647 h 110"/>
                <a:gd name="T52" fmla="*/ 2147483647 w 90"/>
                <a:gd name="T53" fmla="*/ 2147483647 h 110"/>
                <a:gd name="T54" fmla="*/ 2147483647 w 90"/>
                <a:gd name="T55" fmla="*/ 2147483647 h 110"/>
                <a:gd name="T56" fmla="*/ 0 w 90"/>
                <a:gd name="T57" fmla="*/ 2147483647 h 110"/>
                <a:gd name="T58" fmla="*/ 0 w 90"/>
                <a:gd name="T59" fmla="*/ 2147483647 h 110"/>
                <a:gd name="T60" fmla="*/ 0 w 90"/>
                <a:gd name="T61" fmla="*/ 2147483647 h 110"/>
                <a:gd name="T62" fmla="*/ 2147483647 w 90"/>
                <a:gd name="T63" fmla="*/ 2147483647 h 1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10"/>
                <a:gd name="T98" fmla="*/ 90 w 90"/>
                <a:gd name="T99" fmla="*/ 110 h 1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10">
                  <a:moveTo>
                    <a:pt x="2" y="56"/>
                  </a:moveTo>
                  <a:lnTo>
                    <a:pt x="4" y="48"/>
                  </a:lnTo>
                  <a:lnTo>
                    <a:pt x="4" y="46"/>
                  </a:lnTo>
                  <a:lnTo>
                    <a:pt x="2" y="44"/>
                  </a:lnTo>
                  <a:lnTo>
                    <a:pt x="0" y="42"/>
                  </a:lnTo>
                  <a:lnTo>
                    <a:pt x="0" y="40"/>
                  </a:lnTo>
                  <a:lnTo>
                    <a:pt x="4" y="38"/>
                  </a:lnTo>
                  <a:lnTo>
                    <a:pt x="8" y="36"/>
                  </a:lnTo>
                  <a:lnTo>
                    <a:pt x="6" y="32"/>
                  </a:lnTo>
                  <a:lnTo>
                    <a:pt x="4" y="28"/>
                  </a:lnTo>
                  <a:lnTo>
                    <a:pt x="2" y="16"/>
                  </a:lnTo>
                  <a:lnTo>
                    <a:pt x="4" y="10"/>
                  </a:lnTo>
                  <a:lnTo>
                    <a:pt x="4" y="8"/>
                  </a:lnTo>
                  <a:lnTo>
                    <a:pt x="8" y="8"/>
                  </a:lnTo>
                  <a:lnTo>
                    <a:pt x="14" y="6"/>
                  </a:lnTo>
                  <a:lnTo>
                    <a:pt x="20" y="4"/>
                  </a:lnTo>
                  <a:lnTo>
                    <a:pt x="28" y="2"/>
                  </a:lnTo>
                  <a:lnTo>
                    <a:pt x="32" y="8"/>
                  </a:lnTo>
                  <a:lnTo>
                    <a:pt x="38" y="4"/>
                  </a:lnTo>
                  <a:lnTo>
                    <a:pt x="42" y="0"/>
                  </a:lnTo>
                  <a:lnTo>
                    <a:pt x="46" y="4"/>
                  </a:lnTo>
                  <a:lnTo>
                    <a:pt x="50" y="10"/>
                  </a:lnTo>
                  <a:lnTo>
                    <a:pt x="54" y="14"/>
                  </a:lnTo>
                  <a:lnTo>
                    <a:pt x="60" y="16"/>
                  </a:lnTo>
                  <a:lnTo>
                    <a:pt x="64" y="16"/>
                  </a:lnTo>
                  <a:lnTo>
                    <a:pt x="66" y="14"/>
                  </a:lnTo>
                  <a:lnTo>
                    <a:pt x="70" y="12"/>
                  </a:lnTo>
                  <a:lnTo>
                    <a:pt x="74" y="12"/>
                  </a:lnTo>
                  <a:lnTo>
                    <a:pt x="78" y="12"/>
                  </a:lnTo>
                  <a:lnTo>
                    <a:pt x="80" y="14"/>
                  </a:lnTo>
                  <a:lnTo>
                    <a:pt x="82" y="18"/>
                  </a:lnTo>
                  <a:lnTo>
                    <a:pt x="84" y="18"/>
                  </a:lnTo>
                  <a:lnTo>
                    <a:pt x="88" y="28"/>
                  </a:lnTo>
                  <a:lnTo>
                    <a:pt x="90" y="32"/>
                  </a:lnTo>
                  <a:lnTo>
                    <a:pt x="90" y="36"/>
                  </a:lnTo>
                  <a:lnTo>
                    <a:pt x="88" y="46"/>
                  </a:lnTo>
                  <a:lnTo>
                    <a:pt x="84" y="54"/>
                  </a:lnTo>
                  <a:lnTo>
                    <a:pt x="82" y="60"/>
                  </a:lnTo>
                  <a:lnTo>
                    <a:pt x="80" y="70"/>
                  </a:lnTo>
                  <a:lnTo>
                    <a:pt x="82" y="86"/>
                  </a:lnTo>
                  <a:lnTo>
                    <a:pt x="84" y="92"/>
                  </a:lnTo>
                  <a:lnTo>
                    <a:pt x="88" y="98"/>
                  </a:lnTo>
                  <a:lnTo>
                    <a:pt x="88" y="104"/>
                  </a:lnTo>
                  <a:lnTo>
                    <a:pt x="78" y="98"/>
                  </a:lnTo>
                  <a:lnTo>
                    <a:pt x="70" y="96"/>
                  </a:lnTo>
                  <a:lnTo>
                    <a:pt x="62" y="96"/>
                  </a:lnTo>
                  <a:lnTo>
                    <a:pt x="54" y="96"/>
                  </a:lnTo>
                  <a:lnTo>
                    <a:pt x="48" y="98"/>
                  </a:lnTo>
                  <a:lnTo>
                    <a:pt x="36" y="102"/>
                  </a:lnTo>
                  <a:lnTo>
                    <a:pt x="26" y="108"/>
                  </a:lnTo>
                  <a:lnTo>
                    <a:pt x="20" y="110"/>
                  </a:lnTo>
                  <a:lnTo>
                    <a:pt x="12" y="110"/>
                  </a:lnTo>
                  <a:lnTo>
                    <a:pt x="14" y="92"/>
                  </a:lnTo>
                  <a:lnTo>
                    <a:pt x="14" y="90"/>
                  </a:lnTo>
                  <a:lnTo>
                    <a:pt x="12" y="86"/>
                  </a:lnTo>
                  <a:lnTo>
                    <a:pt x="6" y="84"/>
                  </a:lnTo>
                  <a:lnTo>
                    <a:pt x="0" y="80"/>
                  </a:lnTo>
                  <a:lnTo>
                    <a:pt x="0" y="76"/>
                  </a:lnTo>
                  <a:lnTo>
                    <a:pt x="0" y="72"/>
                  </a:lnTo>
                  <a:lnTo>
                    <a:pt x="0" y="66"/>
                  </a:lnTo>
                  <a:lnTo>
                    <a:pt x="0" y="62"/>
                  </a:lnTo>
                  <a:lnTo>
                    <a:pt x="0" y="60"/>
                  </a:lnTo>
                  <a:lnTo>
                    <a:pt x="0" y="58"/>
                  </a:lnTo>
                  <a:lnTo>
                    <a:pt x="2"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58" name="Freeform 142"/>
            <p:cNvSpPr/>
            <p:nvPr/>
          </p:nvSpPr>
          <p:spPr bwMode="auto">
            <a:xfrm>
              <a:off x="4554799" y="4254364"/>
              <a:ext cx="102627" cy="176550"/>
            </a:xfrm>
            <a:custGeom>
              <a:avLst/>
              <a:gdLst>
                <a:gd name="T0" fmla="*/ 2147483647 w 70"/>
                <a:gd name="T1" fmla="*/ 2147483647 h 112"/>
                <a:gd name="T2" fmla="*/ 2147483647 w 70"/>
                <a:gd name="T3" fmla="*/ 2147483647 h 112"/>
                <a:gd name="T4" fmla="*/ 2147483647 w 70"/>
                <a:gd name="T5" fmla="*/ 2147483647 h 112"/>
                <a:gd name="T6" fmla="*/ 2147483647 w 70"/>
                <a:gd name="T7" fmla="*/ 2147483647 h 112"/>
                <a:gd name="T8" fmla="*/ 2147483647 w 70"/>
                <a:gd name="T9" fmla="*/ 2147483647 h 112"/>
                <a:gd name="T10" fmla="*/ 2147483647 w 70"/>
                <a:gd name="T11" fmla="*/ 2147483647 h 112"/>
                <a:gd name="T12" fmla="*/ 2147483647 w 70"/>
                <a:gd name="T13" fmla="*/ 2147483647 h 112"/>
                <a:gd name="T14" fmla="*/ 2147483647 w 70"/>
                <a:gd name="T15" fmla="*/ 2147483647 h 112"/>
                <a:gd name="T16" fmla="*/ 0 w 70"/>
                <a:gd name="T17" fmla="*/ 2147483647 h 112"/>
                <a:gd name="T18" fmla="*/ 2147483647 w 70"/>
                <a:gd name="T19" fmla="*/ 2147483647 h 112"/>
                <a:gd name="T20" fmla="*/ 2147483647 w 70"/>
                <a:gd name="T21" fmla="*/ 2147483647 h 112"/>
                <a:gd name="T22" fmla="*/ 2147483647 w 70"/>
                <a:gd name="T23" fmla="*/ 2147483647 h 112"/>
                <a:gd name="T24" fmla="*/ 2147483647 w 70"/>
                <a:gd name="T25" fmla="*/ 2147483647 h 112"/>
                <a:gd name="T26" fmla="*/ 2147483647 w 70"/>
                <a:gd name="T27" fmla="*/ 2147483647 h 112"/>
                <a:gd name="T28" fmla="*/ 2147483647 w 70"/>
                <a:gd name="T29" fmla="*/ 2147483647 h 112"/>
                <a:gd name="T30" fmla="*/ 2147483647 w 70"/>
                <a:gd name="T31" fmla="*/ 2147483647 h 112"/>
                <a:gd name="T32" fmla="*/ 2147483647 w 70"/>
                <a:gd name="T33" fmla="*/ 2147483647 h 112"/>
                <a:gd name="T34" fmla="*/ 2147483647 w 70"/>
                <a:gd name="T35" fmla="*/ 0 h 112"/>
                <a:gd name="T36" fmla="*/ 2147483647 w 70"/>
                <a:gd name="T37" fmla="*/ 0 h 112"/>
                <a:gd name="T38" fmla="*/ 2147483647 w 70"/>
                <a:gd name="T39" fmla="*/ 0 h 112"/>
                <a:gd name="T40" fmla="*/ 2147483647 w 70"/>
                <a:gd name="T41" fmla="*/ 0 h 112"/>
                <a:gd name="T42" fmla="*/ 2147483647 w 70"/>
                <a:gd name="T43" fmla="*/ 0 h 112"/>
                <a:gd name="T44" fmla="*/ 2147483647 w 70"/>
                <a:gd name="T45" fmla="*/ 2147483647 h 112"/>
                <a:gd name="T46" fmla="*/ 2147483647 w 70"/>
                <a:gd name="T47" fmla="*/ 2147483647 h 112"/>
                <a:gd name="T48" fmla="*/ 2147483647 w 70"/>
                <a:gd name="T49" fmla="*/ 2147483647 h 112"/>
                <a:gd name="T50" fmla="*/ 2147483647 w 70"/>
                <a:gd name="T51" fmla="*/ 2147483647 h 112"/>
                <a:gd name="T52" fmla="*/ 2147483647 w 70"/>
                <a:gd name="T53" fmla="*/ 2147483647 h 112"/>
                <a:gd name="T54" fmla="*/ 2147483647 w 70"/>
                <a:gd name="T55" fmla="*/ 2147483647 h 112"/>
                <a:gd name="T56" fmla="*/ 2147483647 w 70"/>
                <a:gd name="T57" fmla="*/ 2147483647 h 112"/>
                <a:gd name="T58" fmla="*/ 2147483647 w 70"/>
                <a:gd name="T59" fmla="*/ 2147483647 h 112"/>
                <a:gd name="T60" fmla="*/ 2147483647 w 70"/>
                <a:gd name="T61" fmla="*/ 2147483647 h 112"/>
                <a:gd name="T62" fmla="*/ 2147483647 w 70"/>
                <a:gd name="T63" fmla="*/ 2147483647 h 112"/>
                <a:gd name="T64" fmla="*/ 2147483647 w 70"/>
                <a:gd name="T65" fmla="*/ 2147483647 h 112"/>
                <a:gd name="T66" fmla="*/ 2147483647 w 70"/>
                <a:gd name="T67" fmla="*/ 2147483647 h 112"/>
                <a:gd name="T68" fmla="*/ 2147483647 w 70"/>
                <a:gd name="T69" fmla="*/ 2147483647 h 112"/>
                <a:gd name="T70" fmla="*/ 2147483647 w 70"/>
                <a:gd name="T71" fmla="*/ 2147483647 h 112"/>
                <a:gd name="T72" fmla="*/ 2147483647 w 70"/>
                <a:gd name="T73" fmla="*/ 2147483647 h 112"/>
                <a:gd name="T74" fmla="*/ 2147483647 w 70"/>
                <a:gd name="T75" fmla="*/ 2147483647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
                <a:gd name="T115" fmla="*/ 0 h 112"/>
                <a:gd name="T116" fmla="*/ 70 w 70"/>
                <a:gd name="T117" fmla="*/ 112 h 1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 h="112">
                  <a:moveTo>
                    <a:pt x="68" y="92"/>
                  </a:moveTo>
                  <a:lnTo>
                    <a:pt x="60" y="94"/>
                  </a:lnTo>
                  <a:lnTo>
                    <a:pt x="50" y="98"/>
                  </a:lnTo>
                  <a:lnTo>
                    <a:pt x="34" y="108"/>
                  </a:lnTo>
                  <a:lnTo>
                    <a:pt x="28" y="110"/>
                  </a:lnTo>
                  <a:lnTo>
                    <a:pt x="16" y="112"/>
                  </a:lnTo>
                  <a:lnTo>
                    <a:pt x="8" y="112"/>
                  </a:lnTo>
                  <a:lnTo>
                    <a:pt x="2" y="94"/>
                  </a:lnTo>
                  <a:lnTo>
                    <a:pt x="0" y="78"/>
                  </a:lnTo>
                  <a:lnTo>
                    <a:pt x="2" y="68"/>
                  </a:lnTo>
                  <a:lnTo>
                    <a:pt x="4" y="62"/>
                  </a:lnTo>
                  <a:lnTo>
                    <a:pt x="8" y="54"/>
                  </a:lnTo>
                  <a:lnTo>
                    <a:pt x="10" y="44"/>
                  </a:lnTo>
                  <a:lnTo>
                    <a:pt x="10" y="40"/>
                  </a:lnTo>
                  <a:lnTo>
                    <a:pt x="8" y="36"/>
                  </a:lnTo>
                  <a:lnTo>
                    <a:pt x="4" y="26"/>
                  </a:lnTo>
                  <a:lnTo>
                    <a:pt x="4" y="14"/>
                  </a:lnTo>
                  <a:lnTo>
                    <a:pt x="4" y="0"/>
                  </a:lnTo>
                  <a:lnTo>
                    <a:pt x="12" y="0"/>
                  </a:lnTo>
                  <a:lnTo>
                    <a:pt x="20" y="0"/>
                  </a:lnTo>
                  <a:lnTo>
                    <a:pt x="38" y="0"/>
                  </a:lnTo>
                  <a:lnTo>
                    <a:pt x="50" y="0"/>
                  </a:lnTo>
                  <a:lnTo>
                    <a:pt x="52" y="6"/>
                  </a:lnTo>
                  <a:lnTo>
                    <a:pt x="54" y="12"/>
                  </a:lnTo>
                  <a:lnTo>
                    <a:pt x="56" y="14"/>
                  </a:lnTo>
                  <a:lnTo>
                    <a:pt x="56" y="20"/>
                  </a:lnTo>
                  <a:lnTo>
                    <a:pt x="56" y="26"/>
                  </a:lnTo>
                  <a:lnTo>
                    <a:pt x="56" y="28"/>
                  </a:lnTo>
                  <a:lnTo>
                    <a:pt x="56" y="30"/>
                  </a:lnTo>
                  <a:lnTo>
                    <a:pt x="58" y="36"/>
                  </a:lnTo>
                  <a:lnTo>
                    <a:pt x="58" y="40"/>
                  </a:lnTo>
                  <a:lnTo>
                    <a:pt x="58" y="44"/>
                  </a:lnTo>
                  <a:lnTo>
                    <a:pt x="60" y="50"/>
                  </a:lnTo>
                  <a:lnTo>
                    <a:pt x="60" y="74"/>
                  </a:lnTo>
                  <a:lnTo>
                    <a:pt x="56" y="76"/>
                  </a:lnTo>
                  <a:lnTo>
                    <a:pt x="62" y="84"/>
                  </a:lnTo>
                  <a:lnTo>
                    <a:pt x="70" y="92"/>
                  </a:lnTo>
                  <a:lnTo>
                    <a:pt x="68"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59" name="Freeform 143"/>
            <p:cNvSpPr/>
            <p:nvPr/>
          </p:nvSpPr>
          <p:spPr bwMode="auto">
            <a:xfrm>
              <a:off x="4628598" y="4254364"/>
              <a:ext cx="42665" cy="146019"/>
            </a:xfrm>
            <a:custGeom>
              <a:avLst/>
              <a:gdLst>
                <a:gd name="T0" fmla="*/ 2147483647 w 30"/>
                <a:gd name="T1" fmla="*/ 2147483647 h 92"/>
                <a:gd name="T2" fmla="*/ 2147483647 w 30"/>
                <a:gd name="T3" fmla="*/ 2147483647 h 92"/>
                <a:gd name="T4" fmla="*/ 2147483647 w 30"/>
                <a:gd name="T5" fmla="*/ 2147483647 h 92"/>
                <a:gd name="T6" fmla="*/ 2147483647 w 30"/>
                <a:gd name="T7" fmla="*/ 2147483647 h 92"/>
                <a:gd name="T8" fmla="*/ 2147483647 w 30"/>
                <a:gd name="T9" fmla="*/ 2147483647 h 92"/>
                <a:gd name="T10" fmla="*/ 2147483647 w 30"/>
                <a:gd name="T11" fmla="*/ 2147483647 h 92"/>
                <a:gd name="T12" fmla="*/ 2147483647 w 30"/>
                <a:gd name="T13" fmla="*/ 2147483647 h 92"/>
                <a:gd name="T14" fmla="*/ 2147483647 w 30"/>
                <a:gd name="T15" fmla="*/ 2147483647 h 92"/>
                <a:gd name="T16" fmla="*/ 2147483647 w 30"/>
                <a:gd name="T17" fmla="*/ 2147483647 h 92"/>
                <a:gd name="T18" fmla="*/ 2147483647 w 30"/>
                <a:gd name="T19" fmla="*/ 2147483647 h 92"/>
                <a:gd name="T20" fmla="*/ 2147483647 w 30"/>
                <a:gd name="T21" fmla="*/ 2147483647 h 92"/>
                <a:gd name="T22" fmla="*/ 2147483647 w 30"/>
                <a:gd name="T23" fmla="*/ 2147483647 h 92"/>
                <a:gd name="T24" fmla="*/ 2147483647 w 30"/>
                <a:gd name="T25" fmla="*/ 2147483647 h 92"/>
                <a:gd name="T26" fmla="*/ 2147483647 w 30"/>
                <a:gd name="T27" fmla="*/ 2147483647 h 92"/>
                <a:gd name="T28" fmla="*/ 2147483647 w 30"/>
                <a:gd name="T29" fmla="*/ 2147483647 h 92"/>
                <a:gd name="T30" fmla="*/ 0 w 30"/>
                <a:gd name="T31" fmla="*/ 0 h 92"/>
                <a:gd name="T32" fmla="*/ 2147483647 w 30"/>
                <a:gd name="T33" fmla="*/ 0 h 92"/>
                <a:gd name="T34" fmla="*/ 2147483647 w 30"/>
                <a:gd name="T35" fmla="*/ 2147483647 h 92"/>
                <a:gd name="T36" fmla="*/ 2147483647 w 30"/>
                <a:gd name="T37" fmla="*/ 2147483647 h 92"/>
                <a:gd name="T38" fmla="*/ 2147483647 w 30"/>
                <a:gd name="T39" fmla="*/ 2147483647 h 92"/>
                <a:gd name="T40" fmla="*/ 2147483647 w 30"/>
                <a:gd name="T41" fmla="*/ 2147483647 h 92"/>
                <a:gd name="T42" fmla="*/ 2147483647 w 30"/>
                <a:gd name="T43" fmla="*/ 2147483647 h 92"/>
                <a:gd name="T44" fmla="*/ 2147483647 w 30"/>
                <a:gd name="T45" fmla="*/ 2147483647 h 92"/>
                <a:gd name="T46" fmla="*/ 2147483647 w 30"/>
                <a:gd name="T47" fmla="*/ 2147483647 h 92"/>
                <a:gd name="T48" fmla="*/ 2147483647 w 30"/>
                <a:gd name="T49" fmla="*/ 2147483647 h 92"/>
                <a:gd name="T50" fmla="*/ 2147483647 w 30"/>
                <a:gd name="T51" fmla="*/ 2147483647 h 92"/>
                <a:gd name="T52" fmla="*/ 2147483647 w 30"/>
                <a:gd name="T53" fmla="*/ 2147483647 h 92"/>
                <a:gd name="T54" fmla="*/ 2147483647 w 30"/>
                <a:gd name="T55" fmla="*/ 2147483647 h 92"/>
                <a:gd name="T56" fmla="*/ 2147483647 w 30"/>
                <a:gd name="T57" fmla="*/ 2147483647 h 92"/>
                <a:gd name="T58" fmla="*/ 2147483647 w 30"/>
                <a:gd name="T59" fmla="*/ 2147483647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
                <a:gd name="T91" fmla="*/ 0 h 92"/>
                <a:gd name="T92" fmla="*/ 30 w 30"/>
                <a:gd name="T93" fmla="*/ 92 h 9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 h="92">
                  <a:moveTo>
                    <a:pt x="20" y="92"/>
                  </a:moveTo>
                  <a:lnTo>
                    <a:pt x="12" y="84"/>
                  </a:lnTo>
                  <a:lnTo>
                    <a:pt x="6" y="76"/>
                  </a:lnTo>
                  <a:lnTo>
                    <a:pt x="10" y="74"/>
                  </a:lnTo>
                  <a:lnTo>
                    <a:pt x="10" y="50"/>
                  </a:lnTo>
                  <a:lnTo>
                    <a:pt x="8" y="44"/>
                  </a:lnTo>
                  <a:lnTo>
                    <a:pt x="8" y="40"/>
                  </a:lnTo>
                  <a:lnTo>
                    <a:pt x="8" y="36"/>
                  </a:lnTo>
                  <a:lnTo>
                    <a:pt x="6" y="30"/>
                  </a:lnTo>
                  <a:lnTo>
                    <a:pt x="6" y="28"/>
                  </a:lnTo>
                  <a:lnTo>
                    <a:pt x="6" y="26"/>
                  </a:lnTo>
                  <a:lnTo>
                    <a:pt x="6" y="20"/>
                  </a:lnTo>
                  <a:lnTo>
                    <a:pt x="6" y="14"/>
                  </a:lnTo>
                  <a:lnTo>
                    <a:pt x="4" y="12"/>
                  </a:lnTo>
                  <a:lnTo>
                    <a:pt x="2" y="6"/>
                  </a:lnTo>
                  <a:lnTo>
                    <a:pt x="0" y="0"/>
                  </a:lnTo>
                  <a:lnTo>
                    <a:pt x="18" y="0"/>
                  </a:lnTo>
                  <a:lnTo>
                    <a:pt x="14" y="4"/>
                  </a:lnTo>
                  <a:lnTo>
                    <a:pt x="14" y="10"/>
                  </a:lnTo>
                  <a:lnTo>
                    <a:pt x="14" y="12"/>
                  </a:lnTo>
                  <a:lnTo>
                    <a:pt x="16" y="16"/>
                  </a:lnTo>
                  <a:lnTo>
                    <a:pt x="24" y="22"/>
                  </a:lnTo>
                  <a:lnTo>
                    <a:pt x="24" y="26"/>
                  </a:lnTo>
                  <a:lnTo>
                    <a:pt x="24" y="40"/>
                  </a:lnTo>
                  <a:lnTo>
                    <a:pt x="26" y="52"/>
                  </a:lnTo>
                  <a:lnTo>
                    <a:pt x="26" y="64"/>
                  </a:lnTo>
                  <a:lnTo>
                    <a:pt x="28" y="84"/>
                  </a:lnTo>
                  <a:lnTo>
                    <a:pt x="28" y="86"/>
                  </a:lnTo>
                  <a:lnTo>
                    <a:pt x="30" y="88"/>
                  </a:lnTo>
                  <a:lnTo>
                    <a:pt x="20"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60" name="Freeform 144"/>
            <p:cNvSpPr/>
            <p:nvPr/>
          </p:nvSpPr>
          <p:spPr bwMode="auto">
            <a:xfrm>
              <a:off x="4649354" y="4218523"/>
              <a:ext cx="68033" cy="175222"/>
            </a:xfrm>
            <a:custGeom>
              <a:avLst/>
              <a:gdLst>
                <a:gd name="T0" fmla="*/ 2147483647 w 46"/>
                <a:gd name="T1" fmla="*/ 2147483647 h 110"/>
                <a:gd name="T2" fmla="*/ 2147483647 w 46"/>
                <a:gd name="T3" fmla="*/ 2147483647 h 110"/>
                <a:gd name="T4" fmla="*/ 2147483647 w 46"/>
                <a:gd name="T5" fmla="*/ 2147483647 h 110"/>
                <a:gd name="T6" fmla="*/ 2147483647 w 46"/>
                <a:gd name="T7" fmla="*/ 2147483647 h 110"/>
                <a:gd name="T8" fmla="*/ 2147483647 w 46"/>
                <a:gd name="T9" fmla="*/ 2147483647 h 110"/>
                <a:gd name="T10" fmla="*/ 2147483647 w 46"/>
                <a:gd name="T11" fmla="*/ 2147483647 h 110"/>
                <a:gd name="T12" fmla="*/ 2147483647 w 46"/>
                <a:gd name="T13" fmla="*/ 2147483647 h 110"/>
                <a:gd name="T14" fmla="*/ 2147483647 w 46"/>
                <a:gd name="T15" fmla="*/ 2147483647 h 110"/>
                <a:gd name="T16" fmla="*/ 2147483647 w 46"/>
                <a:gd name="T17" fmla="*/ 2147483647 h 110"/>
                <a:gd name="T18" fmla="*/ 2147483647 w 46"/>
                <a:gd name="T19" fmla="*/ 0 h 110"/>
                <a:gd name="T20" fmla="*/ 2147483647 w 46"/>
                <a:gd name="T21" fmla="*/ 2147483647 h 110"/>
                <a:gd name="T22" fmla="*/ 2147483647 w 46"/>
                <a:gd name="T23" fmla="*/ 0 h 110"/>
                <a:gd name="T24" fmla="*/ 2147483647 w 46"/>
                <a:gd name="T25" fmla="*/ 2147483647 h 110"/>
                <a:gd name="T26" fmla="*/ 2147483647 w 46"/>
                <a:gd name="T27" fmla="*/ 2147483647 h 110"/>
                <a:gd name="T28" fmla="*/ 2147483647 w 46"/>
                <a:gd name="T29" fmla="*/ 2147483647 h 110"/>
                <a:gd name="T30" fmla="*/ 2147483647 w 46"/>
                <a:gd name="T31" fmla="*/ 2147483647 h 110"/>
                <a:gd name="T32" fmla="*/ 2147483647 w 46"/>
                <a:gd name="T33" fmla="*/ 2147483647 h 110"/>
                <a:gd name="T34" fmla="*/ 2147483647 w 46"/>
                <a:gd name="T35" fmla="*/ 2147483647 h 110"/>
                <a:gd name="T36" fmla="*/ 2147483647 w 46"/>
                <a:gd name="T37" fmla="*/ 2147483647 h 110"/>
                <a:gd name="T38" fmla="*/ 0 w 46"/>
                <a:gd name="T39" fmla="*/ 2147483647 h 110"/>
                <a:gd name="T40" fmla="*/ 0 w 46"/>
                <a:gd name="T41" fmla="*/ 2147483647 h 110"/>
                <a:gd name="T42" fmla="*/ 0 w 46"/>
                <a:gd name="T43" fmla="*/ 2147483647 h 110"/>
                <a:gd name="T44" fmla="*/ 2147483647 w 46"/>
                <a:gd name="T45" fmla="*/ 2147483647 h 110"/>
                <a:gd name="T46" fmla="*/ 2147483647 w 46"/>
                <a:gd name="T47" fmla="*/ 2147483647 h 110"/>
                <a:gd name="T48" fmla="*/ 2147483647 w 46"/>
                <a:gd name="T49" fmla="*/ 2147483647 h 110"/>
                <a:gd name="T50" fmla="*/ 2147483647 w 46"/>
                <a:gd name="T51" fmla="*/ 2147483647 h 110"/>
                <a:gd name="T52" fmla="*/ 2147483647 w 46"/>
                <a:gd name="T53" fmla="*/ 2147483647 h 110"/>
                <a:gd name="T54" fmla="*/ 2147483647 w 46"/>
                <a:gd name="T55" fmla="*/ 2147483647 h 110"/>
                <a:gd name="T56" fmla="*/ 2147483647 w 46"/>
                <a:gd name="T57" fmla="*/ 2147483647 h 110"/>
                <a:gd name="T58" fmla="*/ 2147483647 w 46"/>
                <a:gd name="T59" fmla="*/ 2147483647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
                <a:gd name="T91" fmla="*/ 0 h 110"/>
                <a:gd name="T92" fmla="*/ 46 w 46"/>
                <a:gd name="T93" fmla="*/ 110 h 1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 h="110">
                  <a:moveTo>
                    <a:pt x="16" y="110"/>
                  </a:moveTo>
                  <a:lnTo>
                    <a:pt x="30" y="104"/>
                  </a:lnTo>
                  <a:lnTo>
                    <a:pt x="30" y="60"/>
                  </a:lnTo>
                  <a:lnTo>
                    <a:pt x="40" y="46"/>
                  </a:lnTo>
                  <a:lnTo>
                    <a:pt x="44" y="36"/>
                  </a:lnTo>
                  <a:lnTo>
                    <a:pt x="46" y="30"/>
                  </a:lnTo>
                  <a:lnTo>
                    <a:pt x="44" y="18"/>
                  </a:lnTo>
                  <a:lnTo>
                    <a:pt x="40" y="10"/>
                  </a:lnTo>
                  <a:lnTo>
                    <a:pt x="34" y="6"/>
                  </a:lnTo>
                  <a:lnTo>
                    <a:pt x="30" y="0"/>
                  </a:lnTo>
                  <a:lnTo>
                    <a:pt x="20" y="2"/>
                  </a:lnTo>
                  <a:lnTo>
                    <a:pt x="20" y="0"/>
                  </a:lnTo>
                  <a:lnTo>
                    <a:pt x="20" y="6"/>
                  </a:lnTo>
                  <a:lnTo>
                    <a:pt x="20" y="8"/>
                  </a:lnTo>
                  <a:lnTo>
                    <a:pt x="20" y="10"/>
                  </a:lnTo>
                  <a:lnTo>
                    <a:pt x="12" y="14"/>
                  </a:lnTo>
                  <a:lnTo>
                    <a:pt x="6" y="16"/>
                  </a:lnTo>
                  <a:lnTo>
                    <a:pt x="4" y="18"/>
                  </a:lnTo>
                  <a:lnTo>
                    <a:pt x="4" y="22"/>
                  </a:lnTo>
                  <a:lnTo>
                    <a:pt x="0" y="26"/>
                  </a:lnTo>
                  <a:lnTo>
                    <a:pt x="0" y="32"/>
                  </a:lnTo>
                  <a:lnTo>
                    <a:pt x="0" y="34"/>
                  </a:lnTo>
                  <a:lnTo>
                    <a:pt x="2" y="38"/>
                  </a:lnTo>
                  <a:lnTo>
                    <a:pt x="10" y="44"/>
                  </a:lnTo>
                  <a:lnTo>
                    <a:pt x="10" y="48"/>
                  </a:lnTo>
                  <a:lnTo>
                    <a:pt x="10" y="62"/>
                  </a:lnTo>
                  <a:lnTo>
                    <a:pt x="12" y="74"/>
                  </a:lnTo>
                  <a:lnTo>
                    <a:pt x="12" y="86"/>
                  </a:lnTo>
                  <a:lnTo>
                    <a:pt x="14" y="106"/>
                  </a:lnTo>
                  <a:lnTo>
                    <a:pt x="16"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61" name="Freeform 145"/>
            <p:cNvSpPr/>
            <p:nvPr/>
          </p:nvSpPr>
          <p:spPr bwMode="auto">
            <a:xfrm>
              <a:off x="4693172" y="4172063"/>
              <a:ext cx="275593" cy="274780"/>
            </a:xfrm>
            <a:custGeom>
              <a:avLst/>
              <a:gdLst>
                <a:gd name="T0" fmla="*/ 2147483647 w 189"/>
                <a:gd name="T1" fmla="*/ 2147483647 h 174"/>
                <a:gd name="T2" fmla="*/ 2147483647 w 189"/>
                <a:gd name="T3" fmla="*/ 2147483647 h 174"/>
                <a:gd name="T4" fmla="*/ 2147483647 w 189"/>
                <a:gd name="T5" fmla="*/ 2147483647 h 174"/>
                <a:gd name="T6" fmla="*/ 2147483647 w 189"/>
                <a:gd name="T7" fmla="*/ 2147483647 h 174"/>
                <a:gd name="T8" fmla="*/ 2147483647 w 189"/>
                <a:gd name="T9" fmla="*/ 2147483647 h 174"/>
                <a:gd name="T10" fmla="*/ 0 w 189"/>
                <a:gd name="T11" fmla="*/ 2147483647 h 174"/>
                <a:gd name="T12" fmla="*/ 2147483647 w 189"/>
                <a:gd name="T13" fmla="*/ 2147483647 h 174"/>
                <a:gd name="T14" fmla="*/ 2147483647 w 189"/>
                <a:gd name="T15" fmla="*/ 2147483647 h 174"/>
                <a:gd name="T16" fmla="*/ 2147483647 w 189"/>
                <a:gd name="T17" fmla="*/ 2147483647 h 174"/>
                <a:gd name="T18" fmla="*/ 2147483647 w 189"/>
                <a:gd name="T19" fmla="*/ 2147483647 h 174"/>
                <a:gd name="T20" fmla="*/ 2147483647 w 189"/>
                <a:gd name="T21" fmla="*/ 0 h 174"/>
                <a:gd name="T22" fmla="*/ 2147483647 w 189"/>
                <a:gd name="T23" fmla="*/ 0 h 174"/>
                <a:gd name="T24" fmla="*/ 2147483647 w 189"/>
                <a:gd name="T25" fmla="*/ 2147483647 h 174"/>
                <a:gd name="T26" fmla="*/ 2147483647 w 189"/>
                <a:gd name="T27" fmla="*/ 2147483647 h 174"/>
                <a:gd name="T28" fmla="*/ 2147483647 w 189"/>
                <a:gd name="T29" fmla="*/ 2147483647 h 174"/>
                <a:gd name="T30" fmla="*/ 2147483647 w 189"/>
                <a:gd name="T31" fmla="*/ 2147483647 h 174"/>
                <a:gd name="T32" fmla="*/ 2147483647 w 189"/>
                <a:gd name="T33" fmla="*/ 2147483647 h 174"/>
                <a:gd name="T34" fmla="*/ 2147483647 w 189"/>
                <a:gd name="T35" fmla="*/ 2147483647 h 174"/>
                <a:gd name="T36" fmla="*/ 2147483647 w 189"/>
                <a:gd name="T37" fmla="*/ 2147483647 h 174"/>
                <a:gd name="T38" fmla="*/ 2147483647 w 189"/>
                <a:gd name="T39" fmla="*/ 2147483647 h 174"/>
                <a:gd name="T40" fmla="*/ 2147483647 w 189"/>
                <a:gd name="T41" fmla="*/ 2147483647 h 174"/>
                <a:gd name="T42" fmla="*/ 2147483647 w 189"/>
                <a:gd name="T43" fmla="*/ 2147483647 h 174"/>
                <a:gd name="T44" fmla="*/ 2147483647 w 189"/>
                <a:gd name="T45" fmla="*/ 2147483647 h 174"/>
                <a:gd name="T46" fmla="*/ 2147483647 w 189"/>
                <a:gd name="T47" fmla="*/ 0 h 174"/>
                <a:gd name="T48" fmla="*/ 2147483647 w 189"/>
                <a:gd name="T49" fmla="*/ 2147483647 h 174"/>
                <a:gd name="T50" fmla="*/ 2147483647 w 189"/>
                <a:gd name="T51" fmla="*/ 2147483647 h 174"/>
                <a:gd name="T52" fmla="*/ 2147483647 w 189"/>
                <a:gd name="T53" fmla="*/ 2147483647 h 174"/>
                <a:gd name="T54" fmla="*/ 2147483647 w 189"/>
                <a:gd name="T55" fmla="*/ 2147483647 h 174"/>
                <a:gd name="T56" fmla="*/ 2147483647 w 189"/>
                <a:gd name="T57" fmla="*/ 2147483647 h 174"/>
                <a:gd name="T58" fmla="*/ 2147483647 w 189"/>
                <a:gd name="T59" fmla="*/ 2147483647 h 174"/>
                <a:gd name="T60" fmla="*/ 2147483647 w 189"/>
                <a:gd name="T61" fmla="*/ 2147483647 h 174"/>
                <a:gd name="T62" fmla="*/ 2147483647 w 189"/>
                <a:gd name="T63" fmla="*/ 2147483647 h 174"/>
                <a:gd name="T64" fmla="*/ 2147483647 w 189"/>
                <a:gd name="T65" fmla="*/ 2147483647 h 174"/>
                <a:gd name="T66" fmla="*/ 2147483647 w 189"/>
                <a:gd name="T67" fmla="*/ 2147483647 h 174"/>
                <a:gd name="T68" fmla="*/ 2147483647 w 189"/>
                <a:gd name="T69" fmla="*/ 2147483647 h 174"/>
                <a:gd name="T70" fmla="*/ 2147483647 w 189"/>
                <a:gd name="T71" fmla="*/ 2147483647 h 174"/>
                <a:gd name="T72" fmla="*/ 2147483647 w 189"/>
                <a:gd name="T73" fmla="*/ 2147483647 h 174"/>
                <a:gd name="T74" fmla="*/ 2147483647 w 189"/>
                <a:gd name="T75" fmla="*/ 2147483647 h 174"/>
                <a:gd name="T76" fmla="*/ 2147483647 w 189"/>
                <a:gd name="T77" fmla="*/ 2147483647 h 174"/>
                <a:gd name="T78" fmla="*/ 2147483647 w 189"/>
                <a:gd name="T79" fmla="*/ 2147483647 h 174"/>
                <a:gd name="T80" fmla="*/ 2147483647 w 189"/>
                <a:gd name="T81" fmla="*/ 2147483647 h 1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9"/>
                <a:gd name="T124" fmla="*/ 0 h 174"/>
                <a:gd name="T125" fmla="*/ 189 w 189"/>
                <a:gd name="T126" fmla="*/ 174 h 1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9" h="174">
                  <a:moveTo>
                    <a:pt x="90" y="168"/>
                  </a:moveTo>
                  <a:lnTo>
                    <a:pt x="74" y="170"/>
                  </a:lnTo>
                  <a:lnTo>
                    <a:pt x="58" y="174"/>
                  </a:lnTo>
                  <a:lnTo>
                    <a:pt x="52" y="172"/>
                  </a:lnTo>
                  <a:lnTo>
                    <a:pt x="46" y="166"/>
                  </a:lnTo>
                  <a:lnTo>
                    <a:pt x="40" y="152"/>
                  </a:lnTo>
                  <a:lnTo>
                    <a:pt x="36" y="146"/>
                  </a:lnTo>
                  <a:lnTo>
                    <a:pt x="32" y="138"/>
                  </a:lnTo>
                  <a:lnTo>
                    <a:pt x="24" y="134"/>
                  </a:lnTo>
                  <a:lnTo>
                    <a:pt x="18" y="132"/>
                  </a:lnTo>
                  <a:lnTo>
                    <a:pt x="0" y="134"/>
                  </a:lnTo>
                  <a:lnTo>
                    <a:pt x="0" y="90"/>
                  </a:lnTo>
                  <a:lnTo>
                    <a:pt x="10" y="76"/>
                  </a:lnTo>
                  <a:lnTo>
                    <a:pt x="14" y="66"/>
                  </a:lnTo>
                  <a:lnTo>
                    <a:pt x="16" y="60"/>
                  </a:lnTo>
                  <a:lnTo>
                    <a:pt x="14" y="48"/>
                  </a:lnTo>
                  <a:lnTo>
                    <a:pt x="10" y="40"/>
                  </a:lnTo>
                  <a:lnTo>
                    <a:pt x="14" y="26"/>
                  </a:lnTo>
                  <a:lnTo>
                    <a:pt x="18" y="12"/>
                  </a:lnTo>
                  <a:lnTo>
                    <a:pt x="22" y="8"/>
                  </a:lnTo>
                  <a:lnTo>
                    <a:pt x="28" y="4"/>
                  </a:lnTo>
                  <a:lnTo>
                    <a:pt x="34" y="0"/>
                  </a:lnTo>
                  <a:lnTo>
                    <a:pt x="44" y="0"/>
                  </a:lnTo>
                  <a:lnTo>
                    <a:pt x="46" y="0"/>
                  </a:lnTo>
                  <a:lnTo>
                    <a:pt x="50" y="2"/>
                  </a:lnTo>
                  <a:lnTo>
                    <a:pt x="56" y="8"/>
                  </a:lnTo>
                  <a:lnTo>
                    <a:pt x="62" y="12"/>
                  </a:lnTo>
                  <a:lnTo>
                    <a:pt x="64" y="14"/>
                  </a:lnTo>
                  <a:lnTo>
                    <a:pt x="68" y="16"/>
                  </a:lnTo>
                  <a:lnTo>
                    <a:pt x="72" y="14"/>
                  </a:lnTo>
                  <a:lnTo>
                    <a:pt x="72" y="12"/>
                  </a:lnTo>
                  <a:lnTo>
                    <a:pt x="74" y="10"/>
                  </a:lnTo>
                  <a:lnTo>
                    <a:pt x="78" y="10"/>
                  </a:lnTo>
                  <a:lnTo>
                    <a:pt x="86" y="10"/>
                  </a:lnTo>
                  <a:lnTo>
                    <a:pt x="90" y="14"/>
                  </a:lnTo>
                  <a:lnTo>
                    <a:pt x="94" y="16"/>
                  </a:lnTo>
                  <a:lnTo>
                    <a:pt x="100" y="18"/>
                  </a:lnTo>
                  <a:lnTo>
                    <a:pt x="108" y="16"/>
                  </a:lnTo>
                  <a:lnTo>
                    <a:pt x="114" y="12"/>
                  </a:lnTo>
                  <a:lnTo>
                    <a:pt x="120" y="10"/>
                  </a:lnTo>
                  <a:lnTo>
                    <a:pt x="128" y="8"/>
                  </a:lnTo>
                  <a:lnTo>
                    <a:pt x="134" y="8"/>
                  </a:lnTo>
                  <a:lnTo>
                    <a:pt x="138" y="10"/>
                  </a:lnTo>
                  <a:lnTo>
                    <a:pt x="142" y="10"/>
                  </a:lnTo>
                  <a:lnTo>
                    <a:pt x="151" y="12"/>
                  </a:lnTo>
                  <a:lnTo>
                    <a:pt x="155" y="10"/>
                  </a:lnTo>
                  <a:lnTo>
                    <a:pt x="161" y="8"/>
                  </a:lnTo>
                  <a:lnTo>
                    <a:pt x="171" y="0"/>
                  </a:lnTo>
                  <a:lnTo>
                    <a:pt x="175" y="6"/>
                  </a:lnTo>
                  <a:lnTo>
                    <a:pt x="179" y="10"/>
                  </a:lnTo>
                  <a:lnTo>
                    <a:pt x="183" y="22"/>
                  </a:lnTo>
                  <a:lnTo>
                    <a:pt x="185" y="26"/>
                  </a:lnTo>
                  <a:lnTo>
                    <a:pt x="189" y="30"/>
                  </a:lnTo>
                  <a:lnTo>
                    <a:pt x="187" y="46"/>
                  </a:lnTo>
                  <a:lnTo>
                    <a:pt x="183" y="46"/>
                  </a:lnTo>
                  <a:lnTo>
                    <a:pt x="179" y="46"/>
                  </a:lnTo>
                  <a:lnTo>
                    <a:pt x="175" y="60"/>
                  </a:lnTo>
                  <a:lnTo>
                    <a:pt x="171" y="70"/>
                  </a:lnTo>
                  <a:lnTo>
                    <a:pt x="165" y="82"/>
                  </a:lnTo>
                  <a:lnTo>
                    <a:pt x="161" y="92"/>
                  </a:lnTo>
                  <a:lnTo>
                    <a:pt x="159" y="94"/>
                  </a:lnTo>
                  <a:lnTo>
                    <a:pt x="157" y="96"/>
                  </a:lnTo>
                  <a:lnTo>
                    <a:pt x="155" y="98"/>
                  </a:lnTo>
                  <a:lnTo>
                    <a:pt x="153" y="98"/>
                  </a:lnTo>
                  <a:lnTo>
                    <a:pt x="151" y="108"/>
                  </a:lnTo>
                  <a:lnTo>
                    <a:pt x="146" y="120"/>
                  </a:lnTo>
                  <a:lnTo>
                    <a:pt x="142" y="130"/>
                  </a:lnTo>
                  <a:lnTo>
                    <a:pt x="138" y="134"/>
                  </a:lnTo>
                  <a:lnTo>
                    <a:pt x="134" y="136"/>
                  </a:lnTo>
                  <a:lnTo>
                    <a:pt x="132" y="134"/>
                  </a:lnTo>
                  <a:lnTo>
                    <a:pt x="130" y="132"/>
                  </a:lnTo>
                  <a:lnTo>
                    <a:pt x="128" y="124"/>
                  </a:lnTo>
                  <a:lnTo>
                    <a:pt x="122" y="126"/>
                  </a:lnTo>
                  <a:lnTo>
                    <a:pt x="116" y="130"/>
                  </a:lnTo>
                  <a:lnTo>
                    <a:pt x="110" y="134"/>
                  </a:lnTo>
                  <a:lnTo>
                    <a:pt x="104" y="138"/>
                  </a:lnTo>
                  <a:lnTo>
                    <a:pt x="100" y="146"/>
                  </a:lnTo>
                  <a:lnTo>
                    <a:pt x="98" y="150"/>
                  </a:lnTo>
                  <a:lnTo>
                    <a:pt x="96" y="158"/>
                  </a:lnTo>
                  <a:lnTo>
                    <a:pt x="96" y="168"/>
                  </a:lnTo>
                  <a:lnTo>
                    <a:pt x="94" y="168"/>
                  </a:lnTo>
                  <a:lnTo>
                    <a:pt x="9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62" name="Freeform 146"/>
            <p:cNvSpPr/>
            <p:nvPr/>
          </p:nvSpPr>
          <p:spPr bwMode="auto">
            <a:xfrm>
              <a:off x="4824626" y="4186665"/>
              <a:ext cx="185651" cy="329206"/>
            </a:xfrm>
            <a:custGeom>
              <a:avLst/>
              <a:gdLst>
                <a:gd name="T0" fmla="*/ 2147483647 w 127"/>
                <a:gd name="T1" fmla="*/ 2147483647 h 208"/>
                <a:gd name="T2" fmla="*/ 2147483647 w 127"/>
                <a:gd name="T3" fmla="*/ 2147483647 h 208"/>
                <a:gd name="T4" fmla="*/ 2147483647 w 127"/>
                <a:gd name="T5" fmla="*/ 2147483647 h 208"/>
                <a:gd name="T6" fmla="*/ 2147483647 w 127"/>
                <a:gd name="T7" fmla="*/ 2147483647 h 208"/>
                <a:gd name="T8" fmla="*/ 2147483647 w 127"/>
                <a:gd name="T9" fmla="*/ 2147483647 h 208"/>
                <a:gd name="T10" fmla="*/ 2147483647 w 127"/>
                <a:gd name="T11" fmla="*/ 2147483647 h 208"/>
                <a:gd name="T12" fmla="*/ 2147483647 w 127"/>
                <a:gd name="T13" fmla="*/ 2147483647 h 208"/>
                <a:gd name="T14" fmla="*/ 2147483647 w 127"/>
                <a:gd name="T15" fmla="*/ 2147483647 h 208"/>
                <a:gd name="T16" fmla="*/ 2147483647 w 127"/>
                <a:gd name="T17" fmla="*/ 2147483647 h 208"/>
                <a:gd name="T18" fmla="*/ 2147483647 w 127"/>
                <a:gd name="T19" fmla="*/ 2147483647 h 208"/>
                <a:gd name="T20" fmla="*/ 2147483647 w 127"/>
                <a:gd name="T21" fmla="*/ 2147483647 h 208"/>
                <a:gd name="T22" fmla="*/ 2147483647 w 127"/>
                <a:gd name="T23" fmla="*/ 2147483647 h 208"/>
                <a:gd name="T24" fmla="*/ 2147483647 w 127"/>
                <a:gd name="T25" fmla="*/ 2147483647 h 208"/>
                <a:gd name="T26" fmla="*/ 2147483647 w 127"/>
                <a:gd name="T27" fmla="*/ 2147483647 h 208"/>
                <a:gd name="T28" fmla="*/ 2147483647 w 127"/>
                <a:gd name="T29" fmla="*/ 2147483647 h 208"/>
                <a:gd name="T30" fmla="*/ 2147483647 w 127"/>
                <a:gd name="T31" fmla="*/ 2147483647 h 208"/>
                <a:gd name="T32" fmla="*/ 2147483647 w 127"/>
                <a:gd name="T33" fmla="*/ 2147483647 h 208"/>
                <a:gd name="T34" fmla="*/ 2147483647 w 127"/>
                <a:gd name="T35" fmla="*/ 2147483647 h 208"/>
                <a:gd name="T36" fmla="*/ 2147483647 w 127"/>
                <a:gd name="T37" fmla="*/ 2147483647 h 208"/>
                <a:gd name="T38" fmla="*/ 2147483647 w 127"/>
                <a:gd name="T39" fmla="*/ 2147483647 h 208"/>
                <a:gd name="T40" fmla="*/ 2147483647 w 127"/>
                <a:gd name="T41" fmla="*/ 2147483647 h 208"/>
                <a:gd name="T42" fmla="*/ 2147483647 w 127"/>
                <a:gd name="T43" fmla="*/ 2147483647 h 208"/>
                <a:gd name="T44" fmla="*/ 2147483647 w 127"/>
                <a:gd name="T45" fmla="*/ 2147483647 h 208"/>
                <a:gd name="T46" fmla="*/ 2147483647 w 127"/>
                <a:gd name="T47" fmla="*/ 2147483647 h 208"/>
                <a:gd name="T48" fmla="*/ 2147483647 w 127"/>
                <a:gd name="T49" fmla="*/ 2147483647 h 208"/>
                <a:gd name="T50" fmla="*/ 2147483647 w 127"/>
                <a:gd name="T51" fmla="*/ 2147483647 h 208"/>
                <a:gd name="T52" fmla="*/ 2147483647 w 127"/>
                <a:gd name="T53" fmla="*/ 2147483647 h 208"/>
                <a:gd name="T54" fmla="*/ 2147483647 w 127"/>
                <a:gd name="T55" fmla="*/ 2147483647 h 208"/>
                <a:gd name="T56" fmla="*/ 2147483647 w 127"/>
                <a:gd name="T57" fmla="*/ 2147483647 h 208"/>
                <a:gd name="T58" fmla="*/ 2147483647 w 127"/>
                <a:gd name="T59" fmla="*/ 2147483647 h 208"/>
                <a:gd name="T60" fmla="*/ 2147483647 w 127"/>
                <a:gd name="T61" fmla="*/ 2147483647 h 208"/>
                <a:gd name="T62" fmla="*/ 2147483647 w 127"/>
                <a:gd name="T63" fmla="*/ 2147483647 h 208"/>
                <a:gd name="T64" fmla="*/ 2147483647 w 127"/>
                <a:gd name="T65" fmla="*/ 2147483647 h 208"/>
                <a:gd name="T66" fmla="*/ 2147483647 w 127"/>
                <a:gd name="T67" fmla="*/ 2147483647 h 208"/>
                <a:gd name="T68" fmla="*/ 2147483647 w 127"/>
                <a:gd name="T69" fmla="*/ 2147483647 h 208"/>
                <a:gd name="T70" fmla="*/ 2147483647 w 127"/>
                <a:gd name="T71" fmla="*/ 2147483647 h 208"/>
                <a:gd name="T72" fmla="*/ 2147483647 w 127"/>
                <a:gd name="T73" fmla="*/ 2147483647 h 208"/>
                <a:gd name="T74" fmla="*/ 2147483647 w 127"/>
                <a:gd name="T75" fmla="*/ 2147483647 h 208"/>
                <a:gd name="T76" fmla="*/ 0 w 127"/>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208"/>
                <a:gd name="T119" fmla="*/ 127 w 127"/>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208">
                  <a:moveTo>
                    <a:pt x="6" y="158"/>
                  </a:moveTo>
                  <a:lnTo>
                    <a:pt x="6" y="148"/>
                  </a:lnTo>
                  <a:lnTo>
                    <a:pt x="8" y="140"/>
                  </a:lnTo>
                  <a:lnTo>
                    <a:pt x="10" y="136"/>
                  </a:lnTo>
                  <a:lnTo>
                    <a:pt x="14" y="128"/>
                  </a:lnTo>
                  <a:lnTo>
                    <a:pt x="20" y="124"/>
                  </a:lnTo>
                  <a:lnTo>
                    <a:pt x="26" y="120"/>
                  </a:lnTo>
                  <a:lnTo>
                    <a:pt x="32" y="116"/>
                  </a:lnTo>
                  <a:lnTo>
                    <a:pt x="38" y="114"/>
                  </a:lnTo>
                  <a:lnTo>
                    <a:pt x="40" y="122"/>
                  </a:lnTo>
                  <a:lnTo>
                    <a:pt x="42" y="124"/>
                  </a:lnTo>
                  <a:lnTo>
                    <a:pt x="44" y="126"/>
                  </a:lnTo>
                  <a:lnTo>
                    <a:pt x="48" y="124"/>
                  </a:lnTo>
                  <a:lnTo>
                    <a:pt x="52" y="120"/>
                  </a:lnTo>
                  <a:lnTo>
                    <a:pt x="56" y="110"/>
                  </a:lnTo>
                  <a:lnTo>
                    <a:pt x="61" y="98"/>
                  </a:lnTo>
                  <a:lnTo>
                    <a:pt x="63" y="88"/>
                  </a:lnTo>
                  <a:lnTo>
                    <a:pt x="65" y="88"/>
                  </a:lnTo>
                  <a:lnTo>
                    <a:pt x="67" y="86"/>
                  </a:lnTo>
                  <a:lnTo>
                    <a:pt x="69" y="84"/>
                  </a:lnTo>
                  <a:lnTo>
                    <a:pt x="71" y="82"/>
                  </a:lnTo>
                  <a:lnTo>
                    <a:pt x="75" y="72"/>
                  </a:lnTo>
                  <a:lnTo>
                    <a:pt x="81" y="60"/>
                  </a:lnTo>
                  <a:lnTo>
                    <a:pt x="85" y="50"/>
                  </a:lnTo>
                  <a:lnTo>
                    <a:pt x="89" y="36"/>
                  </a:lnTo>
                  <a:lnTo>
                    <a:pt x="93" y="36"/>
                  </a:lnTo>
                  <a:lnTo>
                    <a:pt x="97" y="36"/>
                  </a:lnTo>
                  <a:lnTo>
                    <a:pt x="99" y="20"/>
                  </a:lnTo>
                  <a:lnTo>
                    <a:pt x="95" y="16"/>
                  </a:lnTo>
                  <a:lnTo>
                    <a:pt x="93" y="12"/>
                  </a:lnTo>
                  <a:lnTo>
                    <a:pt x="89" y="0"/>
                  </a:lnTo>
                  <a:lnTo>
                    <a:pt x="91" y="2"/>
                  </a:lnTo>
                  <a:lnTo>
                    <a:pt x="93" y="0"/>
                  </a:lnTo>
                  <a:lnTo>
                    <a:pt x="97" y="6"/>
                  </a:lnTo>
                  <a:lnTo>
                    <a:pt x="103" y="14"/>
                  </a:lnTo>
                  <a:lnTo>
                    <a:pt x="107" y="20"/>
                  </a:lnTo>
                  <a:lnTo>
                    <a:pt x="109" y="26"/>
                  </a:lnTo>
                  <a:lnTo>
                    <a:pt x="107" y="44"/>
                  </a:lnTo>
                  <a:lnTo>
                    <a:pt x="109" y="50"/>
                  </a:lnTo>
                  <a:lnTo>
                    <a:pt x="109" y="54"/>
                  </a:lnTo>
                  <a:lnTo>
                    <a:pt x="117" y="60"/>
                  </a:lnTo>
                  <a:lnTo>
                    <a:pt x="99" y="60"/>
                  </a:lnTo>
                  <a:lnTo>
                    <a:pt x="93" y="62"/>
                  </a:lnTo>
                  <a:lnTo>
                    <a:pt x="91" y="64"/>
                  </a:lnTo>
                  <a:lnTo>
                    <a:pt x="89" y="66"/>
                  </a:lnTo>
                  <a:lnTo>
                    <a:pt x="93" y="70"/>
                  </a:lnTo>
                  <a:lnTo>
                    <a:pt x="101" y="78"/>
                  </a:lnTo>
                  <a:lnTo>
                    <a:pt x="111" y="88"/>
                  </a:lnTo>
                  <a:lnTo>
                    <a:pt x="115" y="96"/>
                  </a:lnTo>
                  <a:lnTo>
                    <a:pt x="117" y="106"/>
                  </a:lnTo>
                  <a:lnTo>
                    <a:pt x="113" y="110"/>
                  </a:lnTo>
                  <a:lnTo>
                    <a:pt x="107" y="116"/>
                  </a:lnTo>
                  <a:lnTo>
                    <a:pt x="101" y="126"/>
                  </a:lnTo>
                  <a:lnTo>
                    <a:pt x="99" y="136"/>
                  </a:lnTo>
                  <a:lnTo>
                    <a:pt x="99" y="144"/>
                  </a:lnTo>
                  <a:lnTo>
                    <a:pt x="101" y="154"/>
                  </a:lnTo>
                  <a:lnTo>
                    <a:pt x="109" y="168"/>
                  </a:lnTo>
                  <a:lnTo>
                    <a:pt x="119" y="182"/>
                  </a:lnTo>
                  <a:lnTo>
                    <a:pt x="127" y="194"/>
                  </a:lnTo>
                  <a:lnTo>
                    <a:pt x="127" y="208"/>
                  </a:lnTo>
                  <a:lnTo>
                    <a:pt x="121" y="208"/>
                  </a:lnTo>
                  <a:lnTo>
                    <a:pt x="111" y="208"/>
                  </a:lnTo>
                  <a:lnTo>
                    <a:pt x="107" y="206"/>
                  </a:lnTo>
                  <a:lnTo>
                    <a:pt x="103" y="204"/>
                  </a:lnTo>
                  <a:lnTo>
                    <a:pt x="81" y="204"/>
                  </a:lnTo>
                  <a:lnTo>
                    <a:pt x="81" y="202"/>
                  </a:lnTo>
                  <a:lnTo>
                    <a:pt x="46" y="200"/>
                  </a:lnTo>
                  <a:lnTo>
                    <a:pt x="46" y="204"/>
                  </a:lnTo>
                  <a:lnTo>
                    <a:pt x="22" y="202"/>
                  </a:lnTo>
                  <a:lnTo>
                    <a:pt x="24" y="198"/>
                  </a:lnTo>
                  <a:lnTo>
                    <a:pt x="24" y="188"/>
                  </a:lnTo>
                  <a:lnTo>
                    <a:pt x="22" y="182"/>
                  </a:lnTo>
                  <a:lnTo>
                    <a:pt x="22" y="174"/>
                  </a:lnTo>
                  <a:lnTo>
                    <a:pt x="24" y="168"/>
                  </a:lnTo>
                  <a:lnTo>
                    <a:pt x="14" y="166"/>
                  </a:lnTo>
                  <a:lnTo>
                    <a:pt x="10" y="164"/>
                  </a:lnTo>
                  <a:lnTo>
                    <a:pt x="6" y="160"/>
                  </a:lnTo>
                  <a:lnTo>
                    <a:pt x="0" y="158"/>
                  </a:lnTo>
                  <a:lnTo>
                    <a:pt x="6" y="1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63" name="Freeform 147"/>
            <p:cNvSpPr/>
            <p:nvPr/>
          </p:nvSpPr>
          <p:spPr bwMode="auto">
            <a:xfrm>
              <a:off x="4838464" y="4503924"/>
              <a:ext cx="130301" cy="175222"/>
            </a:xfrm>
            <a:custGeom>
              <a:avLst/>
              <a:gdLst>
                <a:gd name="T0" fmla="*/ 2147483647 w 89"/>
                <a:gd name="T1" fmla="*/ 2147483647 h 110"/>
                <a:gd name="T2" fmla="*/ 2147483647 w 89"/>
                <a:gd name="T3" fmla="*/ 2147483647 h 110"/>
                <a:gd name="T4" fmla="*/ 2147483647 w 89"/>
                <a:gd name="T5" fmla="*/ 2147483647 h 110"/>
                <a:gd name="T6" fmla="*/ 2147483647 w 89"/>
                <a:gd name="T7" fmla="*/ 2147483647 h 110"/>
                <a:gd name="T8" fmla="*/ 2147483647 w 89"/>
                <a:gd name="T9" fmla="*/ 2147483647 h 110"/>
                <a:gd name="T10" fmla="*/ 2147483647 w 89"/>
                <a:gd name="T11" fmla="*/ 2147483647 h 110"/>
                <a:gd name="T12" fmla="*/ 0 w 89"/>
                <a:gd name="T13" fmla="*/ 2147483647 h 110"/>
                <a:gd name="T14" fmla="*/ 0 w 89"/>
                <a:gd name="T15" fmla="*/ 2147483647 h 110"/>
                <a:gd name="T16" fmla="*/ 2147483647 w 89"/>
                <a:gd name="T17" fmla="*/ 2147483647 h 110"/>
                <a:gd name="T18" fmla="*/ 2147483647 w 89"/>
                <a:gd name="T19" fmla="*/ 2147483647 h 110"/>
                <a:gd name="T20" fmla="*/ 2147483647 w 89"/>
                <a:gd name="T21" fmla="*/ 2147483647 h 110"/>
                <a:gd name="T22" fmla="*/ 2147483647 w 89"/>
                <a:gd name="T23" fmla="*/ 2147483647 h 110"/>
                <a:gd name="T24" fmla="*/ 2147483647 w 89"/>
                <a:gd name="T25" fmla="*/ 2147483647 h 110"/>
                <a:gd name="T26" fmla="*/ 2147483647 w 89"/>
                <a:gd name="T27" fmla="*/ 2147483647 h 110"/>
                <a:gd name="T28" fmla="*/ 2147483647 w 89"/>
                <a:gd name="T29" fmla="*/ 2147483647 h 110"/>
                <a:gd name="T30" fmla="*/ 2147483647 w 89"/>
                <a:gd name="T31" fmla="*/ 2147483647 h 110"/>
                <a:gd name="T32" fmla="*/ 2147483647 w 89"/>
                <a:gd name="T33" fmla="*/ 2147483647 h 110"/>
                <a:gd name="T34" fmla="*/ 2147483647 w 89"/>
                <a:gd name="T35" fmla="*/ 2147483647 h 110"/>
                <a:gd name="T36" fmla="*/ 2147483647 w 89"/>
                <a:gd name="T37" fmla="*/ 2147483647 h 110"/>
                <a:gd name="T38" fmla="*/ 2147483647 w 89"/>
                <a:gd name="T39" fmla="*/ 2147483647 h 110"/>
                <a:gd name="T40" fmla="*/ 2147483647 w 89"/>
                <a:gd name="T41" fmla="*/ 2147483647 h 110"/>
                <a:gd name="T42" fmla="*/ 2147483647 w 89"/>
                <a:gd name="T43" fmla="*/ 2147483647 h 110"/>
                <a:gd name="T44" fmla="*/ 2147483647 w 89"/>
                <a:gd name="T45" fmla="*/ 2147483647 h 110"/>
                <a:gd name="T46" fmla="*/ 2147483647 w 89"/>
                <a:gd name="T47" fmla="*/ 2147483647 h 110"/>
                <a:gd name="T48" fmla="*/ 2147483647 w 89"/>
                <a:gd name="T49" fmla="*/ 2147483647 h 110"/>
                <a:gd name="T50" fmla="*/ 2147483647 w 89"/>
                <a:gd name="T51" fmla="*/ 2147483647 h 110"/>
                <a:gd name="T52" fmla="*/ 2147483647 w 89"/>
                <a:gd name="T53" fmla="*/ 2147483647 h 110"/>
                <a:gd name="T54" fmla="*/ 2147483647 w 89"/>
                <a:gd name="T55" fmla="*/ 2147483647 h 110"/>
                <a:gd name="T56" fmla="*/ 2147483647 w 89"/>
                <a:gd name="T57" fmla="*/ 2147483647 h 110"/>
                <a:gd name="T58" fmla="*/ 2147483647 w 89"/>
                <a:gd name="T59" fmla="*/ 2147483647 h 110"/>
                <a:gd name="T60" fmla="*/ 2147483647 w 89"/>
                <a:gd name="T61" fmla="*/ 2147483647 h 110"/>
                <a:gd name="T62" fmla="*/ 2147483647 w 89"/>
                <a:gd name="T63" fmla="*/ 2147483647 h 110"/>
                <a:gd name="T64" fmla="*/ 2147483647 w 89"/>
                <a:gd name="T65" fmla="*/ 2147483647 h 110"/>
                <a:gd name="T66" fmla="*/ 2147483647 w 89"/>
                <a:gd name="T67" fmla="*/ 2147483647 h 110"/>
                <a:gd name="T68" fmla="*/ 2147483647 w 89"/>
                <a:gd name="T69" fmla="*/ 2147483647 h 110"/>
                <a:gd name="T70" fmla="*/ 2147483647 w 89"/>
                <a:gd name="T71" fmla="*/ 2147483647 h 110"/>
                <a:gd name="T72" fmla="*/ 2147483647 w 89"/>
                <a:gd name="T73" fmla="*/ 2147483647 h 110"/>
                <a:gd name="T74" fmla="*/ 2147483647 w 89"/>
                <a:gd name="T75" fmla="*/ 2147483647 h 110"/>
                <a:gd name="T76" fmla="*/ 2147483647 w 89"/>
                <a:gd name="T77" fmla="*/ 2147483647 h 110"/>
                <a:gd name="T78" fmla="*/ 2147483647 w 89"/>
                <a:gd name="T79" fmla="*/ 2147483647 h 110"/>
                <a:gd name="T80" fmla="*/ 2147483647 w 89"/>
                <a:gd name="T81" fmla="*/ 2147483647 h 110"/>
                <a:gd name="T82" fmla="*/ 2147483647 w 89"/>
                <a:gd name="T83" fmla="*/ 2147483647 h 110"/>
                <a:gd name="T84" fmla="*/ 2147483647 w 89"/>
                <a:gd name="T85" fmla="*/ 2147483647 h 110"/>
                <a:gd name="T86" fmla="*/ 2147483647 w 89"/>
                <a:gd name="T87" fmla="*/ 2147483647 h 110"/>
                <a:gd name="T88" fmla="*/ 2147483647 w 89"/>
                <a:gd name="T89" fmla="*/ 2147483647 h 110"/>
                <a:gd name="T90" fmla="*/ 2147483647 w 89"/>
                <a:gd name="T91" fmla="*/ 2147483647 h 110"/>
                <a:gd name="T92" fmla="*/ 2147483647 w 89"/>
                <a:gd name="T93" fmla="*/ 2147483647 h 110"/>
                <a:gd name="T94" fmla="*/ 2147483647 w 89"/>
                <a:gd name="T95" fmla="*/ 2147483647 h 110"/>
                <a:gd name="T96" fmla="*/ 2147483647 w 89"/>
                <a:gd name="T97" fmla="*/ 2147483647 h 110"/>
                <a:gd name="T98" fmla="*/ 2147483647 w 89"/>
                <a:gd name="T99" fmla="*/ 2147483647 h 110"/>
                <a:gd name="T100" fmla="*/ 2147483647 w 89"/>
                <a:gd name="T101" fmla="*/ 0 h 110"/>
                <a:gd name="T102" fmla="*/ 2147483647 w 89"/>
                <a:gd name="T103" fmla="*/ 2147483647 h 1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110"/>
                <a:gd name="T158" fmla="*/ 89 w 89"/>
                <a:gd name="T159" fmla="*/ 110 h 1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110">
                  <a:moveTo>
                    <a:pt x="36" y="24"/>
                  </a:moveTo>
                  <a:lnTo>
                    <a:pt x="26" y="24"/>
                  </a:lnTo>
                  <a:lnTo>
                    <a:pt x="20" y="24"/>
                  </a:lnTo>
                  <a:lnTo>
                    <a:pt x="8" y="22"/>
                  </a:lnTo>
                  <a:lnTo>
                    <a:pt x="2" y="44"/>
                  </a:lnTo>
                  <a:lnTo>
                    <a:pt x="2" y="50"/>
                  </a:lnTo>
                  <a:lnTo>
                    <a:pt x="0" y="58"/>
                  </a:lnTo>
                  <a:lnTo>
                    <a:pt x="0" y="70"/>
                  </a:lnTo>
                  <a:lnTo>
                    <a:pt x="4" y="76"/>
                  </a:lnTo>
                  <a:lnTo>
                    <a:pt x="8" y="82"/>
                  </a:lnTo>
                  <a:lnTo>
                    <a:pt x="14" y="88"/>
                  </a:lnTo>
                  <a:lnTo>
                    <a:pt x="30" y="100"/>
                  </a:lnTo>
                  <a:lnTo>
                    <a:pt x="34" y="104"/>
                  </a:lnTo>
                  <a:lnTo>
                    <a:pt x="38" y="110"/>
                  </a:lnTo>
                  <a:lnTo>
                    <a:pt x="42" y="108"/>
                  </a:lnTo>
                  <a:lnTo>
                    <a:pt x="44" y="106"/>
                  </a:lnTo>
                  <a:lnTo>
                    <a:pt x="46" y="104"/>
                  </a:lnTo>
                  <a:lnTo>
                    <a:pt x="44" y="100"/>
                  </a:lnTo>
                  <a:lnTo>
                    <a:pt x="42" y="98"/>
                  </a:lnTo>
                  <a:lnTo>
                    <a:pt x="42" y="96"/>
                  </a:lnTo>
                  <a:lnTo>
                    <a:pt x="44" y="90"/>
                  </a:lnTo>
                  <a:lnTo>
                    <a:pt x="46" y="88"/>
                  </a:lnTo>
                  <a:lnTo>
                    <a:pt x="55" y="84"/>
                  </a:lnTo>
                  <a:lnTo>
                    <a:pt x="55" y="80"/>
                  </a:lnTo>
                  <a:lnTo>
                    <a:pt x="59" y="76"/>
                  </a:lnTo>
                  <a:lnTo>
                    <a:pt x="63" y="78"/>
                  </a:lnTo>
                  <a:lnTo>
                    <a:pt x="65" y="82"/>
                  </a:lnTo>
                  <a:lnTo>
                    <a:pt x="67" y="86"/>
                  </a:lnTo>
                  <a:lnTo>
                    <a:pt x="71" y="88"/>
                  </a:lnTo>
                  <a:lnTo>
                    <a:pt x="75" y="86"/>
                  </a:lnTo>
                  <a:lnTo>
                    <a:pt x="79" y="84"/>
                  </a:lnTo>
                  <a:lnTo>
                    <a:pt x="81" y="86"/>
                  </a:lnTo>
                  <a:lnTo>
                    <a:pt x="83" y="86"/>
                  </a:lnTo>
                  <a:lnTo>
                    <a:pt x="85" y="84"/>
                  </a:lnTo>
                  <a:lnTo>
                    <a:pt x="85" y="80"/>
                  </a:lnTo>
                  <a:lnTo>
                    <a:pt x="87" y="74"/>
                  </a:lnTo>
                  <a:lnTo>
                    <a:pt x="87" y="52"/>
                  </a:lnTo>
                  <a:lnTo>
                    <a:pt x="83" y="50"/>
                  </a:lnTo>
                  <a:lnTo>
                    <a:pt x="83" y="46"/>
                  </a:lnTo>
                  <a:lnTo>
                    <a:pt x="81" y="44"/>
                  </a:lnTo>
                  <a:lnTo>
                    <a:pt x="81" y="40"/>
                  </a:lnTo>
                  <a:lnTo>
                    <a:pt x="83" y="36"/>
                  </a:lnTo>
                  <a:lnTo>
                    <a:pt x="83" y="32"/>
                  </a:lnTo>
                  <a:lnTo>
                    <a:pt x="87" y="30"/>
                  </a:lnTo>
                  <a:lnTo>
                    <a:pt x="89" y="26"/>
                  </a:lnTo>
                  <a:lnTo>
                    <a:pt x="87" y="20"/>
                  </a:lnTo>
                  <a:lnTo>
                    <a:pt x="83" y="18"/>
                  </a:lnTo>
                  <a:lnTo>
                    <a:pt x="77" y="18"/>
                  </a:lnTo>
                  <a:lnTo>
                    <a:pt x="69" y="18"/>
                  </a:lnTo>
                  <a:lnTo>
                    <a:pt x="71" y="2"/>
                  </a:lnTo>
                  <a:lnTo>
                    <a:pt x="36" y="0"/>
                  </a:lnTo>
                  <a:lnTo>
                    <a:pt x="36"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64" name="Freeform 148"/>
            <p:cNvSpPr/>
            <p:nvPr/>
          </p:nvSpPr>
          <p:spPr bwMode="auto">
            <a:xfrm>
              <a:off x="4894966" y="4469410"/>
              <a:ext cx="170660" cy="242922"/>
            </a:xfrm>
            <a:custGeom>
              <a:avLst/>
              <a:gdLst>
                <a:gd name="T0" fmla="*/ 2147483647 w 117"/>
                <a:gd name="T1" fmla="*/ 2147483647 h 154"/>
                <a:gd name="T2" fmla="*/ 2147483647 w 117"/>
                <a:gd name="T3" fmla="*/ 2147483647 h 154"/>
                <a:gd name="T4" fmla="*/ 2147483647 w 117"/>
                <a:gd name="T5" fmla="*/ 2147483647 h 154"/>
                <a:gd name="T6" fmla="*/ 0 w 117"/>
                <a:gd name="T7" fmla="*/ 2147483647 h 154"/>
                <a:gd name="T8" fmla="*/ 2147483647 w 117"/>
                <a:gd name="T9" fmla="*/ 2147483647 h 154"/>
                <a:gd name="T10" fmla="*/ 2147483647 w 117"/>
                <a:gd name="T11" fmla="*/ 2147483647 h 154"/>
                <a:gd name="T12" fmla="*/ 2147483647 w 117"/>
                <a:gd name="T13" fmla="*/ 2147483647 h 154"/>
                <a:gd name="T14" fmla="*/ 2147483647 w 117"/>
                <a:gd name="T15" fmla="*/ 2147483647 h 154"/>
                <a:gd name="T16" fmla="*/ 2147483647 w 117"/>
                <a:gd name="T17" fmla="*/ 2147483647 h 154"/>
                <a:gd name="T18" fmla="*/ 2147483647 w 117"/>
                <a:gd name="T19" fmla="*/ 2147483647 h 154"/>
                <a:gd name="T20" fmla="*/ 2147483647 w 117"/>
                <a:gd name="T21" fmla="*/ 2147483647 h 154"/>
                <a:gd name="T22" fmla="*/ 2147483647 w 117"/>
                <a:gd name="T23" fmla="*/ 2147483647 h 154"/>
                <a:gd name="T24" fmla="*/ 2147483647 w 117"/>
                <a:gd name="T25" fmla="*/ 2147483647 h 154"/>
                <a:gd name="T26" fmla="*/ 2147483647 w 117"/>
                <a:gd name="T27" fmla="*/ 2147483647 h 154"/>
                <a:gd name="T28" fmla="*/ 2147483647 w 117"/>
                <a:gd name="T29" fmla="*/ 2147483647 h 154"/>
                <a:gd name="T30" fmla="*/ 2147483647 w 117"/>
                <a:gd name="T31" fmla="*/ 2147483647 h 154"/>
                <a:gd name="T32" fmla="*/ 2147483647 w 117"/>
                <a:gd name="T33" fmla="*/ 2147483647 h 154"/>
                <a:gd name="T34" fmla="*/ 2147483647 w 117"/>
                <a:gd name="T35" fmla="*/ 2147483647 h 154"/>
                <a:gd name="T36" fmla="*/ 2147483647 w 117"/>
                <a:gd name="T37" fmla="*/ 2147483647 h 154"/>
                <a:gd name="T38" fmla="*/ 2147483647 w 117"/>
                <a:gd name="T39" fmla="*/ 2147483647 h 154"/>
                <a:gd name="T40" fmla="*/ 2147483647 w 117"/>
                <a:gd name="T41" fmla="*/ 2147483647 h 154"/>
                <a:gd name="T42" fmla="*/ 2147483647 w 117"/>
                <a:gd name="T43" fmla="*/ 2147483647 h 154"/>
                <a:gd name="T44" fmla="*/ 2147483647 w 117"/>
                <a:gd name="T45" fmla="*/ 2147483647 h 154"/>
                <a:gd name="T46" fmla="*/ 2147483647 w 117"/>
                <a:gd name="T47" fmla="*/ 2147483647 h 154"/>
                <a:gd name="T48" fmla="*/ 2147483647 w 117"/>
                <a:gd name="T49" fmla="*/ 2147483647 h 154"/>
                <a:gd name="T50" fmla="*/ 2147483647 w 117"/>
                <a:gd name="T51" fmla="*/ 2147483647 h 154"/>
                <a:gd name="T52" fmla="*/ 2147483647 w 117"/>
                <a:gd name="T53" fmla="*/ 0 h 154"/>
                <a:gd name="T54" fmla="*/ 2147483647 w 117"/>
                <a:gd name="T55" fmla="*/ 2147483647 h 154"/>
                <a:gd name="T56" fmla="*/ 2147483647 w 117"/>
                <a:gd name="T57" fmla="*/ 2147483647 h 154"/>
                <a:gd name="T58" fmla="*/ 2147483647 w 117"/>
                <a:gd name="T59" fmla="*/ 2147483647 h 154"/>
                <a:gd name="T60" fmla="*/ 2147483647 w 117"/>
                <a:gd name="T61" fmla="*/ 2147483647 h 154"/>
                <a:gd name="T62" fmla="*/ 2147483647 w 117"/>
                <a:gd name="T63" fmla="*/ 2147483647 h 154"/>
                <a:gd name="T64" fmla="*/ 2147483647 w 117"/>
                <a:gd name="T65" fmla="*/ 2147483647 h 154"/>
                <a:gd name="T66" fmla="*/ 2147483647 w 117"/>
                <a:gd name="T67" fmla="*/ 2147483647 h 154"/>
                <a:gd name="T68" fmla="*/ 2147483647 w 117"/>
                <a:gd name="T69" fmla="*/ 2147483647 h 154"/>
                <a:gd name="T70" fmla="*/ 2147483647 w 117"/>
                <a:gd name="T71" fmla="*/ 2147483647 h 154"/>
                <a:gd name="T72" fmla="*/ 2147483647 w 117"/>
                <a:gd name="T73" fmla="*/ 2147483647 h 154"/>
                <a:gd name="T74" fmla="*/ 2147483647 w 117"/>
                <a:gd name="T75" fmla="*/ 2147483647 h 154"/>
                <a:gd name="T76" fmla="*/ 2147483647 w 117"/>
                <a:gd name="T77" fmla="*/ 2147483647 h 154"/>
                <a:gd name="T78" fmla="*/ 2147483647 w 117"/>
                <a:gd name="T79" fmla="*/ 2147483647 h 154"/>
                <a:gd name="T80" fmla="*/ 2147483647 w 117"/>
                <a:gd name="T81" fmla="*/ 2147483647 h 154"/>
                <a:gd name="T82" fmla="*/ 2147483647 w 117"/>
                <a:gd name="T83" fmla="*/ 2147483647 h 154"/>
                <a:gd name="T84" fmla="*/ 2147483647 w 117"/>
                <a:gd name="T85" fmla="*/ 2147483647 h 154"/>
                <a:gd name="T86" fmla="*/ 2147483647 w 117"/>
                <a:gd name="T87" fmla="*/ 2147483647 h 1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154"/>
                <a:gd name="T134" fmla="*/ 117 w 117"/>
                <a:gd name="T135" fmla="*/ 154 h 1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154">
                  <a:moveTo>
                    <a:pt x="27" y="150"/>
                  </a:moveTo>
                  <a:lnTo>
                    <a:pt x="27" y="148"/>
                  </a:lnTo>
                  <a:lnTo>
                    <a:pt x="25" y="146"/>
                  </a:lnTo>
                  <a:lnTo>
                    <a:pt x="21" y="148"/>
                  </a:lnTo>
                  <a:lnTo>
                    <a:pt x="17" y="150"/>
                  </a:lnTo>
                  <a:lnTo>
                    <a:pt x="13" y="154"/>
                  </a:lnTo>
                  <a:lnTo>
                    <a:pt x="4" y="136"/>
                  </a:lnTo>
                  <a:lnTo>
                    <a:pt x="0" y="132"/>
                  </a:lnTo>
                  <a:lnTo>
                    <a:pt x="4" y="130"/>
                  </a:lnTo>
                  <a:lnTo>
                    <a:pt x="6" y="128"/>
                  </a:lnTo>
                  <a:lnTo>
                    <a:pt x="8" y="126"/>
                  </a:lnTo>
                  <a:lnTo>
                    <a:pt x="6" y="122"/>
                  </a:lnTo>
                  <a:lnTo>
                    <a:pt x="4" y="120"/>
                  </a:lnTo>
                  <a:lnTo>
                    <a:pt x="4" y="118"/>
                  </a:lnTo>
                  <a:lnTo>
                    <a:pt x="6" y="112"/>
                  </a:lnTo>
                  <a:lnTo>
                    <a:pt x="8" y="110"/>
                  </a:lnTo>
                  <a:lnTo>
                    <a:pt x="17" y="106"/>
                  </a:lnTo>
                  <a:lnTo>
                    <a:pt x="17" y="102"/>
                  </a:lnTo>
                  <a:lnTo>
                    <a:pt x="21" y="98"/>
                  </a:lnTo>
                  <a:lnTo>
                    <a:pt x="25" y="100"/>
                  </a:lnTo>
                  <a:lnTo>
                    <a:pt x="27" y="104"/>
                  </a:lnTo>
                  <a:lnTo>
                    <a:pt x="29" y="108"/>
                  </a:lnTo>
                  <a:lnTo>
                    <a:pt x="33" y="110"/>
                  </a:lnTo>
                  <a:lnTo>
                    <a:pt x="37" y="108"/>
                  </a:lnTo>
                  <a:lnTo>
                    <a:pt x="41" y="106"/>
                  </a:lnTo>
                  <a:lnTo>
                    <a:pt x="43" y="108"/>
                  </a:lnTo>
                  <a:lnTo>
                    <a:pt x="45" y="108"/>
                  </a:lnTo>
                  <a:lnTo>
                    <a:pt x="47" y="106"/>
                  </a:lnTo>
                  <a:lnTo>
                    <a:pt x="47" y="102"/>
                  </a:lnTo>
                  <a:lnTo>
                    <a:pt x="49" y="96"/>
                  </a:lnTo>
                  <a:lnTo>
                    <a:pt x="49" y="74"/>
                  </a:lnTo>
                  <a:lnTo>
                    <a:pt x="45" y="72"/>
                  </a:lnTo>
                  <a:lnTo>
                    <a:pt x="45" y="68"/>
                  </a:lnTo>
                  <a:lnTo>
                    <a:pt x="43" y="66"/>
                  </a:lnTo>
                  <a:lnTo>
                    <a:pt x="43" y="62"/>
                  </a:lnTo>
                  <a:lnTo>
                    <a:pt x="45" y="58"/>
                  </a:lnTo>
                  <a:lnTo>
                    <a:pt x="45" y="54"/>
                  </a:lnTo>
                  <a:lnTo>
                    <a:pt x="49" y="52"/>
                  </a:lnTo>
                  <a:lnTo>
                    <a:pt x="51" y="48"/>
                  </a:lnTo>
                  <a:lnTo>
                    <a:pt x="49" y="42"/>
                  </a:lnTo>
                  <a:lnTo>
                    <a:pt x="45" y="40"/>
                  </a:lnTo>
                  <a:lnTo>
                    <a:pt x="39" y="40"/>
                  </a:lnTo>
                  <a:lnTo>
                    <a:pt x="31" y="40"/>
                  </a:lnTo>
                  <a:lnTo>
                    <a:pt x="33" y="26"/>
                  </a:lnTo>
                  <a:lnTo>
                    <a:pt x="55" y="26"/>
                  </a:lnTo>
                  <a:lnTo>
                    <a:pt x="59" y="28"/>
                  </a:lnTo>
                  <a:lnTo>
                    <a:pt x="63" y="30"/>
                  </a:lnTo>
                  <a:lnTo>
                    <a:pt x="73" y="30"/>
                  </a:lnTo>
                  <a:lnTo>
                    <a:pt x="79" y="30"/>
                  </a:lnTo>
                  <a:lnTo>
                    <a:pt x="79" y="16"/>
                  </a:lnTo>
                  <a:lnTo>
                    <a:pt x="83" y="10"/>
                  </a:lnTo>
                  <a:lnTo>
                    <a:pt x="87" y="4"/>
                  </a:lnTo>
                  <a:lnTo>
                    <a:pt x="93" y="0"/>
                  </a:lnTo>
                  <a:lnTo>
                    <a:pt x="103" y="0"/>
                  </a:lnTo>
                  <a:lnTo>
                    <a:pt x="113" y="0"/>
                  </a:lnTo>
                  <a:lnTo>
                    <a:pt x="113" y="2"/>
                  </a:lnTo>
                  <a:lnTo>
                    <a:pt x="115" y="4"/>
                  </a:lnTo>
                  <a:lnTo>
                    <a:pt x="115" y="6"/>
                  </a:lnTo>
                  <a:lnTo>
                    <a:pt x="117" y="10"/>
                  </a:lnTo>
                  <a:lnTo>
                    <a:pt x="115" y="20"/>
                  </a:lnTo>
                  <a:lnTo>
                    <a:pt x="111" y="34"/>
                  </a:lnTo>
                  <a:lnTo>
                    <a:pt x="99" y="64"/>
                  </a:lnTo>
                  <a:lnTo>
                    <a:pt x="99" y="68"/>
                  </a:lnTo>
                  <a:lnTo>
                    <a:pt x="99" y="70"/>
                  </a:lnTo>
                  <a:lnTo>
                    <a:pt x="101" y="74"/>
                  </a:lnTo>
                  <a:lnTo>
                    <a:pt x="99" y="78"/>
                  </a:lnTo>
                  <a:lnTo>
                    <a:pt x="97" y="82"/>
                  </a:lnTo>
                  <a:lnTo>
                    <a:pt x="93" y="84"/>
                  </a:lnTo>
                  <a:lnTo>
                    <a:pt x="89" y="88"/>
                  </a:lnTo>
                  <a:lnTo>
                    <a:pt x="85" y="92"/>
                  </a:lnTo>
                  <a:lnTo>
                    <a:pt x="83" y="102"/>
                  </a:lnTo>
                  <a:lnTo>
                    <a:pt x="79" y="106"/>
                  </a:lnTo>
                  <a:lnTo>
                    <a:pt x="75" y="108"/>
                  </a:lnTo>
                  <a:lnTo>
                    <a:pt x="75" y="122"/>
                  </a:lnTo>
                  <a:lnTo>
                    <a:pt x="71" y="134"/>
                  </a:lnTo>
                  <a:lnTo>
                    <a:pt x="69" y="142"/>
                  </a:lnTo>
                  <a:lnTo>
                    <a:pt x="65" y="148"/>
                  </a:lnTo>
                  <a:lnTo>
                    <a:pt x="61" y="150"/>
                  </a:lnTo>
                  <a:lnTo>
                    <a:pt x="55" y="150"/>
                  </a:lnTo>
                  <a:lnTo>
                    <a:pt x="51" y="150"/>
                  </a:lnTo>
                  <a:lnTo>
                    <a:pt x="49" y="150"/>
                  </a:lnTo>
                  <a:lnTo>
                    <a:pt x="49" y="146"/>
                  </a:lnTo>
                  <a:lnTo>
                    <a:pt x="45" y="146"/>
                  </a:lnTo>
                  <a:lnTo>
                    <a:pt x="43" y="146"/>
                  </a:lnTo>
                  <a:lnTo>
                    <a:pt x="41" y="148"/>
                  </a:lnTo>
                  <a:lnTo>
                    <a:pt x="39" y="150"/>
                  </a:lnTo>
                  <a:lnTo>
                    <a:pt x="35" y="150"/>
                  </a:lnTo>
                  <a:lnTo>
                    <a:pt x="33" y="150"/>
                  </a:lnTo>
                  <a:lnTo>
                    <a:pt x="27" y="1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65" name="Freeform 149"/>
            <p:cNvSpPr/>
            <p:nvPr/>
          </p:nvSpPr>
          <p:spPr bwMode="auto">
            <a:xfrm>
              <a:off x="4904191" y="5065432"/>
              <a:ext cx="307880" cy="342480"/>
            </a:xfrm>
            <a:custGeom>
              <a:avLst/>
              <a:gdLst>
                <a:gd name="T0" fmla="*/ 2147483647 w 211"/>
                <a:gd name="T1" fmla="*/ 2147483647 h 216"/>
                <a:gd name="T2" fmla="*/ 2147483647 w 211"/>
                <a:gd name="T3" fmla="*/ 2147483647 h 216"/>
                <a:gd name="T4" fmla="*/ 2147483647 w 211"/>
                <a:gd name="T5" fmla="*/ 2147483647 h 216"/>
                <a:gd name="T6" fmla="*/ 2147483647 w 211"/>
                <a:gd name="T7" fmla="*/ 2147483647 h 216"/>
                <a:gd name="T8" fmla="*/ 2147483647 w 211"/>
                <a:gd name="T9" fmla="*/ 2147483647 h 216"/>
                <a:gd name="T10" fmla="*/ 2147483647 w 211"/>
                <a:gd name="T11" fmla="*/ 2147483647 h 216"/>
                <a:gd name="T12" fmla="*/ 2147483647 w 211"/>
                <a:gd name="T13" fmla="*/ 2147483647 h 216"/>
                <a:gd name="T14" fmla="*/ 2147483647 w 211"/>
                <a:gd name="T15" fmla="*/ 2147483647 h 216"/>
                <a:gd name="T16" fmla="*/ 2147483647 w 211"/>
                <a:gd name="T17" fmla="*/ 0 h 216"/>
                <a:gd name="T18" fmla="*/ 2147483647 w 211"/>
                <a:gd name="T19" fmla="*/ 0 h 216"/>
                <a:gd name="T20" fmla="*/ 2147483647 w 211"/>
                <a:gd name="T21" fmla="*/ 2147483647 h 216"/>
                <a:gd name="T22" fmla="*/ 2147483647 w 211"/>
                <a:gd name="T23" fmla="*/ 2147483647 h 216"/>
                <a:gd name="T24" fmla="*/ 0 w 211"/>
                <a:gd name="T25" fmla="*/ 0 h 216"/>
                <a:gd name="T26" fmla="*/ 2147483647 w 211"/>
                <a:gd name="T27" fmla="*/ 2147483647 h 216"/>
                <a:gd name="T28" fmla="*/ 2147483647 w 211"/>
                <a:gd name="T29" fmla="*/ 2147483647 h 216"/>
                <a:gd name="T30" fmla="*/ 2147483647 w 211"/>
                <a:gd name="T31" fmla="*/ 2147483647 h 216"/>
                <a:gd name="T32" fmla="*/ 2147483647 w 211"/>
                <a:gd name="T33" fmla="*/ 2147483647 h 216"/>
                <a:gd name="T34" fmla="*/ 2147483647 w 211"/>
                <a:gd name="T35" fmla="*/ 2147483647 h 216"/>
                <a:gd name="T36" fmla="*/ 2147483647 w 211"/>
                <a:gd name="T37" fmla="*/ 2147483647 h 216"/>
                <a:gd name="T38" fmla="*/ 2147483647 w 211"/>
                <a:gd name="T39" fmla="*/ 2147483647 h 216"/>
                <a:gd name="T40" fmla="*/ 2147483647 w 211"/>
                <a:gd name="T41" fmla="*/ 2147483647 h 216"/>
                <a:gd name="T42" fmla="*/ 2147483647 w 211"/>
                <a:gd name="T43" fmla="*/ 2147483647 h 216"/>
                <a:gd name="T44" fmla="*/ 2147483647 w 211"/>
                <a:gd name="T45" fmla="*/ 2147483647 h 216"/>
                <a:gd name="T46" fmla="*/ 2147483647 w 211"/>
                <a:gd name="T47" fmla="*/ 2147483647 h 216"/>
                <a:gd name="T48" fmla="*/ 2147483647 w 211"/>
                <a:gd name="T49" fmla="*/ 2147483647 h 216"/>
                <a:gd name="T50" fmla="*/ 2147483647 w 211"/>
                <a:gd name="T51" fmla="*/ 2147483647 h 216"/>
                <a:gd name="T52" fmla="*/ 2147483647 w 211"/>
                <a:gd name="T53" fmla="*/ 2147483647 h 216"/>
                <a:gd name="T54" fmla="*/ 2147483647 w 211"/>
                <a:gd name="T55" fmla="*/ 2147483647 h 216"/>
                <a:gd name="T56" fmla="*/ 2147483647 w 211"/>
                <a:gd name="T57" fmla="*/ 2147483647 h 216"/>
                <a:gd name="T58" fmla="*/ 2147483647 w 211"/>
                <a:gd name="T59" fmla="*/ 2147483647 h 216"/>
                <a:gd name="T60" fmla="*/ 2147483647 w 211"/>
                <a:gd name="T61" fmla="*/ 2147483647 h 216"/>
                <a:gd name="T62" fmla="*/ 2147483647 w 211"/>
                <a:gd name="T63" fmla="*/ 2147483647 h 216"/>
                <a:gd name="T64" fmla="*/ 2147483647 w 211"/>
                <a:gd name="T65" fmla="*/ 2147483647 h 216"/>
                <a:gd name="T66" fmla="*/ 2147483647 w 211"/>
                <a:gd name="T67" fmla="*/ 2147483647 h 216"/>
                <a:gd name="T68" fmla="*/ 2147483647 w 211"/>
                <a:gd name="T69" fmla="*/ 2147483647 h 216"/>
                <a:gd name="T70" fmla="*/ 2147483647 w 211"/>
                <a:gd name="T71" fmla="*/ 2147483647 h 216"/>
                <a:gd name="T72" fmla="*/ 2147483647 w 211"/>
                <a:gd name="T73" fmla="*/ 2147483647 h 216"/>
                <a:gd name="T74" fmla="*/ 2147483647 w 211"/>
                <a:gd name="T75" fmla="*/ 2147483647 h 216"/>
                <a:gd name="T76" fmla="*/ 2147483647 w 211"/>
                <a:gd name="T77" fmla="*/ 2147483647 h 216"/>
                <a:gd name="T78" fmla="*/ 2147483647 w 211"/>
                <a:gd name="T79" fmla="*/ 2147483647 h 216"/>
                <a:gd name="T80" fmla="*/ 2147483647 w 211"/>
                <a:gd name="T81" fmla="*/ 2147483647 h 216"/>
                <a:gd name="T82" fmla="*/ 2147483647 w 211"/>
                <a:gd name="T83" fmla="*/ 2147483647 h 216"/>
                <a:gd name="T84" fmla="*/ 2147483647 w 211"/>
                <a:gd name="T85" fmla="*/ 2147483647 h 216"/>
                <a:gd name="T86" fmla="*/ 2147483647 w 211"/>
                <a:gd name="T87" fmla="*/ 2147483647 h 216"/>
                <a:gd name="T88" fmla="*/ 2147483647 w 211"/>
                <a:gd name="T89" fmla="*/ 2147483647 h 216"/>
                <a:gd name="T90" fmla="*/ 2147483647 w 211"/>
                <a:gd name="T91" fmla="*/ 2147483647 h 216"/>
                <a:gd name="T92" fmla="*/ 2147483647 w 211"/>
                <a:gd name="T93" fmla="*/ 2147483647 h 216"/>
                <a:gd name="T94" fmla="*/ 2147483647 w 211"/>
                <a:gd name="T95" fmla="*/ 2147483647 h 216"/>
                <a:gd name="T96" fmla="*/ 2147483647 w 211"/>
                <a:gd name="T97" fmla="*/ 2147483647 h 216"/>
                <a:gd name="T98" fmla="*/ 2147483647 w 211"/>
                <a:gd name="T99" fmla="*/ 2147483647 h 216"/>
                <a:gd name="T100" fmla="*/ 2147483647 w 211"/>
                <a:gd name="T101" fmla="*/ 2147483647 h 216"/>
                <a:gd name="T102" fmla="*/ 2147483647 w 211"/>
                <a:gd name="T103" fmla="*/ 2147483647 h 216"/>
                <a:gd name="T104" fmla="*/ 2147483647 w 211"/>
                <a:gd name="T105" fmla="*/ 2147483647 h 216"/>
                <a:gd name="T106" fmla="*/ 2147483647 w 211"/>
                <a:gd name="T107" fmla="*/ 2147483647 h 216"/>
                <a:gd name="T108" fmla="*/ 2147483647 w 211"/>
                <a:gd name="T109" fmla="*/ 2147483647 h 216"/>
                <a:gd name="T110" fmla="*/ 2147483647 w 211"/>
                <a:gd name="T111" fmla="*/ 2147483647 h 2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1"/>
                <a:gd name="T169" fmla="*/ 0 h 216"/>
                <a:gd name="T170" fmla="*/ 211 w 211"/>
                <a:gd name="T171" fmla="*/ 216 h 2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1" h="216">
                  <a:moveTo>
                    <a:pt x="181" y="8"/>
                  </a:moveTo>
                  <a:lnTo>
                    <a:pt x="159" y="16"/>
                  </a:lnTo>
                  <a:lnTo>
                    <a:pt x="117" y="16"/>
                  </a:lnTo>
                  <a:lnTo>
                    <a:pt x="107" y="12"/>
                  </a:lnTo>
                  <a:lnTo>
                    <a:pt x="105" y="10"/>
                  </a:lnTo>
                  <a:lnTo>
                    <a:pt x="101" y="6"/>
                  </a:lnTo>
                  <a:lnTo>
                    <a:pt x="33" y="6"/>
                  </a:lnTo>
                  <a:lnTo>
                    <a:pt x="27" y="2"/>
                  </a:lnTo>
                  <a:lnTo>
                    <a:pt x="25" y="0"/>
                  </a:lnTo>
                  <a:lnTo>
                    <a:pt x="21" y="0"/>
                  </a:lnTo>
                  <a:lnTo>
                    <a:pt x="11" y="2"/>
                  </a:lnTo>
                  <a:lnTo>
                    <a:pt x="4" y="2"/>
                  </a:lnTo>
                  <a:lnTo>
                    <a:pt x="0" y="0"/>
                  </a:lnTo>
                  <a:lnTo>
                    <a:pt x="2" y="16"/>
                  </a:lnTo>
                  <a:lnTo>
                    <a:pt x="7" y="30"/>
                  </a:lnTo>
                  <a:lnTo>
                    <a:pt x="13" y="42"/>
                  </a:lnTo>
                  <a:lnTo>
                    <a:pt x="21" y="54"/>
                  </a:lnTo>
                  <a:lnTo>
                    <a:pt x="29" y="66"/>
                  </a:lnTo>
                  <a:lnTo>
                    <a:pt x="37" y="76"/>
                  </a:lnTo>
                  <a:lnTo>
                    <a:pt x="39" y="90"/>
                  </a:lnTo>
                  <a:lnTo>
                    <a:pt x="41" y="104"/>
                  </a:lnTo>
                  <a:lnTo>
                    <a:pt x="41" y="126"/>
                  </a:lnTo>
                  <a:lnTo>
                    <a:pt x="43" y="152"/>
                  </a:lnTo>
                  <a:lnTo>
                    <a:pt x="45" y="174"/>
                  </a:lnTo>
                  <a:lnTo>
                    <a:pt x="49" y="184"/>
                  </a:lnTo>
                  <a:lnTo>
                    <a:pt x="53" y="194"/>
                  </a:lnTo>
                  <a:lnTo>
                    <a:pt x="61" y="204"/>
                  </a:lnTo>
                  <a:lnTo>
                    <a:pt x="69" y="212"/>
                  </a:lnTo>
                  <a:lnTo>
                    <a:pt x="73" y="208"/>
                  </a:lnTo>
                  <a:lnTo>
                    <a:pt x="75" y="204"/>
                  </a:lnTo>
                  <a:lnTo>
                    <a:pt x="79" y="204"/>
                  </a:lnTo>
                  <a:lnTo>
                    <a:pt x="83" y="210"/>
                  </a:lnTo>
                  <a:lnTo>
                    <a:pt x="89" y="214"/>
                  </a:lnTo>
                  <a:lnTo>
                    <a:pt x="93" y="216"/>
                  </a:lnTo>
                  <a:lnTo>
                    <a:pt x="101" y="216"/>
                  </a:lnTo>
                  <a:lnTo>
                    <a:pt x="111" y="216"/>
                  </a:lnTo>
                  <a:lnTo>
                    <a:pt x="117" y="212"/>
                  </a:lnTo>
                  <a:lnTo>
                    <a:pt x="121" y="208"/>
                  </a:lnTo>
                  <a:lnTo>
                    <a:pt x="125" y="206"/>
                  </a:lnTo>
                  <a:lnTo>
                    <a:pt x="123" y="144"/>
                  </a:lnTo>
                  <a:lnTo>
                    <a:pt x="123" y="90"/>
                  </a:lnTo>
                  <a:lnTo>
                    <a:pt x="143" y="90"/>
                  </a:lnTo>
                  <a:lnTo>
                    <a:pt x="143" y="22"/>
                  </a:lnTo>
                  <a:lnTo>
                    <a:pt x="165" y="20"/>
                  </a:lnTo>
                  <a:lnTo>
                    <a:pt x="183" y="18"/>
                  </a:lnTo>
                  <a:lnTo>
                    <a:pt x="187" y="24"/>
                  </a:lnTo>
                  <a:lnTo>
                    <a:pt x="201" y="18"/>
                  </a:lnTo>
                  <a:lnTo>
                    <a:pt x="205" y="14"/>
                  </a:lnTo>
                  <a:lnTo>
                    <a:pt x="211" y="12"/>
                  </a:lnTo>
                  <a:lnTo>
                    <a:pt x="205" y="8"/>
                  </a:lnTo>
                  <a:lnTo>
                    <a:pt x="201" y="6"/>
                  </a:lnTo>
                  <a:lnTo>
                    <a:pt x="193" y="8"/>
                  </a:lnTo>
                  <a:lnTo>
                    <a:pt x="187" y="10"/>
                  </a:lnTo>
                  <a:lnTo>
                    <a:pt x="183" y="8"/>
                  </a:lnTo>
                  <a:lnTo>
                    <a:pt x="181" y="6"/>
                  </a:lnTo>
                  <a:lnTo>
                    <a:pt x="18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66" name="Freeform 150"/>
            <p:cNvSpPr/>
            <p:nvPr/>
          </p:nvSpPr>
          <p:spPr bwMode="auto">
            <a:xfrm>
              <a:off x="5478438" y="4049938"/>
              <a:ext cx="154517" cy="156638"/>
            </a:xfrm>
            <a:custGeom>
              <a:avLst/>
              <a:gdLst>
                <a:gd name="T0" fmla="*/ 2147483647 w 106"/>
                <a:gd name="T1" fmla="*/ 0 h 98"/>
                <a:gd name="T2" fmla="*/ 2147483647 w 106"/>
                <a:gd name="T3" fmla="*/ 2147483647 h 98"/>
                <a:gd name="T4" fmla="*/ 2147483647 w 106"/>
                <a:gd name="T5" fmla="*/ 2147483647 h 98"/>
                <a:gd name="T6" fmla="*/ 2147483647 w 106"/>
                <a:gd name="T7" fmla="*/ 2147483647 h 98"/>
                <a:gd name="T8" fmla="*/ 2147483647 w 106"/>
                <a:gd name="T9" fmla="*/ 2147483647 h 98"/>
                <a:gd name="T10" fmla="*/ 2147483647 w 106"/>
                <a:gd name="T11" fmla="*/ 2147483647 h 98"/>
                <a:gd name="T12" fmla="*/ 2147483647 w 106"/>
                <a:gd name="T13" fmla="*/ 2147483647 h 98"/>
                <a:gd name="T14" fmla="*/ 0 w 106"/>
                <a:gd name="T15" fmla="*/ 2147483647 h 98"/>
                <a:gd name="T16" fmla="*/ 0 w 106"/>
                <a:gd name="T17" fmla="*/ 2147483647 h 98"/>
                <a:gd name="T18" fmla="*/ 2147483647 w 106"/>
                <a:gd name="T19" fmla="*/ 2147483647 h 98"/>
                <a:gd name="T20" fmla="*/ 2147483647 w 106"/>
                <a:gd name="T21" fmla="*/ 2147483647 h 98"/>
                <a:gd name="T22" fmla="*/ 2147483647 w 106"/>
                <a:gd name="T23" fmla="*/ 2147483647 h 98"/>
                <a:gd name="T24" fmla="*/ 2147483647 w 106"/>
                <a:gd name="T25" fmla="*/ 2147483647 h 98"/>
                <a:gd name="T26" fmla="*/ 2147483647 w 106"/>
                <a:gd name="T27" fmla="*/ 2147483647 h 98"/>
                <a:gd name="T28" fmla="*/ 2147483647 w 106"/>
                <a:gd name="T29" fmla="*/ 2147483647 h 98"/>
                <a:gd name="T30" fmla="*/ 2147483647 w 106"/>
                <a:gd name="T31" fmla="*/ 2147483647 h 98"/>
                <a:gd name="T32" fmla="*/ 2147483647 w 106"/>
                <a:gd name="T33" fmla="*/ 2147483647 h 98"/>
                <a:gd name="T34" fmla="*/ 2147483647 w 106"/>
                <a:gd name="T35" fmla="*/ 2147483647 h 98"/>
                <a:gd name="T36" fmla="*/ 2147483647 w 106"/>
                <a:gd name="T37" fmla="*/ 2147483647 h 98"/>
                <a:gd name="T38" fmla="*/ 2147483647 w 106"/>
                <a:gd name="T39" fmla="*/ 2147483647 h 98"/>
                <a:gd name="T40" fmla="*/ 2147483647 w 106"/>
                <a:gd name="T41" fmla="*/ 2147483647 h 98"/>
                <a:gd name="T42" fmla="*/ 2147483647 w 106"/>
                <a:gd name="T43" fmla="*/ 2147483647 h 98"/>
                <a:gd name="T44" fmla="*/ 2147483647 w 106"/>
                <a:gd name="T45" fmla="*/ 2147483647 h 98"/>
                <a:gd name="T46" fmla="*/ 2147483647 w 106"/>
                <a:gd name="T47" fmla="*/ 2147483647 h 98"/>
                <a:gd name="T48" fmla="*/ 2147483647 w 106"/>
                <a:gd name="T49" fmla="*/ 2147483647 h 98"/>
                <a:gd name="T50" fmla="*/ 2147483647 w 106"/>
                <a:gd name="T51" fmla="*/ 2147483647 h 98"/>
                <a:gd name="T52" fmla="*/ 2147483647 w 106"/>
                <a:gd name="T53" fmla="*/ 0 h 9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6"/>
                <a:gd name="T82" fmla="*/ 0 h 98"/>
                <a:gd name="T83" fmla="*/ 106 w 106"/>
                <a:gd name="T84" fmla="*/ 98 h 9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6" h="98">
                  <a:moveTo>
                    <a:pt x="32" y="0"/>
                  </a:moveTo>
                  <a:lnTo>
                    <a:pt x="28" y="4"/>
                  </a:lnTo>
                  <a:lnTo>
                    <a:pt x="22" y="10"/>
                  </a:lnTo>
                  <a:lnTo>
                    <a:pt x="14" y="14"/>
                  </a:lnTo>
                  <a:lnTo>
                    <a:pt x="6" y="16"/>
                  </a:lnTo>
                  <a:lnTo>
                    <a:pt x="6" y="26"/>
                  </a:lnTo>
                  <a:lnTo>
                    <a:pt x="4" y="34"/>
                  </a:lnTo>
                  <a:lnTo>
                    <a:pt x="0" y="46"/>
                  </a:lnTo>
                  <a:lnTo>
                    <a:pt x="0" y="62"/>
                  </a:lnTo>
                  <a:lnTo>
                    <a:pt x="18" y="62"/>
                  </a:lnTo>
                  <a:lnTo>
                    <a:pt x="24" y="64"/>
                  </a:lnTo>
                  <a:lnTo>
                    <a:pt x="28" y="54"/>
                  </a:lnTo>
                  <a:lnTo>
                    <a:pt x="38" y="58"/>
                  </a:lnTo>
                  <a:lnTo>
                    <a:pt x="54" y="58"/>
                  </a:lnTo>
                  <a:lnTo>
                    <a:pt x="68" y="62"/>
                  </a:lnTo>
                  <a:lnTo>
                    <a:pt x="82" y="76"/>
                  </a:lnTo>
                  <a:lnTo>
                    <a:pt x="96" y="92"/>
                  </a:lnTo>
                  <a:lnTo>
                    <a:pt x="102" y="98"/>
                  </a:lnTo>
                  <a:lnTo>
                    <a:pt x="106" y="94"/>
                  </a:lnTo>
                  <a:lnTo>
                    <a:pt x="96" y="80"/>
                  </a:lnTo>
                  <a:lnTo>
                    <a:pt x="86" y="68"/>
                  </a:lnTo>
                  <a:lnTo>
                    <a:pt x="74" y="56"/>
                  </a:lnTo>
                  <a:lnTo>
                    <a:pt x="62" y="48"/>
                  </a:lnTo>
                  <a:lnTo>
                    <a:pt x="52" y="42"/>
                  </a:lnTo>
                  <a:lnTo>
                    <a:pt x="46" y="30"/>
                  </a:lnTo>
                  <a:lnTo>
                    <a:pt x="40" y="14"/>
                  </a:lnTo>
                  <a:lnTo>
                    <a:pt x="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67" name="Freeform 152"/>
            <p:cNvSpPr/>
            <p:nvPr/>
          </p:nvSpPr>
          <p:spPr bwMode="auto">
            <a:xfrm>
              <a:off x="4248071" y="4172063"/>
              <a:ext cx="68033" cy="18584"/>
            </a:xfrm>
            <a:custGeom>
              <a:avLst/>
              <a:gdLst>
                <a:gd name="T0" fmla="*/ 2147483647 w 46"/>
                <a:gd name="T1" fmla="*/ 2147483647 h 12"/>
                <a:gd name="T2" fmla="*/ 2147483647 w 46"/>
                <a:gd name="T3" fmla="*/ 2147483647 h 12"/>
                <a:gd name="T4" fmla="*/ 2147483647 w 46"/>
                <a:gd name="T5" fmla="*/ 2147483647 h 12"/>
                <a:gd name="T6" fmla="*/ 2147483647 w 46"/>
                <a:gd name="T7" fmla="*/ 2147483647 h 12"/>
                <a:gd name="T8" fmla="*/ 2147483647 w 46"/>
                <a:gd name="T9" fmla="*/ 2147483647 h 12"/>
                <a:gd name="T10" fmla="*/ 2147483647 w 46"/>
                <a:gd name="T11" fmla="*/ 0 h 12"/>
                <a:gd name="T12" fmla="*/ 2147483647 w 46"/>
                <a:gd name="T13" fmla="*/ 2147483647 h 12"/>
                <a:gd name="T14" fmla="*/ 2147483647 w 46"/>
                <a:gd name="T15" fmla="*/ 2147483647 h 12"/>
                <a:gd name="T16" fmla="*/ 2147483647 w 46"/>
                <a:gd name="T17" fmla="*/ 2147483647 h 12"/>
                <a:gd name="T18" fmla="*/ 2147483647 w 46"/>
                <a:gd name="T19" fmla="*/ 2147483647 h 12"/>
                <a:gd name="T20" fmla="*/ 2147483647 w 46"/>
                <a:gd name="T21" fmla="*/ 2147483647 h 12"/>
                <a:gd name="T22" fmla="*/ 2147483647 w 46"/>
                <a:gd name="T23" fmla="*/ 2147483647 h 12"/>
                <a:gd name="T24" fmla="*/ 2147483647 w 46"/>
                <a:gd name="T25" fmla="*/ 2147483647 h 12"/>
                <a:gd name="T26" fmla="*/ 2147483647 w 46"/>
                <a:gd name="T27" fmla="*/ 2147483647 h 12"/>
                <a:gd name="T28" fmla="*/ 2147483647 w 46"/>
                <a:gd name="T29" fmla="*/ 2147483647 h 12"/>
                <a:gd name="T30" fmla="*/ 0 w 46"/>
                <a:gd name="T31" fmla="*/ 2147483647 h 12"/>
                <a:gd name="T32" fmla="*/ 2147483647 w 46"/>
                <a:gd name="T33" fmla="*/ 2147483647 h 12"/>
                <a:gd name="T34" fmla="*/ 2147483647 w 46"/>
                <a:gd name="T35" fmla="*/ 2147483647 h 12"/>
                <a:gd name="T36" fmla="*/ 2147483647 w 46"/>
                <a:gd name="T37" fmla="*/ 2147483647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12"/>
                <a:gd name="T59" fmla="*/ 46 w 46"/>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12">
                  <a:moveTo>
                    <a:pt x="4" y="6"/>
                  </a:moveTo>
                  <a:lnTo>
                    <a:pt x="14" y="8"/>
                  </a:lnTo>
                  <a:lnTo>
                    <a:pt x="18" y="6"/>
                  </a:lnTo>
                  <a:lnTo>
                    <a:pt x="20" y="4"/>
                  </a:lnTo>
                  <a:lnTo>
                    <a:pt x="22" y="2"/>
                  </a:lnTo>
                  <a:lnTo>
                    <a:pt x="26" y="0"/>
                  </a:lnTo>
                  <a:lnTo>
                    <a:pt x="28" y="4"/>
                  </a:lnTo>
                  <a:lnTo>
                    <a:pt x="34" y="6"/>
                  </a:lnTo>
                  <a:lnTo>
                    <a:pt x="46" y="8"/>
                  </a:lnTo>
                  <a:lnTo>
                    <a:pt x="42" y="10"/>
                  </a:lnTo>
                  <a:lnTo>
                    <a:pt x="38" y="12"/>
                  </a:lnTo>
                  <a:lnTo>
                    <a:pt x="30" y="10"/>
                  </a:lnTo>
                  <a:lnTo>
                    <a:pt x="24" y="8"/>
                  </a:lnTo>
                  <a:lnTo>
                    <a:pt x="24" y="10"/>
                  </a:lnTo>
                  <a:lnTo>
                    <a:pt x="12" y="12"/>
                  </a:lnTo>
                  <a:lnTo>
                    <a:pt x="0" y="12"/>
                  </a:lnTo>
                  <a:lnTo>
                    <a:pt x="2" y="8"/>
                  </a:lnTo>
                  <a:lnTo>
                    <a:pt x="2" y="6"/>
                  </a:lnTo>
                  <a:lnTo>
                    <a:pt x="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68" name="Freeform 155"/>
            <p:cNvSpPr/>
            <p:nvPr/>
          </p:nvSpPr>
          <p:spPr bwMode="auto">
            <a:xfrm>
              <a:off x="4913416" y="4699058"/>
              <a:ext cx="20756" cy="35841"/>
            </a:xfrm>
            <a:custGeom>
              <a:avLst/>
              <a:gdLst>
                <a:gd name="T0" fmla="*/ 2147483647 w 14"/>
                <a:gd name="T1" fmla="*/ 2147483647 h 22"/>
                <a:gd name="T2" fmla="*/ 0 w 14"/>
                <a:gd name="T3" fmla="*/ 2147483647 h 22"/>
                <a:gd name="T4" fmla="*/ 2147483647 w 14"/>
                <a:gd name="T5" fmla="*/ 2147483647 h 22"/>
                <a:gd name="T6" fmla="*/ 2147483647 w 14"/>
                <a:gd name="T7" fmla="*/ 2147483647 h 22"/>
                <a:gd name="T8" fmla="*/ 2147483647 w 14"/>
                <a:gd name="T9" fmla="*/ 0 h 22"/>
                <a:gd name="T10" fmla="*/ 2147483647 w 14"/>
                <a:gd name="T11" fmla="*/ 2147483647 h 22"/>
                <a:gd name="T12" fmla="*/ 2147483647 w 14"/>
                <a:gd name="T13" fmla="*/ 2147483647 h 22"/>
                <a:gd name="T14" fmla="*/ 2147483647 w 14"/>
                <a:gd name="T15" fmla="*/ 2147483647 h 22"/>
                <a:gd name="T16" fmla="*/ 2147483647 w 14"/>
                <a:gd name="T17" fmla="*/ 2147483647 h 22"/>
                <a:gd name="T18" fmla="*/ 2147483647 w 14"/>
                <a:gd name="T19" fmla="*/ 2147483647 h 22"/>
                <a:gd name="T20" fmla="*/ 2147483647 w 14"/>
                <a:gd name="T21" fmla="*/ 2147483647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22"/>
                <a:gd name="T35" fmla="*/ 14 w 1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22">
                  <a:moveTo>
                    <a:pt x="6" y="22"/>
                  </a:moveTo>
                  <a:lnTo>
                    <a:pt x="0" y="8"/>
                  </a:lnTo>
                  <a:lnTo>
                    <a:pt x="4" y="4"/>
                  </a:lnTo>
                  <a:lnTo>
                    <a:pt x="8" y="2"/>
                  </a:lnTo>
                  <a:lnTo>
                    <a:pt x="12" y="0"/>
                  </a:lnTo>
                  <a:lnTo>
                    <a:pt x="14" y="2"/>
                  </a:lnTo>
                  <a:lnTo>
                    <a:pt x="14" y="4"/>
                  </a:lnTo>
                  <a:lnTo>
                    <a:pt x="10" y="6"/>
                  </a:lnTo>
                  <a:lnTo>
                    <a:pt x="8" y="10"/>
                  </a:lnTo>
                  <a:lnTo>
                    <a:pt x="8" y="20"/>
                  </a:lnTo>
                  <a:lnTo>
                    <a:pt x="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69" name="Freeform 157"/>
            <p:cNvSpPr/>
            <p:nvPr/>
          </p:nvSpPr>
          <p:spPr bwMode="auto">
            <a:xfrm>
              <a:off x="3552746" y="2276475"/>
              <a:ext cx="916722" cy="544251"/>
            </a:xfrm>
            <a:custGeom>
              <a:avLst/>
              <a:gdLst>
                <a:gd name="T0" fmla="*/ 2147483647 w 628"/>
                <a:gd name="T1" fmla="*/ 2147483647 h 344"/>
                <a:gd name="T2" fmla="*/ 2147483647 w 628"/>
                <a:gd name="T3" fmla="*/ 2147483647 h 344"/>
                <a:gd name="T4" fmla="*/ 2147483647 w 628"/>
                <a:gd name="T5" fmla="*/ 2147483647 h 344"/>
                <a:gd name="T6" fmla="*/ 2147483647 w 628"/>
                <a:gd name="T7" fmla="*/ 2147483647 h 344"/>
                <a:gd name="T8" fmla="*/ 2147483647 w 628"/>
                <a:gd name="T9" fmla="*/ 2147483647 h 344"/>
                <a:gd name="T10" fmla="*/ 2147483647 w 628"/>
                <a:gd name="T11" fmla="*/ 2147483647 h 344"/>
                <a:gd name="T12" fmla="*/ 2147483647 w 628"/>
                <a:gd name="T13" fmla="*/ 2147483647 h 344"/>
                <a:gd name="T14" fmla="*/ 2147483647 w 628"/>
                <a:gd name="T15" fmla="*/ 2147483647 h 344"/>
                <a:gd name="T16" fmla="*/ 2147483647 w 628"/>
                <a:gd name="T17" fmla="*/ 2147483647 h 344"/>
                <a:gd name="T18" fmla="*/ 2147483647 w 628"/>
                <a:gd name="T19" fmla="*/ 2147483647 h 344"/>
                <a:gd name="T20" fmla="*/ 2147483647 w 628"/>
                <a:gd name="T21" fmla="*/ 2147483647 h 344"/>
                <a:gd name="T22" fmla="*/ 2147483647 w 628"/>
                <a:gd name="T23" fmla="*/ 2147483647 h 344"/>
                <a:gd name="T24" fmla="*/ 2147483647 w 628"/>
                <a:gd name="T25" fmla="*/ 2147483647 h 344"/>
                <a:gd name="T26" fmla="*/ 2147483647 w 628"/>
                <a:gd name="T27" fmla="*/ 2147483647 h 344"/>
                <a:gd name="T28" fmla="*/ 2147483647 w 628"/>
                <a:gd name="T29" fmla="*/ 2147483647 h 344"/>
                <a:gd name="T30" fmla="*/ 2147483647 w 628"/>
                <a:gd name="T31" fmla="*/ 2147483647 h 344"/>
                <a:gd name="T32" fmla="*/ 2147483647 w 628"/>
                <a:gd name="T33" fmla="*/ 2147483647 h 344"/>
                <a:gd name="T34" fmla="*/ 2147483647 w 628"/>
                <a:gd name="T35" fmla="*/ 2147483647 h 344"/>
                <a:gd name="T36" fmla="*/ 2147483647 w 628"/>
                <a:gd name="T37" fmla="*/ 2147483647 h 344"/>
                <a:gd name="T38" fmla="*/ 2147483647 w 628"/>
                <a:gd name="T39" fmla="*/ 2147483647 h 344"/>
                <a:gd name="T40" fmla="*/ 2147483647 w 628"/>
                <a:gd name="T41" fmla="*/ 2147483647 h 344"/>
                <a:gd name="T42" fmla="*/ 2147483647 w 628"/>
                <a:gd name="T43" fmla="*/ 2147483647 h 344"/>
                <a:gd name="T44" fmla="*/ 2147483647 w 628"/>
                <a:gd name="T45" fmla="*/ 2147483647 h 344"/>
                <a:gd name="T46" fmla="*/ 2147483647 w 628"/>
                <a:gd name="T47" fmla="*/ 2147483647 h 344"/>
                <a:gd name="T48" fmla="*/ 2147483647 w 628"/>
                <a:gd name="T49" fmla="*/ 2147483647 h 344"/>
                <a:gd name="T50" fmla="*/ 2147483647 w 628"/>
                <a:gd name="T51" fmla="*/ 2147483647 h 344"/>
                <a:gd name="T52" fmla="*/ 2147483647 w 628"/>
                <a:gd name="T53" fmla="*/ 2147483647 h 344"/>
                <a:gd name="T54" fmla="*/ 2147483647 w 628"/>
                <a:gd name="T55" fmla="*/ 2147483647 h 344"/>
                <a:gd name="T56" fmla="*/ 2147483647 w 628"/>
                <a:gd name="T57" fmla="*/ 2147483647 h 344"/>
                <a:gd name="T58" fmla="*/ 2147483647 w 628"/>
                <a:gd name="T59" fmla="*/ 2147483647 h 344"/>
                <a:gd name="T60" fmla="*/ 0 w 628"/>
                <a:gd name="T61" fmla="*/ 2147483647 h 344"/>
                <a:gd name="T62" fmla="*/ 2147483647 w 628"/>
                <a:gd name="T63" fmla="*/ 2147483647 h 344"/>
                <a:gd name="T64" fmla="*/ 2147483647 w 628"/>
                <a:gd name="T65" fmla="*/ 2147483647 h 344"/>
                <a:gd name="T66" fmla="*/ 2147483647 w 628"/>
                <a:gd name="T67" fmla="*/ 2147483647 h 344"/>
                <a:gd name="T68" fmla="*/ 2147483647 w 628"/>
                <a:gd name="T69" fmla="*/ 2147483647 h 344"/>
                <a:gd name="T70" fmla="*/ 2147483647 w 628"/>
                <a:gd name="T71" fmla="*/ 2147483647 h 344"/>
                <a:gd name="T72" fmla="*/ 2147483647 w 628"/>
                <a:gd name="T73" fmla="*/ 2147483647 h 344"/>
                <a:gd name="T74" fmla="*/ 2147483647 w 628"/>
                <a:gd name="T75" fmla="*/ 2147483647 h 344"/>
                <a:gd name="T76" fmla="*/ 2147483647 w 628"/>
                <a:gd name="T77" fmla="*/ 2147483647 h 344"/>
                <a:gd name="T78" fmla="*/ 2147483647 w 628"/>
                <a:gd name="T79" fmla="*/ 2147483647 h 344"/>
                <a:gd name="T80" fmla="*/ 2147483647 w 628"/>
                <a:gd name="T81" fmla="*/ 2147483647 h 344"/>
                <a:gd name="T82" fmla="*/ 2147483647 w 628"/>
                <a:gd name="T83" fmla="*/ 2147483647 h 344"/>
                <a:gd name="T84" fmla="*/ 2147483647 w 628"/>
                <a:gd name="T85" fmla="*/ 2147483647 h 344"/>
                <a:gd name="T86" fmla="*/ 2147483647 w 628"/>
                <a:gd name="T87" fmla="*/ 2147483647 h 344"/>
                <a:gd name="T88" fmla="*/ 2147483647 w 628"/>
                <a:gd name="T89" fmla="*/ 2147483647 h 344"/>
                <a:gd name="T90" fmla="*/ 2147483647 w 628"/>
                <a:gd name="T91" fmla="*/ 2147483647 h 344"/>
                <a:gd name="T92" fmla="*/ 2147483647 w 628"/>
                <a:gd name="T93" fmla="*/ 2147483647 h 344"/>
                <a:gd name="T94" fmla="*/ 2147483647 w 628"/>
                <a:gd name="T95" fmla="*/ 2147483647 h 344"/>
                <a:gd name="T96" fmla="*/ 2147483647 w 628"/>
                <a:gd name="T97" fmla="*/ 2147483647 h 344"/>
                <a:gd name="T98" fmla="*/ 2147483647 w 628"/>
                <a:gd name="T99" fmla="*/ 2147483647 h 344"/>
                <a:gd name="T100" fmla="*/ 2147483647 w 628"/>
                <a:gd name="T101" fmla="*/ 2147483647 h 344"/>
                <a:gd name="T102" fmla="*/ 2147483647 w 628"/>
                <a:gd name="T103" fmla="*/ 2147483647 h 344"/>
                <a:gd name="T104" fmla="*/ 2147483647 w 628"/>
                <a:gd name="T105" fmla="*/ 2147483647 h 344"/>
                <a:gd name="T106" fmla="*/ 2147483647 w 628"/>
                <a:gd name="T107" fmla="*/ 2147483647 h 344"/>
                <a:gd name="T108" fmla="*/ 2147483647 w 628"/>
                <a:gd name="T109" fmla="*/ 2147483647 h 344"/>
                <a:gd name="T110" fmla="*/ 2147483647 w 628"/>
                <a:gd name="T111" fmla="*/ 2147483647 h 344"/>
                <a:gd name="T112" fmla="*/ 2147483647 w 628"/>
                <a:gd name="T113" fmla="*/ 2147483647 h 344"/>
                <a:gd name="T114" fmla="*/ 2147483647 w 628"/>
                <a:gd name="T115" fmla="*/ 2147483647 h 344"/>
                <a:gd name="T116" fmla="*/ 2147483647 w 628"/>
                <a:gd name="T117" fmla="*/ 2147483647 h 3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8"/>
                <a:gd name="T178" fmla="*/ 0 h 344"/>
                <a:gd name="T179" fmla="*/ 628 w 628"/>
                <a:gd name="T180" fmla="*/ 344 h 3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8" h="344">
                  <a:moveTo>
                    <a:pt x="488" y="180"/>
                  </a:moveTo>
                  <a:lnTo>
                    <a:pt x="464" y="192"/>
                  </a:lnTo>
                  <a:lnTo>
                    <a:pt x="436" y="202"/>
                  </a:lnTo>
                  <a:lnTo>
                    <a:pt x="406" y="208"/>
                  </a:lnTo>
                  <a:lnTo>
                    <a:pt x="390" y="210"/>
                  </a:lnTo>
                  <a:lnTo>
                    <a:pt x="376" y="210"/>
                  </a:lnTo>
                  <a:lnTo>
                    <a:pt x="372" y="210"/>
                  </a:lnTo>
                  <a:lnTo>
                    <a:pt x="370" y="208"/>
                  </a:lnTo>
                  <a:lnTo>
                    <a:pt x="364" y="206"/>
                  </a:lnTo>
                  <a:lnTo>
                    <a:pt x="360" y="212"/>
                  </a:lnTo>
                  <a:lnTo>
                    <a:pt x="356" y="220"/>
                  </a:lnTo>
                  <a:lnTo>
                    <a:pt x="350" y="226"/>
                  </a:lnTo>
                  <a:lnTo>
                    <a:pt x="340" y="232"/>
                  </a:lnTo>
                  <a:lnTo>
                    <a:pt x="334" y="236"/>
                  </a:lnTo>
                  <a:lnTo>
                    <a:pt x="324" y="240"/>
                  </a:lnTo>
                  <a:lnTo>
                    <a:pt x="314" y="242"/>
                  </a:lnTo>
                  <a:lnTo>
                    <a:pt x="306" y="244"/>
                  </a:lnTo>
                  <a:lnTo>
                    <a:pt x="300" y="244"/>
                  </a:lnTo>
                  <a:lnTo>
                    <a:pt x="296" y="246"/>
                  </a:lnTo>
                  <a:lnTo>
                    <a:pt x="292" y="250"/>
                  </a:lnTo>
                  <a:lnTo>
                    <a:pt x="286" y="250"/>
                  </a:lnTo>
                  <a:lnTo>
                    <a:pt x="274" y="250"/>
                  </a:lnTo>
                  <a:lnTo>
                    <a:pt x="260" y="252"/>
                  </a:lnTo>
                  <a:lnTo>
                    <a:pt x="252" y="256"/>
                  </a:lnTo>
                  <a:lnTo>
                    <a:pt x="252" y="258"/>
                  </a:lnTo>
                  <a:lnTo>
                    <a:pt x="252" y="260"/>
                  </a:lnTo>
                  <a:lnTo>
                    <a:pt x="252" y="262"/>
                  </a:lnTo>
                  <a:lnTo>
                    <a:pt x="256" y="266"/>
                  </a:lnTo>
                  <a:lnTo>
                    <a:pt x="252" y="270"/>
                  </a:lnTo>
                  <a:lnTo>
                    <a:pt x="248" y="266"/>
                  </a:lnTo>
                  <a:lnTo>
                    <a:pt x="248" y="278"/>
                  </a:lnTo>
                  <a:lnTo>
                    <a:pt x="244" y="282"/>
                  </a:lnTo>
                  <a:lnTo>
                    <a:pt x="240" y="286"/>
                  </a:lnTo>
                  <a:lnTo>
                    <a:pt x="230" y="290"/>
                  </a:lnTo>
                  <a:lnTo>
                    <a:pt x="222" y="298"/>
                  </a:lnTo>
                  <a:lnTo>
                    <a:pt x="218" y="302"/>
                  </a:lnTo>
                  <a:lnTo>
                    <a:pt x="214" y="308"/>
                  </a:lnTo>
                  <a:lnTo>
                    <a:pt x="212" y="312"/>
                  </a:lnTo>
                  <a:lnTo>
                    <a:pt x="208" y="316"/>
                  </a:lnTo>
                  <a:lnTo>
                    <a:pt x="206" y="316"/>
                  </a:lnTo>
                  <a:lnTo>
                    <a:pt x="202" y="318"/>
                  </a:lnTo>
                  <a:lnTo>
                    <a:pt x="198" y="326"/>
                  </a:lnTo>
                  <a:lnTo>
                    <a:pt x="196" y="336"/>
                  </a:lnTo>
                  <a:lnTo>
                    <a:pt x="194" y="340"/>
                  </a:lnTo>
                  <a:lnTo>
                    <a:pt x="190" y="344"/>
                  </a:lnTo>
                  <a:lnTo>
                    <a:pt x="184" y="344"/>
                  </a:lnTo>
                  <a:lnTo>
                    <a:pt x="178" y="344"/>
                  </a:lnTo>
                  <a:lnTo>
                    <a:pt x="172" y="344"/>
                  </a:lnTo>
                  <a:lnTo>
                    <a:pt x="170" y="344"/>
                  </a:lnTo>
                  <a:lnTo>
                    <a:pt x="162" y="338"/>
                  </a:lnTo>
                  <a:lnTo>
                    <a:pt x="156" y="332"/>
                  </a:lnTo>
                  <a:lnTo>
                    <a:pt x="152" y="330"/>
                  </a:lnTo>
                  <a:lnTo>
                    <a:pt x="144" y="330"/>
                  </a:lnTo>
                  <a:lnTo>
                    <a:pt x="140" y="328"/>
                  </a:lnTo>
                  <a:lnTo>
                    <a:pt x="136" y="326"/>
                  </a:lnTo>
                  <a:lnTo>
                    <a:pt x="132" y="320"/>
                  </a:lnTo>
                  <a:lnTo>
                    <a:pt x="132" y="318"/>
                  </a:lnTo>
                  <a:lnTo>
                    <a:pt x="130" y="314"/>
                  </a:lnTo>
                  <a:lnTo>
                    <a:pt x="126" y="310"/>
                  </a:lnTo>
                  <a:lnTo>
                    <a:pt x="124" y="304"/>
                  </a:lnTo>
                  <a:lnTo>
                    <a:pt x="122" y="298"/>
                  </a:lnTo>
                  <a:lnTo>
                    <a:pt x="116" y="296"/>
                  </a:lnTo>
                  <a:lnTo>
                    <a:pt x="114" y="290"/>
                  </a:lnTo>
                  <a:lnTo>
                    <a:pt x="112" y="284"/>
                  </a:lnTo>
                  <a:lnTo>
                    <a:pt x="112" y="278"/>
                  </a:lnTo>
                  <a:lnTo>
                    <a:pt x="118" y="276"/>
                  </a:lnTo>
                  <a:lnTo>
                    <a:pt x="124" y="272"/>
                  </a:lnTo>
                  <a:lnTo>
                    <a:pt x="114" y="272"/>
                  </a:lnTo>
                  <a:lnTo>
                    <a:pt x="110" y="270"/>
                  </a:lnTo>
                  <a:lnTo>
                    <a:pt x="108" y="266"/>
                  </a:lnTo>
                  <a:lnTo>
                    <a:pt x="110" y="262"/>
                  </a:lnTo>
                  <a:lnTo>
                    <a:pt x="110" y="260"/>
                  </a:lnTo>
                  <a:lnTo>
                    <a:pt x="108" y="256"/>
                  </a:lnTo>
                  <a:lnTo>
                    <a:pt x="116" y="256"/>
                  </a:lnTo>
                  <a:lnTo>
                    <a:pt x="122" y="252"/>
                  </a:lnTo>
                  <a:lnTo>
                    <a:pt x="116" y="250"/>
                  </a:lnTo>
                  <a:lnTo>
                    <a:pt x="112" y="248"/>
                  </a:lnTo>
                  <a:lnTo>
                    <a:pt x="100" y="244"/>
                  </a:lnTo>
                  <a:lnTo>
                    <a:pt x="114" y="240"/>
                  </a:lnTo>
                  <a:lnTo>
                    <a:pt x="124" y="236"/>
                  </a:lnTo>
                  <a:lnTo>
                    <a:pt x="114" y="236"/>
                  </a:lnTo>
                  <a:lnTo>
                    <a:pt x="106" y="236"/>
                  </a:lnTo>
                  <a:lnTo>
                    <a:pt x="108" y="230"/>
                  </a:lnTo>
                  <a:lnTo>
                    <a:pt x="110" y="226"/>
                  </a:lnTo>
                  <a:lnTo>
                    <a:pt x="114" y="222"/>
                  </a:lnTo>
                  <a:lnTo>
                    <a:pt x="120" y="218"/>
                  </a:lnTo>
                  <a:lnTo>
                    <a:pt x="132" y="212"/>
                  </a:lnTo>
                  <a:lnTo>
                    <a:pt x="142" y="208"/>
                  </a:lnTo>
                  <a:lnTo>
                    <a:pt x="146" y="204"/>
                  </a:lnTo>
                  <a:lnTo>
                    <a:pt x="152" y="198"/>
                  </a:lnTo>
                  <a:lnTo>
                    <a:pt x="158" y="182"/>
                  </a:lnTo>
                  <a:lnTo>
                    <a:pt x="152" y="180"/>
                  </a:lnTo>
                  <a:lnTo>
                    <a:pt x="142" y="180"/>
                  </a:lnTo>
                  <a:lnTo>
                    <a:pt x="138" y="180"/>
                  </a:lnTo>
                  <a:lnTo>
                    <a:pt x="132" y="180"/>
                  </a:lnTo>
                  <a:lnTo>
                    <a:pt x="142" y="182"/>
                  </a:lnTo>
                  <a:lnTo>
                    <a:pt x="140" y="188"/>
                  </a:lnTo>
                  <a:lnTo>
                    <a:pt x="136" y="190"/>
                  </a:lnTo>
                  <a:lnTo>
                    <a:pt x="132" y="192"/>
                  </a:lnTo>
                  <a:lnTo>
                    <a:pt x="126" y="192"/>
                  </a:lnTo>
                  <a:lnTo>
                    <a:pt x="120" y="192"/>
                  </a:lnTo>
                  <a:lnTo>
                    <a:pt x="116" y="190"/>
                  </a:lnTo>
                  <a:lnTo>
                    <a:pt x="114" y="188"/>
                  </a:lnTo>
                  <a:lnTo>
                    <a:pt x="114" y="182"/>
                  </a:lnTo>
                  <a:lnTo>
                    <a:pt x="114" y="180"/>
                  </a:lnTo>
                  <a:lnTo>
                    <a:pt x="118" y="176"/>
                  </a:lnTo>
                  <a:lnTo>
                    <a:pt x="124" y="174"/>
                  </a:lnTo>
                  <a:lnTo>
                    <a:pt x="132" y="172"/>
                  </a:lnTo>
                  <a:lnTo>
                    <a:pt x="146" y="172"/>
                  </a:lnTo>
                  <a:lnTo>
                    <a:pt x="156" y="170"/>
                  </a:lnTo>
                  <a:lnTo>
                    <a:pt x="148" y="162"/>
                  </a:lnTo>
                  <a:lnTo>
                    <a:pt x="144" y="156"/>
                  </a:lnTo>
                  <a:lnTo>
                    <a:pt x="142" y="154"/>
                  </a:lnTo>
                  <a:lnTo>
                    <a:pt x="136" y="154"/>
                  </a:lnTo>
                  <a:lnTo>
                    <a:pt x="134" y="156"/>
                  </a:lnTo>
                  <a:lnTo>
                    <a:pt x="130" y="160"/>
                  </a:lnTo>
                  <a:lnTo>
                    <a:pt x="126" y="160"/>
                  </a:lnTo>
                  <a:lnTo>
                    <a:pt x="120" y="158"/>
                  </a:lnTo>
                  <a:lnTo>
                    <a:pt x="118" y="154"/>
                  </a:lnTo>
                  <a:lnTo>
                    <a:pt x="134" y="126"/>
                  </a:lnTo>
                  <a:lnTo>
                    <a:pt x="130" y="126"/>
                  </a:lnTo>
                  <a:lnTo>
                    <a:pt x="128" y="120"/>
                  </a:lnTo>
                  <a:lnTo>
                    <a:pt x="130" y="114"/>
                  </a:lnTo>
                  <a:lnTo>
                    <a:pt x="132" y="110"/>
                  </a:lnTo>
                  <a:lnTo>
                    <a:pt x="126" y="110"/>
                  </a:lnTo>
                  <a:lnTo>
                    <a:pt x="122" y="108"/>
                  </a:lnTo>
                  <a:lnTo>
                    <a:pt x="118" y="104"/>
                  </a:lnTo>
                  <a:lnTo>
                    <a:pt x="116" y="98"/>
                  </a:lnTo>
                  <a:lnTo>
                    <a:pt x="108" y="98"/>
                  </a:lnTo>
                  <a:lnTo>
                    <a:pt x="98" y="96"/>
                  </a:lnTo>
                  <a:lnTo>
                    <a:pt x="88" y="92"/>
                  </a:lnTo>
                  <a:lnTo>
                    <a:pt x="78" y="90"/>
                  </a:lnTo>
                  <a:lnTo>
                    <a:pt x="62" y="92"/>
                  </a:lnTo>
                  <a:lnTo>
                    <a:pt x="50" y="94"/>
                  </a:lnTo>
                  <a:lnTo>
                    <a:pt x="38" y="96"/>
                  </a:lnTo>
                  <a:lnTo>
                    <a:pt x="28" y="96"/>
                  </a:lnTo>
                  <a:lnTo>
                    <a:pt x="24" y="96"/>
                  </a:lnTo>
                  <a:lnTo>
                    <a:pt x="22" y="92"/>
                  </a:lnTo>
                  <a:lnTo>
                    <a:pt x="16" y="88"/>
                  </a:lnTo>
                  <a:lnTo>
                    <a:pt x="18" y="88"/>
                  </a:lnTo>
                  <a:lnTo>
                    <a:pt x="10" y="86"/>
                  </a:lnTo>
                  <a:lnTo>
                    <a:pt x="8" y="84"/>
                  </a:lnTo>
                  <a:lnTo>
                    <a:pt x="6" y="80"/>
                  </a:lnTo>
                  <a:lnTo>
                    <a:pt x="8" y="78"/>
                  </a:lnTo>
                  <a:lnTo>
                    <a:pt x="12" y="76"/>
                  </a:lnTo>
                  <a:lnTo>
                    <a:pt x="18" y="74"/>
                  </a:lnTo>
                  <a:lnTo>
                    <a:pt x="36" y="76"/>
                  </a:lnTo>
                  <a:lnTo>
                    <a:pt x="46" y="74"/>
                  </a:lnTo>
                  <a:lnTo>
                    <a:pt x="50" y="72"/>
                  </a:lnTo>
                  <a:lnTo>
                    <a:pt x="54" y="70"/>
                  </a:lnTo>
                  <a:lnTo>
                    <a:pt x="22" y="70"/>
                  </a:lnTo>
                  <a:lnTo>
                    <a:pt x="8" y="72"/>
                  </a:lnTo>
                  <a:lnTo>
                    <a:pt x="6" y="72"/>
                  </a:lnTo>
                  <a:lnTo>
                    <a:pt x="2" y="72"/>
                  </a:lnTo>
                  <a:lnTo>
                    <a:pt x="0" y="68"/>
                  </a:lnTo>
                  <a:lnTo>
                    <a:pt x="0" y="62"/>
                  </a:lnTo>
                  <a:lnTo>
                    <a:pt x="0" y="60"/>
                  </a:lnTo>
                  <a:lnTo>
                    <a:pt x="4" y="58"/>
                  </a:lnTo>
                  <a:lnTo>
                    <a:pt x="10" y="56"/>
                  </a:lnTo>
                  <a:lnTo>
                    <a:pt x="24" y="56"/>
                  </a:lnTo>
                  <a:lnTo>
                    <a:pt x="42" y="56"/>
                  </a:lnTo>
                  <a:lnTo>
                    <a:pt x="66" y="54"/>
                  </a:lnTo>
                  <a:lnTo>
                    <a:pt x="88" y="50"/>
                  </a:lnTo>
                  <a:lnTo>
                    <a:pt x="98" y="48"/>
                  </a:lnTo>
                  <a:lnTo>
                    <a:pt x="104" y="44"/>
                  </a:lnTo>
                  <a:lnTo>
                    <a:pt x="92" y="42"/>
                  </a:lnTo>
                  <a:lnTo>
                    <a:pt x="100" y="38"/>
                  </a:lnTo>
                  <a:lnTo>
                    <a:pt x="110" y="36"/>
                  </a:lnTo>
                  <a:lnTo>
                    <a:pt x="130" y="34"/>
                  </a:lnTo>
                  <a:lnTo>
                    <a:pt x="138" y="34"/>
                  </a:lnTo>
                  <a:lnTo>
                    <a:pt x="144" y="32"/>
                  </a:lnTo>
                  <a:lnTo>
                    <a:pt x="158" y="28"/>
                  </a:lnTo>
                  <a:lnTo>
                    <a:pt x="170" y="22"/>
                  </a:lnTo>
                  <a:lnTo>
                    <a:pt x="176" y="20"/>
                  </a:lnTo>
                  <a:lnTo>
                    <a:pt x="184" y="20"/>
                  </a:lnTo>
                  <a:lnTo>
                    <a:pt x="208" y="16"/>
                  </a:lnTo>
                  <a:lnTo>
                    <a:pt x="234" y="16"/>
                  </a:lnTo>
                  <a:lnTo>
                    <a:pt x="232" y="22"/>
                  </a:lnTo>
                  <a:lnTo>
                    <a:pt x="244" y="22"/>
                  </a:lnTo>
                  <a:lnTo>
                    <a:pt x="256" y="20"/>
                  </a:lnTo>
                  <a:lnTo>
                    <a:pt x="270" y="16"/>
                  </a:lnTo>
                  <a:lnTo>
                    <a:pt x="282" y="16"/>
                  </a:lnTo>
                  <a:lnTo>
                    <a:pt x="288" y="16"/>
                  </a:lnTo>
                  <a:lnTo>
                    <a:pt x="294" y="14"/>
                  </a:lnTo>
                  <a:lnTo>
                    <a:pt x="308" y="6"/>
                  </a:lnTo>
                  <a:lnTo>
                    <a:pt x="360" y="6"/>
                  </a:lnTo>
                  <a:lnTo>
                    <a:pt x="364" y="8"/>
                  </a:lnTo>
                  <a:lnTo>
                    <a:pt x="368" y="10"/>
                  </a:lnTo>
                  <a:lnTo>
                    <a:pt x="380" y="8"/>
                  </a:lnTo>
                  <a:lnTo>
                    <a:pt x="392" y="4"/>
                  </a:lnTo>
                  <a:lnTo>
                    <a:pt x="408" y="2"/>
                  </a:lnTo>
                  <a:lnTo>
                    <a:pt x="420" y="0"/>
                  </a:lnTo>
                  <a:lnTo>
                    <a:pt x="426" y="0"/>
                  </a:lnTo>
                  <a:lnTo>
                    <a:pt x="432" y="2"/>
                  </a:lnTo>
                  <a:lnTo>
                    <a:pt x="438" y="6"/>
                  </a:lnTo>
                  <a:lnTo>
                    <a:pt x="440" y="12"/>
                  </a:lnTo>
                  <a:lnTo>
                    <a:pt x="482" y="12"/>
                  </a:lnTo>
                  <a:lnTo>
                    <a:pt x="486" y="8"/>
                  </a:lnTo>
                  <a:lnTo>
                    <a:pt x="492" y="6"/>
                  </a:lnTo>
                  <a:lnTo>
                    <a:pt x="500" y="6"/>
                  </a:lnTo>
                  <a:lnTo>
                    <a:pt x="520" y="8"/>
                  </a:lnTo>
                  <a:lnTo>
                    <a:pt x="538" y="12"/>
                  </a:lnTo>
                  <a:lnTo>
                    <a:pt x="538" y="16"/>
                  </a:lnTo>
                  <a:lnTo>
                    <a:pt x="492" y="16"/>
                  </a:lnTo>
                  <a:lnTo>
                    <a:pt x="492" y="18"/>
                  </a:lnTo>
                  <a:lnTo>
                    <a:pt x="524" y="18"/>
                  </a:lnTo>
                  <a:lnTo>
                    <a:pt x="524" y="16"/>
                  </a:lnTo>
                  <a:lnTo>
                    <a:pt x="532" y="16"/>
                  </a:lnTo>
                  <a:lnTo>
                    <a:pt x="528" y="20"/>
                  </a:lnTo>
                  <a:lnTo>
                    <a:pt x="524" y="22"/>
                  </a:lnTo>
                  <a:lnTo>
                    <a:pt x="628" y="22"/>
                  </a:lnTo>
                  <a:lnTo>
                    <a:pt x="626" y="26"/>
                  </a:lnTo>
                  <a:lnTo>
                    <a:pt x="624" y="28"/>
                  </a:lnTo>
                  <a:lnTo>
                    <a:pt x="622" y="30"/>
                  </a:lnTo>
                  <a:lnTo>
                    <a:pt x="618" y="30"/>
                  </a:lnTo>
                  <a:lnTo>
                    <a:pt x="602" y="32"/>
                  </a:lnTo>
                  <a:lnTo>
                    <a:pt x="590" y="32"/>
                  </a:lnTo>
                  <a:lnTo>
                    <a:pt x="580" y="34"/>
                  </a:lnTo>
                  <a:lnTo>
                    <a:pt x="570" y="36"/>
                  </a:lnTo>
                  <a:lnTo>
                    <a:pt x="556" y="40"/>
                  </a:lnTo>
                  <a:lnTo>
                    <a:pt x="564" y="40"/>
                  </a:lnTo>
                  <a:lnTo>
                    <a:pt x="554" y="42"/>
                  </a:lnTo>
                  <a:lnTo>
                    <a:pt x="550" y="44"/>
                  </a:lnTo>
                  <a:lnTo>
                    <a:pt x="552" y="46"/>
                  </a:lnTo>
                  <a:lnTo>
                    <a:pt x="534" y="54"/>
                  </a:lnTo>
                  <a:lnTo>
                    <a:pt x="526" y="60"/>
                  </a:lnTo>
                  <a:lnTo>
                    <a:pt x="522" y="68"/>
                  </a:lnTo>
                  <a:lnTo>
                    <a:pt x="532" y="66"/>
                  </a:lnTo>
                  <a:lnTo>
                    <a:pt x="544" y="64"/>
                  </a:lnTo>
                  <a:lnTo>
                    <a:pt x="546" y="68"/>
                  </a:lnTo>
                  <a:lnTo>
                    <a:pt x="546" y="72"/>
                  </a:lnTo>
                  <a:lnTo>
                    <a:pt x="552" y="72"/>
                  </a:lnTo>
                  <a:lnTo>
                    <a:pt x="554" y="74"/>
                  </a:lnTo>
                  <a:lnTo>
                    <a:pt x="558" y="76"/>
                  </a:lnTo>
                  <a:lnTo>
                    <a:pt x="552" y="80"/>
                  </a:lnTo>
                  <a:lnTo>
                    <a:pt x="548" y="80"/>
                  </a:lnTo>
                  <a:lnTo>
                    <a:pt x="532" y="82"/>
                  </a:lnTo>
                  <a:lnTo>
                    <a:pt x="520" y="82"/>
                  </a:lnTo>
                  <a:lnTo>
                    <a:pt x="516" y="84"/>
                  </a:lnTo>
                  <a:lnTo>
                    <a:pt x="514" y="88"/>
                  </a:lnTo>
                  <a:lnTo>
                    <a:pt x="524" y="90"/>
                  </a:lnTo>
                  <a:lnTo>
                    <a:pt x="534" y="90"/>
                  </a:lnTo>
                  <a:lnTo>
                    <a:pt x="536" y="96"/>
                  </a:lnTo>
                  <a:lnTo>
                    <a:pt x="540" y="98"/>
                  </a:lnTo>
                  <a:lnTo>
                    <a:pt x="544" y="100"/>
                  </a:lnTo>
                  <a:lnTo>
                    <a:pt x="550" y="102"/>
                  </a:lnTo>
                  <a:lnTo>
                    <a:pt x="542" y="106"/>
                  </a:lnTo>
                  <a:lnTo>
                    <a:pt x="536" y="108"/>
                  </a:lnTo>
                  <a:lnTo>
                    <a:pt x="532" y="106"/>
                  </a:lnTo>
                  <a:lnTo>
                    <a:pt x="522" y="106"/>
                  </a:lnTo>
                  <a:lnTo>
                    <a:pt x="526" y="108"/>
                  </a:lnTo>
                  <a:lnTo>
                    <a:pt x="530" y="110"/>
                  </a:lnTo>
                  <a:lnTo>
                    <a:pt x="524" y="114"/>
                  </a:lnTo>
                  <a:lnTo>
                    <a:pt x="520" y="116"/>
                  </a:lnTo>
                  <a:lnTo>
                    <a:pt x="504" y="116"/>
                  </a:lnTo>
                  <a:lnTo>
                    <a:pt x="514" y="120"/>
                  </a:lnTo>
                  <a:lnTo>
                    <a:pt x="516" y="124"/>
                  </a:lnTo>
                  <a:lnTo>
                    <a:pt x="520" y="126"/>
                  </a:lnTo>
                  <a:lnTo>
                    <a:pt x="476" y="126"/>
                  </a:lnTo>
                  <a:lnTo>
                    <a:pt x="480" y="128"/>
                  </a:lnTo>
                  <a:lnTo>
                    <a:pt x="484" y="130"/>
                  </a:lnTo>
                  <a:lnTo>
                    <a:pt x="492" y="134"/>
                  </a:lnTo>
                  <a:lnTo>
                    <a:pt x="498" y="138"/>
                  </a:lnTo>
                  <a:lnTo>
                    <a:pt x="500" y="140"/>
                  </a:lnTo>
                  <a:lnTo>
                    <a:pt x="502" y="144"/>
                  </a:lnTo>
                  <a:lnTo>
                    <a:pt x="500" y="148"/>
                  </a:lnTo>
                  <a:lnTo>
                    <a:pt x="498" y="150"/>
                  </a:lnTo>
                  <a:lnTo>
                    <a:pt x="490" y="148"/>
                  </a:lnTo>
                  <a:lnTo>
                    <a:pt x="482" y="144"/>
                  </a:lnTo>
                  <a:lnTo>
                    <a:pt x="474" y="138"/>
                  </a:lnTo>
                  <a:lnTo>
                    <a:pt x="470" y="138"/>
                  </a:lnTo>
                  <a:lnTo>
                    <a:pt x="466" y="138"/>
                  </a:lnTo>
                  <a:lnTo>
                    <a:pt x="472" y="142"/>
                  </a:lnTo>
                  <a:lnTo>
                    <a:pt x="486" y="148"/>
                  </a:lnTo>
                  <a:lnTo>
                    <a:pt x="498" y="154"/>
                  </a:lnTo>
                  <a:lnTo>
                    <a:pt x="500" y="156"/>
                  </a:lnTo>
                  <a:lnTo>
                    <a:pt x="502" y="160"/>
                  </a:lnTo>
                  <a:lnTo>
                    <a:pt x="500" y="168"/>
                  </a:lnTo>
                  <a:lnTo>
                    <a:pt x="498" y="172"/>
                  </a:lnTo>
                  <a:lnTo>
                    <a:pt x="492" y="174"/>
                  </a:lnTo>
                  <a:lnTo>
                    <a:pt x="484" y="176"/>
                  </a:lnTo>
                  <a:lnTo>
                    <a:pt x="476" y="174"/>
                  </a:lnTo>
                  <a:lnTo>
                    <a:pt x="470" y="172"/>
                  </a:lnTo>
                  <a:lnTo>
                    <a:pt x="468" y="168"/>
                  </a:lnTo>
                  <a:lnTo>
                    <a:pt x="466" y="160"/>
                  </a:lnTo>
                  <a:lnTo>
                    <a:pt x="448" y="158"/>
                  </a:lnTo>
                  <a:lnTo>
                    <a:pt x="434" y="154"/>
                  </a:lnTo>
                  <a:lnTo>
                    <a:pt x="444" y="158"/>
                  </a:lnTo>
                  <a:lnTo>
                    <a:pt x="454" y="162"/>
                  </a:lnTo>
                  <a:lnTo>
                    <a:pt x="450" y="166"/>
                  </a:lnTo>
                  <a:lnTo>
                    <a:pt x="444" y="170"/>
                  </a:lnTo>
                  <a:lnTo>
                    <a:pt x="446" y="174"/>
                  </a:lnTo>
                  <a:lnTo>
                    <a:pt x="450" y="178"/>
                  </a:lnTo>
                  <a:lnTo>
                    <a:pt x="462" y="180"/>
                  </a:lnTo>
                  <a:lnTo>
                    <a:pt x="474" y="180"/>
                  </a:lnTo>
                  <a:lnTo>
                    <a:pt x="490" y="180"/>
                  </a:lnTo>
                  <a:lnTo>
                    <a:pt x="488"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70" name="Freeform 158"/>
            <p:cNvSpPr/>
            <p:nvPr/>
          </p:nvSpPr>
          <p:spPr bwMode="auto">
            <a:xfrm>
              <a:off x="4221550" y="2657451"/>
              <a:ext cx="185651" cy="83628"/>
            </a:xfrm>
            <a:custGeom>
              <a:avLst/>
              <a:gdLst>
                <a:gd name="T0" fmla="*/ 0 w 126"/>
                <a:gd name="T1" fmla="*/ 2147483647 h 54"/>
                <a:gd name="T2" fmla="*/ 2147483647 w 126"/>
                <a:gd name="T3" fmla="*/ 2147483647 h 54"/>
                <a:gd name="T4" fmla="*/ 2147483647 w 126"/>
                <a:gd name="T5" fmla="*/ 2147483647 h 54"/>
                <a:gd name="T6" fmla="*/ 2147483647 w 126"/>
                <a:gd name="T7" fmla="*/ 2147483647 h 54"/>
                <a:gd name="T8" fmla="*/ 2147483647 w 126"/>
                <a:gd name="T9" fmla="*/ 2147483647 h 54"/>
                <a:gd name="T10" fmla="*/ 2147483647 w 126"/>
                <a:gd name="T11" fmla="*/ 2147483647 h 54"/>
                <a:gd name="T12" fmla="*/ 2147483647 w 126"/>
                <a:gd name="T13" fmla="*/ 2147483647 h 54"/>
                <a:gd name="T14" fmla="*/ 2147483647 w 126"/>
                <a:gd name="T15" fmla="*/ 2147483647 h 54"/>
                <a:gd name="T16" fmla="*/ 2147483647 w 126"/>
                <a:gd name="T17" fmla="*/ 2147483647 h 54"/>
                <a:gd name="T18" fmla="*/ 2147483647 w 126"/>
                <a:gd name="T19" fmla="*/ 2147483647 h 54"/>
                <a:gd name="T20" fmla="*/ 2147483647 w 126"/>
                <a:gd name="T21" fmla="*/ 2147483647 h 54"/>
                <a:gd name="T22" fmla="*/ 2147483647 w 126"/>
                <a:gd name="T23" fmla="*/ 2147483647 h 54"/>
                <a:gd name="T24" fmla="*/ 2147483647 w 126"/>
                <a:gd name="T25" fmla="*/ 2147483647 h 54"/>
                <a:gd name="T26" fmla="*/ 2147483647 w 126"/>
                <a:gd name="T27" fmla="*/ 2147483647 h 54"/>
                <a:gd name="T28" fmla="*/ 2147483647 w 126"/>
                <a:gd name="T29" fmla="*/ 2147483647 h 54"/>
                <a:gd name="T30" fmla="*/ 2147483647 w 126"/>
                <a:gd name="T31" fmla="*/ 2147483647 h 54"/>
                <a:gd name="T32" fmla="*/ 2147483647 w 126"/>
                <a:gd name="T33" fmla="*/ 2147483647 h 54"/>
                <a:gd name="T34" fmla="*/ 2147483647 w 126"/>
                <a:gd name="T35" fmla="*/ 2147483647 h 54"/>
                <a:gd name="T36" fmla="*/ 2147483647 w 126"/>
                <a:gd name="T37" fmla="*/ 0 h 54"/>
                <a:gd name="T38" fmla="*/ 2147483647 w 126"/>
                <a:gd name="T39" fmla="*/ 2147483647 h 54"/>
                <a:gd name="T40" fmla="*/ 2147483647 w 126"/>
                <a:gd name="T41" fmla="*/ 2147483647 h 54"/>
                <a:gd name="T42" fmla="*/ 2147483647 w 126"/>
                <a:gd name="T43" fmla="*/ 2147483647 h 54"/>
                <a:gd name="T44" fmla="*/ 2147483647 w 126"/>
                <a:gd name="T45" fmla="*/ 2147483647 h 54"/>
                <a:gd name="T46" fmla="*/ 2147483647 w 126"/>
                <a:gd name="T47" fmla="*/ 2147483647 h 54"/>
                <a:gd name="T48" fmla="*/ 2147483647 w 126"/>
                <a:gd name="T49" fmla="*/ 2147483647 h 54"/>
                <a:gd name="T50" fmla="*/ 2147483647 w 126"/>
                <a:gd name="T51" fmla="*/ 2147483647 h 54"/>
                <a:gd name="T52" fmla="*/ 2147483647 w 126"/>
                <a:gd name="T53" fmla="*/ 2147483647 h 54"/>
                <a:gd name="T54" fmla="*/ 2147483647 w 126"/>
                <a:gd name="T55" fmla="*/ 2147483647 h 54"/>
                <a:gd name="T56" fmla="*/ 2147483647 w 126"/>
                <a:gd name="T57" fmla="*/ 2147483647 h 54"/>
                <a:gd name="T58" fmla="*/ 2147483647 w 126"/>
                <a:gd name="T59" fmla="*/ 2147483647 h 54"/>
                <a:gd name="T60" fmla="*/ 2147483647 w 126"/>
                <a:gd name="T61" fmla="*/ 2147483647 h 54"/>
                <a:gd name="T62" fmla="*/ 2147483647 w 126"/>
                <a:gd name="T63" fmla="*/ 2147483647 h 54"/>
                <a:gd name="T64" fmla="*/ 2147483647 w 126"/>
                <a:gd name="T65" fmla="*/ 2147483647 h 54"/>
                <a:gd name="T66" fmla="*/ 2147483647 w 126"/>
                <a:gd name="T67" fmla="*/ 2147483647 h 54"/>
                <a:gd name="T68" fmla="*/ 2147483647 w 126"/>
                <a:gd name="T69" fmla="*/ 2147483647 h 54"/>
                <a:gd name="T70" fmla="*/ 2147483647 w 126"/>
                <a:gd name="T71" fmla="*/ 2147483647 h 54"/>
                <a:gd name="T72" fmla="*/ 2147483647 w 126"/>
                <a:gd name="T73" fmla="*/ 2147483647 h 54"/>
                <a:gd name="T74" fmla="*/ 2147483647 w 126"/>
                <a:gd name="T75" fmla="*/ 2147483647 h 54"/>
                <a:gd name="T76" fmla="*/ 2147483647 w 126"/>
                <a:gd name="T77" fmla="*/ 2147483647 h 54"/>
                <a:gd name="T78" fmla="*/ 2147483647 w 126"/>
                <a:gd name="T79" fmla="*/ 2147483647 h 54"/>
                <a:gd name="T80" fmla="*/ 2147483647 w 126"/>
                <a:gd name="T81" fmla="*/ 2147483647 h 54"/>
                <a:gd name="T82" fmla="*/ 2147483647 w 126"/>
                <a:gd name="T83" fmla="*/ 2147483647 h 54"/>
                <a:gd name="T84" fmla="*/ 0 w 126"/>
                <a:gd name="T85" fmla="*/ 2147483647 h 54"/>
                <a:gd name="T86" fmla="*/ 2147483647 w 126"/>
                <a:gd name="T87" fmla="*/ 2147483647 h 54"/>
                <a:gd name="T88" fmla="*/ 2147483647 w 126"/>
                <a:gd name="T89" fmla="*/ 2147483647 h 54"/>
                <a:gd name="T90" fmla="*/ 2147483647 w 126"/>
                <a:gd name="T91" fmla="*/ 2147483647 h 54"/>
                <a:gd name="T92" fmla="*/ 0 w 126"/>
                <a:gd name="T93" fmla="*/ 2147483647 h 5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6"/>
                <a:gd name="T142" fmla="*/ 0 h 54"/>
                <a:gd name="T143" fmla="*/ 126 w 126"/>
                <a:gd name="T144" fmla="*/ 54 h 5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6" h="54">
                  <a:moveTo>
                    <a:pt x="0" y="16"/>
                  </a:moveTo>
                  <a:lnTo>
                    <a:pt x="6" y="12"/>
                  </a:lnTo>
                  <a:lnTo>
                    <a:pt x="10" y="8"/>
                  </a:lnTo>
                  <a:lnTo>
                    <a:pt x="12" y="4"/>
                  </a:lnTo>
                  <a:lnTo>
                    <a:pt x="18" y="2"/>
                  </a:lnTo>
                  <a:lnTo>
                    <a:pt x="22" y="2"/>
                  </a:lnTo>
                  <a:lnTo>
                    <a:pt x="26" y="4"/>
                  </a:lnTo>
                  <a:lnTo>
                    <a:pt x="30" y="6"/>
                  </a:lnTo>
                  <a:lnTo>
                    <a:pt x="34" y="8"/>
                  </a:lnTo>
                  <a:lnTo>
                    <a:pt x="32" y="14"/>
                  </a:lnTo>
                  <a:lnTo>
                    <a:pt x="30" y="18"/>
                  </a:lnTo>
                  <a:lnTo>
                    <a:pt x="36" y="18"/>
                  </a:lnTo>
                  <a:lnTo>
                    <a:pt x="40" y="14"/>
                  </a:lnTo>
                  <a:lnTo>
                    <a:pt x="48" y="6"/>
                  </a:lnTo>
                  <a:lnTo>
                    <a:pt x="52" y="12"/>
                  </a:lnTo>
                  <a:lnTo>
                    <a:pt x="64" y="10"/>
                  </a:lnTo>
                  <a:lnTo>
                    <a:pt x="76" y="6"/>
                  </a:lnTo>
                  <a:lnTo>
                    <a:pt x="90" y="2"/>
                  </a:lnTo>
                  <a:lnTo>
                    <a:pt x="96" y="0"/>
                  </a:lnTo>
                  <a:lnTo>
                    <a:pt x="106" y="2"/>
                  </a:lnTo>
                  <a:lnTo>
                    <a:pt x="114" y="8"/>
                  </a:lnTo>
                  <a:lnTo>
                    <a:pt x="126" y="22"/>
                  </a:lnTo>
                  <a:lnTo>
                    <a:pt x="126" y="26"/>
                  </a:lnTo>
                  <a:lnTo>
                    <a:pt x="120" y="28"/>
                  </a:lnTo>
                  <a:lnTo>
                    <a:pt x="112" y="30"/>
                  </a:lnTo>
                  <a:lnTo>
                    <a:pt x="102" y="36"/>
                  </a:lnTo>
                  <a:lnTo>
                    <a:pt x="92" y="44"/>
                  </a:lnTo>
                  <a:lnTo>
                    <a:pt x="86" y="46"/>
                  </a:lnTo>
                  <a:lnTo>
                    <a:pt x="78" y="46"/>
                  </a:lnTo>
                  <a:lnTo>
                    <a:pt x="72" y="46"/>
                  </a:lnTo>
                  <a:lnTo>
                    <a:pt x="66" y="44"/>
                  </a:lnTo>
                  <a:lnTo>
                    <a:pt x="74" y="50"/>
                  </a:lnTo>
                  <a:lnTo>
                    <a:pt x="66" y="52"/>
                  </a:lnTo>
                  <a:lnTo>
                    <a:pt x="62" y="54"/>
                  </a:lnTo>
                  <a:lnTo>
                    <a:pt x="52" y="54"/>
                  </a:lnTo>
                  <a:lnTo>
                    <a:pt x="44" y="54"/>
                  </a:lnTo>
                  <a:lnTo>
                    <a:pt x="26" y="50"/>
                  </a:lnTo>
                  <a:lnTo>
                    <a:pt x="10" y="48"/>
                  </a:lnTo>
                  <a:lnTo>
                    <a:pt x="16" y="44"/>
                  </a:lnTo>
                  <a:lnTo>
                    <a:pt x="24" y="40"/>
                  </a:lnTo>
                  <a:lnTo>
                    <a:pt x="16" y="36"/>
                  </a:lnTo>
                  <a:lnTo>
                    <a:pt x="12" y="34"/>
                  </a:lnTo>
                  <a:lnTo>
                    <a:pt x="0" y="28"/>
                  </a:lnTo>
                  <a:lnTo>
                    <a:pt x="8" y="24"/>
                  </a:lnTo>
                  <a:lnTo>
                    <a:pt x="12" y="22"/>
                  </a:lnTo>
                  <a:lnTo>
                    <a:pt x="6" y="20"/>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71" name="Freeform 159"/>
            <p:cNvSpPr/>
            <p:nvPr/>
          </p:nvSpPr>
          <p:spPr bwMode="auto">
            <a:xfrm>
              <a:off x="4790033" y="2342847"/>
              <a:ext cx="208713" cy="79646"/>
            </a:xfrm>
            <a:custGeom>
              <a:avLst/>
              <a:gdLst>
                <a:gd name="T0" fmla="*/ 2147483647 w 143"/>
                <a:gd name="T1" fmla="*/ 2147483647 h 50"/>
                <a:gd name="T2" fmla="*/ 2147483647 w 143"/>
                <a:gd name="T3" fmla="*/ 2147483647 h 50"/>
                <a:gd name="T4" fmla="*/ 2147483647 w 143"/>
                <a:gd name="T5" fmla="*/ 2147483647 h 50"/>
                <a:gd name="T6" fmla="*/ 0 w 143"/>
                <a:gd name="T7" fmla="*/ 2147483647 h 50"/>
                <a:gd name="T8" fmla="*/ 0 w 143"/>
                <a:gd name="T9" fmla="*/ 2147483647 h 50"/>
                <a:gd name="T10" fmla="*/ 2147483647 w 143"/>
                <a:gd name="T11" fmla="*/ 2147483647 h 50"/>
                <a:gd name="T12" fmla="*/ 2147483647 w 143"/>
                <a:gd name="T13" fmla="*/ 2147483647 h 50"/>
                <a:gd name="T14" fmla="*/ 2147483647 w 143"/>
                <a:gd name="T15" fmla="*/ 2147483647 h 50"/>
                <a:gd name="T16" fmla="*/ 2147483647 w 143"/>
                <a:gd name="T17" fmla="*/ 2147483647 h 50"/>
                <a:gd name="T18" fmla="*/ 2147483647 w 143"/>
                <a:gd name="T19" fmla="*/ 2147483647 h 50"/>
                <a:gd name="T20" fmla="*/ 2147483647 w 143"/>
                <a:gd name="T21" fmla="*/ 2147483647 h 50"/>
                <a:gd name="T22" fmla="*/ 2147483647 w 143"/>
                <a:gd name="T23" fmla="*/ 2147483647 h 50"/>
                <a:gd name="T24" fmla="*/ 2147483647 w 143"/>
                <a:gd name="T25" fmla="*/ 0 h 50"/>
                <a:gd name="T26" fmla="*/ 2147483647 w 143"/>
                <a:gd name="T27" fmla="*/ 0 h 50"/>
                <a:gd name="T28" fmla="*/ 2147483647 w 143"/>
                <a:gd name="T29" fmla="*/ 2147483647 h 50"/>
                <a:gd name="T30" fmla="*/ 2147483647 w 143"/>
                <a:gd name="T31" fmla="*/ 2147483647 h 50"/>
                <a:gd name="T32" fmla="*/ 2147483647 w 143"/>
                <a:gd name="T33" fmla="*/ 2147483647 h 50"/>
                <a:gd name="T34" fmla="*/ 2147483647 w 143"/>
                <a:gd name="T35" fmla="*/ 2147483647 h 50"/>
                <a:gd name="T36" fmla="*/ 2147483647 w 143"/>
                <a:gd name="T37" fmla="*/ 2147483647 h 50"/>
                <a:gd name="T38" fmla="*/ 2147483647 w 143"/>
                <a:gd name="T39" fmla="*/ 2147483647 h 50"/>
                <a:gd name="T40" fmla="*/ 2147483647 w 143"/>
                <a:gd name="T41" fmla="*/ 2147483647 h 50"/>
                <a:gd name="T42" fmla="*/ 2147483647 w 143"/>
                <a:gd name="T43" fmla="*/ 2147483647 h 50"/>
                <a:gd name="T44" fmla="*/ 2147483647 w 143"/>
                <a:gd name="T45" fmla="*/ 2147483647 h 50"/>
                <a:gd name="T46" fmla="*/ 2147483647 w 143"/>
                <a:gd name="T47" fmla="*/ 2147483647 h 50"/>
                <a:gd name="T48" fmla="*/ 2147483647 w 143"/>
                <a:gd name="T49" fmla="*/ 2147483647 h 50"/>
                <a:gd name="T50" fmla="*/ 2147483647 w 143"/>
                <a:gd name="T51" fmla="*/ 2147483647 h 50"/>
                <a:gd name="T52" fmla="*/ 2147483647 w 143"/>
                <a:gd name="T53" fmla="*/ 2147483647 h 50"/>
                <a:gd name="T54" fmla="*/ 2147483647 w 143"/>
                <a:gd name="T55" fmla="*/ 2147483647 h 50"/>
                <a:gd name="T56" fmla="*/ 2147483647 w 143"/>
                <a:gd name="T57" fmla="*/ 2147483647 h 50"/>
                <a:gd name="T58" fmla="*/ 2147483647 w 143"/>
                <a:gd name="T59" fmla="*/ 2147483647 h 50"/>
                <a:gd name="T60" fmla="*/ 2147483647 w 143"/>
                <a:gd name="T61" fmla="*/ 2147483647 h 50"/>
                <a:gd name="T62" fmla="*/ 2147483647 w 143"/>
                <a:gd name="T63" fmla="*/ 2147483647 h 50"/>
                <a:gd name="T64" fmla="*/ 2147483647 w 143"/>
                <a:gd name="T65" fmla="*/ 2147483647 h 50"/>
                <a:gd name="T66" fmla="*/ 2147483647 w 143"/>
                <a:gd name="T67" fmla="*/ 2147483647 h 50"/>
                <a:gd name="T68" fmla="*/ 2147483647 w 143"/>
                <a:gd name="T69" fmla="*/ 2147483647 h 50"/>
                <a:gd name="T70" fmla="*/ 2147483647 w 143"/>
                <a:gd name="T71" fmla="*/ 2147483647 h 50"/>
                <a:gd name="T72" fmla="*/ 2147483647 w 143"/>
                <a:gd name="T73" fmla="*/ 2147483647 h 50"/>
                <a:gd name="T74" fmla="*/ 2147483647 w 143"/>
                <a:gd name="T75" fmla="*/ 2147483647 h 50"/>
                <a:gd name="T76" fmla="*/ 2147483647 w 143"/>
                <a:gd name="T77" fmla="*/ 2147483647 h 50"/>
                <a:gd name="T78" fmla="*/ 2147483647 w 143"/>
                <a:gd name="T79" fmla="*/ 2147483647 h 50"/>
                <a:gd name="T80" fmla="*/ 2147483647 w 143"/>
                <a:gd name="T81" fmla="*/ 2147483647 h 50"/>
                <a:gd name="T82" fmla="*/ 2147483647 w 143"/>
                <a:gd name="T83" fmla="*/ 2147483647 h 50"/>
                <a:gd name="T84" fmla="*/ 2147483647 w 143"/>
                <a:gd name="T85" fmla="*/ 2147483647 h 50"/>
                <a:gd name="T86" fmla="*/ 2147483647 w 143"/>
                <a:gd name="T87" fmla="*/ 2147483647 h 50"/>
                <a:gd name="T88" fmla="*/ 2147483647 w 143"/>
                <a:gd name="T89" fmla="*/ 2147483647 h 50"/>
                <a:gd name="T90" fmla="*/ 2147483647 w 143"/>
                <a:gd name="T91" fmla="*/ 2147483647 h 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3"/>
                <a:gd name="T139" fmla="*/ 0 h 50"/>
                <a:gd name="T140" fmla="*/ 143 w 143"/>
                <a:gd name="T141" fmla="*/ 50 h 5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3" h="50">
                  <a:moveTo>
                    <a:pt x="8" y="20"/>
                  </a:moveTo>
                  <a:lnTo>
                    <a:pt x="6" y="20"/>
                  </a:lnTo>
                  <a:lnTo>
                    <a:pt x="2" y="16"/>
                  </a:lnTo>
                  <a:lnTo>
                    <a:pt x="0" y="8"/>
                  </a:lnTo>
                  <a:lnTo>
                    <a:pt x="0" y="2"/>
                  </a:lnTo>
                  <a:lnTo>
                    <a:pt x="4" y="2"/>
                  </a:lnTo>
                  <a:lnTo>
                    <a:pt x="12" y="2"/>
                  </a:lnTo>
                  <a:lnTo>
                    <a:pt x="26" y="2"/>
                  </a:lnTo>
                  <a:lnTo>
                    <a:pt x="36" y="4"/>
                  </a:lnTo>
                  <a:lnTo>
                    <a:pt x="54" y="10"/>
                  </a:lnTo>
                  <a:lnTo>
                    <a:pt x="50" y="4"/>
                  </a:lnTo>
                  <a:lnTo>
                    <a:pt x="54" y="2"/>
                  </a:lnTo>
                  <a:lnTo>
                    <a:pt x="60" y="0"/>
                  </a:lnTo>
                  <a:lnTo>
                    <a:pt x="62" y="0"/>
                  </a:lnTo>
                  <a:lnTo>
                    <a:pt x="66" y="2"/>
                  </a:lnTo>
                  <a:lnTo>
                    <a:pt x="70" y="2"/>
                  </a:lnTo>
                  <a:lnTo>
                    <a:pt x="74" y="2"/>
                  </a:lnTo>
                  <a:lnTo>
                    <a:pt x="78" y="10"/>
                  </a:lnTo>
                  <a:lnTo>
                    <a:pt x="82" y="12"/>
                  </a:lnTo>
                  <a:lnTo>
                    <a:pt x="93" y="12"/>
                  </a:lnTo>
                  <a:lnTo>
                    <a:pt x="119" y="20"/>
                  </a:lnTo>
                  <a:lnTo>
                    <a:pt x="133" y="26"/>
                  </a:lnTo>
                  <a:lnTo>
                    <a:pt x="143" y="30"/>
                  </a:lnTo>
                  <a:lnTo>
                    <a:pt x="135" y="36"/>
                  </a:lnTo>
                  <a:lnTo>
                    <a:pt x="127" y="38"/>
                  </a:lnTo>
                  <a:lnTo>
                    <a:pt x="119" y="38"/>
                  </a:lnTo>
                  <a:lnTo>
                    <a:pt x="115" y="34"/>
                  </a:lnTo>
                  <a:lnTo>
                    <a:pt x="107" y="28"/>
                  </a:lnTo>
                  <a:lnTo>
                    <a:pt x="97" y="20"/>
                  </a:lnTo>
                  <a:lnTo>
                    <a:pt x="93" y="18"/>
                  </a:lnTo>
                  <a:lnTo>
                    <a:pt x="89" y="16"/>
                  </a:lnTo>
                  <a:lnTo>
                    <a:pt x="82" y="18"/>
                  </a:lnTo>
                  <a:lnTo>
                    <a:pt x="80" y="22"/>
                  </a:lnTo>
                  <a:lnTo>
                    <a:pt x="80" y="34"/>
                  </a:lnTo>
                  <a:lnTo>
                    <a:pt x="76" y="34"/>
                  </a:lnTo>
                  <a:lnTo>
                    <a:pt x="74" y="36"/>
                  </a:lnTo>
                  <a:lnTo>
                    <a:pt x="70" y="42"/>
                  </a:lnTo>
                  <a:lnTo>
                    <a:pt x="68" y="48"/>
                  </a:lnTo>
                  <a:lnTo>
                    <a:pt x="66" y="50"/>
                  </a:lnTo>
                  <a:lnTo>
                    <a:pt x="62" y="50"/>
                  </a:lnTo>
                  <a:lnTo>
                    <a:pt x="56" y="48"/>
                  </a:lnTo>
                  <a:lnTo>
                    <a:pt x="48" y="46"/>
                  </a:lnTo>
                  <a:lnTo>
                    <a:pt x="34" y="34"/>
                  </a:lnTo>
                  <a:lnTo>
                    <a:pt x="24" y="26"/>
                  </a:lnTo>
                  <a:lnTo>
                    <a:pt x="16" y="22"/>
                  </a:lnTo>
                  <a:lnTo>
                    <a:pt x="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72" name="Freeform 160"/>
            <p:cNvSpPr/>
            <p:nvPr/>
          </p:nvSpPr>
          <p:spPr bwMode="auto">
            <a:xfrm>
              <a:off x="4900731" y="2330900"/>
              <a:ext cx="123382" cy="27876"/>
            </a:xfrm>
            <a:custGeom>
              <a:avLst/>
              <a:gdLst>
                <a:gd name="T0" fmla="*/ 2147483647 w 85"/>
                <a:gd name="T1" fmla="*/ 2147483647 h 18"/>
                <a:gd name="T2" fmla="*/ 2147483647 w 85"/>
                <a:gd name="T3" fmla="*/ 2147483647 h 18"/>
                <a:gd name="T4" fmla="*/ 2147483647 w 85"/>
                <a:gd name="T5" fmla="*/ 2147483647 h 18"/>
                <a:gd name="T6" fmla="*/ 2147483647 w 85"/>
                <a:gd name="T7" fmla="*/ 2147483647 h 18"/>
                <a:gd name="T8" fmla="*/ 0 w 85"/>
                <a:gd name="T9" fmla="*/ 2147483647 h 18"/>
                <a:gd name="T10" fmla="*/ 2147483647 w 85"/>
                <a:gd name="T11" fmla="*/ 2147483647 h 18"/>
                <a:gd name="T12" fmla="*/ 2147483647 w 85"/>
                <a:gd name="T13" fmla="*/ 2147483647 h 18"/>
                <a:gd name="T14" fmla="*/ 2147483647 w 85"/>
                <a:gd name="T15" fmla="*/ 0 h 18"/>
                <a:gd name="T16" fmla="*/ 2147483647 w 85"/>
                <a:gd name="T17" fmla="*/ 2147483647 h 18"/>
                <a:gd name="T18" fmla="*/ 2147483647 w 85"/>
                <a:gd name="T19" fmla="*/ 2147483647 h 18"/>
                <a:gd name="T20" fmla="*/ 2147483647 w 85"/>
                <a:gd name="T21" fmla="*/ 2147483647 h 18"/>
                <a:gd name="T22" fmla="*/ 2147483647 w 85"/>
                <a:gd name="T23" fmla="*/ 2147483647 h 18"/>
                <a:gd name="T24" fmla="*/ 2147483647 w 85"/>
                <a:gd name="T25" fmla="*/ 2147483647 h 18"/>
                <a:gd name="T26" fmla="*/ 2147483647 w 85"/>
                <a:gd name="T27" fmla="*/ 2147483647 h 18"/>
                <a:gd name="T28" fmla="*/ 2147483647 w 85"/>
                <a:gd name="T29" fmla="*/ 2147483647 h 18"/>
                <a:gd name="T30" fmla="*/ 2147483647 w 85"/>
                <a:gd name="T31" fmla="*/ 2147483647 h 18"/>
                <a:gd name="T32" fmla="*/ 2147483647 w 85"/>
                <a:gd name="T33" fmla="*/ 2147483647 h 18"/>
                <a:gd name="T34" fmla="*/ 2147483647 w 85"/>
                <a:gd name="T35" fmla="*/ 2147483647 h 18"/>
                <a:gd name="T36" fmla="*/ 2147483647 w 85"/>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18"/>
                <a:gd name="T59" fmla="*/ 85 w 85"/>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18">
                  <a:moveTo>
                    <a:pt x="31" y="18"/>
                  </a:moveTo>
                  <a:lnTo>
                    <a:pt x="23" y="16"/>
                  </a:lnTo>
                  <a:lnTo>
                    <a:pt x="15" y="14"/>
                  </a:lnTo>
                  <a:lnTo>
                    <a:pt x="6" y="10"/>
                  </a:lnTo>
                  <a:lnTo>
                    <a:pt x="0" y="6"/>
                  </a:lnTo>
                  <a:lnTo>
                    <a:pt x="6" y="4"/>
                  </a:lnTo>
                  <a:lnTo>
                    <a:pt x="13" y="2"/>
                  </a:lnTo>
                  <a:lnTo>
                    <a:pt x="21" y="0"/>
                  </a:lnTo>
                  <a:lnTo>
                    <a:pt x="27" y="2"/>
                  </a:lnTo>
                  <a:lnTo>
                    <a:pt x="41" y="4"/>
                  </a:lnTo>
                  <a:lnTo>
                    <a:pt x="55" y="4"/>
                  </a:lnTo>
                  <a:lnTo>
                    <a:pt x="71" y="6"/>
                  </a:lnTo>
                  <a:lnTo>
                    <a:pt x="85" y="8"/>
                  </a:lnTo>
                  <a:lnTo>
                    <a:pt x="79" y="12"/>
                  </a:lnTo>
                  <a:lnTo>
                    <a:pt x="73" y="14"/>
                  </a:lnTo>
                  <a:lnTo>
                    <a:pt x="67" y="18"/>
                  </a:lnTo>
                  <a:lnTo>
                    <a:pt x="63" y="18"/>
                  </a:lnTo>
                  <a:lnTo>
                    <a:pt x="47" y="18"/>
                  </a:lnTo>
                  <a:lnTo>
                    <a:pt x="31"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73" name="Freeform 161"/>
            <p:cNvSpPr/>
            <p:nvPr/>
          </p:nvSpPr>
          <p:spPr bwMode="auto">
            <a:xfrm>
              <a:off x="4957234" y="3268074"/>
              <a:ext cx="79565" cy="59734"/>
            </a:xfrm>
            <a:custGeom>
              <a:avLst/>
              <a:gdLst>
                <a:gd name="T0" fmla="*/ 2147483647 w 54"/>
                <a:gd name="T1" fmla="*/ 2147483647 h 38"/>
                <a:gd name="T2" fmla="*/ 2147483647 w 54"/>
                <a:gd name="T3" fmla="*/ 2147483647 h 38"/>
                <a:gd name="T4" fmla="*/ 2147483647 w 54"/>
                <a:gd name="T5" fmla="*/ 2147483647 h 38"/>
                <a:gd name="T6" fmla="*/ 2147483647 w 54"/>
                <a:gd name="T7" fmla="*/ 2147483647 h 38"/>
                <a:gd name="T8" fmla="*/ 2147483647 w 54"/>
                <a:gd name="T9" fmla="*/ 2147483647 h 38"/>
                <a:gd name="T10" fmla="*/ 2147483647 w 54"/>
                <a:gd name="T11" fmla="*/ 2147483647 h 38"/>
                <a:gd name="T12" fmla="*/ 2147483647 w 54"/>
                <a:gd name="T13" fmla="*/ 2147483647 h 38"/>
                <a:gd name="T14" fmla="*/ 2147483647 w 54"/>
                <a:gd name="T15" fmla="*/ 2147483647 h 38"/>
                <a:gd name="T16" fmla="*/ 2147483647 w 54"/>
                <a:gd name="T17" fmla="*/ 2147483647 h 38"/>
                <a:gd name="T18" fmla="*/ 2147483647 w 54"/>
                <a:gd name="T19" fmla="*/ 2147483647 h 38"/>
                <a:gd name="T20" fmla="*/ 2147483647 w 54"/>
                <a:gd name="T21" fmla="*/ 2147483647 h 38"/>
                <a:gd name="T22" fmla="*/ 0 w 54"/>
                <a:gd name="T23" fmla="*/ 2147483647 h 38"/>
                <a:gd name="T24" fmla="*/ 0 w 54"/>
                <a:gd name="T25" fmla="*/ 2147483647 h 38"/>
                <a:gd name="T26" fmla="*/ 2147483647 w 54"/>
                <a:gd name="T27" fmla="*/ 2147483647 h 38"/>
                <a:gd name="T28" fmla="*/ 2147483647 w 54"/>
                <a:gd name="T29" fmla="*/ 0 h 38"/>
                <a:gd name="T30" fmla="*/ 2147483647 w 54"/>
                <a:gd name="T31" fmla="*/ 0 h 38"/>
                <a:gd name="T32" fmla="*/ 2147483647 w 54"/>
                <a:gd name="T33" fmla="*/ 0 h 38"/>
                <a:gd name="T34" fmla="*/ 2147483647 w 54"/>
                <a:gd name="T35" fmla="*/ 2147483647 h 38"/>
                <a:gd name="T36" fmla="*/ 2147483647 w 54"/>
                <a:gd name="T37" fmla="*/ 2147483647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38"/>
                <a:gd name="T59" fmla="*/ 54 w 5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38">
                  <a:moveTo>
                    <a:pt x="46" y="6"/>
                  </a:moveTo>
                  <a:lnTo>
                    <a:pt x="48" y="16"/>
                  </a:lnTo>
                  <a:lnTo>
                    <a:pt x="54" y="22"/>
                  </a:lnTo>
                  <a:lnTo>
                    <a:pt x="52" y="28"/>
                  </a:lnTo>
                  <a:lnTo>
                    <a:pt x="44" y="30"/>
                  </a:lnTo>
                  <a:lnTo>
                    <a:pt x="40" y="38"/>
                  </a:lnTo>
                  <a:lnTo>
                    <a:pt x="30" y="32"/>
                  </a:lnTo>
                  <a:lnTo>
                    <a:pt x="28" y="30"/>
                  </a:lnTo>
                  <a:lnTo>
                    <a:pt x="16" y="26"/>
                  </a:lnTo>
                  <a:lnTo>
                    <a:pt x="10" y="20"/>
                  </a:lnTo>
                  <a:lnTo>
                    <a:pt x="6" y="14"/>
                  </a:lnTo>
                  <a:lnTo>
                    <a:pt x="0" y="6"/>
                  </a:lnTo>
                  <a:lnTo>
                    <a:pt x="0" y="2"/>
                  </a:lnTo>
                  <a:lnTo>
                    <a:pt x="6" y="2"/>
                  </a:lnTo>
                  <a:lnTo>
                    <a:pt x="12" y="0"/>
                  </a:lnTo>
                  <a:lnTo>
                    <a:pt x="20" y="0"/>
                  </a:lnTo>
                  <a:lnTo>
                    <a:pt x="36" y="0"/>
                  </a:lnTo>
                  <a:lnTo>
                    <a:pt x="40" y="6"/>
                  </a:lnTo>
                  <a:lnTo>
                    <a:pt x="4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74" name="Freeform 162"/>
            <p:cNvSpPr/>
            <p:nvPr/>
          </p:nvSpPr>
          <p:spPr bwMode="auto">
            <a:xfrm>
              <a:off x="4934171" y="3228251"/>
              <a:ext cx="93402" cy="84956"/>
            </a:xfrm>
            <a:custGeom>
              <a:avLst/>
              <a:gdLst>
                <a:gd name="T0" fmla="*/ 2147483647 w 64"/>
                <a:gd name="T1" fmla="*/ 0 h 52"/>
                <a:gd name="T2" fmla="*/ 2147483647 w 64"/>
                <a:gd name="T3" fmla="*/ 2147483647 h 52"/>
                <a:gd name="T4" fmla="*/ 2147483647 w 64"/>
                <a:gd name="T5" fmla="*/ 2147483647 h 52"/>
                <a:gd name="T6" fmla="*/ 2147483647 w 64"/>
                <a:gd name="T7" fmla="*/ 2147483647 h 52"/>
                <a:gd name="T8" fmla="*/ 2147483647 w 64"/>
                <a:gd name="T9" fmla="*/ 2147483647 h 52"/>
                <a:gd name="T10" fmla="*/ 2147483647 w 64"/>
                <a:gd name="T11" fmla="*/ 2147483647 h 52"/>
                <a:gd name="T12" fmla="*/ 2147483647 w 64"/>
                <a:gd name="T13" fmla="*/ 2147483647 h 52"/>
                <a:gd name="T14" fmla="*/ 2147483647 w 64"/>
                <a:gd name="T15" fmla="*/ 2147483647 h 52"/>
                <a:gd name="T16" fmla="*/ 2147483647 w 64"/>
                <a:gd name="T17" fmla="*/ 2147483647 h 52"/>
                <a:gd name="T18" fmla="*/ 2147483647 w 64"/>
                <a:gd name="T19" fmla="*/ 2147483647 h 52"/>
                <a:gd name="T20" fmla="*/ 2147483647 w 64"/>
                <a:gd name="T21" fmla="*/ 2147483647 h 52"/>
                <a:gd name="T22" fmla="*/ 2147483647 w 64"/>
                <a:gd name="T23" fmla="*/ 2147483647 h 52"/>
                <a:gd name="T24" fmla="*/ 2147483647 w 64"/>
                <a:gd name="T25" fmla="*/ 2147483647 h 52"/>
                <a:gd name="T26" fmla="*/ 2147483647 w 64"/>
                <a:gd name="T27" fmla="*/ 2147483647 h 52"/>
                <a:gd name="T28" fmla="*/ 2147483647 w 64"/>
                <a:gd name="T29" fmla="*/ 2147483647 h 52"/>
                <a:gd name="T30" fmla="*/ 2147483647 w 64"/>
                <a:gd name="T31" fmla="*/ 2147483647 h 52"/>
                <a:gd name="T32" fmla="*/ 2147483647 w 64"/>
                <a:gd name="T33" fmla="*/ 2147483647 h 52"/>
                <a:gd name="T34" fmla="*/ 2147483647 w 64"/>
                <a:gd name="T35" fmla="*/ 2147483647 h 52"/>
                <a:gd name="T36" fmla="*/ 2147483647 w 64"/>
                <a:gd name="T37" fmla="*/ 2147483647 h 52"/>
                <a:gd name="T38" fmla="*/ 0 w 64"/>
                <a:gd name="T39" fmla="*/ 2147483647 h 52"/>
                <a:gd name="T40" fmla="*/ 2147483647 w 64"/>
                <a:gd name="T41" fmla="*/ 2147483647 h 52"/>
                <a:gd name="T42" fmla="*/ 2147483647 w 64"/>
                <a:gd name="T43" fmla="*/ 2147483647 h 52"/>
                <a:gd name="T44" fmla="*/ 2147483647 w 64"/>
                <a:gd name="T45" fmla="*/ 2147483647 h 52"/>
                <a:gd name="T46" fmla="*/ 2147483647 w 64"/>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52"/>
                <a:gd name="T74" fmla="*/ 64 w 64"/>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52">
                  <a:moveTo>
                    <a:pt x="28" y="0"/>
                  </a:moveTo>
                  <a:lnTo>
                    <a:pt x="38" y="10"/>
                  </a:lnTo>
                  <a:lnTo>
                    <a:pt x="44" y="12"/>
                  </a:lnTo>
                  <a:lnTo>
                    <a:pt x="48" y="12"/>
                  </a:lnTo>
                  <a:lnTo>
                    <a:pt x="58" y="10"/>
                  </a:lnTo>
                  <a:lnTo>
                    <a:pt x="64" y="24"/>
                  </a:lnTo>
                  <a:lnTo>
                    <a:pt x="62" y="30"/>
                  </a:lnTo>
                  <a:lnTo>
                    <a:pt x="56" y="30"/>
                  </a:lnTo>
                  <a:lnTo>
                    <a:pt x="52" y="24"/>
                  </a:lnTo>
                  <a:lnTo>
                    <a:pt x="36" y="24"/>
                  </a:lnTo>
                  <a:lnTo>
                    <a:pt x="28" y="24"/>
                  </a:lnTo>
                  <a:lnTo>
                    <a:pt x="22" y="26"/>
                  </a:lnTo>
                  <a:lnTo>
                    <a:pt x="16" y="26"/>
                  </a:lnTo>
                  <a:lnTo>
                    <a:pt x="16" y="30"/>
                  </a:lnTo>
                  <a:lnTo>
                    <a:pt x="22" y="38"/>
                  </a:lnTo>
                  <a:lnTo>
                    <a:pt x="26" y="44"/>
                  </a:lnTo>
                  <a:lnTo>
                    <a:pt x="32" y="50"/>
                  </a:lnTo>
                  <a:lnTo>
                    <a:pt x="18" y="52"/>
                  </a:lnTo>
                  <a:lnTo>
                    <a:pt x="8" y="36"/>
                  </a:lnTo>
                  <a:lnTo>
                    <a:pt x="0" y="18"/>
                  </a:lnTo>
                  <a:lnTo>
                    <a:pt x="8" y="18"/>
                  </a:lnTo>
                  <a:lnTo>
                    <a:pt x="12" y="10"/>
                  </a:lnTo>
                  <a:lnTo>
                    <a:pt x="14" y="4"/>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75" name="Freeform 163"/>
            <p:cNvSpPr/>
            <p:nvPr/>
          </p:nvSpPr>
          <p:spPr bwMode="auto">
            <a:xfrm>
              <a:off x="4986061" y="2591078"/>
              <a:ext cx="214479" cy="266815"/>
            </a:xfrm>
            <a:custGeom>
              <a:avLst/>
              <a:gdLst>
                <a:gd name="T0" fmla="*/ 2147483647 w 146"/>
                <a:gd name="T1" fmla="*/ 2147483647 h 168"/>
                <a:gd name="T2" fmla="*/ 2147483647 w 146"/>
                <a:gd name="T3" fmla="*/ 2147483647 h 168"/>
                <a:gd name="T4" fmla="*/ 2147483647 w 146"/>
                <a:gd name="T5" fmla="*/ 2147483647 h 168"/>
                <a:gd name="T6" fmla="*/ 2147483647 w 146"/>
                <a:gd name="T7" fmla="*/ 2147483647 h 168"/>
                <a:gd name="T8" fmla="*/ 2147483647 w 146"/>
                <a:gd name="T9" fmla="*/ 2147483647 h 168"/>
                <a:gd name="T10" fmla="*/ 2147483647 w 146"/>
                <a:gd name="T11" fmla="*/ 2147483647 h 168"/>
                <a:gd name="T12" fmla="*/ 2147483647 w 146"/>
                <a:gd name="T13" fmla="*/ 2147483647 h 168"/>
                <a:gd name="T14" fmla="*/ 2147483647 w 146"/>
                <a:gd name="T15" fmla="*/ 2147483647 h 168"/>
                <a:gd name="T16" fmla="*/ 2147483647 w 146"/>
                <a:gd name="T17" fmla="*/ 2147483647 h 168"/>
                <a:gd name="T18" fmla="*/ 2147483647 w 146"/>
                <a:gd name="T19" fmla="*/ 2147483647 h 168"/>
                <a:gd name="T20" fmla="*/ 2147483647 w 146"/>
                <a:gd name="T21" fmla="*/ 2147483647 h 168"/>
                <a:gd name="T22" fmla="*/ 2147483647 w 146"/>
                <a:gd name="T23" fmla="*/ 2147483647 h 168"/>
                <a:gd name="T24" fmla="*/ 2147483647 w 146"/>
                <a:gd name="T25" fmla="*/ 2147483647 h 168"/>
                <a:gd name="T26" fmla="*/ 2147483647 w 146"/>
                <a:gd name="T27" fmla="*/ 2147483647 h 168"/>
                <a:gd name="T28" fmla="*/ 2147483647 w 146"/>
                <a:gd name="T29" fmla="*/ 2147483647 h 168"/>
                <a:gd name="T30" fmla="*/ 2147483647 w 146"/>
                <a:gd name="T31" fmla="*/ 2147483647 h 168"/>
                <a:gd name="T32" fmla="*/ 2147483647 w 146"/>
                <a:gd name="T33" fmla="*/ 2147483647 h 168"/>
                <a:gd name="T34" fmla="*/ 2147483647 w 146"/>
                <a:gd name="T35" fmla="*/ 2147483647 h 168"/>
                <a:gd name="T36" fmla="*/ 2147483647 w 146"/>
                <a:gd name="T37" fmla="*/ 2147483647 h 168"/>
                <a:gd name="T38" fmla="*/ 2147483647 w 146"/>
                <a:gd name="T39" fmla="*/ 2147483647 h 168"/>
                <a:gd name="T40" fmla="*/ 2147483647 w 146"/>
                <a:gd name="T41" fmla="*/ 2147483647 h 168"/>
                <a:gd name="T42" fmla="*/ 2147483647 w 146"/>
                <a:gd name="T43" fmla="*/ 2147483647 h 168"/>
                <a:gd name="T44" fmla="*/ 2147483647 w 146"/>
                <a:gd name="T45" fmla="*/ 2147483647 h 168"/>
                <a:gd name="T46" fmla="*/ 2147483647 w 146"/>
                <a:gd name="T47" fmla="*/ 2147483647 h 168"/>
                <a:gd name="T48" fmla="*/ 2147483647 w 146"/>
                <a:gd name="T49" fmla="*/ 2147483647 h 168"/>
                <a:gd name="T50" fmla="*/ 2147483647 w 146"/>
                <a:gd name="T51" fmla="*/ 2147483647 h 168"/>
                <a:gd name="T52" fmla="*/ 2147483647 w 146"/>
                <a:gd name="T53" fmla="*/ 2147483647 h 168"/>
                <a:gd name="T54" fmla="*/ 2147483647 w 146"/>
                <a:gd name="T55" fmla="*/ 2147483647 h 168"/>
                <a:gd name="T56" fmla="*/ 2147483647 w 146"/>
                <a:gd name="T57" fmla="*/ 2147483647 h 168"/>
                <a:gd name="T58" fmla="*/ 2147483647 w 146"/>
                <a:gd name="T59" fmla="*/ 2147483647 h 168"/>
                <a:gd name="T60" fmla="*/ 2147483647 w 146"/>
                <a:gd name="T61" fmla="*/ 2147483647 h 168"/>
                <a:gd name="T62" fmla="*/ 2147483647 w 146"/>
                <a:gd name="T63" fmla="*/ 2147483647 h 168"/>
                <a:gd name="T64" fmla="*/ 2147483647 w 146"/>
                <a:gd name="T65" fmla="*/ 2147483647 h 168"/>
                <a:gd name="T66" fmla="*/ 2147483647 w 146"/>
                <a:gd name="T67" fmla="*/ 2147483647 h 168"/>
                <a:gd name="T68" fmla="*/ 2147483647 w 146"/>
                <a:gd name="T69" fmla="*/ 2147483647 h 168"/>
                <a:gd name="T70" fmla="*/ 2147483647 w 146"/>
                <a:gd name="T71" fmla="*/ 2147483647 h 168"/>
                <a:gd name="T72" fmla="*/ 2147483647 w 146"/>
                <a:gd name="T73" fmla="*/ 2147483647 h 168"/>
                <a:gd name="T74" fmla="*/ 2147483647 w 146"/>
                <a:gd name="T75" fmla="*/ 2147483647 h 168"/>
                <a:gd name="T76" fmla="*/ 2147483647 w 146"/>
                <a:gd name="T77" fmla="*/ 2147483647 h 168"/>
                <a:gd name="T78" fmla="*/ 2147483647 w 146"/>
                <a:gd name="T79" fmla="*/ 2147483647 h 168"/>
                <a:gd name="T80" fmla="*/ 2147483647 w 146"/>
                <a:gd name="T81" fmla="*/ 2147483647 h 168"/>
                <a:gd name="T82" fmla="*/ 2147483647 w 146"/>
                <a:gd name="T83" fmla="*/ 0 h 168"/>
                <a:gd name="T84" fmla="*/ 2147483647 w 146"/>
                <a:gd name="T85" fmla="*/ 2147483647 h 168"/>
                <a:gd name="T86" fmla="*/ 2147483647 w 146"/>
                <a:gd name="T87" fmla="*/ 2147483647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68"/>
                <a:gd name="T134" fmla="*/ 146 w 146"/>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68">
                  <a:moveTo>
                    <a:pt x="98" y="16"/>
                  </a:moveTo>
                  <a:lnTo>
                    <a:pt x="92" y="20"/>
                  </a:lnTo>
                  <a:lnTo>
                    <a:pt x="90" y="24"/>
                  </a:lnTo>
                  <a:lnTo>
                    <a:pt x="90" y="26"/>
                  </a:lnTo>
                  <a:lnTo>
                    <a:pt x="90" y="30"/>
                  </a:lnTo>
                  <a:lnTo>
                    <a:pt x="92" y="32"/>
                  </a:lnTo>
                  <a:lnTo>
                    <a:pt x="100" y="34"/>
                  </a:lnTo>
                  <a:lnTo>
                    <a:pt x="108" y="36"/>
                  </a:lnTo>
                  <a:lnTo>
                    <a:pt x="110" y="38"/>
                  </a:lnTo>
                  <a:lnTo>
                    <a:pt x="110" y="40"/>
                  </a:lnTo>
                  <a:lnTo>
                    <a:pt x="110" y="44"/>
                  </a:lnTo>
                  <a:lnTo>
                    <a:pt x="108" y="48"/>
                  </a:lnTo>
                  <a:lnTo>
                    <a:pt x="104" y="50"/>
                  </a:lnTo>
                  <a:lnTo>
                    <a:pt x="104" y="54"/>
                  </a:lnTo>
                  <a:lnTo>
                    <a:pt x="106" y="56"/>
                  </a:lnTo>
                  <a:lnTo>
                    <a:pt x="108" y="54"/>
                  </a:lnTo>
                  <a:lnTo>
                    <a:pt x="114" y="54"/>
                  </a:lnTo>
                  <a:lnTo>
                    <a:pt x="114" y="64"/>
                  </a:lnTo>
                  <a:lnTo>
                    <a:pt x="118" y="76"/>
                  </a:lnTo>
                  <a:lnTo>
                    <a:pt x="120" y="82"/>
                  </a:lnTo>
                  <a:lnTo>
                    <a:pt x="122" y="86"/>
                  </a:lnTo>
                  <a:lnTo>
                    <a:pt x="126" y="88"/>
                  </a:lnTo>
                  <a:lnTo>
                    <a:pt x="126" y="92"/>
                  </a:lnTo>
                  <a:lnTo>
                    <a:pt x="128" y="98"/>
                  </a:lnTo>
                  <a:lnTo>
                    <a:pt x="130" y="102"/>
                  </a:lnTo>
                  <a:lnTo>
                    <a:pt x="130" y="108"/>
                  </a:lnTo>
                  <a:lnTo>
                    <a:pt x="140" y="112"/>
                  </a:lnTo>
                  <a:lnTo>
                    <a:pt x="146" y="118"/>
                  </a:lnTo>
                  <a:lnTo>
                    <a:pt x="146" y="130"/>
                  </a:lnTo>
                  <a:lnTo>
                    <a:pt x="136" y="132"/>
                  </a:lnTo>
                  <a:lnTo>
                    <a:pt x="128" y="138"/>
                  </a:lnTo>
                  <a:lnTo>
                    <a:pt x="122" y="144"/>
                  </a:lnTo>
                  <a:lnTo>
                    <a:pt x="118" y="150"/>
                  </a:lnTo>
                  <a:lnTo>
                    <a:pt x="112" y="154"/>
                  </a:lnTo>
                  <a:lnTo>
                    <a:pt x="106" y="158"/>
                  </a:lnTo>
                  <a:lnTo>
                    <a:pt x="96" y="158"/>
                  </a:lnTo>
                  <a:lnTo>
                    <a:pt x="90" y="160"/>
                  </a:lnTo>
                  <a:lnTo>
                    <a:pt x="88" y="162"/>
                  </a:lnTo>
                  <a:lnTo>
                    <a:pt x="86" y="162"/>
                  </a:lnTo>
                  <a:lnTo>
                    <a:pt x="78" y="162"/>
                  </a:lnTo>
                  <a:lnTo>
                    <a:pt x="70" y="164"/>
                  </a:lnTo>
                  <a:lnTo>
                    <a:pt x="64" y="164"/>
                  </a:lnTo>
                  <a:lnTo>
                    <a:pt x="50" y="168"/>
                  </a:lnTo>
                  <a:lnTo>
                    <a:pt x="44" y="166"/>
                  </a:lnTo>
                  <a:lnTo>
                    <a:pt x="40" y="162"/>
                  </a:lnTo>
                  <a:lnTo>
                    <a:pt x="36" y="160"/>
                  </a:lnTo>
                  <a:lnTo>
                    <a:pt x="34" y="158"/>
                  </a:lnTo>
                  <a:lnTo>
                    <a:pt x="32" y="156"/>
                  </a:lnTo>
                  <a:lnTo>
                    <a:pt x="28" y="152"/>
                  </a:lnTo>
                  <a:lnTo>
                    <a:pt x="24" y="138"/>
                  </a:lnTo>
                  <a:lnTo>
                    <a:pt x="20" y="118"/>
                  </a:lnTo>
                  <a:lnTo>
                    <a:pt x="22" y="108"/>
                  </a:lnTo>
                  <a:lnTo>
                    <a:pt x="26" y="104"/>
                  </a:lnTo>
                  <a:lnTo>
                    <a:pt x="34" y="100"/>
                  </a:lnTo>
                  <a:lnTo>
                    <a:pt x="40" y="94"/>
                  </a:lnTo>
                  <a:lnTo>
                    <a:pt x="50" y="90"/>
                  </a:lnTo>
                  <a:lnTo>
                    <a:pt x="58" y="86"/>
                  </a:lnTo>
                  <a:lnTo>
                    <a:pt x="62" y="80"/>
                  </a:lnTo>
                  <a:lnTo>
                    <a:pt x="64" y="74"/>
                  </a:lnTo>
                  <a:lnTo>
                    <a:pt x="54" y="74"/>
                  </a:lnTo>
                  <a:lnTo>
                    <a:pt x="44" y="74"/>
                  </a:lnTo>
                  <a:lnTo>
                    <a:pt x="40" y="62"/>
                  </a:lnTo>
                  <a:lnTo>
                    <a:pt x="38" y="54"/>
                  </a:lnTo>
                  <a:lnTo>
                    <a:pt x="36" y="46"/>
                  </a:lnTo>
                  <a:lnTo>
                    <a:pt x="32" y="34"/>
                  </a:lnTo>
                  <a:lnTo>
                    <a:pt x="26" y="28"/>
                  </a:lnTo>
                  <a:lnTo>
                    <a:pt x="16" y="26"/>
                  </a:lnTo>
                  <a:lnTo>
                    <a:pt x="8" y="22"/>
                  </a:lnTo>
                  <a:lnTo>
                    <a:pt x="0" y="18"/>
                  </a:lnTo>
                  <a:lnTo>
                    <a:pt x="4" y="16"/>
                  </a:lnTo>
                  <a:lnTo>
                    <a:pt x="6" y="16"/>
                  </a:lnTo>
                  <a:lnTo>
                    <a:pt x="8" y="16"/>
                  </a:lnTo>
                  <a:lnTo>
                    <a:pt x="16" y="18"/>
                  </a:lnTo>
                  <a:lnTo>
                    <a:pt x="26" y="20"/>
                  </a:lnTo>
                  <a:lnTo>
                    <a:pt x="36" y="24"/>
                  </a:lnTo>
                  <a:lnTo>
                    <a:pt x="46" y="26"/>
                  </a:lnTo>
                  <a:lnTo>
                    <a:pt x="52" y="26"/>
                  </a:lnTo>
                  <a:lnTo>
                    <a:pt x="56" y="22"/>
                  </a:lnTo>
                  <a:lnTo>
                    <a:pt x="58" y="18"/>
                  </a:lnTo>
                  <a:lnTo>
                    <a:pt x="60" y="14"/>
                  </a:lnTo>
                  <a:lnTo>
                    <a:pt x="60" y="8"/>
                  </a:lnTo>
                  <a:lnTo>
                    <a:pt x="62" y="4"/>
                  </a:lnTo>
                  <a:lnTo>
                    <a:pt x="64" y="2"/>
                  </a:lnTo>
                  <a:lnTo>
                    <a:pt x="70" y="0"/>
                  </a:lnTo>
                  <a:lnTo>
                    <a:pt x="82" y="2"/>
                  </a:lnTo>
                  <a:lnTo>
                    <a:pt x="90" y="6"/>
                  </a:lnTo>
                  <a:lnTo>
                    <a:pt x="96" y="10"/>
                  </a:lnTo>
                  <a:lnTo>
                    <a:pt x="104" y="14"/>
                  </a:lnTo>
                  <a:lnTo>
                    <a:pt x="98"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76" name="Freeform 164"/>
            <p:cNvSpPr/>
            <p:nvPr/>
          </p:nvSpPr>
          <p:spPr bwMode="auto">
            <a:xfrm>
              <a:off x="5147496" y="3541527"/>
              <a:ext cx="62268" cy="13274"/>
            </a:xfrm>
            <a:custGeom>
              <a:avLst/>
              <a:gdLst>
                <a:gd name="T0" fmla="*/ 2147483647 w 42"/>
                <a:gd name="T1" fmla="*/ 2147483647 h 8"/>
                <a:gd name="T2" fmla="*/ 2147483647 w 42"/>
                <a:gd name="T3" fmla="*/ 2147483647 h 8"/>
                <a:gd name="T4" fmla="*/ 0 w 42"/>
                <a:gd name="T5" fmla="*/ 0 h 8"/>
                <a:gd name="T6" fmla="*/ 2147483647 w 42"/>
                <a:gd name="T7" fmla="*/ 2147483647 h 8"/>
                <a:gd name="T8" fmla="*/ 2147483647 w 42"/>
                <a:gd name="T9" fmla="*/ 2147483647 h 8"/>
                <a:gd name="T10" fmla="*/ 2147483647 w 42"/>
                <a:gd name="T11" fmla="*/ 2147483647 h 8"/>
                <a:gd name="T12" fmla="*/ 2147483647 w 42"/>
                <a:gd name="T13" fmla="*/ 2147483647 h 8"/>
                <a:gd name="T14" fmla="*/ 2147483647 w 42"/>
                <a:gd name="T15" fmla="*/ 2147483647 h 8"/>
                <a:gd name="T16" fmla="*/ 2147483647 w 42"/>
                <a:gd name="T17" fmla="*/ 2147483647 h 8"/>
                <a:gd name="T18" fmla="*/ 2147483647 w 42"/>
                <a:gd name="T19" fmla="*/ 0 h 8"/>
                <a:gd name="T20" fmla="*/ 2147483647 w 42"/>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8"/>
                <a:gd name="T35" fmla="*/ 42 w 42"/>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8">
                  <a:moveTo>
                    <a:pt x="20" y="2"/>
                  </a:moveTo>
                  <a:lnTo>
                    <a:pt x="8" y="2"/>
                  </a:lnTo>
                  <a:lnTo>
                    <a:pt x="0" y="0"/>
                  </a:lnTo>
                  <a:lnTo>
                    <a:pt x="4" y="2"/>
                  </a:lnTo>
                  <a:lnTo>
                    <a:pt x="8" y="6"/>
                  </a:lnTo>
                  <a:lnTo>
                    <a:pt x="22" y="8"/>
                  </a:lnTo>
                  <a:lnTo>
                    <a:pt x="34" y="8"/>
                  </a:lnTo>
                  <a:lnTo>
                    <a:pt x="42" y="6"/>
                  </a:lnTo>
                  <a:lnTo>
                    <a:pt x="36" y="2"/>
                  </a:lnTo>
                  <a:lnTo>
                    <a:pt x="32" y="0"/>
                  </a:lnTo>
                  <a:lnTo>
                    <a:pt x="2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77" name="Freeform 165"/>
            <p:cNvSpPr/>
            <p:nvPr/>
          </p:nvSpPr>
          <p:spPr bwMode="auto">
            <a:xfrm>
              <a:off x="4677028" y="3412766"/>
              <a:ext cx="24215" cy="18584"/>
            </a:xfrm>
            <a:custGeom>
              <a:avLst/>
              <a:gdLst>
                <a:gd name="T0" fmla="*/ 2147483647 w 16"/>
                <a:gd name="T1" fmla="*/ 2147483647 h 10"/>
                <a:gd name="T2" fmla="*/ 2147483647 w 16"/>
                <a:gd name="T3" fmla="*/ 0 h 10"/>
                <a:gd name="T4" fmla="*/ 2147483647 w 16"/>
                <a:gd name="T5" fmla="*/ 0 h 10"/>
                <a:gd name="T6" fmla="*/ 2147483647 w 16"/>
                <a:gd name="T7" fmla="*/ 0 h 10"/>
                <a:gd name="T8" fmla="*/ 2147483647 w 16"/>
                <a:gd name="T9" fmla="*/ 2147483647 h 10"/>
                <a:gd name="T10" fmla="*/ 0 w 16"/>
                <a:gd name="T11" fmla="*/ 2147483647 h 10"/>
                <a:gd name="T12" fmla="*/ 2147483647 w 16"/>
                <a:gd name="T13" fmla="*/ 2147483647 h 10"/>
                <a:gd name="T14" fmla="*/ 2147483647 w 16"/>
                <a:gd name="T15" fmla="*/ 2147483647 h 10"/>
                <a:gd name="T16" fmla="*/ 2147483647 w 1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0"/>
                <a:gd name="T29" fmla="*/ 16 w 1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0">
                  <a:moveTo>
                    <a:pt x="16" y="6"/>
                  </a:moveTo>
                  <a:lnTo>
                    <a:pt x="12" y="0"/>
                  </a:lnTo>
                  <a:lnTo>
                    <a:pt x="6" y="0"/>
                  </a:lnTo>
                  <a:lnTo>
                    <a:pt x="4" y="0"/>
                  </a:lnTo>
                  <a:lnTo>
                    <a:pt x="2" y="2"/>
                  </a:lnTo>
                  <a:lnTo>
                    <a:pt x="0" y="10"/>
                  </a:lnTo>
                  <a:lnTo>
                    <a:pt x="16" y="10"/>
                  </a:lnTo>
                  <a:lnTo>
                    <a:pt x="14" y="4"/>
                  </a:lnTo>
                  <a:lnTo>
                    <a:pt x="1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78" name="Freeform 166"/>
            <p:cNvSpPr/>
            <p:nvPr/>
          </p:nvSpPr>
          <p:spPr bwMode="auto">
            <a:xfrm>
              <a:off x="4499449" y="2877806"/>
              <a:ext cx="160283" cy="244249"/>
            </a:xfrm>
            <a:custGeom>
              <a:avLst/>
              <a:gdLst>
                <a:gd name="T0" fmla="*/ 2147483647 w 110"/>
                <a:gd name="T1" fmla="*/ 2147483647 h 154"/>
                <a:gd name="T2" fmla="*/ 2147483647 w 110"/>
                <a:gd name="T3" fmla="*/ 2147483647 h 154"/>
                <a:gd name="T4" fmla="*/ 2147483647 w 110"/>
                <a:gd name="T5" fmla="*/ 2147483647 h 154"/>
                <a:gd name="T6" fmla="*/ 2147483647 w 110"/>
                <a:gd name="T7" fmla="*/ 2147483647 h 154"/>
                <a:gd name="T8" fmla="*/ 2147483647 w 110"/>
                <a:gd name="T9" fmla="*/ 2147483647 h 154"/>
                <a:gd name="T10" fmla="*/ 2147483647 w 110"/>
                <a:gd name="T11" fmla="*/ 2147483647 h 154"/>
                <a:gd name="T12" fmla="*/ 2147483647 w 110"/>
                <a:gd name="T13" fmla="*/ 2147483647 h 154"/>
                <a:gd name="T14" fmla="*/ 2147483647 w 110"/>
                <a:gd name="T15" fmla="*/ 2147483647 h 154"/>
                <a:gd name="T16" fmla="*/ 2147483647 w 110"/>
                <a:gd name="T17" fmla="*/ 2147483647 h 154"/>
                <a:gd name="T18" fmla="*/ 2147483647 w 110"/>
                <a:gd name="T19" fmla="*/ 2147483647 h 154"/>
                <a:gd name="T20" fmla="*/ 2147483647 w 110"/>
                <a:gd name="T21" fmla="*/ 2147483647 h 154"/>
                <a:gd name="T22" fmla="*/ 2147483647 w 110"/>
                <a:gd name="T23" fmla="*/ 2147483647 h 154"/>
                <a:gd name="T24" fmla="*/ 2147483647 w 110"/>
                <a:gd name="T25" fmla="*/ 2147483647 h 154"/>
                <a:gd name="T26" fmla="*/ 2147483647 w 110"/>
                <a:gd name="T27" fmla="*/ 2147483647 h 154"/>
                <a:gd name="T28" fmla="*/ 2147483647 w 110"/>
                <a:gd name="T29" fmla="*/ 2147483647 h 154"/>
                <a:gd name="T30" fmla="*/ 2147483647 w 110"/>
                <a:gd name="T31" fmla="*/ 2147483647 h 154"/>
                <a:gd name="T32" fmla="*/ 2147483647 w 110"/>
                <a:gd name="T33" fmla="*/ 2147483647 h 154"/>
                <a:gd name="T34" fmla="*/ 2147483647 w 110"/>
                <a:gd name="T35" fmla="*/ 2147483647 h 154"/>
                <a:gd name="T36" fmla="*/ 2147483647 w 110"/>
                <a:gd name="T37" fmla="*/ 2147483647 h 154"/>
                <a:gd name="T38" fmla="*/ 2147483647 w 110"/>
                <a:gd name="T39" fmla="*/ 2147483647 h 154"/>
                <a:gd name="T40" fmla="*/ 2147483647 w 110"/>
                <a:gd name="T41" fmla="*/ 2147483647 h 154"/>
                <a:gd name="T42" fmla="*/ 2147483647 w 110"/>
                <a:gd name="T43" fmla="*/ 2147483647 h 154"/>
                <a:gd name="T44" fmla="*/ 2147483647 w 110"/>
                <a:gd name="T45" fmla="*/ 2147483647 h 154"/>
                <a:gd name="T46" fmla="*/ 2147483647 w 110"/>
                <a:gd name="T47" fmla="*/ 2147483647 h 154"/>
                <a:gd name="T48" fmla="*/ 2147483647 w 110"/>
                <a:gd name="T49" fmla="*/ 2147483647 h 154"/>
                <a:gd name="T50" fmla="*/ 2147483647 w 110"/>
                <a:gd name="T51" fmla="*/ 2147483647 h 154"/>
                <a:gd name="T52" fmla="*/ 2147483647 w 110"/>
                <a:gd name="T53" fmla="*/ 2147483647 h 154"/>
                <a:gd name="T54" fmla="*/ 2147483647 w 110"/>
                <a:gd name="T55" fmla="*/ 2147483647 h 154"/>
                <a:gd name="T56" fmla="*/ 2147483647 w 110"/>
                <a:gd name="T57" fmla="*/ 2147483647 h 154"/>
                <a:gd name="T58" fmla="*/ 2147483647 w 110"/>
                <a:gd name="T59" fmla="*/ 2147483647 h 154"/>
                <a:gd name="T60" fmla="*/ 0 w 110"/>
                <a:gd name="T61" fmla="*/ 2147483647 h 154"/>
                <a:gd name="T62" fmla="*/ 2147483647 w 110"/>
                <a:gd name="T63" fmla="*/ 2147483647 h 154"/>
                <a:gd name="T64" fmla="*/ 2147483647 w 110"/>
                <a:gd name="T65" fmla="*/ 0 h 154"/>
                <a:gd name="T66" fmla="*/ 2147483647 w 110"/>
                <a:gd name="T67" fmla="*/ 2147483647 h 154"/>
                <a:gd name="T68" fmla="*/ 2147483647 w 110"/>
                <a:gd name="T69" fmla="*/ 2147483647 h 154"/>
                <a:gd name="T70" fmla="*/ 2147483647 w 110"/>
                <a:gd name="T71" fmla="*/ 2147483647 h 154"/>
                <a:gd name="T72" fmla="*/ 2147483647 w 110"/>
                <a:gd name="T73" fmla="*/ 2147483647 h 154"/>
                <a:gd name="T74" fmla="*/ 2147483647 w 110"/>
                <a:gd name="T75" fmla="*/ 2147483647 h 154"/>
                <a:gd name="T76" fmla="*/ 2147483647 w 110"/>
                <a:gd name="T77" fmla="*/ 2147483647 h 154"/>
                <a:gd name="T78" fmla="*/ 2147483647 w 110"/>
                <a:gd name="T79" fmla="*/ 2147483647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
                <a:gd name="T121" fmla="*/ 0 h 154"/>
                <a:gd name="T122" fmla="*/ 110 w 110"/>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 h="154">
                  <a:moveTo>
                    <a:pt x="76" y="82"/>
                  </a:moveTo>
                  <a:lnTo>
                    <a:pt x="82" y="86"/>
                  </a:lnTo>
                  <a:lnTo>
                    <a:pt x="88" y="90"/>
                  </a:lnTo>
                  <a:lnTo>
                    <a:pt x="90" y="94"/>
                  </a:lnTo>
                  <a:lnTo>
                    <a:pt x="90" y="100"/>
                  </a:lnTo>
                  <a:lnTo>
                    <a:pt x="90" y="104"/>
                  </a:lnTo>
                  <a:lnTo>
                    <a:pt x="90" y="108"/>
                  </a:lnTo>
                  <a:lnTo>
                    <a:pt x="94" y="106"/>
                  </a:lnTo>
                  <a:lnTo>
                    <a:pt x="104" y="104"/>
                  </a:lnTo>
                  <a:lnTo>
                    <a:pt x="108" y="110"/>
                  </a:lnTo>
                  <a:lnTo>
                    <a:pt x="110" y="114"/>
                  </a:lnTo>
                  <a:lnTo>
                    <a:pt x="108" y="118"/>
                  </a:lnTo>
                  <a:lnTo>
                    <a:pt x="104" y="122"/>
                  </a:lnTo>
                  <a:lnTo>
                    <a:pt x="94" y="128"/>
                  </a:lnTo>
                  <a:lnTo>
                    <a:pt x="94" y="130"/>
                  </a:lnTo>
                  <a:lnTo>
                    <a:pt x="98" y="132"/>
                  </a:lnTo>
                  <a:lnTo>
                    <a:pt x="104" y="134"/>
                  </a:lnTo>
                  <a:lnTo>
                    <a:pt x="102" y="138"/>
                  </a:lnTo>
                  <a:lnTo>
                    <a:pt x="98" y="142"/>
                  </a:lnTo>
                  <a:lnTo>
                    <a:pt x="92" y="144"/>
                  </a:lnTo>
                  <a:lnTo>
                    <a:pt x="82" y="144"/>
                  </a:lnTo>
                  <a:lnTo>
                    <a:pt x="66" y="144"/>
                  </a:lnTo>
                  <a:lnTo>
                    <a:pt x="50" y="144"/>
                  </a:lnTo>
                  <a:lnTo>
                    <a:pt x="40" y="144"/>
                  </a:lnTo>
                  <a:lnTo>
                    <a:pt x="40" y="148"/>
                  </a:lnTo>
                  <a:lnTo>
                    <a:pt x="40" y="152"/>
                  </a:lnTo>
                  <a:lnTo>
                    <a:pt x="34" y="152"/>
                  </a:lnTo>
                  <a:lnTo>
                    <a:pt x="26" y="154"/>
                  </a:lnTo>
                  <a:lnTo>
                    <a:pt x="18" y="154"/>
                  </a:lnTo>
                  <a:lnTo>
                    <a:pt x="12" y="154"/>
                  </a:lnTo>
                  <a:lnTo>
                    <a:pt x="14" y="148"/>
                  </a:lnTo>
                  <a:lnTo>
                    <a:pt x="18" y="144"/>
                  </a:lnTo>
                  <a:lnTo>
                    <a:pt x="24" y="142"/>
                  </a:lnTo>
                  <a:lnTo>
                    <a:pt x="30" y="140"/>
                  </a:lnTo>
                  <a:lnTo>
                    <a:pt x="42" y="136"/>
                  </a:lnTo>
                  <a:lnTo>
                    <a:pt x="46" y="132"/>
                  </a:lnTo>
                  <a:lnTo>
                    <a:pt x="50" y="128"/>
                  </a:lnTo>
                  <a:lnTo>
                    <a:pt x="32" y="126"/>
                  </a:lnTo>
                  <a:lnTo>
                    <a:pt x="24" y="124"/>
                  </a:lnTo>
                  <a:lnTo>
                    <a:pt x="18" y="122"/>
                  </a:lnTo>
                  <a:lnTo>
                    <a:pt x="26" y="114"/>
                  </a:lnTo>
                  <a:lnTo>
                    <a:pt x="36" y="108"/>
                  </a:lnTo>
                  <a:lnTo>
                    <a:pt x="36" y="104"/>
                  </a:lnTo>
                  <a:lnTo>
                    <a:pt x="36" y="100"/>
                  </a:lnTo>
                  <a:lnTo>
                    <a:pt x="38" y="98"/>
                  </a:lnTo>
                  <a:lnTo>
                    <a:pt x="40" y="94"/>
                  </a:lnTo>
                  <a:lnTo>
                    <a:pt x="48" y="90"/>
                  </a:lnTo>
                  <a:lnTo>
                    <a:pt x="42" y="84"/>
                  </a:lnTo>
                  <a:lnTo>
                    <a:pt x="40" y="80"/>
                  </a:lnTo>
                  <a:lnTo>
                    <a:pt x="40" y="76"/>
                  </a:lnTo>
                  <a:lnTo>
                    <a:pt x="40" y="70"/>
                  </a:lnTo>
                  <a:lnTo>
                    <a:pt x="42" y="68"/>
                  </a:lnTo>
                  <a:lnTo>
                    <a:pt x="40" y="62"/>
                  </a:lnTo>
                  <a:lnTo>
                    <a:pt x="38" y="58"/>
                  </a:lnTo>
                  <a:lnTo>
                    <a:pt x="14" y="58"/>
                  </a:lnTo>
                  <a:lnTo>
                    <a:pt x="12" y="56"/>
                  </a:lnTo>
                  <a:lnTo>
                    <a:pt x="12" y="50"/>
                  </a:lnTo>
                  <a:lnTo>
                    <a:pt x="10" y="48"/>
                  </a:lnTo>
                  <a:lnTo>
                    <a:pt x="6" y="46"/>
                  </a:lnTo>
                  <a:lnTo>
                    <a:pt x="12" y="36"/>
                  </a:lnTo>
                  <a:lnTo>
                    <a:pt x="6" y="32"/>
                  </a:lnTo>
                  <a:lnTo>
                    <a:pt x="0" y="28"/>
                  </a:lnTo>
                  <a:lnTo>
                    <a:pt x="10" y="20"/>
                  </a:lnTo>
                  <a:lnTo>
                    <a:pt x="22" y="10"/>
                  </a:lnTo>
                  <a:lnTo>
                    <a:pt x="38" y="4"/>
                  </a:lnTo>
                  <a:lnTo>
                    <a:pt x="50" y="0"/>
                  </a:lnTo>
                  <a:lnTo>
                    <a:pt x="48" y="8"/>
                  </a:lnTo>
                  <a:lnTo>
                    <a:pt x="46" y="12"/>
                  </a:lnTo>
                  <a:lnTo>
                    <a:pt x="42" y="16"/>
                  </a:lnTo>
                  <a:lnTo>
                    <a:pt x="38" y="20"/>
                  </a:lnTo>
                  <a:lnTo>
                    <a:pt x="46" y="22"/>
                  </a:lnTo>
                  <a:lnTo>
                    <a:pt x="54" y="22"/>
                  </a:lnTo>
                  <a:lnTo>
                    <a:pt x="60" y="24"/>
                  </a:lnTo>
                  <a:lnTo>
                    <a:pt x="66" y="26"/>
                  </a:lnTo>
                  <a:lnTo>
                    <a:pt x="58" y="36"/>
                  </a:lnTo>
                  <a:lnTo>
                    <a:pt x="54" y="40"/>
                  </a:lnTo>
                  <a:lnTo>
                    <a:pt x="54" y="46"/>
                  </a:lnTo>
                  <a:lnTo>
                    <a:pt x="56" y="56"/>
                  </a:lnTo>
                  <a:lnTo>
                    <a:pt x="62" y="64"/>
                  </a:lnTo>
                  <a:lnTo>
                    <a:pt x="74" y="82"/>
                  </a:lnTo>
                  <a:lnTo>
                    <a:pt x="76"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79" name="Freeform 167"/>
            <p:cNvSpPr/>
            <p:nvPr/>
          </p:nvSpPr>
          <p:spPr bwMode="auto">
            <a:xfrm>
              <a:off x="4429110" y="2984001"/>
              <a:ext cx="88790" cy="99558"/>
            </a:xfrm>
            <a:custGeom>
              <a:avLst/>
              <a:gdLst>
                <a:gd name="T0" fmla="*/ 2147483647 w 60"/>
                <a:gd name="T1" fmla="*/ 2147483647 h 64"/>
                <a:gd name="T2" fmla="*/ 2147483647 w 60"/>
                <a:gd name="T3" fmla="*/ 2147483647 h 64"/>
                <a:gd name="T4" fmla="*/ 2147483647 w 60"/>
                <a:gd name="T5" fmla="*/ 2147483647 h 64"/>
                <a:gd name="T6" fmla="*/ 2147483647 w 60"/>
                <a:gd name="T7" fmla="*/ 0 h 64"/>
                <a:gd name="T8" fmla="*/ 2147483647 w 60"/>
                <a:gd name="T9" fmla="*/ 0 h 64"/>
                <a:gd name="T10" fmla="*/ 2147483647 w 60"/>
                <a:gd name="T11" fmla="*/ 0 h 64"/>
                <a:gd name="T12" fmla="*/ 2147483647 w 60"/>
                <a:gd name="T13" fmla="*/ 2147483647 h 64"/>
                <a:gd name="T14" fmla="*/ 2147483647 w 60"/>
                <a:gd name="T15" fmla="*/ 2147483647 h 64"/>
                <a:gd name="T16" fmla="*/ 2147483647 w 60"/>
                <a:gd name="T17" fmla="*/ 2147483647 h 64"/>
                <a:gd name="T18" fmla="*/ 2147483647 w 60"/>
                <a:gd name="T19" fmla="*/ 2147483647 h 64"/>
                <a:gd name="T20" fmla="*/ 2147483647 w 60"/>
                <a:gd name="T21" fmla="*/ 2147483647 h 64"/>
                <a:gd name="T22" fmla="*/ 2147483647 w 60"/>
                <a:gd name="T23" fmla="*/ 2147483647 h 64"/>
                <a:gd name="T24" fmla="*/ 2147483647 w 60"/>
                <a:gd name="T25" fmla="*/ 2147483647 h 64"/>
                <a:gd name="T26" fmla="*/ 2147483647 w 60"/>
                <a:gd name="T27" fmla="*/ 2147483647 h 64"/>
                <a:gd name="T28" fmla="*/ 2147483647 w 60"/>
                <a:gd name="T29" fmla="*/ 2147483647 h 64"/>
                <a:gd name="T30" fmla="*/ 2147483647 w 60"/>
                <a:gd name="T31" fmla="*/ 2147483647 h 64"/>
                <a:gd name="T32" fmla="*/ 2147483647 w 60"/>
                <a:gd name="T33" fmla="*/ 2147483647 h 64"/>
                <a:gd name="T34" fmla="*/ 2147483647 w 60"/>
                <a:gd name="T35" fmla="*/ 2147483647 h 64"/>
                <a:gd name="T36" fmla="*/ 2147483647 w 60"/>
                <a:gd name="T37" fmla="*/ 2147483647 h 64"/>
                <a:gd name="T38" fmla="*/ 2147483647 w 60"/>
                <a:gd name="T39" fmla="*/ 2147483647 h 64"/>
                <a:gd name="T40" fmla="*/ 2147483647 w 60"/>
                <a:gd name="T41" fmla="*/ 2147483647 h 64"/>
                <a:gd name="T42" fmla="*/ 2147483647 w 60"/>
                <a:gd name="T43" fmla="*/ 2147483647 h 64"/>
                <a:gd name="T44" fmla="*/ 2147483647 w 60"/>
                <a:gd name="T45" fmla="*/ 2147483647 h 64"/>
                <a:gd name="T46" fmla="*/ 2147483647 w 60"/>
                <a:gd name="T47" fmla="*/ 2147483647 h 64"/>
                <a:gd name="T48" fmla="*/ 0 w 60"/>
                <a:gd name="T49" fmla="*/ 2147483647 h 64"/>
                <a:gd name="T50" fmla="*/ 2147483647 w 60"/>
                <a:gd name="T51" fmla="*/ 2147483647 h 64"/>
                <a:gd name="T52" fmla="*/ 2147483647 w 60"/>
                <a:gd name="T53" fmla="*/ 2147483647 h 64"/>
                <a:gd name="T54" fmla="*/ 2147483647 w 60"/>
                <a:gd name="T55" fmla="*/ 2147483647 h 64"/>
                <a:gd name="T56" fmla="*/ 2147483647 w 60"/>
                <a:gd name="T57" fmla="*/ 2147483647 h 64"/>
                <a:gd name="T58" fmla="*/ 2147483647 w 60"/>
                <a:gd name="T59" fmla="*/ 2147483647 h 64"/>
                <a:gd name="T60" fmla="*/ 2147483647 w 60"/>
                <a:gd name="T61" fmla="*/ 2147483647 h 64"/>
                <a:gd name="T62" fmla="*/ 2147483647 w 60"/>
                <a:gd name="T63" fmla="*/ 2147483647 h 64"/>
                <a:gd name="T64" fmla="*/ 2147483647 w 60"/>
                <a:gd name="T65" fmla="*/ 2147483647 h 64"/>
                <a:gd name="T66" fmla="*/ 2147483647 w 60"/>
                <a:gd name="T67" fmla="*/ 2147483647 h 64"/>
                <a:gd name="T68" fmla="*/ 2147483647 w 60"/>
                <a:gd name="T69" fmla="*/ 2147483647 h 64"/>
                <a:gd name="T70" fmla="*/ 2147483647 w 60"/>
                <a:gd name="T71" fmla="*/ 214748364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64"/>
                <a:gd name="T110" fmla="*/ 60 w 60"/>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64">
                  <a:moveTo>
                    <a:pt x="32" y="20"/>
                  </a:moveTo>
                  <a:lnTo>
                    <a:pt x="32" y="4"/>
                  </a:lnTo>
                  <a:lnTo>
                    <a:pt x="32" y="2"/>
                  </a:lnTo>
                  <a:lnTo>
                    <a:pt x="34" y="0"/>
                  </a:lnTo>
                  <a:lnTo>
                    <a:pt x="44" y="0"/>
                  </a:lnTo>
                  <a:lnTo>
                    <a:pt x="56" y="0"/>
                  </a:lnTo>
                  <a:lnTo>
                    <a:pt x="60" y="2"/>
                  </a:lnTo>
                  <a:lnTo>
                    <a:pt x="60" y="6"/>
                  </a:lnTo>
                  <a:lnTo>
                    <a:pt x="58" y="14"/>
                  </a:lnTo>
                  <a:lnTo>
                    <a:pt x="54" y="18"/>
                  </a:lnTo>
                  <a:lnTo>
                    <a:pt x="50" y="20"/>
                  </a:lnTo>
                  <a:lnTo>
                    <a:pt x="48" y="24"/>
                  </a:lnTo>
                  <a:lnTo>
                    <a:pt x="50" y="26"/>
                  </a:lnTo>
                  <a:lnTo>
                    <a:pt x="52" y="30"/>
                  </a:lnTo>
                  <a:lnTo>
                    <a:pt x="54" y="32"/>
                  </a:lnTo>
                  <a:lnTo>
                    <a:pt x="56" y="36"/>
                  </a:lnTo>
                  <a:lnTo>
                    <a:pt x="54" y="42"/>
                  </a:lnTo>
                  <a:lnTo>
                    <a:pt x="50" y="46"/>
                  </a:lnTo>
                  <a:lnTo>
                    <a:pt x="38" y="54"/>
                  </a:lnTo>
                  <a:lnTo>
                    <a:pt x="24" y="62"/>
                  </a:lnTo>
                  <a:lnTo>
                    <a:pt x="16" y="64"/>
                  </a:lnTo>
                  <a:lnTo>
                    <a:pt x="10" y="64"/>
                  </a:lnTo>
                  <a:lnTo>
                    <a:pt x="6" y="64"/>
                  </a:lnTo>
                  <a:lnTo>
                    <a:pt x="4" y="62"/>
                  </a:lnTo>
                  <a:lnTo>
                    <a:pt x="0" y="56"/>
                  </a:lnTo>
                  <a:lnTo>
                    <a:pt x="2" y="52"/>
                  </a:lnTo>
                  <a:lnTo>
                    <a:pt x="6" y="48"/>
                  </a:lnTo>
                  <a:lnTo>
                    <a:pt x="14" y="40"/>
                  </a:lnTo>
                  <a:lnTo>
                    <a:pt x="6" y="34"/>
                  </a:lnTo>
                  <a:lnTo>
                    <a:pt x="2" y="30"/>
                  </a:lnTo>
                  <a:lnTo>
                    <a:pt x="6" y="26"/>
                  </a:lnTo>
                  <a:lnTo>
                    <a:pt x="4" y="20"/>
                  </a:lnTo>
                  <a:lnTo>
                    <a:pt x="10" y="18"/>
                  </a:lnTo>
                  <a:lnTo>
                    <a:pt x="20" y="16"/>
                  </a:lnTo>
                  <a:lnTo>
                    <a:pt x="26" y="18"/>
                  </a:lnTo>
                  <a:lnTo>
                    <a:pt x="3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80" name="Freeform 168"/>
            <p:cNvSpPr/>
            <p:nvPr/>
          </p:nvSpPr>
          <p:spPr bwMode="auto">
            <a:xfrm>
              <a:off x="4818861" y="3327809"/>
              <a:ext cx="13837" cy="43805"/>
            </a:xfrm>
            <a:custGeom>
              <a:avLst/>
              <a:gdLst>
                <a:gd name="T0" fmla="*/ 0 w 10"/>
                <a:gd name="T1" fmla="*/ 2147483647 h 28"/>
                <a:gd name="T2" fmla="*/ 0 w 10"/>
                <a:gd name="T3" fmla="*/ 2147483647 h 28"/>
                <a:gd name="T4" fmla="*/ 2147483647 w 10"/>
                <a:gd name="T5" fmla="*/ 2147483647 h 28"/>
                <a:gd name="T6" fmla="*/ 2147483647 w 10"/>
                <a:gd name="T7" fmla="*/ 0 h 28"/>
                <a:gd name="T8" fmla="*/ 2147483647 w 10"/>
                <a:gd name="T9" fmla="*/ 2147483647 h 28"/>
                <a:gd name="T10" fmla="*/ 2147483647 w 10"/>
                <a:gd name="T11" fmla="*/ 2147483647 h 28"/>
                <a:gd name="T12" fmla="*/ 2147483647 w 10"/>
                <a:gd name="T13" fmla="*/ 2147483647 h 28"/>
                <a:gd name="T14" fmla="*/ 0 w 10"/>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28"/>
                <a:gd name="T26" fmla="*/ 10 w 10"/>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28">
                  <a:moveTo>
                    <a:pt x="0" y="28"/>
                  </a:moveTo>
                  <a:lnTo>
                    <a:pt x="0" y="12"/>
                  </a:lnTo>
                  <a:lnTo>
                    <a:pt x="2" y="6"/>
                  </a:lnTo>
                  <a:lnTo>
                    <a:pt x="6" y="0"/>
                  </a:lnTo>
                  <a:lnTo>
                    <a:pt x="8" y="6"/>
                  </a:lnTo>
                  <a:lnTo>
                    <a:pt x="10" y="10"/>
                  </a:lnTo>
                  <a:lnTo>
                    <a:pt x="10" y="28"/>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81" name="Freeform 169"/>
            <p:cNvSpPr/>
            <p:nvPr/>
          </p:nvSpPr>
          <p:spPr bwMode="auto">
            <a:xfrm>
              <a:off x="4798104" y="3378251"/>
              <a:ext cx="40359" cy="62390"/>
            </a:xfrm>
            <a:custGeom>
              <a:avLst/>
              <a:gdLst>
                <a:gd name="T0" fmla="*/ 2147483647 w 28"/>
                <a:gd name="T1" fmla="*/ 2147483647 h 40"/>
                <a:gd name="T2" fmla="*/ 2147483647 w 28"/>
                <a:gd name="T3" fmla="*/ 2147483647 h 40"/>
                <a:gd name="T4" fmla="*/ 2147483647 w 28"/>
                <a:gd name="T5" fmla="*/ 0 h 40"/>
                <a:gd name="T6" fmla="*/ 2147483647 w 28"/>
                <a:gd name="T7" fmla="*/ 2147483647 h 40"/>
                <a:gd name="T8" fmla="*/ 2147483647 w 28"/>
                <a:gd name="T9" fmla="*/ 2147483647 h 40"/>
                <a:gd name="T10" fmla="*/ 2147483647 w 28"/>
                <a:gd name="T11" fmla="*/ 2147483647 h 40"/>
                <a:gd name="T12" fmla="*/ 2147483647 w 28"/>
                <a:gd name="T13" fmla="*/ 2147483647 h 40"/>
                <a:gd name="T14" fmla="*/ 2147483647 w 28"/>
                <a:gd name="T15" fmla="*/ 2147483647 h 40"/>
                <a:gd name="T16" fmla="*/ 2147483647 w 28"/>
                <a:gd name="T17" fmla="*/ 2147483647 h 40"/>
                <a:gd name="T18" fmla="*/ 2147483647 w 28"/>
                <a:gd name="T19" fmla="*/ 2147483647 h 40"/>
                <a:gd name="T20" fmla="*/ 2147483647 w 28"/>
                <a:gd name="T21" fmla="*/ 2147483647 h 40"/>
                <a:gd name="T22" fmla="*/ 2147483647 w 28"/>
                <a:gd name="T23" fmla="*/ 2147483647 h 40"/>
                <a:gd name="T24" fmla="*/ 2147483647 w 28"/>
                <a:gd name="T25" fmla="*/ 2147483647 h 40"/>
                <a:gd name="T26" fmla="*/ 2147483647 w 28"/>
                <a:gd name="T27" fmla="*/ 2147483647 h 40"/>
                <a:gd name="T28" fmla="*/ 0 w 28"/>
                <a:gd name="T29" fmla="*/ 2147483647 h 40"/>
                <a:gd name="T30" fmla="*/ 2147483647 w 28"/>
                <a:gd name="T31" fmla="*/ 2147483647 h 40"/>
                <a:gd name="T32" fmla="*/ 2147483647 w 28"/>
                <a:gd name="T33" fmla="*/ 2147483647 h 40"/>
                <a:gd name="T34" fmla="*/ 2147483647 w 28"/>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40"/>
                <a:gd name="T56" fmla="*/ 28 w 28"/>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40">
                  <a:moveTo>
                    <a:pt x="12" y="8"/>
                  </a:moveTo>
                  <a:lnTo>
                    <a:pt x="16" y="4"/>
                  </a:lnTo>
                  <a:lnTo>
                    <a:pt x="20" y="0"/>
                  </a:lnTo>
                  <a:lnTo>
                    <a:pt x="24" y="4"/>
                  </a:lnTo>
                  <a:lnTo>
                    <a:pt x="28" y="8"/>
                  </a:lnTo>
                  <a:lnTo>
                    <a:pt x="28" y="34"/>
                  </a:lnTo>
                  <a:lnTo>
                    <a:pt x="24" y="36"/>
                  </a:lnTo>
                  <a:lnTo>
                    <a:pt x="20" y="38"/>
                  </a:lnTo>
                  <a:lnTo>
                    <a:pt x="14" y="40"/>
                  </a:lnTo>
                  <a:lnTo>
                    <a:pt x="10" y="36"/>
                  </a:lnTo>
                  <a:lnTo>
                    <a:pt x="10" y="34"/>
                  </a:lnTo>
                  <a:lnTo>
                    <a:pt x="10" y="30"/>
                  </a:lnTo>
                  <a:lnTo>
                    <a:pt x="10" y="14"/>
                  </a:lnTo>
                  <a:lnTo>
                    <a:pt x="4" y="12"/>
                  </a:lnTo>
                  <a:lnTo>
                    <a:pt x="0" y="8"/>
                  </a:lnTo>
                  <a:lnTo>
                    <a:pt x="4" y="6"/>
                  </a:lnTo>
                  <a:lnTo>
                    <a:pt x="8" y="6"/>
                  </a:ln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82" name="Freeform 170"/>
            <p:cNvSpPr/>
            <p:nvPr/>
          </p:nvSpPr>
          <p:spPr bwMode="auto">
            <a:xfrm>
              <a:off x="4904191" y="3465863"/>
              <a:ext cx="58808" cy="38495"/>
            </a:xfrm>
            <a:custGeom>
              <a:avLst/>
              <a:gdLst>
                <a:gd name="T0" fmla="*/ 2147483647 w 41"/>
                <a:gd name="T1" fmla="*/ 2147483647 h 24"/>
                <a:gd name="T2" fmla="*/ 2147483647 w 41"/>
                <a:gd name="T3" fmla="*/ 2147483647 h 24"/>
                <a:gd name="T4" fmla="*/ 2147483647 w 41"/>
                <a:gd name="T5" fmla="*/ 2147483647 h 24"/>
                <a:gd name="T6" fmla="*/ 2147483647 w 41"/>
                <a:gd name="T7" fmla="*/ 2147483647 h 24"/>
                <a:gd name="T8" fmla="*/ 2147483647 w 41"/>
                <a:gd name="T9" fmla="*/ 2147483647 h 24"/>
                <a:gd name="T10" fmla="*/ 2147483647 w 41"/>
                <a:gd name="T11" fmla="*/ 2147483647 h 24"/>
                <a:gd name="T12" fmla="*/ 2147483647 w 41"/>
                <a:gd name="T13" fmla="*/ 2147483647 h 24"/>
                <a:gd name="T14" fmla="*/ 2147483647 w 41"/>
                <a:gd name="T15" fmla="*/ 2147483647 h 24"/>
                <a:gd name="T16" fmla="*/ 0 w 41"/>
                <a:gd name="T17" fmla="*/ 2147483647 h 24"/>
                <a:gd name="T18" fmla="*/ 0 w 41"/>
                <a:gd name="T19" fmla="*/ 2147483647 h 24"/>
                <a:gd name="T20" fmla="*/ 2147483647 w 41"/>
                <a:gd name="T21" fmla="*/ 0 h 24"/>
                <a:gd name="T22" fmla="*/ 2147483647 w 41"/>
                <a:gd name="T23" fmla="*/ 0 h 24"/>
                <a:gd name="T24" fmla="*/ 2147483647 w 41"/>
                <a:gd name="T25" fmla="*/ 2147483647 h 24"/>
                <a:gd name="T26" fmla="*/ 2147483647 w 41"/>
                <a:gd name="T27" fmla="*/ 2147483647 h 24"/>
                <a:gd name="T28" fmla="*/ 2147483647 w 41"/>
                <a:gd name="T29" fmla="*/ 2147483647 h 24"/>
                <a:gd name="T30" fmla="*/ 2147483647 w 41"/>
                <a:gd name="T31" fmla="*/ 0 h 24"/>
                <a:gd name="T32" fmla="*/ 2147483647 w 41"/>
                <a:gd name="T33" fmla="*/ 2147483647 h 24"/>
                <a:gd name="T34" fmla="*/ 2147483647 w 41"/>
                <a:gd name="T35" fmla="*/ 2147483647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24"/>
                <a:gd name="T56" fmla="*/ 41 w 41"/>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24">
                  <a:moveTo>
                    <a:pt x="41" y="12"/>
                  </a:moveTo>
                  <a:lnTo>
                    <a:pt x="39" y="16"/>
                  </a:lnTo>
                  <a:lnTo>
                    <a:pt x="39" y="18"/>
                  </a:lnTo>
                  <a:lnTo>
                    <a:pt x="39" y="22"/>
                  </a:lnTo>
                  <a:lnTo>
                    <a:pt x="39" y="24"/>
                  </a:lnTo>
                  <a:lnTo>
                    <a:pt x="31" y="22"/>
                  </a:lnTo>
                  <a:lnTo>
                    <a:pt x="17" y="16"/>
                  </a:lnTo>
                  <a:lnTo>
                    <a:pt x="4" y="10"/>
                  </a:lnTo>
                  <a:lnTo>
                    <a:pt x="0" y="6"/>
                  </a:lnTo>
                  <a:lnTo>
                    <a:pt x="0" y="2"/>
                  </a:lnTo>
                  <a:lnTo>
                    <a:pt x="2" y="0"/>
                  </a:lnTo>
                  <a:lnTo>
                    <a:pt x="9" y="0"/>
                  </a:lnTo>
                  <a:lnTo>
                    <a:pt x="19" y="2"/>
                  </a:lnTo>
                  <a:lnTo>
                    <a:pt x="27" y="4"/>
                  </a:lnTo>
                  <a:lnTo>
                    <a:pt x="33" y="2"/>
                  </a:lnTo>
                  <a:lnTo>
                    <a:pt x="41" y="0"/>
                  </a:lnTo>
                  <a:lnTo>
                    <a:pt x="41" y="4"/>
                  </a:lnTo>
                  <a:lnTo>
                    <a:pt x="4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83" name="Freeform 171"/>
            <p:cNvSpPr/>
            <p:nvPr/>
          </p:nvSpPr>
          <p:spPr bwMode="auto">
            <a:xfrm>
              <a:off x="4832698" y="2952143"/>
              <a:ext cx="34594" cy="45133"/>
            </a:xfrm>
            <a:custGeom>
              <a:avLst/>
              <a:gdLst>
                <a:gd name="T0" fmla="*/ 2147483647 w 24"/>
                <a:gd name="T1" fmla="*/ 2147483647 h 30"/>
                <a:gd name="T2" fmla="*/ 2147483647 w 24"/>
                <a:gd name="T3" fmla="*/ 2147483647 h 30"/>
                <a:gd name="T4" fmla="*/ 2147483647 w 24"/>
                <a:gd name="T5" fmla="*/ 2147483647 h 30"/>
                <a:gd name="T6" fmla="*/ 2147483647 w 24"/>
                <a:gd name="T7" fmla="*/ 2147483647 h 30"/>
                <a:gd name="T8" fmla="*/ 2147483647 w 24"/>
                <a:gd name="T9" fmla="*/ 2147483647 h 30"/>
                <a:gd name="T10" fmla="*/ 2147483647 w 24"/>
                <a:gd name="T11" fmla="*/ 2147483647 h 30"/>
                <a:gd name="T12" fmla="*/ 2147483647 w 24"/>
                <a:gd name="T13" fmla="*/ 2147483647 h 30"/>
                <a:gd name="T14" fmla="*/ 2147483647 w 24"/>
                <a:gd name="T15" fmla="*/ 2147483647 h 30"/>
                <a:gd name="T16" fmla="*/ 2147483647 w 24"/>
                <a:gd name="T17" fmla="*/ 2147483647 h 30"/>
                <a:gd name="T18" fmla="*/ 2147483647 w 24"/>
                <a:gd name="T19" fmla="*/ 2147483647 h 30"/>
                <a:gd name="T20" fmla="*/ 2147483647 w 24"/>
                <a:gd name="T21" fmla="*/ 2147483647 h 30"/>
                <a:gd name="T22" fmla="*/ 2147483647 w 24"/>
                <a:gd name="T23" fmla="*/ 2147483647 h 30"/>
                <a:gd name="T24" fmla="*/ 2147483647 w 24"/>
                <a:gd name="T25" fmla="*/ 2147483647 h 30"/>
                <a:gd name="T26" fmla="*/ 2147483647 w 24"/>
                <a:gd name="T27" fmla="*/ 2147483647 h 30"/>
                <a:gd name="T28" fmla="*/ 0 w 24"/>
                <a:gd name="T29" fmla="*/ 2147483647 h 30"/>
                <a:gd name="T30" fmla="*/ 0 w 24"/>
                <a:gd name="T31" fmla="*/ 2147483647 h 30"/>
                <a:gd name="T32" fmla="*/ 2147483647 w 24"/>
                <a:gd name="T33" fmla="*/ 2147483647 h 30"/>
                <a:gd name="T34" fmla="*/ 2147483647 w 24"/>
                <a:gd name="T35" fmla="*/ 0 h 30"/>
                <a:gd name="T36" fmla="*/ 2147483647 w 24"/>
                <a:gd name="T37" fmla="*/ 0 h 30"/>
                <a:gd name="T38" fmla="*/ 2147483647 w 24"/>
                <a:gd name="T39" fmla="*/ 0 h 30"/>
                <a:gd name="T40" fmla="*/ 2147483647 w 24"/>
                <a:gd name="T41" fmla="*/ 2147483647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30"/>
                <a:gd name="T65" fmla="*/ 24 w 24"/>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30">
                  <a:moveTo>
                    <a:pt x="12" y="4"/>
                  </a:moveTo>
                  <a:lnTo>
                    <a:pt x="12" y="12"/>
                  </a:lnTo>
                  <a:lnTo>
                    <a:pt x="18" y="8"/>
                  </a:lnTo>
                  <a:lnTo>
                    <a:pt x="24" y="4"/>
                  </a:lnTo>
                  <a:lnTo>
                    <a:pt x="24" y="16"/>
                  </a:lnTo>
                  <a:lnTo>
                    <a:pt x="22" y="20"/>
                  </a:lnTo>
                  <a:lnTo>
                    <a:pt x="18" y="26"/>
                  </a:lnTo>
                  <a:lnTo>
                    <a:pt x="16" y="30"/>
                  </a:lnTo>
                  <a:lnTo>
                    <a:pt x="14" y="30"/>
                  </a:lnTo>
                  <a:lnTo>
                    <a:pt x="14" y="28"/>
                  </a:lnTo>
                  <a:lnTo>
                    <a:pt x="12" y="24"/>
                  </a:lnTo>
                  <a:lnTo>
                    <a:pt x="10" y="20"/>
                  </a:lnTo>
                  <a:lnTo>
                    <a:pt x="6" y="14"/>
                  </a:lnTo>
                  <a:lnTo>
                    <a:pt x="2" y="10"/>
                  </a:lnTo>
                  <a:lnTo>
                    <a:pt x="0" y="6"/>
                  </a:lnTo>
                  <a:lnTo>
                    <a:pt x="0" y="4"/>
                  </a:lnTo>
                  <a:lnTo>
                    <a:pt x="2" y="2"/>
                  </a:lnTo>
                  <a:lnTo>
                    <a:pt x="4" y="0"/>
                  </a:lnTo>
                  <a:lnTo>
                    <a:pt x="6" y="0"/>
                  </a:lnTo>
                  <a:lnTo>
                    <a:pt x="8" y="0"/>
                  </a:lnTo>
                  <a:lnTo>
                    <a:pt x="1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84" name="Freeform 172"/>
            <p:cNvSpPr/>
            <p:nvPr/>
          </p:nvSpPr>
          <p:spPr bwMode="auto">
            <a:xfrm>
              <a:off x="4832698" y="2618954"/>
              <a:ext cx="217938" cy="357082"/>
            </a:xfrm>
            <a:custGeom>
              <a:avLst/>
              <a:gdLst>
                <a:gd name="T0" fmla="*/ 2147483647 w 149"/>
                <a:gd name="T1" fmla="*/ 2147483647 h 224"/>
                <a:gd name="T2" fmla="*/ 2147483647 w 149"/>
                <a:gd name="T3" fmla="*/ 2147483647 h 224"/>
                <a:gd name="T4" fmla="*/ 2147483647 w 149"/>
                <a:gd name="T5" fmla="*/ 2147483647 h 224"/>
                <a:gd name="T6" fmla="*/ 2147483647 w 149"/>
                <a:gd name="T7" fmla="*/ 2147483647 h 224"/>
                <a:gd name="T8" fmla="*/ 2147483647 w 149"/>
                <a:gd name="T9" fmla="*/ 2147483647 h 224"/>
                <a:gd name="T10" fmla="*/ 2147483647 w 149"/>
                <a:gd name="T11" fmla="*/ 2147483647 h 224"/>
                <a:gd name="T12" fmla="*/ 2147483647 w 149"/>
                <a:gd name="T13" fmla="*/ 2147483647 h 224"/>
                <a:gd name="T14" fmla="*/ 2147483647 w 149"/>
                <a:gd name="T15" fmla="*/ 2147483647 h 224"/>
                <a:gd name="T16" fmla="*/ 2147483647 w 149"/>
                <a:gd name="T17" fmla="*/ 2147483647 h 224"/>
                <a:gd name="T18" fmla="*/ 2147483647 w 149"/>
                <a:gd name="T19" fmla="*/ 2147483647 h 224"/>
                <a:gd name="T20" fmla="*/ 2147483647 w 149"/>
                <a:gd name="T21" fmla="*/ 2147483647 h 224"/>
                <a:gd name="T22" fmla="*/ 2147483647 w 149"/>
                <a:gd name="T23" fmla="*/ 2147483647 h 224"/>
                <a:gd name="T24" fmla="*/ 2147483647 w 149"/>
                <a:gd name="T25" fmla="*/ 2147483647 h 224"/>
                <a:gd name="T26" fmla="*/ 2147483647 w 149"/>
                <a:gd name="T27" fmla="*/ 2147483647 h 224"/>
                <a:gd name="T28" fmla="*/ 2147483647 w 149"/>
                <a:gd name="T29" fmla="*/ 2147483647 h 224"/>
                <a:gd name="T30" fmla="*/ 2147483647 w 149"/>
                <a:gd name="T31" fmla="*/ 2147483647 h 224"/>
                <a:gd name="T32" fmla="*/ 0 w 149"/>
                <a:gd name="T33" fmla="*/ 2147483647 h 224"/>
                <a:gd name="T34" fmla="*/ 2147483647 w 149"/>
                <a:gd name="T35" fmla="*/ 2147483647 h 224"/>
                <a:gd name="T36" fmla="*/ 2147483647 w 149"/>
                <a:gd name="T37" fmla="*/ 2147483647 h 224"/>
                <a:gd name="T38" fmla="*/ 2147483647 w 149"/>
                <a:gd name="T39" fmla="*/ 2147483647 h 224"/>
                <a:gd name="T40" fmla="*/ 2147483647 w 149"/>
                <a:gd name="T41" fmla="*/ 2147483647 h 224"/>
                <a:gd name="T42" fmla="*/ 2147483647 w 149"/>
                <a:gd name="T43" fmla="*/ 2147483647 h 224"/>
                <a:gd name="T44" fmla="*/ 2147483647 w 149"/>
                <a:gd name="T45" fmla="*/ 2147483647 h 224"/>
                <a:gd name="T46" fmla="*/ 2147483647 w 149"/>
                <a:gd name="T47" fmla="*/ 2147483647 h 224"/>
                <a:gd name="T48" fmla="*/ 2147483647 w 149"/>
                <a:gd name="T49" fmla="*/ 2147483647 h 224"/>
                <a:gd name="T50" fmla="*/ 2147483647 w 149"/>
                <a:gd name="T51" fmla="*/ 2147483647 h 224"/>
                <a:gd name="T52" fmla="*/ 2147483647 w 149"/>
                <a:gd name="T53" fmla="*/ 2147483647 h 224"/>
                <a:gd name="T54" fmla="*/ 2147483647 w 149"/>
                <a:gd name="T55" fmla="*/ 2147483647 h 224"/>
                <a:gd name="T56" fmla="*/ 2147483647 w 149"/>
                <a:gd name="T57" fmla="*/ 2147483647 h 224"/>
                <a:gd name="T58" fmla="*/ 2147483647 w 149"/>
                <a:gd name="T59" fmla="*/ 2147483647 h 224"/>
                <a:gd name="T60" fmla="*/ 2147483647 w 149"/>
                <a:gd name="T61" fmla="*/ 2147483647 h 224"/>
                <a:gd name="T62" fmla="*/ 2147483647 w 149"/>
                <a:gd name="T63" fmla="*/ 2147483647 h 224"/>
                <a:gd name="T64" fmla="*/ 2147483647 w 149"/>
                <a:gd name="T65" fmla="*/ 2147483647 h 224"/>
                <a:gd name="T66" fmla="*/ 2147483647 w 149"/>
                <a:gd name="T67" fmla="*/ 2147483647 h 224"/>
                <a:gd name="T68" fmla="*/ 2147483647 w 149"/>
                <a:gd name="T69" fmla="*/ 2147483647 h 224"/>
                <a:gd name="T70" fmla="*/ 2147483647 w 149"/>
                <a:gd name="T71" fmla="*/ 2147483647 h 224"/>
                <a:gd name="T72" fmla="*/ 2147483647 w 149"/>
                <a:gd name="T73" fmla="*/ 2147483647 h 224"/>
                <a:gd name="T74" fmla="*/ 2147483647 w 149"/>
                <a:gd name="T75" fmla="*/ 2147483647 h 224"/>
                <a:gd name="T76" fmla="*/ 2147483647 w 149"/>
                <a:gd name="T77" fmla="*/ 2147483647 h 224"/>
                <a:gd name="T78" fmla="*/ 2147483647 w 149"/>
                <a:gd name="T79" fmla="*/ 2147483647 h 224"/>
                <a:gd name="T80" fmla="*/ 2147483647 w 149"/>
                <a:gd name="T81" fmla="*/ 2147483647 h 2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9"/>
                <a:gd name="T124" fmla="*/ 0 h 224"/>
                <a:gd name="T125" fmla="*/ 149 w 149"/>
                <a:gd name="T126" fmla="*/ 224 h 2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9" h="224">
                  <a:moveTo>
                    <a:pt x="149" y="56"/>
                  </a:moveTo>
                  <a:lnTo>
                    <a:pt x="145" y="44"/>
                  </a:lnTo>
                  <a:lnTo>
                    <a:pt x="143" y="36"/>
                  </a:lnTo>
                  <a:lnTo>
                    <a:pt x="141" y="28"/>
                  </a:lnTo>
                  <a:lnTo>
                    <a:pt x="137" y="16"/>
                  </a:lnTo>
                  <a:lnTo>
                    <a:pt x="131" y="10"/>
                  </a:lnTo>
                  <a:lnTo>
                    <a:pt x="121" y="8"/>
                  </a:lnTo>
                  <a:lnTo>
                    <a:pt x="113" y="4"/>
                  </a:lnTo>
                  <a:lnTo>
                    <a:pt x="105" y="0"/>
                  </a:lnTo>
                  <a:lnTo>
                    <a:pt x="97" y="4"/>
                  </a:lnTo>
                  <a:lnTo>
                    <a:pt x="89" y="6"/>
                  </a:lnTo>
                  <a:lnTo>
                    <a:pt x="77" y="6"/>
                  </a:lnTo>
                  <a:lnTo>
                    <a:pt x="65" y="8"/>
                  </a:lnTo>
                  <a:lnTo>
                    <a:pt x="59" y="12"/>
                  </a:lnTo>
                  <a:lnTo>
                    <a:pt x="50" y="22"/>
                  </a:lnTo>
                  <a:lnTo>
                    <a:pt x="42" y="32"/>
                  </a:lnTo>
                  <a:lnTo>
                    <a:pt x="36" y="42"/>
                  </a:lnTo>
                  <a:lnTo>
                    <a:pt x="32" y="54"/>
                  </a:lnTo>
                  <a:lnTo>
                    <a:pt x="30" y="64"/>
                  </a:lnTo>
                  <a:lnTo>
                    <a:pt x="30" y="76"/>
                  </a:lnTo>
                  <a:lnTo>
                    <a:pt x="22" y="76"/>
                  </a:lnTo>
                  <a:lnTo>
                    <a:pt x="12" y="76"/>
                  </a:lnTo>
                  <a:lnTo>
                    <a:pt x="8" y="78"/>
                  </a:lnTo>
                  <a:lnTo>
                    <a:pt x="6" y="82"/>
                  </a:lnTo>
                  <a:lnTo>
                    <a:pt x="4" y="86"/>
                  </a:lnTo>
                  <a:lnTo>
                    <a:pt x="4" y="90"/>
                  </a:lnTo>
                  <a:lnTo>
                    <a:pt x="4" y="98"/>
                  </a:lnTo>
                  <a:lnTo>
                    <a:pt x="8" y="108"/>
                  </a:lnTo>
                  <a:lnTo>
                    <a:pt x="12" y="122"/>
                  </a:lnTo>
                  <a:lnTo>
                    <a:pt x="12" y="130"/>
                  </a:lnTo>
                  <a:lnTo>
                    <a:pt x="12" y="132"/>
                  </a:lnTo>
                  <a:lnTo>
                    <a:pt x="14" y="134"/>
                  </a:lnTo>
                  <a:lnTo>
                    <a:pt x="20" y="138"/>
                  </a:lnTo>
                  <a:lnTo>
                    <a:pt x="0" y="168"/>
                  </a:lnTo>
                  <a:lnTo>
                    <a:pt x="4" y="172"/>
                  </a:lnTo>
                  <a:lnTo>
                    <a:pt x="14" y="182"/>
                  </a:lnTo>
                  <a:lnTo>
                    <a:pt x="28" y="202"/>
                  </a:lnTo>
                  <a:lnTo>
                    <a:pt x="30" y="204"/>
                  </a:lnTo>
                  <a:lnTo>
                    <a:pt x="30" y="208"/>
                  </a:lnTo>
                  <a:lnTo>
                    <a:pt x="28" y="216"/>
                  </a:lnTo>
                  <a:lnTo>
                    <a:pt x="30" y="218"/>
                  </a:lnTo>
                  <a:lnTo>
                    <a:pt x="30" y="222"/>
                  </a:lnTo>
                  <a:lnTo>
                    <a:pt x="32" y="224"/>
                  </a:lnTo>
                  <a:lnTo>
                    <a:pt x="38" y="224"/>
                  </a:lnTo>
                  <a:lnTo>
                    <a:pt x="50" y="224"/>
                  </a:lnTo>
                  <a:lnTo>
                    <a:pt x="52" y="216"/>
                  </a:lnTo>
                  <a:lnTo>
                    <a:pt x="57" y="214"/>
                  </a:lnTo>
                  <a:lnTo>
                    <a:pt x="63" y="212"/>
                  </a:lnTo>
                  <a:lnTo>
                    <a:pt x="73" y="212"/>
                  </a:lnTo>
                  <a:lnTo>
                    <a:pt x="73" y="208"/>
                  </a:lnTo>
                  <a:lnTo>
                    <a:pt x="79" y="208"/>
                  </a:lnTo>
                  <a:lnTo>
                    <a:pt x="81" y="204"/>
                  </a:lnTo>
                  <a:lnTo>
                    <a:pt x="81" y="200"/>
                  </a:lnTo>
                  <a:lnTo>
                    <a:pt x="83" y="200"/>
                  </a:lnTo>
                  <a:lnTo>
                    <a:pt x="79" y="196"/>
                  </a:lnTo>
                  <a:lnTo>
                    <a:pt x="79" y="170"/>
                  </a:lnTo>
                  <a:lnTo>
                    <a:pt x="85" y="166"/>
                  </a:lnTo>
                  <a:lnTo>
                    <a:pt x="89" y="164"/>
                  </a:lnTo>
                  <a:lnTo>
                    <a:pt x="95" y="160"/>
                  </a:lnTo>
                  <a:lnTo>
                    <a:pt x="99" y="156"/>
                  </a:lnTo>
                  <a:lnTo>
                    <a:pt x="79" y="156"/>
                  </a:lnTo>
                  <a:lnTo>
                    <a:pt x="95" y="154"/>
                  </a:lnTo>
                  <a:lnTo>
                    <a:pt x="101" y="152"/>
                  </a:lnTo>
                  <a:lnTo>
                    <a:pt x="105" y="150"/>
                  </a:lnTo>
                  <a:lnTo>
                    <a:pt x="105" y="146"/>
                  </a:lnTo>
                  <a:lnTo>
                    <a:pt x="87" y="140"/>
                  </a:lnTo>
                  <a:lnTo>
                    <a:pt x="81" y="134"/>
                  </a:lnTo>
                  <a:lnTo>
                    <a:pt x="79" y="130"/>
                  </a:lnTo>
                  <a:lnTo>
                    <a:pt x="77" y="124"/>
                  </a:lnTo>
                  <a:lnTo>
                    <a:pt x="79" y="114"/>
                  </a:lnTo>
                  <a:lnTo>
                    <a:pt x="85" y="104"/>
                  </a:lnTo>
                  <a:lnTo>
                    <a:pt x="91" y="98"/>
                  </a:lnTo>
                  <a:lnTo>
                    <a:pt x="99" y="92"/>
                  </a:lnTo>
                  <a:lnTo>
                    <a:pt x="113" y="84"/>
                  </a:lnTo>
                  <a:lnTo>
                    <a:pt x="119" y="78"/>
                  </a:lnTo>
                  <a:lnTo>
                    <a:pt x="121" y="72"/>
                  </a:lnTo>
                  <a:lnTo>
                    <a:pt x="121" y="66"/>
                  </a:lnTo>
                  <a:lnTo>
                    <a:pt x="121" y="62"/>
                  </a:lnTo>
                  <a:lnTo>
                    <a:pt x="123" y="60"/>
                  </a:lnTo>
                  <a:lnTo>
                    <a:pt x="129" y="58"/>
                  </a:lnTo>
                  <a:lnTo>
                    <a:pt x="137" y="56"/>
                  </a:lnTo>
                  <a:lnTo>
                    <a:pt x="141" y="56"/>
                  </a:lnTo>
                  <a:lnTo>
                    <a:pt x="14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85" name="Freeform 173"/>
            <p:cNvSpPr/>
            <p:nvPr/>
          </p:nvSpPr>
          <p:spPr bwMode="auto">
            <a:xfrm>
              <a:off x="4721999" y="2567185"/>
              <a:ext cx="430110" cy="339826"/>
            </a:xfrm>
            <a:custGeom>
              <a:avLst/>
              <a:gdLst>
                <a:gd name="T0" fmla="*/ 2147483647 w 295"/>
                <a:gd name="T1" fmla="*/ 2147483647 h 214"/>
                <a:gd name="T2" fmla="*/ 2147483647 w 295"/>
                <a:gd name="T3" fmla="*/ 2147483647 h 214"/>
                <a:gd name="T4" fmla="*/ 2147483647 w 295"/>
                <a:gd name="T5" fmla="*/ 2147483647 h 214"/>
                <a:gd name="T6" fmla="*/ 2147483647 w 295"/>
                <a:gd name="T7" fmla="*/ 2147483647 h 214"/>
                <a:gd name="T8" fmla="*/ 2147483647 w 295"/>
                <a:gd name="T9" fmla="*/ 2147483647 h 214"/>
                <a:gd name="T10" fmla="*/ 2147483647 w 295"/>
                <a:gd name="T11" fmla="*/ 2147483647 h 214"/>
                <a:gd name="T12" fmla="*/ 2147483647 w 295"/>
                <a:gd name="T13" fmla="*/ 2147483647 h 214"/>
                <a:gd name="T14" fmla="*/ 2147483647 w 295"/>
                <a:gd name="T15" fmla="*/ 2147483647 h 214"/>
                <a:gd name="T16" fmla="*/ 2147483647 w 295"/>
                <a:gd name="T17" fmla="*/ 2147483647 h 214"/>
                <a:gd name="T18" fmla="*/ 2147483647 w 295"/>
                <a:gd name="T19" fmla="*/ 2147483647 h 214"/>
                <a:gd name="T20" fmla="*/ 2147483647 w 295"/>
                <a:gd name="T21" fmla="*/ 2147483647 h 214"/>
                <a:gd name="T22" fmla="*/ 2147483647 w 295"/>
                <a:gd name="T23" fmla="*/ 2147483647 h 214"/>
                <a:gd name="T24" fmla="*/ 2147483647 w 295"/>
                <a:gd name="T25" fmla="*/ 2147483647 h 214"/>
                <a:gd name="T26" fmla="*/ 2147483647 w 295"/>
                <a:gd name="T27" fmla="*/ 2147483647 h 214"/>
                <a:gd name="T28" fmla="*/ 2147483647 w 295"/>
                <a:gd name="T29" fmla="*/ 2147483647 h 214"/>
                <a:gd name="T30" fmla="*/ 2147483647 w 295"/>
                <a:gd name="T31" fmla="*/ 2147483647 h 214"/>
                <a:gd name="T32" fmla="*/ 2147483647 w 295"/>
                <a:gd name="T33" fmla="*/ 2147483647 h 214"/>
                <a:gd name="T34" fmla="*/ 2147483647 w 295"/>
                <a:gd name="T35" fmla="*/ 2147483647 h 214"/>
                <a:gd name="T36" fmla="*/ 2147483647 w 295"/>
                <a:gd name="T37" fmla="*/ 2147483647 h 214"/>
                <a:gd name="T38" fmla="*/ 2147483647 w 295"/>
                <a:gd name="T39" fmla="*/ 2147483647 h 214"/>
                <a:gd name="T40" fmla="*/ 2147483647 w 295"/>
                <a:gd name="T41" fmla="*/ 2147483647 h 214"/>
                <a:gd name="T42" fmla="*/ 2147483647 w 295"/>
                <a:gd name="T43" fmla="*/ 2147483647 h 214"/>
                <a:gd name="T44" fmla="*/ 0 w 295"/>
                <a:gd name="T45" fmla="*/ 2147483647 h 214"/>
                <a:gd name="T46" fmla="*/ 2147483647 w 295"/>
                <a:gd name="T47" fmla="*/ 2147483647 h 214"/>
                <a:gd name="T48" fmla="*/ 2147483647 w 295"/>
                <a:gd name="T49" fmla="*/ 2147483647 h 214"/>
                <a:gd name="T50" fmla="*/ 2147483647 w 295"/>
                <a:gd name="T51" fmla="*/ 2147483647 h 214"/>
                <a:gd name="T52" fmla="*/ 2147483647 w 295"/>
                <a:gd name="T53" fmla="*/ 2147483647 h 214"/>
                <a:gd name="T54" fmla="*/ 2147483647 w 295"/>
                <a:gd name="T55" fmla="*/ 2147483647 h 214"/>
                <a:gd name="T56" fmla="*/ 2147483647 w 295"/>
                <a:gd name="T57" fmla="*/ 2147483647 h 214"/>
                <a:gd name="T58" fmla="*/ 2147483647 w 295"/>
                <a:gd name="T59" fmla="*/ 2147483647 h 214"/>
                <a:gd name="T60" fmla="*/ 2147483647 w 295"/>
                <a:gd name="T61" fmla="*/ 2147483647 h 214"/>
                <a:gd name="T62" fmla="*/ 2147483647 w 295"/>
                <a:gd name="T63" fmla="*/ 2147483647 h 214"/>
                <a:gd name="T64" fmla="*/ 2147483647 w 295"/>
                <a:gd name="T65" fmla="*/ 2147483647 h 214"/>
                <a:gd name="T66" fmla="*/ 2147483647 w 295"/>
                <a:gd name="T67" fmla="*/ 2147483647 h 214"/>
                <a:gd name="T68" fmla="*/ 2147483647 w 295"/>
                <a:gd name="T69" fmla="*/ 2147483647 h 214"/>
                <a:gd name="T70" fmla="*/ 2147483647 w 295"/>
                <a:gd name="T71" fmla="*/ 2147483647 h 214"/>
                <a:gd name="T72" fmla="*/ 2147483647 w 295"/>
                <a:gd name="T73" fmla="*/ 2147483647 h 214"/>
                <a:gd name="T74" fmla="*/ 2147483647 w 295"/>
                <a:gd name="T75" fmla="*/ 2147483647 h 214"/>
                <a:gd name="T76" fmla="*/ 2147483647 w 295"/>
                <a:gd name="T77" fmla="*/ 2147483647 h 214"/>
                <a:gd name="T78" fmla="*/ 2147483647 w 295"/>
                <a:gd name="T79" fmla="*/ 2147483647 h 214"/>
                <a:gd name="T80" fmla="*/ 2147483647 w 295"/>
                <a:gd name="T81" fmla="*/ 2147483647 h 214"/>
                <a:gd name="T82" fmla="*/ 2147483647 w 295"/>
                <a:gd name="T83" fmla="*/ 0 h 214"/>
                <a:gd name="T84" fmla="*/ 2147483647 w 295"/>
                <a:gd name="T85" fmla="*/ 2147483647 h 214"/>
                <a:gd name="T86" fmla="*/ 2147483647 w 295"/>
                <a:gd name="T87" fmla="*/ 2147483647 h 214"/>
                <a:gd name="T88" fmla="*/ 2147483647 w 295"/>
                <a:gd name="T89" fmla="*/ 2147483647 h 214"/>
                <a:gd name="T90" fmla="*/ 2147483647 w 295"/>
                <a:gd name="T91" fmla="*/ 2147483647 h 214"/>
                <a:gd name="T92" fmla="*/ 2147483647 w 295"/>
                <a:gd name="T93" fmla="*/ 2147483647 h 214"/>
                <a:gd name="T94" fmla="*/ 2147483647 w 295"/>
                <a:gd name="T95" fmla="*/ 2147483647 h 2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5"/>
                <a:gd name="T145" fmla="*/ 0 h 214"/>
                <a:gd name="T146" fmla="*/ 295 w 295"/>
                <a:gd name="T147" fmla="*/ 214 h 21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5" h="214">
                  <a:moveTo>
                    <a:pt x="285" y="28"/>
                  </a:moveTo>
                  <a:lnTo>
                    <a:pt x="277" y="24"/>
                  </a:lnTo>
                  <a:lnTo>
                    <a:pt x="271" y="20"/>
                  </a:lnTo>
                  <a:lnTo>
                    <a:pt x="263" y="16"/>
                  </a:lnTo>
                  <a:lnTo>
                    <a:pt x="251" y="14"/>
                  </a:lnTo>
                  <a:lnTo>
                    <a:pt x="245" y="16"/>
                  </a:lnTo>
                  <a:lnTo>
                    <a:pt x="243" y="18"/>
                  </a:lnTo>
                  <a:lnTo>
                    <a:pt x="241" y="22"/>
                  </a:lnTo>
                  <a:lnTo>
                    <a:pt x="241" y="28"/>
                  </a:lnTo>
                  <a:lnTo>
                    <a:pt x="239" y="32"/>
                  </a:lnTo>
                  <a:lnTo>
                    <a:pt x="237" y="36"/>
                  </a:lnTo>
                  <a:lnTo>
                    <a:pt x="233" y="40"/>
                  </a:lnTo>
                  <a:lnTo>
                    <a:pt x="227" y="40"/>
                  </a:lnTo>
                  <a:lnTo>
                    <a:pt x="217" y="38"/>
                  </a:lnTo>
                  <a:lnTo>
                    <a:pt x="207" y="34"/>
                  </a:lnTo>
                  <a:lnTo>
                    <a:pt x="197" y="32"/>
                  </a:lnTo>
                  <a:lnTo>
                    <a:pt x="189" y="30"/>
                  </a:lnTo>
                  <a:lnTo>
                    <a:pt x="187" y="30"/>
                  </a:lnTo>
                  <a:lnTo>
                    <a:pt x="185" y="30"/>
                  </a:lnTo>
                  <a:lnTo>
                    <a:pt x="181" y="32"/>
                  </a:lnTo>
                  <a:lnTo>
                    <a:pt x="173" y="36"/>
                  </a:lnTo>
                  <a:lnTo>
                    <a:pt x="165" y="38"/>
                  </a:lnTo>
                  <a:lnTo>
                    <a:pt x="153" y="38"/>
                  </a:lnTo>
                  <a:lnTo>
                    <a:pt x="141" y="40"/>
                  </a:lnTo>
                  <a:lnTo>
                    <a:pt x="135" y="44"/>
                  </a:lnTo>
                  <a:lnTo>
                    <a:pt x="126" y="54"/>
                  </a:lnTo>
                  <a:lnTo>
                    <a:pt x="118" y="64"/>
                  </a:lnTo>
                  <a:lnTo>
                    <a:pt x="112" y="74"/>
                  </a:lnTo>
                  <a:lnTo>
                    <a:pt x="108" y="86"/>
                  </a:lnTo>
                  <a:lnTo>
                    <a:pt x="106" y="96"/>
                  </a:lnTo>
                  <a:lnTo>
                    <a:pt x="106" y="108"/>
                  </a:lnTo>
                  <a:lnTo>
                    <a:pt x="98" y="108"/>
                  </a:lnTo>
                  <a:lnTo>
                    <a:pt x="88" y="108"/>
                  </a:lnTo>
                  <a:lnTo>
                    <a:pt x="84" y="110"/>
                  </a:lnTo>
                  <a:lnTo>
                    <a:pt x="82" y="114"/>
                  </a:lnTo>
                  <a:lnTo>
                    <a:pt x="80" y="118"/>
                  </a:lnTo>
                  <a:lnTo>
                    <a:pt x="80" y="122"/>
                  </a:lnTo>
                  <a:lnTo>
                    <a:pt x="80" y="130"/>
                  </a:lnTo>
                  <a:lnTo>
                    <a:pt x="84" y="140"/>
                  </a:lnTo>
                  <a:lnTo>
                    <a:pt x="88" y="154"/>
                  </a:lnTo>
                  <a:lnTo>
                    <a:pt x="88" y="162"/>
                  </a:lnTo>
                  <a:lnTo>
                    <a:pt x="88" y="164"/>
                  </a:lnTo>
                  <a:lnTo>
                    <a:pt x="90" y="166"/>
                  </a:lnTo>
                  <a:lnTo>
                    <a:pt x="96" y="170"/>
                  </a:lnTo>
                  <a:lnTo>
                    <a:pt x="76" y="200"/>
                  </a:lnTo>
                  <a:lnTo>
                    <a:pt x="70" y="198"/>
                  </a:lnTo>
                  <a:lnTo>
                    <a:pt x="68" y="196"/>
                  </a:lnTo>
                  <a:lnTo>
                    <a:pt x="64" y="188"/>
                  </a:lnTo>
                  <a:lnTo>
                    <a:pt x="62" y="192"/>
                  </a:lnTo>
                  <a:lnTo>
                    <a:pt x="62" y="196"/>
                  </a:lnTo>
                  <a:lnTo>
                    <a:pt x="50" y="206"/>
                  </a:lnTo>
                  <a:lnTo>
                    <a:pt x="42" y="210"/>
                  </a:lnTo>
                  <a:lnTo>
                    <a:pt x="36" y="214"/>
                  </a:lnTo>
                  <a:lnTo>
                    <a:pt x="26" y="212"/>
                  </a:lnTo>
                  <a:lnTo>
                    <a:pt x="18" y="208"/>
                  </a:lnTo>
                  <a:lnTo>
                    <a:pt x="10" y="204"/>
                  </a:lnTo>
                  <a:lnTo>
                    <a:pt x="8" y="202"/>
                  </a:lnTo>
                  <a:lnTo>
                    <a:pt x="8" y="200"/>
                  </a:lnTo>
                  <a:lnTo>
                    <a:pt x="10" y="196"/>
                  </a:lnTo>
                  <a:lnTo>
                    <a:pt x="12" y="194"/>
                  </a:lnTo>
                  <a:lnTo>
                    <a:pt x="6" y="192"/>
                  </a:lnTo>
                  <a:lnTo>
                    <a:pt x="2" y="190"/>
                  </a:lnTo>
                  <a:lnTo>
                    <a:pt x="2" y="188"/>
                  </a:lnTo>
                  <a:lnTo>
                    <a:pt x="2" y="184"/>
                  </a:lnTo>
                  <a:lnTo>
                    <a:pt x="4" y="178"/>
                  </a:lnTo>
                  <a:lnTo>
                    <a:pt x="8" y="174"/>
                  </a:lnTo>
                  <a:lnTo>
                    <a:pt x="4" y="168"/>
                  </a:lnTo>
                  <a:lnTo>
                    <a:pt x="2" y="160"/>
                  </a:lnTo>
                  <a:lnTo>
                    <a:pt x="0" y="144"/>
                  </a:lnTo>
                  <a:lnTo>
                    <a:pt x="10" y="144"/>
                  </a:lnTo>
                  <a:lnTo>
                    <a:pt x="16" y="140"/>
                  </a:lnTo>
                  <a:lnTo>
                    <a:pt x="22" y="136"/>
                  </a:lnTo>
                  <a:lnTo>
                    <a:pt x="24" y="128"/>
                  </a:lnTo>
                  <a:lnTo>
                    <a:pt x="32" y="128"/>
                  </a:lnTo>
                  <a:lnTo>
                    <a:pt x="38" y="124"/>
                  </a:lnTo>
                  <a:lnTo>
                    <a:pt x="44" y="122"/>
                  </a:lnTo>
                  <a:lnTo>
                    <a:pt x="52" y="122"/>
                  </a:lnTo>
                  <a:lnTo>
                    <a:pt x="54" y="120"/>
                  </a:lnTo>
                  <a:lnTo>
                    <a:pt x="58" y="116"/>
                  </a:lnTo>
                  <a:lnTo>
                    <a:pt x="60" y="118"/>
                  </a:lnTo>
                  <a:lnTo>
                    <a:pt x="64" y="118"/>
                  </a:lnTo>
                  <a:lnTo>
                    <a:pt x="70" y="118"/>
                  </a:lnTo>
                  <a:lnTo>
                    <a:pt x="72" y="116"/>
                  </a:lnTo>
                  <a:lnTo>
                    <a:pt x="62" y="116"/>
                  </a:lnTo>
                  <a:lnTo>
                    <a:pt x="60" y="114"/>
                  </a:lnTo>
                  <a:lnTo>
                    <a:pt x="58" y="110"/>
                  </a:lnTo>
                  <a:lnTo>
                    <a:pt x="60" y="106"/>
                  </a:lnTo>
                  <a:lnTo>
                    <a:pt x="66" y="102"/>
                  </a:lnTo>
                  <a:lnTo>
                    <a:pt x="76" y="98"/>
                  </a:lnTo>
                  <a:lnTo>
                    <a:pt x="80" y="94"/>
                  </a:lnTo>
                  <a:lnTo>
                    <a:pt x="86" y="86"/>
                  </a:lnTo>
                  <a:lnTo>
                    <a:pt x="92" y="70"/>
                  </a:lnTo>
                  <a:lnTo>
                    <a:pt x="94" y="68"/>
                  </a:lnTo>
                  <a:lnTo>
                    <a:pt x="96" y="68"/>
                  </a:lnTo>
                  <a:lnTo>
                    <a:pt x="102" y="64"/>
                  </a:lnTo>
                  <a:lnTo>
                    <a:pt x="106" y="60"/>
                  </a:lnTo>
                  <a:lnTo>
                    <a:pt x="108" y="56"/>
                  </a:lnTo>
                  <a:lnTo>
                    <a:pt x="108" y="52"/>
                  </a:lnTo>
                  <a:lnTo>
                    <a:pt x="112" y="50"/>
                  </a:lnTo>
                  <a:lnTo>
                    <a:pt x="116" y="48"/>
                  </a:lnTo>
                  <a:lnTo>
                    <a:pt x="116" y="40"/>
                  </a:lnTo>
                  <a:lnTo>
                    <a:pt x="106" y="44"/>
                  </a:lnTo>
                  <a:lnTo>
                    <a:pt x="104" y="44"/>
                  </a:lnTo>
                  <a:lnTo>
                    <a:pt x="100" y="42"/>
                  </a:lnTo>
                  <a:lnTo>
                    <a:pt x="106" y="42"/>
                  </a:lnTo>
                  <a:lnTo>
                    <a:pt x="106" y="40"/>
                  </a:lnTo>
                  <a:lnTo>
                    <a:pt x="112" y="38"/>
                  </a:lnTo>
                  <a:lnTo>
                    <a:pt x="114" y="34"/>
                  </a:lnTo>
                  <a:lnTo>
                    <a:pt x="116" y="34"/>
                  </a:lnTo>
                  <a:lnTo>
                    <a:pt x="120" y="36"/>
                  </a:lnTo>
                  <a:lnTo>
                    <a:pt x="135" y="36"/>
                  </a:lnTo>
                  <a:lnTo>
                    <a:pt x="135" y="28"/>
                  </a:lnTo>
                  <a:lnTo>
                    <a:pt x="135" y="26"/>
                  </a:lnTo>
                  <a:lnTo>
                    <a:pt x="139" y="26"/>
                  </a:lnTo>
                  <a:lnTo>
                    <a:pt x="145" y="28"/>
                  </a:lnTo>
                  <a:lnTo>
                    <a:pt x="155" y="22"/>
                  </a:lnTo>
                  <a:lnTo>
                    <a:pt x="161" y="16"/>
                  </a:lnTo>
                  <a:lnTo>
                    <a:pt x="165" y="12"/>
                  </a:lnTo>
                  <a:lnTo>
                    <a:pt x="167" y="14"/>
                  </a:lnTo>
                  <a:lnTo>
                    <a:pt x="169" y="16"/>
                  </a:lnTo>
                  <a:lnTo>
                    <a:pt x="175" y="18"/>
                  </a:lnTo>
                  <a:lnTo>
                    <a:pt x="181" y="16"/>
                  </a:lnTo>
                  <a:lnTo>
                    <a:pt x="185" y="12"/>
                  </a:lnTo>
                  <a:lnTo>
                    <a:pt x="189" y="8"/>
                  </a:lnTo>
                  <a:lnTo>
                    <a:pt x="209" y="4"/>
                  </a:lnTo>
                  <a:lnTo>
                    <a:pt x="227" y="0"/>
                  </a:lnTo>
                  <a:lnTo>
                    <a:pt x="233" y="2"/>
                  </a:lnTo>
                  <a:lnTo>
                    <a:pt x="239" y="4"/>
                  </a:lnTo>
                  <a:lnTo>
                    <a:pt x="243" y="8"/>
                  </a:lnTo>
                  <a:lnTo>
                    <a:pt x="245" y="12"/>
                  </a:lnTo>
                  <a:lnTo>
                    <a:pt x="249" y="6"/>
                  </a:lnTo>
                  <a:lnTo>
                    <a:pt x="251" y="2"/>
                  </a:lnTo>
                  <a:lnTo>
                    <a:pt x="257" y="2"/>
                  </a:lnTo>
                  <a:lnTo>
                    <a:pt x="265" y="2"/>
                  </a:lnTo>
                  <a:lnTo>
                    <a:pt x="271" y="4"/>
                  </a:lnTo>
                  <a:lnTo>
                    <a:pt x="279" y="6"/>
                  </a:lnTo>
                  <a:lnTo>
                    <a:pt x="289" y="6"/>
                  </a:lnTo>
                  <a:lnTo>
                    <a:pt x="289" y="14"/>
                  </a:lnTo>
                  <a:lnTo>
                    <a:pt x="277" y="14"/>
                  </a:lnTo>
                  <a:lnTo>
                    <a:pt x="281" y="16"/>
                  </a:lnTo>
                  <a:lnTo>
                    <a:pt x="287" y="18"/>
                  </a:lnTo>
                  <a:lnTo>
                    <a:pt x="291" y="18"/>
                  </a:lnTo>
                  <a:lnTo>
                    <a:pt x="295" y="14"/>
                  </a:lnTo>
                  <a:lnTo>
                    <a:pt x="295" y="26"/>
                  </a:lnTo>
                  <a:lnTo>
                    <a:pt x="279" y="30"/>
                  </a:lnTo>
                  <a:lnTo>
                    <a:pt x="28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86" name="Freeform 174"/>
            <p:cNvSpPr/>
            <p:nvPr/>
          </p:nvSpPr>
          <p:spPr bwMode="auto">
            <a:xfrm>
              <a:off x="5069085" y="2859222"/>
              <a:ext cx="83024" cy="54425"/>
            </a:xfrm>
            <a:custGeom>
              <a:avLst/>
              <a:gdLst>
                <a:gd name="T0" fmla="*/ 2147483647 w 58"/>
                <a:gd name="T1" fmla="*/ 2147483647 h 34"/>
                <a:gd name="T2" fmla="*/ 2147483647 w 58"/>
                <a:gd name="T3" fmla="*/ 2147483647 h 34"/>
                <a:gd name="T4" fmla="*/ 2147483647 w 58"/>
                <a:gd name="T5" fmla="*/ 2147483647 h 34"/>
                <a:gd name="T6" fmla="*/ 2147483647 w 58"/>
                <a:gd name="T7" fmla="*/ 2147483647 h 34"/>
                <a:gd name="T8" fmla="*/ 2147483647 w 58"/>
                <a:gd name="T9" fmla="*/ 2147483647 h 34"/>
                <a:gd name="T10" fmla="*/ 2147483647 w 58"/>
                <a:gd name="T11" fmla="*/ 2147483647 h 34"/>
                <a:gd name="T12" fmla="*/ 2147483647 w 58"/>
                <a:gd name="T13" fmla="*/ 2147483647 h 34"/>
                <a:gd name="T14" fmla="*/ 2147483647 w 58"/>
                <a:gd name="T15" fmla="*/ 2147483647 h 34"/>
                <a:gd name="T16" fmla="*/ 2147483647 w 58"/>
                <a:gd name="T17" fmla="*/ 2147483647 h 34"/>
                <a:gd name="T18" fmla="*/ 2147483647 w 58"/>
                <a:gd name="T19" fmla="*/ 0 h 34"/>
                <a:gd name="T20" fmla="*/ 2147483647 w 58"/>
                <a:gd name="T21" fmla="*/ 0 h 34"/>
                <a:gd name="T22" fmla="*/ 2147483647 w 58"/>
                <a:gd name="T23" fmla="*/ 2147483647 h 34"/>
                <a:gd name="T24" fmla="*/ 2147483647 w 58"/>
                <a:gd name="T25" fmla="*/ 2147483647 h 34"/>
                <a:gd name="T26" fmla="*/ 2147483647 w 58"/>
                <a:gd name="T27" fmla="*/ 2147483647 h 34"/>
                <a:gd name="T28" fmla="*/ 0 w 58"/>
                <a:gd name="T29" fmla="*/ 2147483647 h 34"/>
                <a:gd name="T30" fmla="*/ 2147483647 w 58"/>
                <a:gd name="T31" fmla="*/ 2147483647 h 34"/>
                <a:gd name="T32" fmla="*/ 2147483647 w 58"/>
                <a:gd name="T33" fmla="*/ 2147483647 h 34"/>
                <a:gd name="T34" fmla="*/ 2147483647 w 58"/>
                <a:gd name="T35" fmla="*/ 2147483647 h 34"/>
                <a:gd name="T36" fmla="*/ 2147483647 w 58"/>
                <a:gd name="T37" fmla="*/ 2147483647 h 34"/>
                <a:gd name="T38" fmla="*/ 2147483647 w 58"/>
                <a:gd name="T39" fmla="*/ 2147483647 h 34"/>
                <a:gd name="T40" fmla="*/ 2147483647 w 58"/>
                <a:gd name="T41" fmla="*/ 2147483647 h 34"/>
                <a:gd name="T42" fmla="*/ 2147483647 w 58"/>
                <a:gd name="T43" fmla="*/ 2147483647 h 34"/>
                <a:gd name="T44" fmla="*/ 2147483647 w 58"/>
                <a:gd name="T45" fmla="*/ 2147483647 h 34"/>
                <a:gd name="T46" fmla="*/ 2147483647 w 58"/>
                <a:gd name="T47" fmla="*/ 2147483647 h 34"/>
                <a:gd name="T48" fmla="*/ 2147483647 w 58"/>
                <a:gd name="T49" fmla="*/ 2147483647 h 34"/>
                <a:gd name="T50" fmla="*/ 2147483647 w 58"/>
                <a:gd name="T51" fmla="*/ 2147483647 h 34"/>
                <a:gd name="T52" fmla="*/ 2147483647 w 58"/>
                <a:gd name="T53" fmla="*/ 2147483647 h 34"/>
                <a:gd name="T54" fmla="*/ 2147483647 w 58"/>
                <a:gd name="T55" fmla="*/ 2147483647 h 34"/>
                <a:gd name="T56" fmla="*/ 2147483647 w 58"/>
                <a:gd name="T57" fmla="*/ 2147483647 h 34"/>
                <a:gd name="T58" fmla="*/ 2147483647 w 58"/>
                <a:gd name="T59" fmla="*/ 2147483647 h 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
                <a:gd name="T91" fmla="*/ 0 h 34"/>
                <a:gd name="T92" fmla="*/ 58 w 58"/>
                <a:gd name="T93" fmla="*/ 34 h 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 h="34">
                  <a:moveTo>
                    <a:pt x="58" y="34"/>
                  </a:moveTo>
                  <a:lnTo>
                    <a:pt x="52" y="24"/>
                  </a:lnTo>
                  <a:lnTo>
                    <a:pt x="48" y="16"/>
                  </a:lnTo>
                  <a:lnTo>
                    <a:pt x="52" y="16"/>
                  </a:lnTo>
                  <a:lnTo>
                    <a:pt x="54" y="14"/>
                  </a:lnTo>
                  <a:lnTo>
                    <a:pt x="54" y="4"/>
                  </a:lnTo>
                  <a:lnTo>
                    <a:pt x="48" y="6"/>
                  </a:lnTo>
                  <a:lnTo>
                    <a:pt x="44" y="6"/>
                  </a:lnTo>
                  <a:lnTo>
                    <a:pt x="40" y="4"/>
                  </a:lnTo>
                  <a:lnTo>
                    <a:pt x="32" y="0"/>
                  </a:lnTo>
                  <a:lnTo>
                    <a:pt x="24" y="0"/>
                  </a:lnTo>
                  <a:lnTo>
                    <a:pt x="14" y="2"/>
                  </a:lnTo>
                  <a:lnTo>
                    <a:pt x="6" y="6"/>
                  </a:lnTo>
                  <a:lnTo>
                    <a:pt x="2" y="8"/>
                  </a:lnTo>
                  <a:lnTo>
                    <a:pt x="0" y="10"/>
                  </a:lnTo>
                  <a:lnTo>
                    <a:pt x="2" y="16"/>
                  </a:lnTo>
                  <a:lnTo>
                    <a:pt x="6" y="20"/>
                  </a:lnTo>
                  <a:lnTo>
                    <a:pt x="10" y="22"/>
                  </a:lnTo>
                  <a:lnTo>
                    <a:pt x="18" y="24"/>
                  </a:lnTo>
                  <a:lnTo>
                    <a:pt x="26" y="22"/>
                  </a:lnTo>
                  <a:lnTo>
                    <a:pt x="30" y="22"/>
                  </a:lnTo>
                  <a:lnTo>
                    <a:pt x="34" y="24"/>
                  </a:lnTo>
                  <a:lnTo>
                    <a:pt x="36" y="28"/>
                  </a:lnTo>
                  <a:lnTo>
                    <a:pt x="38" y="32"/>
                  </a:lnTo>
                  <a:lnTo>
                    <a:pt x="42" y="34"/>
                  </a:lnTo>
                  <a:lnTo>
                    <a:pt x="44" y="34"/>
                  </a:lnTo>
                  <a:lnTo>
                    <a:pt x="46" y="30"/>
                  </a:lnTo>
                  <a:lnTo>
                    <a:pt x="50" y="30"/>
                  </a:lnTo>
                  <a:lnTo>
                    <a:pt x="54" y="32"/>
                  </a:lnTo>
                  <a:lnTo>
                    <a:pt x="58"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87" name="Freeform 175"/>
            <p:cNvSpPr/>
            <p:nvPr/>
          </p:nvSpPr>
          <p:spPr bwMode="auto">
            <a:xfrm>
              <a:off x="5036798" y="2893736"/>
              <a:ext cx="124536" cy="82301"/>
            </a:xfrm>
            <a:custGeom>
              <a:avLst/>
              <a:gdLst>
                <a:gd name="T0" fmla="*/ 2147483647 w 86"/>
                <a:gd name="T1" fmla="*/ 2147483647 h 50"/>
                <a:gd name="T2" fmla="*/ 2147483647 w 86"/>
                <a:gd name="T3" fmla="*/ 2147483647 h 50"/>
                <a:gd name="T4" fmla="*/ 2147483647 w 86"/>
                <a:gd name="T5" fmla="*/ 2147483647 h 50"/>
                <a:gd name="T6" fmla="*/ 2147483647 w 86"/>
                <a:gd name="T7" fmla="*/ 2147483647 h 50"/>
                <a:gd name="T8" fmla="*/ 2147483647 w 86"/>
                <a:gd name="T9" fmla="*/ 2147483647 h 50"/>
                <a:gd name="T10" fmla="*/ 2147483647 w 86"/>
                <a:gd name="T11" fmla="*/ 2147483647 h 50"/>
                <a:gd name="T12" fmla="*/ 2147483647 w 86"/>
                <a:gd name="T13" fmla="*/ 2147483647 h 50"/>
                <a:gd name="T14" fmla="*/ 2147483647 w 86"/>
                <a:gd name="T15" fmla="*/ 2147483647 h 50"/>
                <a:gd name="T16" fmla="*/ 2147483647 w 86"/>
                <a:gd name="T17" fmla="*/ 2147483647 h 50"/>
                <a:gd name="T18" fmla="*/ 2147483647 w 86"/>
                <a:gd name="T19" fmla="*/ 2147483647 h 50"/>
                <a:gd name="T20" fmla="*/ 2147483647 w 86"/>
                <a:gd name="T21" fmla="*/ 2147483647 h 50"/>
                <a:gd name="T22" fmla="*/ 2147483647 w 86"/>
                <a:gd name="T23" fmla="*/ 2147483647 h 50"/>
                <a:gd name="T24" fmla="*/ 2147483647 w 86"/>
                <a:gd name="T25" fmla="*/ 2147483647 h 50"/>
                <a:gd name="T26" fmla="*/ 2147483647 w 86"/>
                <a:gd name="T27" fmla="*/ 2147483647 h 50"/>
                <a:gd name="T28" fmla="*/ 2147483647 w 86"/>
                <a:gd name="T29" fmla="*/ 2147483647 h 50"/>
                <a:gd name="T30" fmla="*/ 2147483647 w 86"/>
                <a:gd name="T31" fmla="*/ 2147483647 h 50"/>
                <a:gd name="T32" fmla="*/ 2147483647 w 86"/>
                <a:gd name="T33" fmla="*/ 2147483647 h 50"/>
                <a:gd name="T34" fmla="*/ 2147483647 w 86"/>
                <a:gd name="T35" fmla="*/ 0 h 50"/>
                <a:gd name="T36" fmla="*/ 2147483647 w 86"/>
                <a:gd name="T37" fmla="*/ 0 h 50"/>
                <a:gd name="T38" fmla="*/ 2147483647 w 86"/>
                <a:gd name="T39" fmla="*/ 2147483647 h 50"/>
                <a:gd name="T40" fmla="*/ 2147483647 w 86"/>
                <a:gd name="T41" fmla="*/ 2147483647 h 50"/>
                <a:gd name="T42" fmla="*/ 2147483647 w 86"/>
                <a:gd name="T43" fmla="*/ 2147483647 h 50"/>
                <a:gd name="T44" fmla="*/ 2147483647 w 86"/>
                <a:gd name="T45" fmla="*/ 2147483647 h 50"/>
                <a:gd name="T46" fmla="*/ 2147483647 w 86"/>
                <a:gd name="T47" fmla="*/ 2147483647 h 50"/>
                <a:gd name="T48" fmla="*/ 2147483647 w 86"/>
                <a:gd name="T49" fmla="*/ 2147483647 h 50"/>
                <a:gd name="T50" fmla="*/ 2147483647 w 86"/>
                <a:gd name="T51" fmla="*/ 2147483647 h 50"/>
                <a:gd name="T52" fmla="*/ 2147483647 w 86"/>
                <a:gd name="T53" fmla="*/ 2147483647 h 50"/>
                <a:gd name="T54" fmla="*/ 2147483647 w 86"/>
                <a:gd name="T55" fmla="*/ 2147483647 h 50"/>
                <a:gd name="T56" fmla="*/ 2147483647 w 86"/>
                <a:gd name="T57" fmla="*/ 2147483647 h 50"/>
                <a:gd name="T58" fmla="*/ 2147483647 w 86"/>
                <a:gd name="T59" fmla="*/ 2147483647 h 50"/>
                <a:gd name="T60" fmla="*/ 2147483647 w 86"/>
                <a:gd name="T61" fmla="*/ 2147483647 h 50"/>
                <a:gd name="T62" fmla="*/ 2147483647 w 86"/>
                <a:gd name="T63" fmla="*/ 2147483647 h 50"/>
                <a:gd name="T64" fmla="*/ 2147483647 w 86"/>
                <a:gd name="T65" fmla="*/ 2147483647 h 50"/>
                <a:gd name="T66" fmla="*/ 2147483647 w 86"/>
                <a:gd name="T67" fmla="*/ 2147483647 h 50"/>
                <a:gd name="T68" fmla="*/ 2147483647 w 86"/>
                <a:gd name="T69" fmla="*/ 2147483647 h 50"/>
                <a:gd name="T70" fmla="*/ 2147483647 w 86"/>
                <a:gd name="T71" fmla="*/ 2147483647 h 50"/>
                <a:gd name="T72" fmla="*/ 0 w 86"/>
                <a:gd name="T73" fmla="*/ 2147483647 h 50"/>
                <a:gd name="T74" fmla="*/ 2147483647 w 86"/>
                <a:gd name="T75" fmla="*/ 2147483647 h 50"/>
                <a:gd name="T76" fmla="*/ 2147483647 w 86"/>
                <a:gd name="T77" fmla="*/ 2147483647 h 50"/>
                <a:gd name="T78" fmla="*/ 2147483647 w 86"/>
                <a:gd name="T79" fmla="*/ 2147483647 h 50"/>
                <a:gd name="T80" fmla="*/ 2147483647 w 86"/>
                <a:gd name="T81" fmla="*/ 2147483647 h 50"/>
                <a:gd name="T82" fmla="*/ 2147483647 w 86"/>
                <a:gd name="T83" fmla="*/ 2147483647 h 50"/>
                <a:gd name="T84" fmla="*/ 2147483647 w 86"/>
                <a:gd name="T85" fmla="*/ 2147483647 h 50"/>
                <a:gd name="T86" fmla="*/ 2147483647 w 86"/>
                <a:gd name="T87" fmla="*/ 2147483647 h 50"/>
                <a:gd name="T88" fmla="*/ 2147483647 w 86"/>
                <a:gd name="T89" fmla="*/ 2147483647 h 50"/>
                <a:gd name="T90" fmla="*/ 2147483647 w 86"/>
                <a:gd name="T91" fmla="*/ 2147483647 h 50"/>
                <a:gd name="T92" fmla="*/ 2147483647 w 86"/>
                <a:gd name="T93" fmla="*/ 2147483647 h 50"/>
                <a:gd name="T94" fmla="*/ 2147483647 w 86"/>
                <a:gd name="T95" fmla="*/ 2147483647 h 50"/>
                <a:gd name="T96" fmla="*/ 2147483647 w 86"/>
                <a:gd name="T97" fmla="*/ 2147483647 h 50"/>
                <a:gd name="T98" fmla="*/ 2147483647 w 86"/>
                <a:gd name="T99" fmla="*/ 2147483647 h 50"/>
                <a:gd name="T100" fmla="*/ 2147483647 w 86"/>
                <a:gd name="T101" fmla="*/ 2147483647 h 50"/>
                <a:gd name="T102" fmla="*/ 2147483647 w 86"/>
                <a:gd name="T103" fmla="*/ 2147483647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6"/>
                <a:gd name="T157" fmla="*/ 0 h 50"/>
                <a:gd name="T158" fmla="*/ 86 w 86"/>
                <a:gd name="T159" fmla="*/ 50 h 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6" h="50">
                  <a:moveTo>
                    <a:pt x="68" y="50"/>
                  </a:moveTo>
                  <a:lnTo>
                    <a:pt x="74" y="50"/>
                  </a:lnTo>
                  <a:lnTo>
                    <a:pt x="80" y="48"/>
                  </a:lnTo>
                  <a:lnTo>
                    <a:pt x="84" y="46"/>
                  </a:lnTo>
                  <a:lnTo>
                    <a:pt x="86" y="42"/>
                  </a:lnTo>
                  <a:lnTo>
                    <a:pt x="86" y="38"/>
                  </a:lnTo>
                  <a:lnTo>
                    <a:pt x="84" y="30"/>
                  </a:lnTo>
                  <a:lnTo>
                    <a:pt x="84" y="26"/>
                  </a:lnTo>
                  <a:lnTo>
                    <a:pt x="80" y="12"/>
                  </a:lnTo>
                  <a:lnTo>
                    <a:pt x="76" y="10"/>
                  </a:lnTo>
                  <a:lnTo>
                    <a:pt x="72" y="8"/>
                  </a:lnTo>
                  <a:lnTo>
                    <a:pt x="68" y="8"/>
                  </a:lnTo>
                  <a:lnTo>
                    <a:pt x="66" y="12"/>
                  </a:lnTo>
                  <a:lnTo>
                    <a:pt x="64" y="12"/>
                  </a:lnTo>
                  <a:lnTo>
                    <a:pt x="60" y="10"/>
                  </a:lnTo>
                  <a:lnTo>
                    <a:pt x="58" y="6"/>
                  </a:lnTo>
                  <a:lnTo>
                    <a:pt x="56" y="2"/>
                  </a:lnTo>
                  <a:lnTo>
                    <a:pt x="52" y="0"/>
                  </a:lnTo>
                  <a:lnTo>
                    <a:pt x="48" y="0"/>
                  </a:lnTo>
                  <a:lnTo>
                    <a:pt x="40" y="2"/>
                  </a:lnTo>
                  <a:lnTo>
                    <a:pt x="42" y="4"/>
                  </a:lnTo>
                  <a:lnTo>
                    <a:pt x="44" y="12"/>
                  </a:lnTo>
                  <a:lnTo>
                    <a:pt x="42" y="16"/>
                  </a:lnTo>
                  <a:lnTo>
                    <a:pt x="42" y="18"/>
                  </a:lnTo>
                  <a:lnTo>
                    <a:pt x="38" y="22"/>
                  </a:lnTo>
                  <a:lnTo>
                    <a:pt x="32" y="24"/>
                  </a:lnTo>
                  <a:lnTo>
                    <a:pt x="30" y="24"/>
                  </a:lnTo>
                  <a:lnTo>
                    <a:pt x="28" y="22"/>
                  </a:lnTo>
                  <a:lnTo>
                    <a:pt x="24" y="18"/>
                  </a:lnTo>
                  <a:lnTo>
                    <a:pt x="18" y="12"/>
                  </a:lnTo>
                  <a:lnTo>
                    <a:pt x="16" y="10"/>
                  </a:lnTo>
                  <a:lnTo>
                    <a:pt x="12" y="10"/>
                  </a:lnTo>
                  <a:lnTo>
                    <a:pt x="8" y="10"/>
                  </a:lnTo>
                  <a:lnTo>
                    <a:pt x="6" y="12"/>
                  </a:lnTo>
                  <a:lnTo>
                    <a:pt x="2" y="20"/>
                  </a:lnTo>
                  <a:lnTo>
                    <a:pt x="2" y="26"/>
                  </a:lnTo>
                  <a:lnTo>
                    <a:pt x="0" y="30"/>
                  </a:lnTo>
                  <a:lnTo>
                    <a:pt x="2" y="38"/>
                  </a:lnTo>
                  <a:lnTo>
                    <a:pt x="2" y="36"/>
                  </a:lnTo>
                  <a:lnTo>
                    <a:pt x="4" y="34"/>
                  </a:lnTo>
                  <a:lnTo>
                    <a:pt x="12" y="34"/>
                  </a:lnTo>
                  <a:lnTo>
                    <a:pt x="24" y="34"/>
                  </a:lnTo>
                  <a:lnTo>
                    <a:pt x="28" y="36"/>
                  </a:lnTo>
                  <a:lnTo>
                    <a:pt x="34" y="38"/>
                  </a:lnTo>
                  <a:lnTo>
                    <a:pt x="42" y="36"/>
                  </a:lnTo>
                  <a:lnTo>
                    <a:pt x="50" y="32"/>
                  </a:lnTo>
                  <a:lnTo>
                    <a:pt x="54" y="38"/>
                  </a:lnTo>
                  <a:lnTo>
                    <a:pt x="58" y="40"/>
                  </a:lnTo>
                  <a:lnTo>
                    <a:pt x="58" y="44"/>
                  </a:lnTo>
                  <a:lnTo>
                    <a:pt x="60" y="48"/>
                  </a:lnTo>
                  <a:lnTo>
                    <a:pt x="66" y="50"/>
                  </a:lnTo>
                  <a:lnTo>
                    <a:pt x="68"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88" name="Freeform 176"/>
            <p:cNvSpPr/>
            <p:nvPr/>
          </p:nvSpPr>
          <p:spPr bwMode="auto">
            <a:xfrm>
              <a:off x="5036798" y="2945506"/>
              <a:ext cx="93402" cy="74336"/>
            </a:xfrm>
            <a:custGeom>
              <a:avLst/>
              <a:gdLst>
                <a:gd name="T0" fmla="*/ 2147483647 w 64"/>
                <a:gd name="T1" fmla="*/ 2147483647 h 48"/>
                <a:gd name="T2" fmla="*/ 2147483647 w 64"/>
                <a:gd name="T3" fmla="*/ 2147483647 h 48"/>
                <a:gd name="T4" fmla="*/ 2147483647 w 64"/>
                <a:gd name="T5" fmla="*/ 2147483647 h 48"/>
                <a:gd name="T6" fmla="*/ 2147483647 w 64"/>
                <a:gd name="T7" fmla="*/ 2147483647 h 48"/>
                <a:gd name="T8" fmla="*/ 2147483647 w 64"/>
                <a:gd name="T9" fmla="*/ 2147483647 h 48"/>
                <a:gd name="T10" fmla="*/ 2147483647 w 64"/>
                <a:gd name="T11" fmla="*/ 0 h 48"/>
                <a:gd name="T12" fmla="*/ 2147483647 w 64"/>
                <a:gd name="T13" fmla="*/ 2147483647 h 48"/>
                <a:gd name="T14" fmla="*/ 2147483647 w 64"/>
                <a:gd name="T15" fmla="*/ 2147483647 h 48"/>
                <a:gd name="T16" fmla="*/ 2147483647 w 64"/>
                <a:gd name="T17" fmla="*/ 2147483647 h 48"/>
                <a:gd name="T18" fmla="*/ 2147483647 w 64"/>
                <a:gd name="T19" fmla="*/ 2147483647 h 48"/>
                <a:gd name="T20" fmla="*/ 2147483647 w 64"/>
                <a:gd name="T21" fmla="*/ 2147483647 h 48"/>
                <a:gd name="T22" fmla="*/ 2147483647 w 64"/>
                <a:gd name="T23" fmla="*/ 2147483647 h 48"/>
                <a:gd name="T24" fmla="*/ 2147483647 w 64"/>
                <a:gd name="T25" fmla="*/ 2147483647 h 48"/>
                <a:gd name="T26" fmla="*/ 0 w 64"/>
                <a:gd name="T27" fmla="*/ 2147483647 h 48"/>
                <a:gd name="T28" fmla="*/ 0 w 64"/>
                <a:gd name="T29" fmla="*/ 2147483647 h 48"/>
                <a:gd name="T30" fmla="*/ 2147483647 w 64"/>
                <a:gd name="T31" fmla="*/ 2147483647 h 48"/>
                <a:gd name="T32" fmla="*/ 2147483647 w 64"/>
                <a:gd name="T33" fmla="*/ 2147483647 h 48"/>
                <a:gd name="T34" fmla="*/ 2147483647 w 64"/>
                <a:gd name="T35" fmla="*/ 2147483647 h 48"/>
                <a:gd name="T36" fmla="*/ 2147483647 w 64"/>
                <a:gd name="T37" fmla="*/ 2147483647 h 48"/>
                <a:gd name="T38" fmla="*/ 2147483647 w 64"/>
                <a:gd name="T39" fmla="*/ 2147483647 h 48"/>
                <a:gd name="T40" fmla="*/ 2147483647 w 64"/>
                <a:gd name="T41" fmla="*/ 2147483647 h 48"/>
                <a:gd name="T42" fmla="*/ 2147483647 w 64"/>
                <a:gd name="T43" fmla="*/ 2147483647 h 48"/>
                <a:gd name="T44" fmla="*/ 2147483647 w 64"/>
                <a:gd name="T45" fmla="*/ 2147483647 h 48"/>
                <a:gd name="T46" fmla="*/ 2147483647 w 64"/>
                <a:gd name="T47" fmla="*/ 2147483647 h 48"/>
                <a:gd name="T48" fmla="*/ 2147483647 w 64"/>
                <a:gd name="T49" fmla="*/ 2147483647 h 48"/>
                <a:gd name="T50" fmla="*/ 2147483647 w 64"/>
                <a:gd name="T51" fmla="*/ 2147483647 h 48"/>
                <a:gd name="T52" fmla="*/ 2147483647 w 64"/>
                <a:gd name="T53" fmla="*/ 2147483647 h 48"/>
                <a:gd name="T54" fmla="*/ 2147483647 w 64"/>
                <a:gd name="T55" fmla="*/ 2147483647 h 48"/>
                <a:gd name="T56" fmla="*/ 2147483647 w 64"/>
                <a:gd name="T57" fmla="*/ 2147483647 h 48"/>
                <a:gd name="T58" fmla="*/ 2147483647 w 64"/>
                <a:gd name="T59" fmla="*/ 2147483647 h 48"/>
                <a:gd name="T60" fmla="*/ 2147483647 w 64"/>
                <a:gd name="T61" fmla="*/ 2147483647 h 48"/>
                <a:gd name="T62" fmla="*/ 2147483647 w 64"/>
                <a:gd name="T63" fmla="*/ 2147483647 h 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
                <a:gd name="T97" fmla="*/ 0 h 48"/>
                <a:gd name="T98" fmla="*/ 64 w 64"/>
                <a:gd name="T99" fmla="*/ 48 h 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 h="48">
                  <a:moveTo>
                    <a:pt x="64" y="18"/>
                  </a:moveTo>
                  <a:lnTo>
                    <a:pt x="60" y="16"/>
                  </a:lnTo>
                  <a:lnTo>
                    <a:pt x="58" y="12"/>
                  </a:lnTo>
                  <a:lnTo>
                    <a:pt x="58" y="8"/>
                  </a:lnTo>
                  <a:lnTo>
                    <a:pt x="54" y="6"/>
                  </a:lnTo>
                  <a:lnTo>
                    <a:pt x="50" y="0"/>
                  </a:lnTo>
                  <a:lnTo>
                    <a:pt x="42" y="4"/>
                  </a:lnTo>
                  <a:lnTo>
                    <a:pt x="34" y="6"/>
                  </a:lnTo>
                  <a:lnTo>
                    <a:pt x="28" y="4"/>
                  </a:lnTo>
                  <a:lnTo>
                    <a:pt x="24" y="2"/>
                  </a:lnTo>
                  <a:lnTo>
                    <a:pt x="12" y="2"/>
                  </a:lnTo>
                  <a:lnTo>
                    <a:pt x="4" y="2"/>
                  </a:lnTo>
                  <a:lnTo>
                    <a:pt x="2" y="4"/>
                  </a:lnTo>
                  <a:lnTo>
                    <a:pt x="0" y="6"/>
                  </a:lnTo>
                  <a:lnTo>
                    <a:pt x="0" y="20"/>
                  </a:lnTo>
                  <a:lnTo>
                    <a:pt x="8" y="20"/>
                  </a:lnTo>
                  <a:lnTo>
                    <a:pt x="16" y="20"/>
                  </a:lnTo>
                  <a:lnTo>
                    <a:pt x="22" y="22"/>
                  </a:lnTo>
                  <a:lnTo>
                    <a:pt x="28" y="24"/>
                  </a:lnTo>
                  <a:lnTo>
                    <a:pt x="26" y="36"/>
                  </a:lnTo>
                  <a:lnTo>
                    <a:pt x="30" y="40"/>
                  </a:lnTo>
                  <a:lnTo>
                    <a:pt x="32" y="40"/>
                  </a:lnTo>
                  <a:lnTo>
                    <a:pt x="34" y="42"/>
                  </a:lnTo>
                  <a:lnTo>
                    <a:pt x="38" y="46"/>
                  </a:lnTo>
                  <a:lnTo>
                    <a:pt x="40" y="48"/>
                  </a:lnTo>
                  <a:lnTo>
                    <a:pt x="44" y="46"/>
                  </a:lnTo>
                  <a:lnTo>
                    <a:pt x="50" y="46"/>
                  </a:lnTo>
                  <a:lnTo>
                    <a:pt x="56" y="34"/>
                  </a:lnTo>
                  <a:lnTo>
                    <a:pt x="58" y="30"/>
                  </a:lnTo>
                  <a:lnTo>
                    <a:pt x="64" y="24"/>
                  </a:lnTo>
                  <a:lnTo>
                    <a:pt x="64" y="20"/>
                  </a:lnTo>
                  <a:lnTo>
                    <a:pt x="64"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89" name="Freeform 177"/>
            <p:cNvSpPr/>
            <p:nvPr/>
          </p:nvSpPr>
          <p:spPr bwMode="auto">
            <a:xfrm>
              <a:off x="5018348" y="2977364"/>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0 h 16"/>
                <a:gd name="T8" fmla="*/ 2147483647 w 40"/>
                <a:gd name="T9" fmla="*/ 0 h 16"/>
                <a:gd name="T10" fmla="*/ 2147483647 w 40"/>
                <a:gd name="T11" fmla="*/ 0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0 w 40"/>
                <a:gd name="T21" fmla="*/ 2147483647 h 16"/>
                <a:gd name="T22" fmla="*/ 2147483647 w 40"/>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16"/>
                <a:gd name="T38" fmla="*/ 40 w 40"/>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16">
                  <a:moveTo>
                    <a:pt x="38" y="16"/>
                  </a:moveTo>
                  <a:lnTo>
                    <a:pt x="40" y="4"/>
                  </a:lnTo>
                  <a:lnTo>
                    <a:pt x="34" y="2"/>
                  </a:lnTo>
                  <a:lnTo>
                    <a:pt x="28" y="0"/>
                  </a:lnTo>
                  <a:lnTo>
                    <a:pt x="20" y="0"/>
                  </a:lnTo>
                  <a:lnTo>
                    <a:pt x="14" y="0"/>
                  </a:lnTo>
                  <a:lnTo>
                    <a:pt x="12" y="6"/>
                  </a:lnTo>
                  <a:lnTo>
                    <a:pt x="8" y="6"/>
                  </a:lnTo>
                  <a:lnTo>
                    <a:pt x="4" y="8"/>
                  </a:lnTo>
                  <a:lnTo>
                    <a:pt x="2" y="12"/>
                  </a:lnTo>
                  <a:lnTo>
                    <a:pt x="0" y="16"/>
                  </a:lnTo>
                  <a:lnTo>
                    <a:pt x="38"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90" name="Freeform 178"/>
            <p:cNvSpPr/>
            <p:nvPr/>
          </p:nvSpPr>
          <p:spPr bwMode="auto">
            <a:xfrm>
              <a:off x="4429110" y="3354358"/>
              <a:ext cx="59962" cy="142037"/>
            </a:xfrm>
            <a:custGeom>
              <a:avLst/>
              <a:gdLst>
                <a:gd name="T0" fmla="*/ 2147483647 w 40"/>
                <a:gd name="T1" fmla="*/ 2147483647 h 90"/>
                <a:gd name="T2" fmla="*/ 2147483647 w 40"/>
                <a:gd name="T3" fmla="*/ 2147483647 h 90"/>
                <a:gd name="T4" fmla="*/ 2147483647 w 40"/>
                <a:gd name="T5" fmla="*/ 2147483647 h 90"/>
                <a:gd name="T6" fmla="*/ 2147483647 w 40"/>
                <a:gd name="T7" fmla="*/ 2147483647 h 90"/>
                <a:gd name="T8" fmla="*/ 2147483647 w 40"/>
                <a:gd name="T9" fmla="*/ 2147483647 h 90"/>
                <a:gd name="T10" fmla="*/ 2147483647 w 40"/>
                <a:gd name="T11" fmla="*/ 2147483647 h 90"/>
                <a:gd name="T12" fmla="*/ 2147483647 w 40"/>
                <a:gd name="T13" fmla="*/ 2147483647 h 90"/>
                <a:gd name="T14" fmla="*/ 2147483647 w 40"/>
                <a:gd name="T15" fmla="*/ 2147483647 h 90"/>
                <a:gd name="T16" fmla="*/ 0 w 40"/>
                <a:gd name="T17" fmla="*/ 2147483647 h 90"/>
                <a:gd name="T18" fmla="*/ 0 w 40"/>
                <a:gd name="T19" fmla="*/ 2147483647 h 90"/>
                <a:gd name="T20" fmla="*/ 0 w 40"/>
                <a:gd name="T21" fmla="*/ 2147483647 h 90"/>
                <a:gd name="T22" fmla="*/ 2147483647 w 40"/>
                <a:gd name="T23" fmla="*/ 2147483647 h 90"/>
                <a:gd name="T24" fmla="*/ 2147483647 w 40"/>
                <a:gd name="T25" fmla="*/ 2147483647 h 90"/>
                <a:gd name="T26" fmla="*/ 2147483647 w 40"/>
                <a:gd name="T27" fmla="*/ 2147483647 h 90"/>
                <a:gd name="T28" fmla="*/ 2147483647 w 40"/>
                <a:gd name="T29" fmla="*/ 2147483647 h 90"/>
                <a:gd name="T30" fmla="*/ 2147483647 w 40"/>
                <a:gd name="T31" fmla="*/ 2147483647 h 90"/>
                <a:gd name="T32" fmla="*/ 2147483647 w 40"/>
                <a:gd name="T33" fmla="*/ 2147483647 h 90"/>
                <a:gd name="T34" fmla="*/ 2147483647 w 40"/>
                <a:gd name="T35" fmla="*/ 2147483647 h 90"/>
                <a:gd name="T36" fmla="*/ 2147483647 w 40"/>
                <a:gd name="T37" fmla="*/ 2147483647 h 90"/>
                <a:gd name="T38" fmla="*/ 2147483647 w 40"/>
                <a:gd name="T39" fmla="*/ 2147483647 h 90"/>
                <a:gd name="T40" fmla="*/ 2147483647 w 40"/>
                <a:gd name="T41" fmla="*/ 2147483647 h 90"/>
                <a:gd name="T42" fmla="*/ 2147483647 w 40"/>
                <a:gd name="T43" fmla="*/ 0 h 90"/>
                <a:gd name="T44" fmla="*/ 2147483647 w 40"/>
                <a:gd name="T45" fmla="*/ 2147483647 h 90"/>
                <a:gd name="T46" fmla="*/ 2147483647 w 40"/>
                <a:gd name="T47" fmla="*/ 2147483647 h 90"/>
                <a:gd name="T48" fmla="*/ 2147483647 w 40"/>
                <a:gd name="T49" fmla="*/ 2147483647 h 90"/>
                <a:gd name="T50" fmla="*/ 2147483647 w 40"/>
                <a:gd name="T51" fmla="*/ 2147483647 h 90"/>
                <a:gd name="T52" fmla="*/ 2147483647 w 40"/>
                <a:gd name="T53" fmla="*/ 2147483647 h 90"/>
                <a:gd name="T54" fmla="*/ 2147483647 w 40"/>
                <a:gd name="T55" fmla="*/ 2147483647 h 90"/>
                <a:gd name="T56" fmla="*/ 2147483647 w 40"/>
                <a:gd name="T57" fmla="*/ 2147483647 h 90"/>
                <a:gd name="T58" fmla="*/ 2147483647 w 40"/>
                <a:gd name="T59" fmla="*/ 2147483647 h 90"/>
                <a:gd name="T60" fmla="*/ 2147483647 w 40"/>
                <a:gd name="T61" fmla="*/ 2147483647 h 90"/>
                <a:gd name="T62" fmla="*/ 2147483647 w 40"/>
                <a:gd name="T63" fmla="*/ 2147483647 h 90"/>
                <a:gd name="T64" fmla="*/ 2147483647 w 40"/>
                <a:gd name="T65" fmla="*/ 2147483647 h 90"/>
                <a:gd name="T66" fmla="*/ 2147483647 w 40"/>
                <a:gd name="T67" fmla="*/ 2147483647 h 90"/>
                <a:gd name="T68" fmla="*/ 2147483647 w 40"/>
                <a:gd name="T69" fmla="*/ 2147483647 h 90"/>
                <a:gd name="T70" fmla="*/ 2147483647 w 40"/>
                <a:gd name="T71" fmla="*/ 2147483647 h 90"/>
                <a:gd name="T72" fmla="*/ 2147483647 w 40"/>
                <a:gd name="T73" fmla="*/ 2147483647 h 90"/>
                <a:gd name="T74" fmla="*/ 2147483647 w 40"/>
                <a:gd name="T75" fmla="*/ 2147483647 h 90"/>
                <a:gd name="T76" fmla="*/ 2147483647 w 40"/>
                <a:gd name="T77" fmla="*/ 2147483647 h 90"/>
                <a:gd name="T78" fmla="*/ 2147483647 w 40"/>
                <a:gd name="T79" fmla="*/ 2147483647 h 90"/>
                <a:gd name="T80" fmla="*/ 2147483647 w 40"/>
                <a:gd name="T81" fmla="*/ 2147483647 h 90"/>
                <a:gd name="T82" fmla="*/ 2147483647 w 40"/>
                <a:gd name="T83" fmla="*/ 2147483647 h 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
                <a:gd name="T127" fmla="*/ 0 h 90"/>
                <a:gd name="T128" fmla="*/ 40 w 40"/>
                <a:gd name="T129" fmla="*/ 90 h 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 h="90">
                  <a:moveTo>
                    <a:pt x="24" y="90"/>
                  </a:moveTo>
                  <a:lnTo>
                    <a:pt x="16" y="90"/>
                  </a:lnTo>
                  <a:lnTo>
                    <a:pt x="12" y="90"/>
                  </a:lnTo>
                  <a:lnTo>
                    <a:pt x="8" y="90"/>
                  </a:lnTo>
                  <a:lnTo>
                    <a:pt x="6" y="76"/>
                  </a:lnTo>
                  <a:lnTo>
                    <a:pt x="8" y="66"/>
                  </a:lnTo>
                  <a:lnTo>
                    <a:pt x="6" y="64"/>
                  </a:lnTo>
                  <a:lnTo>
                    <a:pt x="4" y="64"/>
                  </a:lnTo>
                  <a:lnTo>
                    <a:pt x="0" y="62"/>
                  </a:lnTo>
                  <a:lnTo>
                    <a:pt x="0" y="58"/>
                  </a:lnTo>
                  <a:lnTo>
                    <a:pt x="0" y="52"/>
                  </a:lnTo>
                  <a:lnTo>
                    <a:pt x="2" y="48"/>
                  </a:lnTo>
                  <a:lnTo>
                    <a:pt x="6" y="38"/>
                  </a:lnTo>
                  <a:lnTo>
                    <a:pt x="10" y="32"/>
                  </a:lnTo>
                  <a:lnTo>
                    <a:pt x="12" y="26"/>
                  </a:lnTo>
                  <a:lnTo>
                    <a:pt x="12" y="22"/>
                  </a:lnTo>
                  <a:lnTo>
                    <a:pt x="12" y="18"/>
                  </a:lnTo>
                  <a:lnTo>
                    <a:pt x="10" y="16"/>
                  </a:lnTo>
                  <a:lnTo>
                    <a:pt x="8" y="14"/>
                  </a:lnTo>
                  <a:lnTo>
                    <a:pt x="8" y="12"/>
                  </a:lnTo>
                  <a:lnTo>
                    <a:pt x="10" y="6"/>
                  </a:lnTo>
                  <a:lnTo>
                    <a:pt x="12" y="0"/>
                  </a:lnTo>
                  <a:lnTo>
                    <a:pt x="16" y="4"/>
                  </a:lnTo>
                  <a:lnTo>
                    <a:pt x="22" y="6"/>
                  </a:lnTo>
                  <a:lnTo>
                    <a:pt x="36" y="6"/>
                  </a:lnTo>
                  <a:lnTo>
                    <a:pt x="38" y="8"/>
                  </a:lnTo>
                  <a:lnTo>
                    <a:pt x="40" y="12"/>
                  </a:lnTo>
                  <a:lnTo>
                    <a:pt x="38" y="24"/>
                  </a:lnTo>
                  <a:lnTo>
                    <a:pt x="34" y="34"/>
                  </a:lnTo>
                  <a:lnTo>
                    <a:pt x="30" y="40"/>
                  </a:lnTo>
                  <a:lnTo>
                    <a:pt x="28" y="50"/>
                  </a:lnTo>
                  <a:lnTo>
                    <a:pt x="30" y="54"/>
                  </a:lnTo>
                  <a:lnTo>
                    <a:pt x="30" y="60"/>
                  </a:lnTo>
                  <a:lnTo>
                    <a:pt x="30" y="64"/>
                  </a:lnTo>
                  <a:lnTo>
                    <a:pt x="28" y="68"/>
                  </a:lnTo>
                  <a:lnTo>
                    <a:pt x="30" y="70"/>
                  </a:lnTo>
                  <a:lnTo>
                    <a:pt x="32" y="74"/>
                  </a:lnTo>
                  <a:lnTo>
                    <a:pt x="30" y="78"/>
                  </a:lnTo>
                  <a:lnTo>
                    <a:pt x="28" y="80"/>
                  </a:lnTo>
                  <a:lnTo>
                    <a:pt x="26" y="84"/>
                  </a:lnTo>
                  <a:lnTo>
                    <a:pt x="24" y="86"/>
                  </a:lnTo>
                  <a:lnTo>
                    <a:pt x="24"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91" name="Freeform 179"/>
            <p:cNvSpPr/>
            <p:nvPr/>
          </p:nvSpPr>
          <p:spPr bwMode="auto">
            <a:xfrm>
              <a:off x="4439488" y="3305243"/>
              <a:ext cx="253684" cy="220355"/>
            </a:xfrm>
            <a:custGeom>
              <a:avLst/>
              <a:gdLst>
                <a:gd name="T0" fmla="*/ 2147483647 w 174"/>
                <a:gd name="T1" fmla="*/ 2147483647 h 140"/>
                <a:gd name="T2" fmla="*/ 2147483647 w 174"/>
                <a:gd name="T3" fmla="*/ 2147483647 h 140"/>
                <a:gd name="T4" fmla="*/ 2147483647 w 174"/>
                <a:gd name="T5" fmla="*/ 2147483647 h 140"/>
                <a:gd name="T6" fmla="*/ 2147483647 w 174"/>
                <a:gd name="T7" fmla="*/ 2147483647 h 140"/>
                <a:gd name="T8" fmla="*/ 2147483647 w 174"/>
                <a:gd name="T9" fmla="*/ 2147483647 h 140"/>
                <a:gd name="T10" fmla="*/ 2147483647 w 174"/>
                <a:gd name="T11" fmla="*/ 2147483647 h 140"/>
                <a:gd name="T12" fmla="*/ 2147483647 w 174"/>
                <a:gd name="T13" fmla="*/ 2147483647 h 140"/>
                <a:gd name="T14" fmla="*/ 2147483647 w 174"/>
                <a:gd name="T15" fmla="*/ 2147483647 h 140"/>
                <a:gd name="T16" fmla="*/ 2147483647 w 174"/>
                <a:gd name="T17" fmla="*/ 2147483647 h 140"/>
                <a:gd name="T18" fmla="*/ 2147483647 w 174"/>
                <a:gd name="T19" fmla="*/ 2147483647 h 140"/>
                <a:gd name="T20" fmla="*/ 2147483647 w 174"/>
                <a:gd name="T21" fmla="*/ 2147483647 h 140"/>
                <a:gd name="T22" fmla="*/ 2147483647 w 174"/>
                <a:gd name="T23" fmla="*/ 2147483647 h 140"/>
                <a:gd name="T24" fmla="*/ 2147483647 w 174"/>
                <a:gd name="T25" fmla="*/ 2147483647 h 140"/>
                <a:gd name="T26" fmla="*/ 2147483647 w 174"/>
                <a:gd name="T27" fmla="*/ 2147483647 h 140"/>
                <a:gd name="T28" fmla="*/ 2147483647 w 174"/>
                <a:gd name="T29" fmla="*/ 2147483647 h 140"/>
                <a:gd name="T30" fmla="*/ 2147483647 w 174"/>
                <a:gd name="T31" fmla="*/ 2147483647 h 140"/>
                <a:gd name="T32" fmla="*/ 2147483647 w 174"/>
                <a:gd name="T33" fmla="*/ 2147483647 h 140"/>
                <a:gd name="T34" fmla="*/ 2147483647 w 174"/>
                <a:gd name="T35" fmla="*/ 2147483647 h 140"/>
                <a:gd name="T36" fmla="*/ 2147483647 w 174"/>
                <a:gd name="T37" fmla="*/ 2147483647 h 140"/>
                <a:gd name="T38" fmla="*/ 2147483647 w 174"/>
                <a:gd name="T39" fmla="*/ 2147483647 h 140"/>
                <a:gd name="T40" fmla="*/ 2147483647 w 174"/>
                <a:gd name="T41" fmla="*/ 2147483647 h 140"/>
                <a:gd name="T42" fmla="*/ 2147483647 w 174"/>
                <a:gd name="T43" fmla="*/ 2147483647 h 140"/>
                <a:gd name="T44" fmla="*/ 2147483647 w 174"/>
                <a:gd name="T45" fmla="*/ 2147483647 h 140"/>
                <a:gd name="T46" fmla="*/ 2147483647 w 174"/>
                <a:gd name="T47" fmla="*/ 2147483647 h 140"/>
                <a:gd name="T48" fmla="*/ 2147483647 w 174"/>
                <a:gd name="T49" fmla="*/ 2147483647 h 140"/>
                <a:gd name="T50" fmla="*/ 2147483647 w 174"/>
                <a:gd name="T51" fmla="*/ 2147483647 h 140"/>
                <a:gd name="T52" fmla="*/ 0 w 174"/>
                <a:gd name="T53" fmla="*/ 2147483647 h 140"/>
                <a:gd name="T54" fmla="*/ 0 w 174"/>
                <a:gd name="T55" fmla="*/ 2147483647 h 140"/>
                <a:gd name="T56" fmla="*/ 2147483647 w 174"/>
                <a:gd name="T57" fmla="*/ 2147483647 h 140"/>
                <a:gd name="T58" fmla="*/ 2147483647 w 174"/>
                <a:gd name="T59" fmla="*/ 0 h 140"/>
                <a:gd name="T60" fmla="*/ 2147483647 w 174"/>
                <a:gd name="T61" fmla="*/ 2147483647 h 140"/>
                <a:gd name="T62" fmla="*/ 2147483647 w 174"/>
                <a:gd name="T63" fmla="*/ 2147483647 h 140"/>
                <a:gd name="T64" fmla="*/ 2147483647 w 174"/>
                <a:gd name="T65" fmla="*/ 2147483647 h 140"/>
                <a:gd name="T66" fmla="*/ 2147483647 w 174"/>
                <a:gd name="T67" fmla="*/ 2147483647 h 140"/>
                <a:gd name="T68" fmla="*/ 2147483647 w 174"/>
                <a:gd name="T69" fmla="*/ 2147483647 h 140"/>
                <a:gd name="T70" fmla="*/ 2147483647 w 174"/>
                <a:gd name="T71" fmla="*/ 2147483647 h 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40"/>
                <a:gd name="T110" fmla="*/ 174 w 174"/>
                <a:gd name="T111" fmla="*/ 140 h 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40">
                  <a:moveTo>
                    <a:pt x="174" y="32"/>
                  </a:moveTo>
                  <a:lnTo>
                    <a:pt x="174" y="34"/>
                  </a:lnTo>
                  <a:lnTo>
                    <a:pt x="168" y="38"/>
                  </a:lnTo>
                  <a:lnTo>
                    <a:pt x="164" y="44"/>
                  </a:lnTo>
                  <a:lnTo>
                    <a:pt x="146" y="52"/>
                  </a:lnTo>
                  <a:lnTo>
                    <a:pt x="138" y="56"/>
                  </a:lnTo>
                  <a:lnTo>
                    <a:pt x="134" y="62"/>
                  </a:lnTo>
                  <a:lnTo>
                    <a:pt x="128" y="68"/>
                  </a:lnTo>
                  <a:lnTo>
                    <a:pt x="126" y="80"/>
                  </a:lnTo>
                  <a:lnTo>
                    <a:pt x="128" y="86"/>
                  </a:lnTo>
                  <a:lnTo>
                    <a:pt x="132" y="90"/>
                  </a:lnTo>
                  <a:lnTo>
                    <a:pt x="124" y="96"/>
                  </a:lnTo>
                  <a:lnTo>
                    <a:pt x="112" y="108"/>
                  </a:lnTo>
                  <a:lnTo>
                    <a:pt x="106" y="118"/>
                  </a:lnTo>
                  <a:lnTo>
                    <a:pt x="102" y="122"/>
                  </a:lnTo>
                  <a:lnTo>
                    <a:pt x="102" y="126"/>
                  </a:lnTo>
                  <a:lnTo>
                    <a:pt x="70" y="126"/>
                  </a:lnTo>
                  <a:lnTo>
                    <a:pt x="64" y="128"/>
                  </a:lnTo>
                  <a:lnTo>
                    <a:pt x="62" y="132"/>
                  </a:lnTo>
                  <a:lnTo>
                    <a:pt x="56" y="134"/>
                  </a:lnTo>
                  <a:lnTo>
                    <a:pt x="54" y="136"/>
                  </a:lnTo>
                  <a:lnTo>
                    <a:pt x="50" y="140"/>
                  </a:lnTo>
                  <a:lnTo>
                    <a:pt x="48" y="140"/>
                  </a:lnTo>
                  <a:lnTo>
                    <a:pt x="42" y="140"/>
                  </a:lnTo>
                  <a:lnTo>
                    <a:pt x="38" y="136"/>
                  </a:lnTo>
                  <a:lnTo>
                    <a:pt x="36" y="130"/>
                  </a:lnTo>
                  <a:lnTo>
                    <a:pt x="36" y="124"/>
                  </a:lnTo>
                  <a:lnTo>
                    <a:pt x="34" y="122"/>
                  </a:lnTo>
                  <a:lnTo>
                    <a:pt x="30" y="120"/>
                  </a:lnTo>
                  <a:lnTo>
                    <a:pt x="24" y="120"/>
                  </a:lnTo>
                  <a:lnTo>
                    <a:pt x="18" y="120"/>
                  </a:lnTo>
                  <a:lnTo>
                    <a:pt x="20" y="116"/>
                  </a:lnTo>
                  <a:lnTo>
                    <a:pt x="22" y="112"/>
                  </a:lnTo>
                  <a:lnTo>
                    <a:pt x="24" y="108"/>
                  </a:lnTo>
                  <a:lnTo>
                    <a:pt x="26" y="104"/>
                  </a:lnTo>
                  <a:lnTo>
                    <a:pt x="24" y="100"/>
                  </a:lnTo>
                  <a:lnTo>
                    <a:pt x="22" y="98"/>
                  </a:lnTo>
                  <a:lnTo>
                    <a:pt x="24" y="94"/>
                  </a:lnTo>
                  <a:lnTo>
                    <a:pt x="24" y="90"/>
                  </a:lnTo>
                  <a:lnTo>
                    <a:pt x="24" y="84"/>
                  </a:lnTo>
                  <a:lnTo>
                    <a:pt x="22" y="80"/>
                  </a:lnTo>
                  <a:lnTo>
                    <a:pt x="24" y="70"/>
                  </a:lnTo>
                  <a:lnTo>
                    <a:pt x="28" y="64"/>
                  </a:lnTo>
                  <a:lnTo>
                    <a:pt x="32" y="54"/>
                  </a:lnTo>
                  <a:lnTo>
                    <a:pt x="34" y="42"/>
                  </a:lnTo>
                  <a:lnTo>
                    <a:pt x="32" y="38"/>
                  </a:lnTo>
                  <a:lnTo>
                    <a:pt x="30" y="36"/>
                  </a:lnTo>
                  <a:lnTo>
                    <a:pt x="16" y="36"/>
                  </a:lnTo>
                  <a:lnTo>
                    <a:pt x="10" y="34"/>
                  </a:lnTo>
                  <a:lnTo>
                    <a:pt x="6" y="30"/>
                  </a:lnTo>
                  <a:lnTo>
                    <a:pt x="6" y="26"/>
                  </a:lnTo>
                  <a:lnTo>
                    <a:pt x="4" y="22"/>
                  </a:lnTo>
                  <a:lnTo>
                    <a:pt x="2" y="18"/>
                  </a:lnTo>
                  <a:lnTo>
                    <a:pt x="0" y="16"/>
                  </a:lnTo>
                  <a:lnTo>
                    <a:pt x="0" y="12"/>
                  </a:lnTo>
                  <a:lnTo>
                    <a:pt x="0" y="10"/>
                  </a:lnTo>
                  <a:lnTo>
                    <a:pt x="4" y="8"/>
                  </a:lnTo>
                  <a:lnTo>
                    <a:pt x="12" y="6"/>
                  </a:lnTo>
                  <a:lnTo>
                    <a:pt x="12" y="2"/>
                  </a:lnTo>
                  <a:lnTo>
                    <a:pt x="14" y="0"/>
                  </a:lnTo>
                  <a:lnTo>
                    <a:pt x="20" y="0"/>
                  </a:lnTo>
                  <a:lnTo>
                    <a:pt x="40" y="2"/>
                  </a:lnTo>
                  <a:lnTo>
                    <a:pt x="60" y="4"/>
                  </a:lnTo>
                  <a:lnTo>
                    <a:pt x="80" y="8"/>
                  </a:lnTo>
                  <a:lnTo>
                    <a:pt x="102" y="10"/>
                  </a:lnTo>
                  <a:lnTo>
                    <a:pt x="124" y="16"/>
                  </a:lnTo>
                  <a:lnTo>
                    <a:pt x="136" y="18"/>
                  </a:lnTo>
                  <a:lnTo>
                    <a:pt x="150" y="20"/>
                  </a:lnTo>
                  <a:lnTo>
                    <a:pt x="152" y="20"/>
                  </a:lnTo>
                  <a:lnTo>
                    <a:pt x="154" y="22"/>
                  </a:lnTo>
                  <a:lnTo>
                    <a:pt x="160" y="26"/>
                  </a:lnTo>
                  <a:lnTo>
                    <a:pt x="174"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92" name="Freeform 180"/>
            <p:cNvSpPr/>
            <p:nvPr/>
          </p:nvSpPr>
          <p:spPr bwMode="auto">
            <a:xfrm>
              <a:off x="4531736" y="3099489"/>
              <a:ext cx="261756" cy="257523"/>
            </a:xfrm>
            <a:custGeom>
              <a:avLst/>
              <a:gdLst>
                <a:gd name="T0" fmla="*/ 2147483647 w 178"/>
                <a:gd name="T1" fmla="*/ 2147483647 h 162"/>
                <a:gd name="T2" fmla="*/ 2147483647 w 178"/>
                <a:gd name="T3" fmla="*/ 2147483647 h 162"/>
                <a:gd name="T4" fmla="*/ 2147483647 w 178"/>
                <a:gd name="T5" fmla="*/ 2147483647 h 162"/>
                <a:gd name="T6" fmla="*/ 2147483647 w 178"/>
                <a:gd name="T7" fmla="*/ 2147483647 h 162"/>
                <a:gd name="T8" fmla="*/ 2147483647 w 178"/>
                <a:gd name="T9" fmla="*/ 2147483647 h 162"/>
                <a:gd name="T10" fmla="*/ 2147483647 w 178"/>
                <a:gd name="T11" fmla="*/ 2147483647 h 162"/>
                <a:gd name="T12" fmla="*/ 2147483647 w 178"/>
                <a:gd name="T13" fmla="*/ 2147483647 h 162"/>
                <a:gd name="T14" fmla="*/ 2147483647 w 178"/>
                <a:gd name="T15" fmla="*/ 2147483647 h 162"/>
                <a:gd name="T16" fmla="*/ 2147483647 w 178"/>
                <a:gd name="T17" fmla="*/ 2147483647 h 162"/>
                <a:gd name="T18" fmla="*/ 2147483647 w 178"/>
                <a:gd name="T19" fmla="*/ 2147483647 h 162"/>
                <a:gd name="T20" fmla="*/ 2147483647 w 178"/>
                <a:gd name="T21" fmla="*/ 2147483647 h 162"/>
                <a:gd name="T22" fmla="*/ 2147483647 w 178"/>
                <a:gd name="T23" fmla="*/ 2147483647 h 162"/>
                <a:gd name="T24" fmla="*/ 2147483647 w 178"/>
                <a:gd name="T25" fmla="*/ 2147483647 h 162"/>
                <a:gd name="T26" fmla="*/ 2147483647 w 178"/>
                <a:gd name="T27" fmla="*/ 2147483647 h 162"/>
                <a:gd name="T28" fmla="*/ 2147483647 w 178"/>
                <a:gd name="T29" fmla="*/ 2147483647 h 162"/>
                <a:gd name="T30" fmla="*/ 2147483647 w 178"/>
                <a:gd name="T31" fmla="*/ 2147483647 h 162"/>
                <a:gd name="T32" fmla="*/ 2147483647 w 178"/>
                <a:gd name="T33" fmla="*/ 2147483647 h 162"/>
                <a:gd name="T34" fmla="*/ 2147483647 w 178"/>
                <a:gd name="T35" fmla="*/ 2147483647 h 162"/>
                <a:gd name="T36" fmla="*/ 2147483647 w 178"/>
                <a:gd name="T37" fmla="*/ 2147483647 h 162"/>
                <a:gd name="T38" fmla="*/ 2147483647 w 178"/>
                <a:gd name="T39" fmla="*/ 2147483647 h 162"/>
                <a:gd name="T40" fmla="*/ 2147483647 w 178"/>
                <a:gd name="T41" fmla="*/ 2147483647 h 162"/>
                <a:gd name="T42" fmla="*/ 2147483647 w 178"/>
                <a:gd name="T43" fmla="*/ 2147483647 h 162"/>
                <a:gd name="T44" fmla="*/ 2147483647 w 178"/>
                <a:gd name="T45" fmla="*/ 2147483647 h 162"/>
                <a:gd name="T46" fmla="*/ 2147483647 w 178"/>
                <a:gd name="T47" fmla="*/ 2147483647 h 162"/>
                <a:gd name="T48" fmla="*/ 2147483647 w 178"/>
                <a:gd name="T49" fmla="*/ 2147483647 h 162"/>
                <a:gd name="T50" fmla="*/ 2147483647 w 178"/>
                <a:gd name="T51" fmla="*/ 2147483647 h 162"/>
                <a:gd name="T52" fmla="*/ 2147483647 w 178"/>
                <a:gd name="T53" fmla="*/ 2147483647 h 162"/>
                <a:gd name="T54" fmla="*/ 2147483647 w 178"/>
                <a:gd name="T55" fmla="*/ 2147483647 h 162"/>
                <a:gd name="T56" fmla="*/ 2147483647 w 178"/>
                <a:gd name="T57" fmla="*/ 2147483647 h 162"/>
                <a:gd name="T58" fmla="*/ 2147483647 w 178"/>
                <a:gd name="T59" fmla="*/ 2147483647 h 162"/>
                <a:gd name="T60" fmla="*/ 2147483647 w 178"/>
                <a:gd name="T61" fmla="*/ 2147483647 h 162"/>
                <a:gd name="T62" fmla="*/ 2147483647 w 178"/>
                <a:gd name="T63" fmla="*/ 0 h 162"/>
                <a:gd name="T64" fmla="*/ 2147483647 w 178"/>
                <a:gd name="T65" fmla="*/ 2147483647 h 162"/>
                <a:gd name="T66" fmla="*/ 2147483647 w 178"/>
                <a:gd name="T67" fmla="*/ 2147483647 h 162"/>
                <a:gd name="T68" fmla="*/ 2147483647 w 178"/>
                <a:gd name="T69" fmla="*/ 2147483647 h 162"/>
                <a:gd name="T70" fmla="*/ 2147483647 w 178"/>
                <a:gd name="T71" fmla="*/ 2147483647 h 162"/>
                <a:gd name="T72" fmla="*/ 2147483647 w 178"/>
                <a:gd name="T73" fmla="*/ 2147483647 h 162"/>
                <a:gd name="T74" fmla="*/ 2147483647 w 178"/>
                <a:gd name="T75" fmla="*/ 2147483647 h 162"/>
                <a:gd name="T76" fmla="*/ 2147483647 w 178"/>
                <a:gd name="T77" fmla="*/ 2147483647 h 162"/>
                <a:gd name="T78" fmla="*/ 2147483647 w 178"/>
                <a:gd name="T79" fmla="*/ 2147483647 h 162"/>
                <a:gd name="T80" fmla="*/ 2147483647 w 178"/>
                <a:gd name="T81" fmla="*/ 2147483647 h 162"/>
                <a:gd name="T82" fmla="*/ 2147483647 w 178"/>
                <a:gd name="T83" fmla="*/ 2147483647 h 162"/>
                <a:gd name="T84" fmla="*/ 2147483647 w 178"/>
                <a:gd name="T85" fmla="*/ 2147483647 h 162"/>
                <a:gd name="T86" fmla="*/ 2147483647 w 178"/>
                <a:gd name="T87" fmla="*/ 2147483647 h 162"/>
                <a:gd name="T88" fmla="*/ 2147483647 w 178"/>
                <a:gd name="T89" fmla="*/ 2147483647 h 162"/>
                <a:gd name="T90" fmla="*/ 2147483647 w 178"/>
                <a:gd name="T91" fmla="*/ 2147483647 h 162"/>
                <a:gd name="T92" fmla="*/ 2147483647 w 178"/>
                <a:gd name="T93" fmla="*/ 2147483647 h 162"/>
                <a:gd name="T94" fmla="*/ 2147483647 w 178"/>
                <a:gd name="T95" fmla="*/ 2147483647 h 162"/>
                <a:gd name="T96" fmla="*/ 2147483647 w 178"/>
                <a:gd name="T97" fmla="*/ 2147483647 h 162"/>
                <a:gd name="T98" fmla="*/ 2147483647 w 178"/>
                <a:gd name="T99" fmla="*/ 2147483647 h 162"/>
                <a:gd name="T100" fmla="*/ 2147483647 w 178"/>
                <a:gd name="T101" fmla="*/ 2147483647 h 162"/>
                <a:gd name="T102" fmla="*/ 2147483647 w 178"/>
                <a:gd name="T103" fmla="*/ 2147483647 h 162"/>
                <a:gd name="T104" fmla="*/ 2147483647 w 178"/>
                <a:gd name="T105" fmla="*/ 2147483647 h 1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8"/>
                <a:gd name="T160" fmla="*/ 0 h 162"/>
                <a:gd name="T161" fmla="*/ 178 w 178"/>
                <a:gd name="T162" fmla="*/ 162 h 1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8" h="162">
                  <a:moveTo>
                    <a:pt x="178" y="128"/>
                  </a:moveTo>
                  <a:lnTo>
                    <a:pt x="174" y="128"/>
                  </a:lnTo>
                  <a:lnTo>
                    <a:pt x="168" y="132"/>
                  </a:lnTo>
                  <a:lnTo>
                    <a:pt x="162" y="136"/>
                  </a:lnTo>
                  <a:lnTo>
                    <a:pt x="158" y="140"/>
                  </a:lnTo>
                  <a:lnTo>
                    <a:pt x="154" y="142"/>
                  </a:lnTo>
                  <a:lnTo>
                    <a:pt x="146" y="140"/>
                  </a:lnTo>
                  <a:lnTo>
                    <a:pt x="138" y="138"/>
                  </a:lnTo>
                  <a:lnTo>
                    <a:pt x="132" y="134"/>
                  </a:lnTo>
                  <a:lnTo>
                    <a:pt x="126" y="134"/>
                  </a:lnTo>
                  <a:lnTo>
                    <a:pt x="120" y="134"/>
                  </a:lnTo>
                  <a:lnTo>
                    <a:pt x="114" y="138"/>
                  </a:lnTo>
                  <a:lnTo>
                    <a:pt x="110" y="142"/>
                  </a:lnTo>
                  <a:lnTo>
                    <a:pt x="110" y="150"/>
                  </a:lnTo>
                  <a:lnTo>
                    <a:pt x="110" y="162"/>
                  </a:lnTo>
                  <a:lnTo>
                    <a:pt x="96" y="156"/>
                  </a:lnTo>
                  <a:lnTo>
                    <a:pt x="90" y="152"/>
                  </a:lnTo>
                  <a:lnTo>
                    <a:pt x="88" y="150"/>
                  </a:lnTo>
                  <a:lnTo>
                    <a:pt x="86" y="150"/>
                  </a:lnTo>
                  <a:lnTo>
                    <a:pt x="72" y="148"/>
                  </a:lnTo>
                  <a:lnTo>
                    <a:pt x="60" y="146"/>
                  </a:lnTo>
                  <a:lnTo>
                    <a:pt x="38" y="140"/>
                  </a:lnTo>
                  <a:lnTo>
                    <a:pt x="42" y="138"/>
                  </a:lnTo>
                  <a:lnTo>
                    <a:pt x="44" y="136"/>
                  </a:lnTo>
                  <a:lnTo>
                    <a:pt x="46" y="126"/>
                  </a:lnTo>
                  <a:lnTo>
                    <a:pt x="48" y="114"/>
                  </a:lnTo>
                  <a:lnTo>
                    <a:pt x="48" y="106"/>
                  </a:lnTo>
                  <a:lnTo>
                    <a:pt x="48" y="92"/>
                  </a:lnTo>
                  <a:lnTo>
                    <a:pt x="44" y="80"/>
                  </a:lnTo>
                  <a:lnTo>
                    <a:pt x="38" y="68"/>
                  </a:lnTo>
                  <a:lnTo>
                    <a:pt x="34" y="64"/>
                  </a:lnTo>
                  <a:lnTo>
                    <a:pt x="30" y="62"/>
                  </a:lnTo>
                  <a:lnTo>
                    <a:pt x="12" y="60"/>
                  </a:lnTo>
                  <a:lnTo>
                    <a:pt x="8" y="58"/>
                  </a:lnTo>
                  <a:lnTo>
                    <a:pt x="4" y="54"/>
                  </a:lnTo>
                  <a:lnTo>
                    <a:pt x="2" y="50"/>
                  </a:lnTo>
                  <a:lnTo>
                    <a:pt x="0" y="44"/>
                  </a:lnTo>
                  <a:lnTo>
                    <a:pt x="6" y="42"/>
                  </a:lnTo>
                  <a:lnTo>
                    <a:pt x="12" y="40"/>
                  </a:lnTo>
                  <a:lnTo>
                    <a:pt x="16" y="36"/>
                  </a:lnTo>
                  <a:lnTo>
                    <a:pt x="20" y="36"/>
                  </a:lnTo>
                  <a:lnTo>
                    <a:pt x="24" y="36"/>
                  </a:lnTo>
                  <a:lnTo>
                    <a:pt x="28" y="38"/>
                  </a:lnTo>
                  <a:lnTo>
                    <a:pt x="32" y="40"/>
                  </a:lnTo>
                  <a:lnTo>
                    <a:pt x="38" y="42"/>
                  </a:lnTo>
                  <a:lnTo>
                    <a:pt x="42" y="42"/>
                  </a:lnTo>
                  <a:lnTo>
                    <a:pt x="44" y="40"/>
                  </a:lnTo>
                  <a:lnTo>
                    <a:pt x="44" y="36"/>
                  </a:lnTo>
                  <a:lnTo>
                    <a:pt x="44" y="34"/>
                  </a:lnTo>
                  <a:lnTo>
                    <a:pt x="40" y="32"/>
                  </a:lnTo>
                  <a:lnTo>
                    <a:pt x="40" y="26"/>
                  </a:lnTo>
                  <a:lnTo>
                    <a:pt x="46" y="26"/>
                  </a:lnTo>
                  <a:lnTo>
                    <a:pt x="50" y="28"/>
                  </a:lnTo>
                  <a:lnTo>
                    <a:pt x="56" y="30"/>
                  </a:lnTo>
                  <a:lnTo>
                    <a:pt x="62" y="30"/>
                  </a:lnTo>
                  <a:lnTo>
                    <a:pt x="66" y="30"/>
                  </a:lnTo>
                  <a:lnTo>
                    <a:pt x="66" y="28"/>
                  </a:lnTo>
                  <a:lnTo>
                    <a:pt x="68" y="22"/>
                  </a:lnTo>
                  <a:lnTo>
                    <a:pt x="72" y="18"/>
                  </a:lnTo>
                  <a:lnTo>
                    <a:pt x="80" y="14"/>
                  </a:lnTo>
                  <a:lnTo>
                    <a:pt x="86" y="10"/>
                  </a:lnTo>
                  <a:lnTo>
                    <a:pt x="86" y="6"/>
                  </a:lnTo>
                  <a:lnTo>
                    <a:pt x="88" y="2"/>
                  </a:lnTo>
                  <a:lnTo>
                    <a:pt x="98" y="0"/>
                  </a:lnTo>
                  <a:lnTo>
                    <a:pt x="100" y="4"/>
                  </a:lnTo>
                  <a:lnTo>
                    <a:pt x="106" y="8"/>
                  </a:lnTo>
                  <a:lnTo>
                    <a:pt x="112" y="10"/>
                  </a:lnTo>
                  <a:lnTo>
                    <a:pt x="120" y="12"/>
                  </a:lnTo>
                  <a:lnTo>
                    <a:pt x="120" y="16"/>
                  </a:lnTo>
                  <a:lnTo>
                    <a:pt x="122" y="18"/>
                  </a:lnTo>
                  <a:lnTo>
                    <a:pt x="126" y="20"/>
                  </a:lnTo>
                  <a:lnTo>
                    <a:pt x="130" y="20"/>
                  </a:lnTo>
                  <a:lnTo>
                    <a:pt x="130" y="22"/>
                  </a:lnTo>
                  <a:lnTo>
                    <a:pt x="132" y="22"/>
                  </a:lnTo>
                  <a:lnTo>
                    <a:pt x="136" y="26"/>
                  </a:lnTo>
                  <a:lnTo>
                    <a:pt x="140" y="28"/>
                  </a:lnTo>
                  <a:lnTo>
                    <a:pt x="150" y="28"/>
                  </a:lnTo>
                  <a:lnTo>
                    <a:pt x="154" y="30"/>
                  </a:lnTo>
                  <a:lnTo>
                    <a:pt x="160" y="32"/>
                  </a:lnTo>
                  <a:lnTo>
                    <a:pt x="168" y="34"/>
                  </a:lnTo>
                  <a:lnTo>
                    <a:pt x="176" y="36"/>
                  </a:lnTo>
                  <a:lnTo>
                    <a:pt x="174" y="44"/>
                  </a:lnTo>
                  <a:lnTo>
                    <a:pt x="172" y="54"/>
                  </a:lnTo>
                  <a:lnTo>
                    <a:pt x="168" y="60"/>
                  </a:lnTo>
                  <a:lnTo>
                    <a:pt x="166" y="62"/>
                  </a:lnTo>
                  <a:lnTo>
                    <a:pt x="164" y="64"/>
                  </a:lnTo>
                  <a:lnTo>
                    <a:pt x="162" y="68"/>
                  </a:lnTo>
                  <a:lnTo>
                    <a:pt x="158" y="70"/>
                  </a:lnTo>
                  <a:lnTo>
                    <a:pt x="154" y="74"/>
                  </a:lnTo>
                  <a:lnTo>
                    <a:pt x="150" y="82"/>
                  </a:lnTo>
                  <a:lnTo>
                    <a:pt x="150" y="88"/>
                  </a:lnTo>
                  <a:lnTo>
                    <a:pt x="154" y="88"/>
                  </a:lnTo>
                  <a:lnTo>
                    <a:pt x="154" y="86"/>
                  </a:lnTo>
                  <a:lnTo>
                    <a:pt x="154" y="84"/>
                  </a:lnTo>
                  <a:lnTo>
                    <a:pt x="158" y="86"/>
                  </a:lnTo>
                  <a:lnTo>
                    <a:pt x="160" y="84"/>
                  </a:lnTo>
                  <a:lnTo>
                    <a:pt x="162" y="94"/>
                  </a:lnTo>
                  <a:lnTo>
                    <a:pt x="162" y="96"/>
                  </a:lnTo>
                  <a:lnTo>
                    <a:pt x="164" y="98"/>
                  </a:lnTo>
                  <a:lnTo>
                    <a:pt x="166" y="100"/>
                  </a:lnTo>
                  <a:lnTo>
                    <a:pt x="166" y="102"/>
                  </a:lnTo>
                  <a:lnTo>
                    <a:pt x="158" y="108"/>
                  </a:lnTo>
                  <a:lnTo>
                    <a:pt x="166" y="118"/>
                  </a:lnTo>
                  <a:lnTo>
                    <a:pt x="170" y="124"/>
                  </a:lnTo>
                  <a:lnTo>
                    <a:pt x="176" y="128"/>
                  </a:lnTo>
                  <a:lnTo>
                    <a:pt x="178"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93" name="Freeform 181"/>
            <p:cNvSpPr/>
            <p:nvPr/>
          </p:nvSpPr>
          <p:spPr bwMode="auto">
            <a:xfrm>
              <a:off x="4673569" y="3091525"/>
              <a:ext cx="80718" cy="53098"/>
            </a:xfrm>
            <a:custGeom>
              <a:avLst/>
              <a:gdLst>
                <a:gd name="T0" fmla="*/ 2147483647 w 54"/>
                <a:gd name="T1" fmla="*/ 2147483647 h 34"/>
                <a:gd name="T2" fmla="*/ 2147483647 w 54"/>
                <a:gd name="T3" fmla="*/ 2147483647 h 34"/>
                <a:gd name="T4" fmla="*/ 2147483647 w 54"/>
                <a:gd name="T5" fmla="*/ 2147483647 h 34"/>
                <a:gd name="T6" fmla="*/ 2147483647 w 54"/>
                <a:gd name="T7" fmla="*/ 2147483647 h 34"/>
                <a:gd name="T8" fmla="*/ 2147483647 w 54"/>
                <a:gd name="T9" fmla="*/ 2147483647 h 34"/>
                <a:gd name="T10" fmla="*/ 2147483647 w 54"/>
                <a:gd name="T11" fmla="*/ 2147483647 h 34"/>
                <a:gd name="T12" fmla="*/ 2147483647 w 54"/>
                <a:gd name="T13" fmla="*/ 2147483647 h 34"/>
                <a:gd name="T14" fmla="*/ 2147483647 w 54"/>
                <a:gd name="T15" fmla="*/ 2147483647 h 34"/>
                <a:gd name="T16" fmla="*/ 2147483647 w 54"/>
                <a:gd name="T17" fmla="*/ 2147483647 h 34"/>
                <a:gd name="T18" fmla="*/ 2147483647 w 54"/>
                <a:gd name="T19" fmla="*/ 2147483647 h 34"/>
                <a:gd name="T20" fmla="*/ 2147483647 w 54"/>
                <a:gd name="T21" fmla="*/ 2147483647 h 34"/>
                <a:gd name="T22" fmla="*/ 2147483647 w 54"/>
                <a:gd name="T23" fmla="*/ 0 h 34"/>
                <a:gd name="T24" fmla="*/ 2147483647 w 54"/>
                <a:gd name="T25" fmla="*/ 2147483647 h 34"/>
                <a:gd name="T26" fmla="*/ 2147483647 w 54"/>
                <a:gd name="T27" fmla="*/ 2147483647 h 34"/>
                <a:gd name="T28" fmla="*/ 2147483647 w 54"/>
                <a:gd name="T29" fmla="*/ 0 h 34"/>
                <a:gd name="T30" fmla="*/ 0 w 54"/>
                <a:gd name="T31" fmla="*/ 2147483647 h 34"/>
                <a:gd name="T32" fmla="*/ 2147483647 w 54"/>
                <a:gd name="T33" fmla="*/ 2147483647 h 34"/>
                <a:gd name="T34" fmla="*/ 2147483647 w 54"/>
                <a:gd name="T35" fmla="*/ 2147483647 h 34"/>
                <a:gd name="T36" fmla="*/ 2147483647 w 54"/>
                <a:gd name="T37" fmla="*/ 2147483647 h 34"/>
                <a:gd name="T38" fmla="*/ 2147483647 w 54"/>
                <a:gd name="T39" fmla="*/ 2147483647 h 34"/>
                <a:gd name="T40" fmla="*/ 2147483647 w 54"/>
                <a:gd name="T41" fmla="*/ 2147483647 h 34"/>
                <a:gd name="T42" fmla="*/ 2147483647 w 54"/>
                <a:gd name="T43" fmla="*/ 2147483647 h 34"/>
                <a:gd name="T44" fmla="*/ 2147483647 w 54"/>
                <a:gd name="T45" fmla="*/ 2147483647 h 34"/>
                <a:gd name="T46" fmla="*/ 2147483647 w 54"/>
                <a:gd name="T47" fmla="*/ 2147483647 h 34"/>
                <a:gd name="T48" fmla="*/ 2147483647 w 54"/>
                <a:gd name="T49" fmla="*/ 2147483647 h 34"/>
                <a:gd name="T50" fmla="*/ 2147483647 w 54"/>
                <a:gd name="T51" fmla="*/ 2147483647 h 34"/>
                <a:gd name="T52" fmla="*/ 2147483647 w 54"/>
                <a:gd name="T53" fmla="*/ 2147483647 h 34"/>
                <a:gd name="T54" fmla="*/ 2147483647 w 54"/>
                <a:gd name="T55" fmla="*/ 2147483647 h 34"/>
                <a:gd name="T56" fmla="*/ 2147483647 w 54"/>
                <a:gd name="T57" fmla="*/ 2147483647 h 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
                <a:gd name="T88" fmla="*/ 0 h 34"/>
                <a:gd name="T89" fmla="*/ 54 w 54"/>
                <a:gd name="T90" fmla="*/ 34 h 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 h="34">
                  <a:moveTo>
                    <a:pt x="46" y="34"/>
                  </a:moveTo>
                  <a:lnTo>
                    <a:pt x="46" y="32"/>
                  </a:lnTo>
                  <a:lnTo>
                    <a:pt x="46" y="30"/>
                  </a:lnTo>
                  <a:lnTo>
                    <a:pt x="44" y="28"/>
                  </a:lnTo>
                  <a:lnTo>
                    <a:pt x="46" y="26"/>
                  </a:lnTo>
                  <a:lnTo>
                    <a:pt x="48" y="22"/>
                  </a:lnTo>
                  <a:lnTo>
                    <a:pt x="52" y="20"/>
                  </a:lnTo>
                  <a:lnTo>
                    <a:pt x="54" y="16"/>
                  </a:lnTo>
                  <a:lnTo>
                    <a:pt x="52" y="12"/>
                  </a:lnTo>
                  <a:lnTo>
                    <a:pt x="50" y="10"/>
                  </a:lnTo>
                  <a:lnTo>
                    <a:pt x="44" y="6"/>
                  </a:lnTo>
                  <a:lnTo>
                    <a:pt x="30" y="0"/>
                  </a:lnTo>
                  <a:lnTo>
                    <a:pt x="16" y="4"/>
                  </a:lnTo>
                  <a:lnTo>
                    <a:pt x="12" y="2"/>
                  </a:lnTo>
                  <a:lnTo>
                    <a:pt x="10" y="0"/>
                  </a:lnTo>
                  <a:lnTo>
                    <a:pt x="0" y="6"/>
                  </a:lnTo>
                  <a:lnTo>
                    <a:pt x="2" y="10"/>
                  </a:lnTo>
                  <a:lnTo>
                    <a:pt x="8" y="14"/>
                  </a:lnTo>
                  <a:lnTo>
                    <a:pt x="14" y="16"/>
                  </a:lnTo>
                  <a:lnTo>
                    <a:pt x="22" y="18"/>
                  </a:lnTo>
                  <a:lnTo>
                    <a:pt x="22" y="22"/>
                  </a:lnTo>
                  <a:lnTo>
                    <a:pt x="24" y="24"/>
                  </a:lnTo>
                  <a:lnTo>
                    <a:pt x="28" y="26"/>
                  </a:lnTo>
                  <a:lnTo>
                    <a:pt x="32" y="26"/>
                  </a:lnTo>
                  <a:lnTo>
                    <a:pt x="32" y="28"/>
                  </a:lnTo>
                  <a:lnTo>
                    <a:pt x="34" y="28"/>
                  </a:lnTo>
                  <a:lnTo>
                    <a:pt x="38" y="32"/>
                  </a:lnTo>
                  <a:lnTo>
                    <a:pt x="42" y="34"/>
                  </a:lnTo>
                  <a:lnTo>
                    <a:pt x="46"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94" name="Freeform 182"/>
            <p:cNvSpPr/>
            <p:nvPr/>
          </p:nvSpPr>
          <p:spPr bwMode="auto">
            <a:xfrm>
              <a:off x="4690866" y="3022498"/>
              <a:ext cx="71493" cy="79646"/>
            </a:xfrm>
            <a:custGeom>
              <a:avLst/>
              <a:gdLst>
                <a:gd name="T0" fmla="*/ 2147483647 w 50"/>
                <a:gd name="T1" fmla="*/ 0 h 50"/>
                <a:gd name="T2" fmla="*/ 2147483647 w 50"/>
                <a:gd name="T3" fmla="*/ 2147483647 h 50"/>
                <a:gd name="T4" fmla="*/ 2147483647 w 50"/>
                <a:gd name="T5" fmla="*/ 2147483647 h 50"/>
                <a:gd name="T6" fmla="*/ 2147483647 w 50"/>
                <a:gd name="T7" fmla="*/ 2147483647 h 50"/>
                <a:gd name="T8" fmla="*/ 2147483647 w 50"/>
                <a:gd name="T9" fmla="*/ 2147483647 h 50"/>
                <a:gd name="T10" fmla="*/ 2147483647 w 50"/>
                <a:gd name="T11" fmla="*/ 2147483647 h 50"/>
                <a:gd name="T12" fmla="*/ 2147483647 w 50"/>
                <a:gd name="T13" fmla="*/ 2147483647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0 w 50"/>
                <a:gd name="T31" fmla="*/ 2147483647 h 50"/>
                <a:gd name="T32" fmla="*/ 2147483647 w 50"/>
                <a:gd name="T33" fmla="*/ 2147483647 h 50"/>
                <a:gd name="T34" fmla="*/ 2147483647 w 50"/>
                <a:gd name="T35" fmla="*/ 2147483647 h 50"/>
                <a:gd name="T36" fmla="*/ 2147483647 w 50"/>
                <a:gd name="T37" fmla="*/ 2147483647 h 50"/>
                <a:gd name="T38" fmla="*/ 2147483647 w 50"/>
                <a:gd name="T39" fmla="*/ 2147483647 h 50"/>
                <a:gd name="T40" fmla="*/ 2147483647 w 50"/>
                <a:gd name="T41" fmla="*/ 2147483647 h 50"/>
                <a:gd name="T42" fmla="*/ 2147483647 w 50"/>
                <a:gd name="T43" fmla="*/ 2147483647 h 50"/>
                <a:gd name="T44" fmla="*/ 2147483647 w 50"/>
                <a:gd name="T45" fmla="*/ 2147483647 h 50"/>
                <a:gd name="T46" fmla="*/ 2147483647 w 50"/>
                <a:gd name="T47" fmla="*/ 2147483647 h 50"/>
                <a:gd name="T48" fmla="*/ 2147483647 w 50"/>
                <a:gd name="T49" fmla="*/ 2147483647 h 50"/>
                <a:gd name="T50" fmla="*/ 2147483647 w 50"/>
                <a:gd name="T51" fmla="*/ 0 h 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50"/>
                <a:gd name="T80" fmla="*/ 50 w 50"/>
                <a:gd name="T81" fmla="*/ 50 h 5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50">
                  <a:moveTo>
                    <a:pt x="50" y="0"/>
                  </a:moveTo>
                  <a:lnTo>
                    <a:pt x="50" y="10"/>
                  </a:lnTo>
                  <a:lnTo>
                    <a:pt x="48" y="18"/>
                  </a:lnTo>
                  <a:lnTo>
                    <a:pt x="48" y="24"/>
                  </a:lnTo>
                  <a:lnTo>
                    <a:pt x="50" y="24"/>
                  </a:lnTo>
                  <a:lnTo>
                    <a:pt x="46" y="30"/>
                  </a:lnTo>
                  <a:lnTo>
                    <a:pt x="44" y="34"/>
                  </a:lnTo>
                  <a:lnTo>
                    <a:pt x="42" y="38"/>
                  </a:lnTo>
                  <a:lnTo>
                    <a:pt x="40" y="44"/>
                  </a:lnTo>
                  <a:lnTo>
                    <a:pt x="38" y="48"/>
                  </a:lnTo>
                  <a:lnTo>
                    <a:pt x="36" y="50"/>
                  </a:lnTo>
                  <a:lnTo>
                    <a:pt x="26" y="46"/>
                  </a:lnTo>
                  <a:lnTo>
                    <a:pt x="20" y="42"/>
                  </a:lnTo>
                  <a:lnTo>
                    <a:pt x="6" y="46"/>
                  </a:lnTo>
                  <a:lnTo>
                    <a:pt x="2" y="44"/>
                  </a:lnTo>
                  <a:lnTo>
                    <a:pt x="0" y="42"/>
                  </a:lnTo>
                  <a:lnTo>
                    <a:pt x="10" y="36"/>
                  </a:lnTo>
                  <a:lnTo>
                    <a:pt x="14" y="30"/>
                  </a:lnTo>
                  <a:lnTo>
                    <a:pt x="18" y="24"/>
                  </a:lnTo>
                  <a:lnTo>
                    <a:pt x="20" y="18"/>
                  </a:lnTo>
                  <a:lnTo>
                    <a:pt x="22" y="14"/>
                  </a:lnTo>
                  <a:lnTo>
                    <a:pt x="28" y="14"/>
                  </a:lnTo>
                  <a:lnTo>
                    <a:pt x="32" y="6"/>
                  </a:lnTo>
                  <a:lnTo>
                    <a:pt x="38" y="4"/>
                  </a:lnTo>
                  <a:lnTo>
                    <a:pt x="42" y="2"/>
                  </a:ln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95" name="Freeform 183"/>
            <p:cNvSpPr/>
            <p:nvPr/>
          </p:nvSpPr>
          <p:spPr bwMode="auto">
            <a:xfrm>
              <a:off x="4787727" y="2913647"/>
              <a:ext cx="44971" cy="80974"/>
            </a:xfrm>
            <a:custGeom>
              <a:avLst/>
              <a:gdLst>
                <a:gd name="T0" fmla="*/ 2147483647 w 32"/>
                <a:gd name="T1" fmla="*/ 2147483647 h 52"/>
                <a:gd name="T2" fmla="*/ 2147483647 w 32"/>
                <a:gd name="T3" fmla="*/ 2147483647 h 52"/>
                <a:gd name="T4" fmla="*/ 2147483647 w 32"/>
                <a:gd name="T5" fmla="*/ 2147483647 h 52"/>
                <a:gd name="T6" fmla="*/ 2147483647 w 32"/>
                <a:gd name="T7" fmla="*/ 2147483647 h 52"/>
                <a:gd name="T8" fmla="*/ 2147483647 w 32"/>
                <a:gd name="T9" fmla="*/ 2147483647 h 52"/>
                <a:gd name="T10" fmla="*/ 2147483647 w 32"/>
                <a:gd name="T11" fmla="*/ 2147483647 h 52"/>
                <a:gd name="T12" fmla="*/ 2147483647 w 32"/>
                <a:gd name="T13" fmla="*/ 2147483647 h 52"/>
                <a:gd name="T14" fmla="*/ 2147483647 w 32"/>
                <a:gd name="T15" fmla="*/ 2147483647 h 52"/>
                <a:gd name="T16" fmla="*/ 0 w 32"/>
                <a:gd name="T17" fmla="*/ 2147483647 h 52"/>
                <a:gd name="T18" fmla="*/ 2147483647 w 32"/>
                <a:gd name="T19" fmla="*/ 2147483647 h 52"/>
                <a:gd name="T20" fmla="*/ 2147483647 w 32"/>
                <a:gd name="T21" fmla="*/ 2147483647 h 52"/>
                <a:gd name="T22" fmla="*/ 2147483647 w 32"/>
                <a:gd name="T23" fmla="*/ 2147483647 h 52"/>
                <a:gd name="T24" fmla="*/ 2147483647 w 32"/>
                <a:gd name="T25" fmla="*/ 0 h 52"/>
                <a:gd name="T26" fmla="*/ 2147483647 w 32"/>
                <a:gd name="T27" fmla="*/ 2147483647 h 52"/>
                <a:gd name="T28" fmla="*/ 2147483647 w 32"/>
                <a:gd name="T29" fmla="*/ 2147483647 h 52"/>
                <a:gd name="T30" fmla="*/ 2147483647 w 32"/>
                <a:gd name="T31" fmla="*/ 2147483647 h 52"/>
                <a:gd name="T32" fmla="*/ 2147483647 w 32"/>
                <a:gd name="T33" fmla="*/ 2147483647 h 52"/>
                <a:gd name="T34" fmla="*/ 2147483647 w 32"/>
                <a:gd name="T35" fmla="*/ 2147483647 h 52"/>
                <a:gd name="T36" fmla="*/ 2147483647 w 32"/>
                <a:gd name="T37" fmla="*/ 2147483647 h 52"/>
                <a:gd name="T38" fmla="*/ 2147483647 w 32"/>
                <a:gd name="T39" fmla="*/ 2147483647 h 52"/>
                <a:gd name="T40" fmla="*/ 2147483647 w 32"/>
                <a:gd name="T41" fmla="*/ 2147483647 h 52"/>
                <a:gd name="T42" fmla="*/ 2147483647 w 32"/>
                <a:gd name="T43" fmla="*/ 2147483647 h 52"/>
                <a:gd name="T44" fmla="*/ 2147483647 w 32"/>
                <a:gd name="T45" fmla="*/ 2147483647 h 52"/>
                <a:gd name="T46" fmla="*/ 2147483647 w 32"/>
                <a:gd name="T47" fmla="*/ 2147483647 h 52"/>
                <a:gd name="T48" fmla="*/ 2147483647 w 32"/>
                <a:gd name="T49" fmla="*/ 2147483647 h 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52"/>
                <a:gd name="T77" fmla="*/ 32 w 32"/>
                <a:gd name="T78" fmla="*/ 52 h 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52">
                  <a:moveTo>
                    <a:pt x="22" y="52"/>
                  </a:moveTo>
                  <a:lnTo>
                    <a:pt x="8" y="52"/>
                  </a:lnTo>
                  <a:lnTo>
                    <a:pt x="10" y="52"/>
                  </a:lnTo>
                  <a:lnTo>
                    <a:pt x="12" y="50"/>
                  </a:lnTo>
                  <a:lnTo>
                    <a:pt x="6" y="50"/>
                  </a:lnTo>
                  <a:lnTo>
                    <a:pt x="6" y="42"/>
                  </a:lnTo>
                  <a:lnTo>
                    <a:pt x="4" y="38"/>
                  </a:lnTo>
                  <a:lnTo>
                    <a:pt x="2" y="32"/>
                  </a:lnTo>
                  <a:lnTo>
                    <a:pt x="0" y="26"/>
                  </a:lnTo>
                  <a:lnTo>
                    <a:pt x="2" y="22"/>
                  </a:lnTo>
                  <a:lnTo>
                    <a:pt x="4" y="18"/>
                  </a:lnTo>
                  <a:lnTo>
                    <a:pt x="12" y="12"/>
                  </a:lnTo>
                  <a:lnTo>
                    <a:pt x="28" y="0"/>
                  </a:lnTo>
                  <a:lnTo>
                    <a:pt x="28" y="14"/>
                  </a:lnTo>
                  <a:lnTo>
                    <a:pt x="26" y="16"/>
                  </a:lnTo>
                  <a:lnTo>
                    <a:pt x="28" y="18"/>
                  </a:lnTo>
                  <a:lnTo>
                    <a:pt x="32" y="20"/>
                  </a:lnTo>
                  <a:lnTo>
                    <a:pt x="30" y="24"/>
                  </a:lnTo>
                  <a:lnTo>
                    <a:pt x="28" y="28"/>
                  </a:lnTo>
                  <a:lnTo>
                    <a:pt x="26" y="28"/>
                  </a:lnTo>
                  <a:lnTo>
                    <a:pt x="22" y="30"/>
                  </a:lnTo>
                  <a:lnTo>
                    <a:pt x="24" y="36"/>
                  </a:lnTo>
                  <a:lnTo>
                    <a:pt x="28" y="40"/>
                  </a:lnTo>
                  <a:lnTo>
                    <a:pt x="22" y="40"/>
                  </a:lnTo>
                  <a:lnTo>
                    <a:pt x="22"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96" name="Freeform 184"/>
            <p:cNvSpPr/>
            <p:nvPr/>
          </p:nvSpPr>
          <p:spPr bwMode="auto">
            <a:xfrm>
              <a:off x="4741603" y="2994621"/>
              <a:ext cx="186804" cy="207081"/>
            </a:xfrm>
            <a:custGeom>
              <a:avLst/>
              <a:gdLst>
                <a:gd name="T0" fmla="*/ 2147483647 w 127"/>
                <a:gd name="T1" fmla="*/ 2147483647 h 130"/>
                <a:gd name="T2" fmla="*/ 2147483647 w 127"/>
                <a:gd name="T3" fmla="*/ 2147483647 h 130"/>
                <a:gd name="T4" fmla="*/ 2147483647 w 127"/>
                <a:gd name="T5" fmla="*/ 2147483647 h 130"/>
                <a:gd name="T6" fmla="*/ 2147483647 w 127"/>
                <a:gd name="T7" fmla="*/ 2147483647 h 130"/>
                <a:gd name="T8" fmla="*/ 2147483647 w 127"/>
                <a:gd name="T9" fmla="*/ 2147483647 h 130"/>
                <a:gd name="T10" fmla="*/ 2147483647 w 127"/>
                <a:gd name="T11" fmla="*/ 2147483647 h 130"/>
                <a:gd name="T12" fmla="*/ 2147483647 w 127"/>
                <a:gd name="T13" fmla="*/ 2147483647 h 130"/>
                <a:gd name="T14" fmla="*/ 2147483647 w 127"/>
                <a:gd name="T15" fmla="*/ 2147483647 h 130"/>
                <a:gd name="T16" fmla="*/ 2147483647 w 127"/>
                <a:gd name="T17" fmla="*/ 2147483647 h 130"/>
                <a:gd name="T18" fmla="*/ 2147483647 w 127"/>
                <a:gd name="T19" fmla="*/ 2147483647 h 130"/>
                <a:gd name="T20" fmla="*/ 2147483647 w 127"/>
                <a:gd name="T21" fmla="*/ 2147483647 h 130"/>
                <a:gd name="T22" fmla="*/ 2147483647 w 127"/>
                <a:gd name="T23" fmla="*/ 2147483647 h 130"/>
                <a:gd name="T24" fmla="*/ 2147483647 w 127"/>
                <a:gd name="T25" fmla="*/ 2147483647 h 130"/>
                <a:gd name="T26" fmla="*/ 2147483647 w 127"/>
                <a:gd name="T27" fmla="*/ 2147483647 h 130"/>
                <a:gd name="T28" fmla="*/ 2147483647 w 127"/>
                <a:gd name="T29" fmla="*/ 2147483647 h 130"/>
                <a:gd name="T30" fmla="*/ 2147483647 w 127"/>
                <a:gd name="T31" fmla="*/ 2147483647 h 130"/>
                <a:gd name="T32" fmla="*/ 2147483647 w 127"/>
                <a:gd name="T33" fmla="*/ 2147483647 h 130"/>
                <a:gd name="T34" fmla="*/ 2147483647 w 127"/>
                <a:gd name="T35" fmla="*/ 2147483647 h 130"/>
                <a:gd name="T36" fmla="*/ 2147483647 w 127"/>
                <a:gd name="T37" fmla="*/ 2147483647 h 130"/>
                <a:gd name="T38" fmla="*/ 2147483647 w 127"/>
                <a:gd name="T39" fmla="*/ 0 h 130"/>
                <a:gd name="T40" fmla="*/ 2147483647 w 127"/>
                <a:gd name="T41" fmla="*/ 2147483647 h 130"/>
                <a:gd name="T42" fmla="*/ 2147483647 w 127"/>
                <a:gd name="T43" fmla="*/ 2147483647 h 130"/>
                <a:gd name="T44" fmla="*/ 2147483647 w 127"/>
                <a:gd name="T45" fmla="*/ 2147483647 h 130"/>
                <a:gd name="T46" fmla="*/ 2147483647 w 127"/>
                <a:gd name="T47" fmla="*/ 2147483647 h 130"/>
                <a:gd name="T48" fmla="*/ 2147483647 w 127"/>
                <a:gd name="T49" fmla="*/ 2147483647 h 130"/>
                <a:gd name="T50" fmla="*/ 2147483647 w 127"/>
                <a:gd name="T51" fmla="*/ 2147483647 h 130"/>
                <a:gd name="T52" fmla="*/ 2147483647 w 127"/>
                <a:gd name="T53" fmla="*/ 2147483647 h 130"/>
                <a:gd name="T54" fmla="*/ 2147483647 w 127"/>
                <a:gd name="T55" fmla="*/ 2147483647 h 130"/>
                <a:gd name="T56" fmla="*/ 2147483647 w 127"/>
                <a:gd name="T57" fmla="*/ 2147483647 h 130"/>
                <a:gd name="T58" fmla="*/ 2147483647 w 127"/>
                <a:gd name="T59" fmla="*/ 2147483647 h 130"/>
                <a:gd name="T60" fmla="*/ 2147483647 w 127"/>
                <a:gd name="T61" fmla="*/ 2147483647 h 130"/>
                <a:gd name="T62" fmla="*/ 0 w 127"/>
                <a:gd name="T63" fmla="*/ 2147483647 h 130"/>
                <a:gd name="T64" fmla="*/ 2147483647 w 127"/>
                <a:gd name="T65" fmla="*/ 2147483647 h 130"/>
                <a:gd name="T66" fmla="*/ 2147483647 w 127"/>
                <a:gd name="T67" fmla="*/ 2147483647 h 130"/>
                <a:gd name="T68" fmla="*/ 2147483647 w 127"/>
                <a:gd name="T69" fmla="*/ 2147483647 h 130"/>
                <a:gd name="T70" fmla="*/ 2147483647 w 127"/>
                <a:gd name="T71" fmla="*/ 2147483647 h 130"/>
                <a:gd name="T72" fmla="*/ 2147483647 w 127"/>
                <a:gd name="T73" fmla="*/ 2147483647 h 130"/>
                <a:gd name="T74" fmla="*/ 2147483647 w 127"/>
                <a:gd name="T75" fmla="*/ 2147483647 h 130"/>
                <a:gd name="T76" fmla="*/ 2147483647 w 127"/>
                <a:gd name="T77" fmla="*/ 2147483647 h 1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130"/>
                <a:gd name="T119" fmla="*/ 127 w 127"/>
                <a:gd name="T120" fmla="*/ 130 h 1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130">
                  <a:moveTo>
                    <a:pt x="24" y="128"/>
                  </a:moveTo>
                  <a:lnTo>
                    <a:pt x="22" y="128"/>
                  </a:lnTo>
                  <a:lnTo>
                    <a:pt x="32" y="126"/>
                  </a:lnTo>
                  <a:lnTo>
                    <a:pt x="40" y="126"/>
                  </a:lnTo>
                  <a:lnTo>
                    <a:pt x="48" y="128"/>
                  </a:lnTo>
                  <a:lnTo>
                    <a:pt x="52" y="130"/>
                  </a:lnTo>
                  <a:lnTo>
                    <a:pt x="58" y="130"/>
                  </a:lnTo>
                  <a:lnTo>
                    <a:pt x="62" y="130"/>
                  </a:lnTo>
                  <a:lnTo>
                    <a:pt x="74" y="130"/>
                  </a:lnTo>
                  <a:lnTo>
                    <a:pt x="80" y="130"/>
                  </a:lnTo>
                  <a:lnTo>
                    <a:pt x="88" y="126"/>
                  </a:lnTo>
                  <a:lnTo>
                    <a:pt x="102" y="126"/>
                  </a:lnTo>
                  <a:lnTo>
                    <a:pt x="100" y="122"/>
                  </a:lnTo>
                  <a:lnTo>
                    <a:pt x="102" y="116"/>
                  </a:lnTo>
                  <a:lnTo>
                    <a:pt x="106" y="114"/>
                  </a:lnTo>
                  <a:lnTo>
                    <a:pt x="110" y="110"/>
                  </a:lnTo>
                  <a:lnTo>
                    <a:pt x="114" y="108"/>
                  </a:lnTo>
                  <a:lnTo>
                    <a:pt x="108" y="102"/>
                  </a:lnTo>
                  <a:lnTo>
                    <a:pt x="100" y="96"/>
                  </a:lnTo>
                  <a:lnTo>
                    <a:pt x="92" y="90"/>
                  </a:lnTo>
                  <a:lnTo>
                    <a:pt x="92" y="84"/>
                  </a:lnTo>
                  <a:lnTo>
                    <a:pt x="90" y="80"/>
                  </a:lnTo>
                  <a:lnTo>
                    <a:pt x="119" y="70"/>
                  </a:lnTo>
                  <a:lnTo>
                    <a:pt x="121" y="70"/>
                  </a:lnTo>
                  <a:lnTo>
                    <a:pt x="127" y="70"/>
                  </a:lnTo>
                  <a:lnTo>
                    <a:pt x="127" y="60"/>
                  </a:lnTo>
                  <a:lnTo>
                    <a:pt x="121" y="46"/>
                  </a:lnTo>
                  <a:lnTo>
                    <a:pt x="114" y="34"/>
                  </a:lnTo>
                  <a:lnTo>
                    <a:pt x="114" y="16"/>
                  </a:lnTo>
                  <a:lnTo>
                    <a:pt x="110" y="12"/>
                  </a:lnTo>
                  <a:lnTo>
                    <a:pt x="108" y="8"/>
                  </a:lnTo>
                  <a:lnTo>
                    <a:pt x="102" y="6"/>
                  </a:lnTo>
                  <a:lnTo>
                    <a:pt x="96" y="4"/>
                  </a:lnTo>
                  <a:lnTo>
                    <a:pt x="92" y="4"/>
                  </a:lnTo>
                  <a:lnTo>
                    <a:pt x="86" y="8"/>
                  </a:lnTo>
                  <a:lnTo>
                    <a:pt x="80" y="10"/>
                  </a:lnTo>
                  <a:lnTo>
                    <a:pt x="76" y="16"/>
                  </a:lnTo>
                  <a:lnTo>
                    <a:pt x="70" y="12"/>
                  </a:lnTo>
                  <a:lnTo>
                    <a:pt x="66" y="8"/>
                  </a:lnTo>
                  <a:lnTo>
                    <a:pt x="52" y="0"/>
                  </a:lnTo>
                  <a:lnTo>
                    <a:pt x="38" y="0"/>
                  </a:lnTo>
                  <a:lnTo>
                    <a:pt x="40" y="8"/>
                  </a:lnTo>
                  <a:lnTo>
                    <a:pt x="42" y="12"/>
                  </a:lnTo>
                  <a:lnTo>
                    <a:pt x="50" y="20"/>
                  </a:lnTo>
                  <a:lnTo>
                    <a:pt x="46" y="20"/>
                  </a:lnTo>
                  <a:lnTo>
                    <a:pt x="42" y="16"/>
                  </a:lnTo>
                  <a:lnTo>
                    <a:pt x="38" y="16"/>
                  </a:lnTo>
                  <a:lnTo>
                    <a:pt x="38" y="18"/>
                  </a:lnTo>
                  <a:lnTo>
                    <a:pt x="36" y="20"/>
                  </a:lnTo>
                  <a:lnTo>
                    <a:pt x="34" y="20"/>
                  </a:lnTo>
                  <a:lnTo>
                    <a:pt x="30" y="18"/>
                  </a:lnTo>
                  <a:lnTo>
                    <a:pt x="26" y="18"/>
                  </a:lnTo>
                  <a:lnTo>
                    <a:pt x="22" y="16"/>
                  </a:lnTo>
                  <a:lnTo>
                    <a:pt x="14" y="18"/>
                  </a:lnTo>
                  <a:lnTo>
                    <a:pt x="14" y="28"/>
                  </a:lnTo>
                  <a:lnTo>
                    <a:pt x="12" y="36"/>
                  </a:lnTo>
                  <a:lnTo>
                    <a:pt x="12" y="42"/>
                  </a:lnTo>
                  <a:lnTo>
                    <a:pt x="14" y="42"/>
                  </a:lnTo>
                  <a:lnTo>
                    <a:pt x="10" y="48"/>
                  </a:lnTo>
                  <a:lnTo>
                    <a:pt x="8" y="52"/>
                  </a:lnTo>
                  <a:lnTo>
                    <a:pt x="6" y="56"/>
                  </a:lnTo>
                  <a:lnTo>
                    <a:pt x="4" y="62"/>
                  </a:lnTo>
                  <a:lnTo>
                    <a:pt x="2" y="66"/>
                  </a:lnTo>
                  <a:lnTo>
                    <a:pt x="0" y="68"/>
                  </a:lnTo>
                  <a:lnTo>
                    <a:pt x="4" y="72"/>
                  </a:lnTo>
                  <a:lnTo>
                    <a:pt x="8" y="76"/>
                  </a:lnTo>
                  <a:lnTo>
                    <a:pt x="6" y="78"/>
                  </a:lnTo>
                  <a:lnTo>
                    <a:pt x="6" y="80"/>
                  </a:lnTo>
                  <a:lnTo>
                    <a:pt x="10" y="88"/>
                  </a:lnTo>
                  <a:lnTo>
                    <a:pt x="10" y="92"/>
                  </a:lnTo>
                  <a:lnTo>
                    <a:pt x="10" y="94"/>
                  </a:lnTo>
                  <a:lnTo>
                    <a:pt x="10" y="96"/>
                  </a:lnTo>
                  <a:lnTo>
                    <a:pt x="20" y="98"/>
                  </a:lnTo>
                  <a:lnTo>
                    <a:pt x="24" y="100"/>
                  </a:lnTo>
                  <a:lnTo>
                    <a:pt x="32" y="102"/>
                  </a:lnTo>
                  <a:lnTo>
                    <a:pt x="30" y="112"/>
                  </a:lnTo>
                  <a:lnTo>
                    <a:pt x="28" y="120"/>
                  </a:lnTo>
                  <a:lnTo>
                    <a:pt x="24" y="126"/>
                  </a:lnTo>
                  <a:lnTo>
                    <a:pt x="24"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97" name="Freeform 185"/>
            <p:cNvSpPr/>
            <p:nvPr/>
          </p:nvSpPr>
          <p:spPr bwMode="auto">
            <a:xfrm>
              <a:off x="4751980" y="3195066"/>
              <a:ext cx="86483" cy="46460"/>
            </a:xfrm>
            <a:custGeom>
              <a:avLst/>
              <a:gdLst>
                <a:gd name="T0" fmla="*/ 2147483647 w 60"/>
                <a:gd name="T1" fmla="*/ 2147483647 h 30"/>
                <a:gd name="T2" fmla="*/ 2147483647 w 60"/>
                <a:gd name="T3" fmla="*/ 2147483647 h 30"/>
                <a:gd name="T4" fmla="*/ 2147483647 w 60"/>
                <a:gd name="T5" fmla="*/ 0 h 30"/>
                <a:gd name="T6" fmla="*/ 2147483647 w 60"/>
                <a:gd name="T7" fmla="*/ 0 h 30"/>
                <a:gd name="T8" fmla="*/ 2147483647 w 60"/>
                <a:gd name="T9" fmla="*/ 2147483647 h 30"/>
                <a:gd name="T10" fmla="*/ 2147483647 w 60"/>
                <a:gd name="T11" fmla="*/ 2147483647 h 30"/>
                <a:gd name="T12" fmla="*/ 2147483647 w 60"/>
                <a:gd name="T13" fmla="*/ 0 h 30"/>
                <a:gd name="T14" fmla="*/ 2147483647 w 60"/>
                <a:gd name="T15" fmla="*/ 2147483647 h 30"/>
                <a:gd name="T16" fmla="*/ 2147483647 w 60"/>
                <a:gd name="T17" fmla="*/ 2147483647 h 30"/>
                <a:gd name="T18" fmla="*/ 2147483647 w 60"/>
                <a:gd name="T19" fmla="*/ 2147483647 h 30"/>
                <a:gd name="T20" fmla="*/ 2147483647 w 60"/>
                <a:gd name="T21" fmla="*/ 2147483647 h 30"/>
                <a:gd name="T22" fmla="*/ 2147483647 w 60"/>
                <a:gd name="T23" fmla="*/ 2147483647 h 30"/>
                <a:gd name="T24" fmla="*/ 0 w 60"/>
                <a:gd name="T25" fmla="*/ 2147483647 h 30"/>
                <a:gd name="T26" fmla="*/ 0 w 60"/>
                <a:gd name="T27" fmla="*/ 2147483647 h 30"/>
                <a:gd name="T28" fmla="*/ 2147483647 w 60"/>
                <a:gd name="T29" fmla="*/ 2147483647 h 30"/>
                <a:gd name="T30" fmla="*/ 2147483647 w 60"/>
                <a:gd name="T31" fmla="*/ 2147483647 h 30"/>
                <a:gd name="T32" fmla="*/ 2147483647 w 60"/>
                <a:gd name="T33" fmla="*/ 2147483647 h 30"/>
                <a:gd name="T34" fmla="*/ 2147483647 w 60"/>
                <a:gd name="T35" fmla="*/ 2147483647 h 30"/>
                <a:gd name="T36" fmla="*/ 2147483647 w 60"/>
                <a:gd name="T37" fmla="*/ 2147483647 h 30"/>
                <a:gd name="T38" fmla="*/ 2147483647 w 60"/>
                <a:gd name="T39" fmla="*/ 2147483647 h 30"/>
                <a:gd name="T40" fmla="*/ 2147483647 w 60"/>
                <a:gd name="T41" fmla="*/ 2147483647 h 30"/>
                <a:gd name="T42" fmla="*/ 2147483647 w 60"/>
                <a:gd name="T43" fmla="*/ 2147483647 h 30"/>
                <a:gd name="T44" fmla="*/ 2147483647 w 60"/>
                <a:gd name="T45" fmla="*/ 2147483647 h 30"/>
                <a:gd name="T46" fmla="*/ 2147483647 w 60"/>
                <a:gd name="T47" fmla="*/ 2147483647 h 30"/>
                <a:gd name="T48" fmla="*/ 2147483647 w 60"/>
                <a:gd name="T49" fmla="*/ 2147483647 h 30"/>
                <a:gd name="T50" fmla="*/ 2147483647 w 60"/>
                <a:gd name="T51" fmla="*/ 2147483647 h 30"/>
                <a:gd name="T52" fmla="*/ 2147483647 w 60"/>
                <a:gd name="T53" fmla="*/ 2147483647 h 30"/>
                <a:gd name="T54" fmla="*/ 2147483647 w 60"/>
                <a:gd name="T55" fmla="*/ 2147483647 h 30"/>
                <a:gd name="T56" fmla="*/ 2147483647 w 60"/>
                <a:gd name="T57" fmla="*/ 2147483647 h 30"/>
                <a:gd name="T58" fmla="*/ 2147483647 w 60"/>
                <a:gd name="T59" fmla="*/ 2147483647 h 30"/>
                <a:gd name="T60" fmla="*/ 2147483647 w 60"/>
                <a:gd name="T61" fmla="*/ 2147483647 h 30"/>
                <a:gd name="T62" fmla="*/ 2147483647 w 60"/>
                <a:gd name="T63" fmla="*/ 2147483647 h 30"/>
                <a:gd name="T64" fmla="*/ 2147483647 w 60"/>
                <a:gd name="T65" fmla="*/ 2147483647 h 30"/>
                <a:gd name="T66" fmla="*/ 2147483647 w 60"/>
                <a:gd name="T67" fmla="*/ 2147483647 h 30"/>
                <a:gd name="T68" fmla="*/ 2147483647 w 60"/>
                <a:gd name="T69" fmla="*/ 2147483647 h 30"/>
                <a:gd name="T70" fmla="*/ 2147483647 w 60"/>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30"/>
                <a:gd name="T110" fmla="*/ 60 w 60"/>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30">
                  <a:moveTo>
                    <a:pt x="50" y="4"/>
                  </a:moveTo>
                  <a:lnTo>
                    <a:pt x="44" y="2"/>
                  </a:lnTo>
                  <a:lnTo>
                    <a:pt x="34" y="0"/>
                  </a:lnTo>
                  <a:lnTo>
                    <a:pt x="26" y="0"/>
                  </a:lnTo>
                  <a:lnTo>
                    <a:pt x="16" y="2"/>
                  </a:lnTo>
                  <a:lnTo>
                    <a:pt x="18" y="2"/>
                  </a:lnTo>
                  <a:lnTo>
                    <a:pt x="18" y="0"/>
                  </a:lnTo>
                  <a:lnTo>
                    <a:pt x="16" y="2"/>
                  </a:lnTo>
                  <a:lnTo>
                    <a:pt x="14" y="4"/>
                  </a:lnTo>
                  <a:lnTo>
                    <a:pt x="12" y="8"/>
                  </a:lnTo>
                  <a:lnTo>
                    <a:pt x="8" y="10"/>
                  </a:lnTo>
                  <a:lnTo>
                    <a:pt x="4" y="14"/>
                  </a:lnTo>
                  <a:lnTo>
                    <a:pt x="0" y="22"/>
                  </a:lnTo>
                  <a:lnTo>
                    <a:pt x="0" y="28"/>
                  </a:lnTo>
                  <a:lnTo>
                    <a:pt x="4" y="28"/>
                  </a:lnTo>
                  <a:lnTo>
                    <a:pt x="4" y="26"/>
                  </a:lnTo>
                  <a:lnTo>
                    <a:pt x="4" y="24"/>
                  </a:lnTo>
                  <a:lnTo>
                    <a:pt x="8" y="26"/>
                  </a:lnTo>
                  <a:lnTo>
                    <a:pt x="10" y="24"/>
                  </a:lnTo>
                  <a:lnTo>
                    <a:pt x="12" y="30"/>
                  </a:lnTo>
                  <a:lnTo>
                    <a:pt x="26" y="30"/>
                  </a:lnTo>
                  <a:lnTo>
                    <a:pt x="28" y="28"/>
                  </a:lnTo>
                  <a:lnTo>
                    <a:pt x="30" y="26"/>
                  </a:lnTo>
                  <a:lnTo>
                    <a:pt x="32" y="26"/>
                  </a:lnTo>
                  <a:lnTo>
                    <a:pt x="36" y="28"/>
                  </a:lnTo>
                  <a:lnTo>
                    <a:pt x="40" y="30"/>
                  </a:lnTo>
                  <a:lnTo>
                    <a:pt x="44" y="30"/>
                  </a:lnTo>
                  <a:lnTo>
                    <a:pt x="44" y="26"/>
                  </a:lnTo>
                  <a:lnTo>
                    <a:pt x="48" y="24"/>
                  </a:lnTo>
                  <a:lnTo>
                    <a:pt x="54" y="22"/>
                  </a:lnTo>
                  <a:lnTo>
                    <a:pt x="60" y="20"/>
                  </a:lnTo>
                  <a:lnTo>
                    <a:pt x="60" y="14"/>
                  </a:lnTo>
                  <a:lnTo>
                    <a:pt x="58" y="14"/>
                  </a:lnTo>
                  <a:lnTo>
                    <a:pt x="54" y="12"/>
                  </a:lnTo>
                  <a:lnTo>
                    <a:pt x="50" y="8"/>
                  </a:lnTo>
                  <a:lnTo>
                    <a:pt x="5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98" name="Freeform 186"/>
            <p:cNvSpPr/>
            <p:nvPr/>
          </p:nvSpPr>
          <p:spPr bwMode="auto">
            <a:xfrm>
              <a:off x="4824626" y="3156569"/>
              <a:ext cx="156823" cy="71682"/>
            </a:xfrm>
            <a:custGeom>
              <a:avLst/>
              <a:gdLst>
                <a:gd name="T0" fmla="*/ 2147483647 w 107"/>
                <a:gd name="T1" fmla="*/ 2147483647 h 46"/>
                <a:gd name="T2" fmla="*/ 2147483647 w 107"/>
                <a:gd name="T3" fmla="*/ 2147483647 h 46"/>
                <a:gd name="T4" fmla="*/ 2147483647 w 107"/>
                <a:gd name="T5" fmla="*/ 2147483647 h 46"/>
                <a:gd name="T6" fmla="*/ 2147483647 w 107"/>
                <a:gd name="T7" fmla="*/ 2147483647 h 46"/>
                <a:gd name="T8" fmla="*/ 2147483647 w 107"/>
                <a:gd name="T9" fmla="*/ 0 h 46"/>
                <a:gd name="T10" fmla="*/ 2147483647 w 107"/>
                <a:gd name="T11" fmla="*/ 2147483647 h 46"/>
                <a:gd name="T12" fmla="*/ 2147483647 w 107"/>
                <a:gd name="T13" fmla="*/ 2147483647 h 46"/>
                <a:gd name="T14" fmla="*/ 2147483647 w 107"/>
                <a:gd name="T15" fmla="*/ 2147483647 h 46"/>
                <a:gd name="T16" fmla="*/ 2147483647 w 107"/>
                <a:gd name="T17" fmla="*/ 2147483647 h 46"/>
                <a:gd name="T18" fmla="*/ 2147483647 w 107"/>
                <a:gd name="T19" fmla="*/ 2147483647 h 46"/>
                <a:gd name="T20" fmla="*/ 2147483647 w 107"/>
                <a:gd name="T21" fmla="*/ 2147483647 h 46"/>
                <a:gd name="T22" fmla="*/ 2147483647 w 107"/>
                <a:gd name="T23" fmla="*/ 2147483647 h 46"/>
                <a:gd name="T24" fmla="*/ 2147483647 w 107"/>
                <a:gd name="T25" fmla="*/ 2147483647 h 46"/>
                <a:gd name="T26" fmla="*/ 2147483647 w 107"/>
                <a:gd name="T27" fmla="*/ 2147483647 h 46"/>
                <a:gd name="T28" fmla="*/ 2147483647 w 107"/>
                <a:gd name="T29" fmla="*/ 2147483647 h 46"/>
                <a:gd name="T30" fmla="*/ 2147483647 w 107"/>
                <a:gd name="T31" fmla="*/ 2147483647 h 46"/>
                <a:gd name="T32" fmla="*/ 2147483647 w 107"/>
                <a:gd name="T33" fmla="*/ 2147483647 h 46"/>
                <a:gd name="T34" fmla="*/ 2147483647 w 107"/>
                <a:gd name="T35" fmla="*/ 2147483647 h 46"/>
                <a:gd name="T36" fmla="*/ 2147483647 w 107"/>
                <a:gd name="T37" fmla="*/ 2147483647 h 46"/>
                <a:gd name="T38" fmla="*/ 2147483647 w 107"/>
                <a:gd name="T39" fmla="*/ 2147483647 h 46"/>
                <a:gd name="T40" fmla="*/ 2147483647 w 107"/>
                <a:gd name="T41" fmla="*/ 2147483647 h 46"/>
                <a:gd name="T42" fmla="*/ 2147483647 w 107"/>
                <a:gd name="T43" fmla="*/ 2147483647 h 46"/>
                <a:gd name="T44" fmla="*/ 2147483647 w 107"/>
                <a:gd name="T45" fmla="*/ 2147483647 h 46"/>
                <a:gd name="T46" fmla="*/ 2147483647 w 107"/>
                <a:gd name="T47" fmla="*/ 2147483647 h 46"/>
                <a:gd name="T48" fmla="*/ 2147483647 w 107"/>
                <a:gd name="T49" fmla="*/ 2147483647 h 46"/>
                <a:gd name="T50" fmla="*/ 2147483647 w 107"/>
                <a:gd name="T51" fmla="*/ 2147483647 h 46"/>
                <a:gd name="T52" fmla="*/ 2147483647 w 107"/>
                <a:gd name="T53" fmla="*/ 2147483647 h 46"/>
                <a:gd name="T54" fmla="*/ 2147483647 w 107"/>
                <a:gd name="T55" fmla="*/ 2147483647 h 46"/>
                <a:gd name="T56" fmla="*/ 0 w 107"/>
                <a:gd name="T57" fmla="*/ 2147483647 h 46"/>
                <a:gd name="T58" fmla="*/ 0 w 107"/>
                <a:gd name="T59" fmla="*/ 2147483647 h 46"/>
                <a:gd name="T60" fmla="*/ 2147483647 w 107"/>
                <a:gd name="T61" fmla="*/ 2147483647 h 46"/>
                <a:gd name="T62" fmla="*/ 2147483647 w 107"/>
                <a:gd name="T63" fmla="*/ 2147483647 h 46"/>
                <a:gd name="T64" fmla="*/ 2147483647 w 107"/>
                <a:gd name="T65" fmla="*/ 2147483647 h 46"/>
                <a:gd name="T66" fmla="*/ 2147483647 w 107"/>
                <a:gd name="T67" fmla="*/ 2147483647 h 46"/>
                <a:gd name="T68" fmla="*/ 2147483647 w 107"/>
                <a:gd name="T69" fmla="*/ 2147483647 h 46"/>
                <a:gd name="T70" fmla="*/ 2147483647 w 107"/>
                <a:gd name="T71" fmla="*/ 2147483647 h 46"/>
                <a:gd name="T72" fmla="*/ 2147483647 w 107"/>
                <a:gd name="T73" fmla="*/ 2147483647 h 46"/>
                <a:gd name="T74" fmla="*/ 2147483647 w 107"/>
                <a:gd name="T75" fmla="*/ 2147483647 h 46"/>
                <a:gd name="T76" fmla="*/ 2147483647 w 107"/>
                <a:gd name="T77" fmla="*/ 2147483647 h 46"/>
                <a:gd name="T78" fmla="*/ 2147483647 w 107"/>
                <a:gd name="T79" fmla="*/ 2147483647 h 46"/>
                <a:gd name="T80" fmla="*/ 2147483647 w 107"/>
                <a:gd name="T81" fmla="*/ 2147483647 h 46"/>
                <a:gd name="T82" fmla="*/ 2147483647 w 107"/>
                <a:gd name="T83" fmla="*/ 2147483647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7"/>
                <a:gd name="T127" fmla="*/ 0 h 46"/>
                <a:gd name="T128" fmla="*/ 107 w 107"/>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7" h="46">
                  <a:moveTo>
                    <a:pt x="65" y="8"/>
                  </a:moveTo>
                  <a:lnTo>
                    <a:pt x="69" y="6"/>
                  </a:lnTo>
                  <a:lnTo>
                    <a:pt x="71" y="4"/>
                  </a:lnTo>
                  <a:lnTo>
                    <a:pt x="75" y="2"/>
                  </a:lnTo>
                  <a:lnTo>
                    <a:pt x="79" y="0"/>
                  </a:lnTo>
                  <a:lnTo>
                    <a:pt x="85" y="2"/>
                  </a:lnTo>
                  <a:lnTo>
                    <a:pt x="91" y="4"/>
                  </a:lnTo>
                  <a:lnTo>
                    <a:pt x="95" y="6"/>
                  </a:lnTo>
                  <a:lnTo>
                    <a:pt x="101" y="6"/>
                  </a:lnTo>
                  <a:lnTo>
                    <a:pt x="103" y="14"/>
                  </a:lnTo>
                  <a:lnTo>
                    <a:pt x="107" y="18"/>
                  </a:lnTo>
                  <a:lnTo>
                    <a:pt x="101" y="24"/>
                  </a:lnTo>
                  <a:lnTo>
                    <a:pt x="99" y="30"/>
                  </a:lnTo>
                  <a:lnTo>
                    <a:pt x="95" y="38"/>
                  </a:lnTo>
                  <a:lnTo>
                    <a:pt x="93" y="40"/>
                  </a:lnTo>
                  <a:lnTo>
                    <a:pt x="79" y="42"/>
                  </a:lnTo>
                  <a:lnTo>
                    <a:pt x="75" y="44"/>
                  </a:lnTo>
                  <a:lnTo>
                    <a:pt x="73" y="44"/>
                  </a:lnTo>
                  <a:lnTo>
                    <a:pt x="65" y="46"/>
                  </a:lnTo>
                  <a:lnTo>
                    <a:pt x="52" y="44"/>
                  </a:lnTo>
                  <a:lnTo>
                    <a:pt x="42" y="40"/>
                  </a:lnTo>
                  <a:lnTo>
                    <a:pt x="36" y="38"/>
                  </a:lnTo>
                  <a:lnTo>
                    <a:pt x="26" y="36"/>
                  </a:lnTo>
                  <a:lnTo>
                    <a:pt x="22" y="36"/>
                  </a:lnTo>
                  <a:lnTo>
                    <a:pt x="22" y="38"/>
                  </a:lnTo>
                  <a:lnTo>
                    <a:pt x="10" y="38"/>
                  </a:lnTo>
                  <a:lnTo>
                    <a:pt x="8" y="38"/>
                  </a:lnTo>
                  <a:lnTo>
                    <a:pt x="4" y="36"/>
                  </a:lnTo>
                  <a:lnTo>
                    <a:pt x="0" y="32"/>
                  </a:lnTo>
                  <a:lnTo>
                    <a:pt x="0" y="28"/>
                  </a:lnTo>
                  <a:lnTo>
                    <a:pt x="6" y="28"/>
                  </a:lnTo>
                  <a:lnTo>
                    <a:pt x="18" y="28"/>
                  </a:lnTo>
                  <a:lnTo>
                    <a:pt x="24" y="28"/>
                  </a:lnTo>
                  <a:lnTo>
                    <a:pt x="32" y="24"/>
                  </a:lnTo>
                  <a:lnTo>
                    <a:pt x="46" y="24"/>
                  </a:lnTo>
                  <a:lnTo>
                    <a:pt x="44" y="20"/>
                  </a:lnTo>
                  <a:lnTo>
                    <a:pt x="46" y="14"/>
                  </a:lnTo>
                  <a:lnTo>
                    <a:pt x="50" y="12"/>
                  </a:lnTo>
                  <a:lnTo>
                    <a:pt x="54" y="8"/>
                  </a:lnTo>
                  <a:lnTo>
                    <a:pt x="58" y="6"/>
                  </a:lnTo>
                  <a:lnTo>
                    <a:pt x="56" y="6"/>
                  </a:lnTo>
                  <a:lnTo>
                    <a:pt x="6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99" name="Freeform 187"/>
            <p:cNvSpPr/>
            <p:nvPr/>
          </p:nvSpPr>
          <p:spPr bwMode="auto">
            <a:xfrm>
              <a:off x="4762358" y="3212322"/>
              <a:ext cx="270981" cy="258851"/>
            </a:xfrm>
            <a:custGeom>
              <a:avLst/>
              <a:gdLst>
                <a:gd name="T0" fmla="*/ 2147483647 w 185"/>
                <a:gd name="T1" fmla="*/ 2147483647 h 162"/>
                <a:gd name="T2" fmla="*/ 0 w 185"/>
                <a:gd name="T3" fmla="*/ 2147483647 h 162"/>
                <a:gd name="T4" fmla="*/ 2147483647 w 185"/>
                <a:gd name="T5" fmla="*/ 2147483647 h 162"/>
                <a:gd name="T6" fmla="*/ 2147483647 w 185"/>
                <a:gd name="T7" fmla="*/ 2147483647 h 162"/>
                <a:gd name="T8" fmla="*/ 2147483647 w 185"/>
                <a:gd name="T9" fmla="*/ 2147483647 h 162"/>
                <a:gd name="T10" fmla="*/ 2147483647 w 185"/>
                <a:gd name="T11" fmla="*/ 2147483647 h 162"/>
                <a:gd name="T12" fmla="*/ 2147483647 w 185"/>
                <a:gd name="T13" fmla="*/ 2147483647 h 162"/>
                <a:gd name="T14" fmla="*/ 2147483647 w 185"/>
                <a:gd name="T15" fmla="*/ 2147483647 h 162"/>
                <a:gd name="T16" fmla="*/ 2147483647 w 185"/>
                <a:gd name="T17" fmla="*/ 2147483647 h 162"/>
                <a:gd name="T18" fmla="*/ 2147483647 w 185"/>
                <a:gd name="T19" fmla="*/ 2147483647 h 162"/>
                <a:gd name="T20" fmla="*/ 2147483647 w 185"/>
                <a:gd name="T21" fmla="*/ 2147483647 h 162"/>
                <a:gd name="T22" fmla="*/ 2147483647 w 185"/>
                <a:gd name="T23" fmla="*/ 0 h 162"/>
                <a:gd name="T24" fmla="*/ 2147483647 w 185"/>
                <a:gd name="T25" fmla="*/ 2147483647 h 162"/>
                <a:gd name="T26" fmla="*/ 2147483647 w 185"/>
                <a:gd name="T27" fmla="*/ 2147483647 h 162"/>
                <a:gd name="T28" fmla="*/ 2147483647 w 185"/>
                <a:gd name="T29" fmla="*/ 2147483647 h 162"/>
                <a:gd name="T30" fmla="*/ 2147483647 w 185"/>
                <a:gd name="T31" fmla="*/ 2147483647 h 162"/>
                <a:gd name="T32" fmla="*/ 2147483647 w 185"/>
                <a:gd name="T33" fmla="*/ 2147483647 h 162"/>
                <a:gd name="T34" fmla="*/ 2147483647 w 185"/>
                <a:gd name="T35" fmla="*/ 2147483647 h 162"/>
                <a:gd name="T36" fmla="*/ 2147483647 w 185"/>
                <a:gd name="T37" fmla="*/ 2147483647 h 162"/>
                <a:gd name="T38" fmla="*/ 2147483647 w 185"/>
                <a:gd name="T39" fmla="*/ 2147483647 h 162"/>
                <a:gd name="T40" fmla="*/ 2147483647 w 185"/>
                <a:gd name="T41" fmla="*/ 2147483647 h 162"/>
                <a:gd name="T42" fmla="*/ 2147483647 w 185"/>
                <a:gd name="T43" fmla="*/ 2147483647 h 162"/>
                <a:gd name="T44" fmla="*/ 2147483647 w 185"/>
                <a:gd name="T45" fmla="*/ 2147483647 h 162"/>
                <a:gd name="T46" fmla="*/ 2147483647 w 185"/>
                <a:gd name="T47" fmla="*/ 2147483647 h 162"/>
                <a:gd name="T48" fmla="*/ 2147483647 w 185"/>
                <a:gd name="T49" fmla="*/ 2147483647 h 162"/>
                <a:gd name="T50" fmla="*/ 2147483647 w 185"/>
                <a:gd name="T51" fmla="*/ 2147483647 h 162"/>
                <a:gd name="T52" fmla="*/ 2147483647 w 185"/>
                <a:gd name="T53" fmla="*/ 2147483647 h 162"/>
                <a:gd name="T54" fmla="*/ 2147483647 w 185"/>
                <a:gd name="T55" fmla="*/ 2147483647 h 162"/>
                <a:gd name="T56" fmla="*/ 2147483647 w 185"/>
                <a:gd name="T57" fmla="*/ 2147483647 h 162"/>
                <a:gd name="T58" fmla="*/ 2147483647 w 185"/>
                <a:gd name="T59" fmla="*/ 2147483647 h 162"/>
                <a:gd name="T60" fmla="*/ 2147483647 w 185"/>
                <a:gd name="T61" fmla="*/ 2147483647 h 162"/>
                <a:gd name="T62" fmla="*/ 2147483647 w 185"/>
                <a:gd name="T63" fmla="*/ 2147483647 h 162"/>
                <a:gd name="T64" fmla="*/ 2147483647 w 185"/>
                <a:gd name="T65" fmla="*/ 2147483647 h 162"/>
                <a:gd name="T66" fmla="*/ 2147483647 w 185"/>
                <a:gd name="T67" fmla="*/ 2147483647 h 162"/>
                <a:gd name="T68" fmla="*/ 2147483647 w 185"/>
                <a:gd name="T69" fmla="*/ 2147483647 h 162"/>
                <a:gd name="T70" fmla="*/ 2147483647 w 185"/>
                <a:gd name="T71" fmla="*/ 2147483647 h 162"/>
                <a:gd name="T72" fmla="*/ 2147483647 w 185"/>
                <a:gd name="T73" fmla="*/ 2147483647 h 162"/>
                <a:gd name="T74" fmla="*/ 2147483647 w 185"/>
                <a:gd name="T75" fmla="*/ 2147483647 h 162"/>
                <a:gd name="T76" fmla="*/ 2147483647 w 185"/>
                <a:gd name="T77" fmla="*/ 2147483647 h 162"/>
                <a:gd name="T78" fmla="*/ 2147483647 w 185"/>
                <a:gd name="T79" fmla="*/ 2147483647 h 162"/>
                <a:gd name="T80" fmla="*/ 2147483647 w 185"/>
                <a:gd name="T81" fmla="*/ 2147483647 h 162"/>
                <a:gd name="T82" fmla="*/ 2147483647 w 185"/>
                <a:gd name="T83" fmla="*/ 2147483647 h 162"/>
                <a:gd name="T84" fmla="*/ 2147483647 w 185"/>
                <a:gd name="T85" fmla="*/ 2147483647 h 162"/>
                <a:gd name="T86" fmla="*/ 2147483647 w 185"/>
                <a:gd name="T87" fmla="*/ 2147483647 h 162"/>
                <a:gd name="T88" fmla="*/ 2147483647 w 185"/>
                <a:gd name="T89" fmla="*/ 2147483647 h 162"/>
                <a:gd name="T90" fmla="*/ 2147483647 w 185"/>
                <a:gd name="T91" fmla="*/ 2147483647 h 162"/>
                <a:gd name="T92" fmla="*/ 2147483647 w 185"/>
                <a:gd name="T93" fmla="*/ 2147483647 h 162"/>
                <a:gd name="T94" fmla="*/ 2147483647 w 185"/>
                <a:gd name="T95" fmla="*/ 2147483647 h 162"/>
                <a:gd name="T96" fmla="*/ 2147483647 w 185"/>
                <a:gd name="T97" fmla="*/ 2147483647 h 1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5"/>
                <a:gd name="T148" fmla="*/ 0 h 162"/>
                <a:gd name="T149" fmla="*/ 185 w 185"/>
                <a:gd name="T150" fmla="*/ 162 h 1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5" h="162">
                  <a:moveTo>
                    <a:pt x="18" y="56"/>
                  </a:moveTo>
                  <a:lnTo>
                    <a:pt x="12" y="52"/>
                  </a:lnTo>
                  <a:lnTo>
                    <a:pt x="8" y="46"/>
                  </a:lnTo>
                  <a:lnTo>
                    <a:pt x="0" y="36"/>
                  </a:lnTo>
                  <a:lnTo>
                    <a:pt x="8" y="30"/>
                  </a:lnTo>
                  <a:lnTo>
                    <a:pt x="8" y="28"/>
                  </a:lnTo>
                  <a:lnTo>
                    <a:pt x="6" y="26"/>
                  </a:lnTo>
                  <a:lnTo>
                    <a:pt x="4" y="24"/>
                  </a:lnTo>
                  <a:lnTo>
                    <a:pt x="4" y="22"/>
                  </a:lnTo>
                  <a:lnTo>
                    <a:pt x="4" y="18"/>
                  </a:lnTo>
                  <a:lnTo>
                    <a:pt x="18" y="18"/>
                  </a:lnTo>
                  <a:lnTo>
                    <a:pt x="20" y="16"/>
                  </a:lnTo>
                  <a:lnTo>
                    <a:pt x="22" y="14"/>
                  </a:lnTo>
                  <a:lnTo>
                    <a:pt x="24" y="14"/>
                  </a:lnTo>
                  <a:lnTo>
                    <a:pt x="28" y="16"/>
                  </a:lnTo>
                  <a:lnTo>
                    <a:pt x="32" y="18"/>
                  </a:lnTo>
                  <a:lnTo>
                    <a:pt x="36" y="18"/>
                  </a:lnTo>
                  <a:lnTo>
                    <a:pt x="36" y="14"/>
                  </a:lnTo>
                  <a:lnTo>
                    <a:pt x="40" y="12"/>
                  </a:lnTo>
                  <a:lnTo>
                    <a:pt x="46" y="10"/>
                  </a:lnTo>
                  <a:lnTo>
                    <a:pt x="52" y="8"/>
                  </a:lnTo>
                  <a:lnTo>
                    <a:pt x="52" y="2"/>
                  </a:lnTo>
                  <a:lnTo>
                    <a:pt x="64" y="2"/>
                  </a:lnTo>
                  <a:lnTo>
                    <a:pt x="64" y="0"/>
                  </a:lnTo>
                  <a:lnTo>
                    <a:pt x="68" y="0"/>
                  </a:lnTo>
                  <a:lnTo>
                    <a:pt x="74" y="2"/>
                  </a:lnTo>
                  <a:lnTo>
                    <a:pt x="80" y="2"/>
                  </a:lnTo>
                  <a:lnTo>
                    <a:pt x="94" y="8"/>
                  </a:lnTo>
                  <a:lnTo>
                    <a:pt x="96" y="8"/>
                  </a:lnTo>
                  <a:lnTo>
                    <a:pt x="96" y="16"/>
                  </a:lnTo>
                  <a:lnTo>
                    <a:pt x="88" y="24"/>
                  </a:lnTo>
                  <a:lnTo>
                    <a:pt x="86" y="28"/>
                  </a:lnTo>
                  <a:lnTo>
                    <a:pt x="86" y="32"/>
                  </a:lnTo>
                  <a:lnTo>
                    <a:pt x="84" y="38"/>
                  </a:lnTo>
                  <a:lnTo>
                    <a:pt x="84" y="44"/>
                  </a:lnTo>
                  <a:lnTo>
                    <a:pt x="84" y="48"/>
                  </a:lnTo>
                  <a:lnTo>
                    <a:pt x="88" y="52"/>
                  </a:lnTo>
                  <a:lnTo>
                    <a:pt x="96" y="58"/>
                  </a:lnTo>
                  <a:lnTo>
                    <a:pt x="107" y="62"/>
                  </a:lnTo>
                  <a:lnTo>
                    <a:pt x="109" y="64"/>
                  </a:lnTo>
                  <a:lnTo>
                    <a:pt x="115" y="68"/>
                  </a:lnTo>
                  <a:lnTo>
                    <a:pt x="119" y="72"/>
                  </a:lnTo>
                  <a:lnTo>
                    <a:pt x="121" y="80"/>
                  </a:lnTo>
                  <a:lnTo>
                    <a:pt x="125" y="86"/>
                  </a:lnTo>
                  <a:lnTo>
                    <a:pt x="131" y="90"/>
                  </a:lnTo>
                  <a:lnTo>
                    <a:pt x="135" y="92"/>
                  </a:lnTo>
                  <a:lnTo>
                    <a:pt x="137" y="92"/>
                  </a:lnTo>
                  <a:lnTo>
                    <a:pt x="139" y="90"/>
                  </a:lnTo>
                  <a:lnTo>
                    <a:pt x="141" y="94"/>
                  </a:lnTo>
                  <a:lnTo>
                    <a:pt x="145" y="98"/>
                  </a:lnTo>
                  <a:lnTo>
                    <a:pt x="149" y="102"/>
                  </a:lnTo>
                  <a:lnTo>
                    <a:pt x="161" y="108"/>
                  </a:lnTo>
                  <a:lnTo>
                    <a:pt x="173" y="114"/>
                  </a:lnTo>
                  <a:lnTo>
                    <a:pt x="179" y="120"/>
                  </a:lnTo>
                  <a:lnTo>
                    <a:pt x="185" y="124"/>
                  </a:lnTo>
                  <a:lnTo>
                    <a:pt x="179" y="124"/>
                  </a:lnTo>
                  <a:lnTo>
                    <a:pt x="173" y="124"/>
                  </a:lnTo>
                  <a:lnTo>
                    <a:pt x="169" y="122"/>
                  </a:lnTo>
                  <a:lnTo>
                    <a:pt x="163" y="118"/>
                  </a:lnTo>
                  <a:lnTo>
                    <a:pt x="159" y="118"/>
                  </a:lnTo>
                  <a:lnTo>
                    <a:pt x="153" y="120"/>
                  </a:lnTo>
                  <a:lnTo>
                    <a:pt x="153" y="124"/>
                  </a:lnTo>
                  <a:lnTo>
                    <a:pt x="153" y="126"/>
                  </a:lnTo>
                  <a:lnTo>
                    <a:pt x="155" y="128"/>
                  </a:lnTo>
                  <a:lnTo>
                    <a:pt x="159" y="132"/>
                  </a:lnTo>
                  <a:lnTo>
                    <a:pt x="161" y="136"/>
                  </a:lnTo>
                  <a:lnTo>
                    <a:pt x="163" y="138"/>
                  </a:lnTo>
                  <a:lnTo>
                    <a:pt x="163" y="140"/>
                  </a:lnTo>
                  <a:lnTo>
                    <a:pt x="163" y="144"/>
                  </a:lnTo>
                  <a:lnTo>
                    <a:pt x="161" y="146"/>
                  </a:lnTo>
                  <a:lnTo>
                    <a:pt x="155" y="144"/>
                  </a:lnTo>
                  <a:lnTo>
                    <a:pt x="155" y="152"/>
                  </a:lnTo>
                  <a:lnTo>
                    <a:pt x="155" y="154"/>
                  </a:lnTo>
                  <a:lnTo>
                    <a:pt x="151" y="158"/>
                  </a:lnTo>
                  <a:lnTo>
                    <a:pt x="147" y="162"/>
                  </a:lnTo>
                  <a:lnTo>
                    <a:pt x="141" y="162"/>
                  </a:lnTo>
                  <a:lnTo>
                    <a:pt x="141" y="156"/>
                  </a:lnTo>
                  <a:lnTo>
                    <a:pt x="145" y="152"/>
                  </a:lnTo>
                  <a:lnTo>
                    <a:pt x="147" y="148"/>
                  </a:lnTo>
                  <a:lnTo>
                    <a:pt x="147" y="142"/>
                  </a:lnTo>
                  <a:lnTo>
                    <a:pt x="147" y="136"/>
                  </a:lnTo>
                  <a:lnTo>
                    <a:pt x="145" y="132"/>
                  </a:lnTo>
                  <a:lnTo>
                    <a:pt x="141" y="126"/>
                  </a:lnTo>
                  <a:lnTo>
                    <a:pt x="135" y="124"/>
                  </a:lnTo>
                  <a:lnTo>
                    <a:pt x="129" y="120"/>
                  </a:lnTo>
                  <a:lnTo>
                    <a:pt x="119" y="112"/>
                  </a:lnTo>
                  <a:lnTo>
                    <a:pt x="107" y="104"/>
                  </a:lnTo>
                  <a:lnTo>
                    <a:pt x="84" y="92"/>
                  </a:lnTo>
                  <a:lnTo>
                    <a:pt x="74" y="84"/>
                  </a:lnTo>
                  <a:lnTo>
                    <a:pt x="64" y="74"/>
                  </a:lnTo>
                  <a:lnTo>
                    <a:pt x="56" y="64"/>
                  </a:lnTo>
                  <a:lnTo>
                    <a:pt x="52" y="50"/>
                  </a:lnTo>
                  <a:lnTo>
                    <a:pt x="42" y="48"/>
                  </a:lnTo>
                  <a:lnTo>
                    <a:pt x="36" y="44"/>
                  </a:lnTo>
                  <a:lnTo>
                    <a:pt x="30" y="46"/>
                  </a:lnTo>
                  <a:lnTo>
                    <a:pt x="28" y="50"/>
                  </a:lnTo>
                  <a:lnTo>
                    <a:pt x="24" y="54"/>
                  </a:lnTo>
                  <a:lnTo>
                    <a:pt x="20" y="56"/>
                  </a:lnTo>
                  <a:lnTo>
                    <a:pt x="1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00" name="Freeform 188"/>
            <p:cNvSpPr/>
            <p:nvPr/>
          </p:nvSpPr>
          <p:spPr bwMode="auto">
            <a:xfrm>
              <a:off x="4908803" y="2991966"/>
              <a:ext cx="206407" cy="157966"/>
            </a:xfrm>
            <a:custGeom>
              <a:avLst/>
              <a:gdLst>
                <a:gd name="T0" fmla="*/ 2147483647 w 141"/>
                <a:gd name="T1" fmla="*/ 2147483647 h 100"/>
                <a:gd name="T2" fmla="*/ 2147483647 w 141"/>
                <a:gd name="T3" fmla="*/ 2147483647 h 100"/>
                <a:gd name="T4" fmla="*/ 2147483647 w 141"/>
                <a:gd name="T5" fmla="*/ 2147483647 h 100"/>
                <a:gd name="T6" fmla="*/ 2147483647 w 141"/>
                <a:gd name="T7" fmla="*/ 2147483647 h 100"/>
                <a:gd name="T8" fmla="*/ 2147483647 w 141"/>
                <a:gd name="T9" fmla="*/ 2147483647 h 100"/>
                <a:gd name="T10" fmla="*/ 2147483647 w 141"/>
                <a:gd name="T11" fmla="*/ 2147483647 h 100"/>
                <a:gd name="T12" fmla="*/ 2147483647 w 141"/>
                <a:gd name="T13" fmla="*/ 2147483647 h 100"/>
                <a:gd name="T14" fmla="*/ 2147483647 w 141"/>
                <a:gd name="T15" fmla="*/ 2147483647 h 100"/>
                <a:gd name="T16" fmla="*/ 2147483647 w 141"/>
                <a:gd name="T17" fmla="*/ 2147483647 h 100"/>
                <a:gd name="T18" fmla="*/ 2147483647 w 141"/>
                <a:gd name="T19" fmla="*/ 2147483647 h 100"/>
                <a:gd name="T20" fmla="*/ 2147483647 w 141"/>
                <a:gd name="T21" fmla="*/ 2147483647 h 100"/>
                <a:gd name="T22" fmla="*/ 2147483647 w 141"/>
                <a:gd name="T23" fmla="*/ 2147483647 h 100"/>
                <a:gd name="T24" fmla="*/ 2147483647 w 141"/>
                <a:gd name="T25" fmla="*/ 2147483647 h 100"/>
                <a:gd name="T26" fmla="*/ 2147483647 w 141"/>
                <a:gd name="T27" fmla="*/ 2147483647 h 100"/>
                <a:gd name="T28" fmla="*/ 2147483647 w 141"/>
                <a:gd name="T29" fmla="*/ 2147483647 h 100"/>
                <a:gd name="T30" fmla="*/ 2147483647 w 141"/>
                <a:gd name="T31" fmla="*/ 2147483647 h 100"/>
                <a:gd name="T32" fmla="*/ 2147483647 w 141"/>
                <a:gd name="T33" fmla="*/ 2147483647 h 100"/>
                <a:gd name="T34" fmla="*/ 2147483647 w 141"/>
                <a:gd name="T35" fmla="*/ 2147483647 h 100"/>
                <a:gd name="T36" fmla="*/ 2147483647 w 141"/>
                <a:gd name="T37" fmla="*/ 2147483647 h 100"/>
                <a:gd name="T38" fmla="*/ 2147483647 w 141"/>
                <a:gd name="T39" fmla="*/ 2147483647 h 100"/>
                <a:gd name="T40" fmla="*/ 2147483647 w 141"/>
                <a:gd name="T41" fmla="*/ 2147483647 h 100"/>
                <a:gd name="T42" fmla="*/ 2147483647 w 141"/>
                <a:gd name="T43" fmla="*/ 2147483647 h 100"/>
                <a:gd name="T44" fmla="*/ 2147483647 w 141"/>
                <a:gd name="T45" fmla="*/ 2147483647 h 100"/>
                <a:gd name="T46" fmla="*/ 2147483647 w 141"/>
                <a:gd name="T47" fmla="*/ 2147483647 h 100"/>
                <a:gd name="T48" fmla="*/ 0 w 141"/>
                <a:gd name="T49" fmla="*/ 2147483647 h 100"/>
                <a:gd name="T50" fmla="*/ 0 w 141"/>
                <a:gd name="T51" fmla="*/ 2147483647 h 100"/>
                <a:gd name="T52" fmla="*/ 2147483647 w 141"/>
                <a:gd name="T53" fmla="*/ 2147483647 h 100"/>
                <a:gd name="T54" fmla="*/ 2147483647 w 141"/>
                <a:gd name="T55" fmla="*/ 2147483647 h 100"/>
                <a:gd name="T56" fmla="*/ 2147483647 w 141"/>
                <a:gd name="T57" fmla="*/ 2147483647 h 100"/>
                <a:gd name="T58" fmla="*/ 2147483647 w 141"/>
                <a:gd name="T59" fmla="*/ 0 h 100"/>
                <a:gd name="T60" fmla="*/ 2147483647 w 141"/>
                <a:gd name="T61" fmla="*/ 0 h 100"/>
                <a:gd name="T62" fmla="*/ 2147483647 w 141"/>
                <a:gd name="T63" fmla="*/ 2147483647 h 100"/>
                <a:gd name="T64" fmla="*/ 2147483647 w 141"/>
                <a:gd name="T65" fmla="*/ 2147483647 h 100"/>
                <a:gd name="T66" fmla="*/ 2147483647 w 141"/>
                <a:gd name="T67" fmla="*/ 2147483647 h 100"/>
                <a:gd name="T68" fmla="*/ 2147483647 w 141"/>
                <a:gd name="T69" fmla="*/ 2147483647 h 100"/>
                <a:gd name="T70" fmla="*/ 2147483647 w 141"/>
                <a:gd name="T71" fmla="*/ 2147483647 h 100"/>
                <a:gd name="T72" fmla="*/ 2147483647 w 141"/>
                <a:gd name="T73" fmla="*/ 2147483647 h 100"/>
                <a:gd name="T74" fmla="*/ 2147483647 w 141"/>
                <a:gd name="T75" fmla="*/ 2147483647 h 100"/>
                <a:gd name="T76" fmla="*/ 2147483647 w 141"/>
                <a:gd name="T77" fmla="*/ 2147483647 h 100"/>
                <a:gd name="T78" fmla="*/ 2147483647 w 141"/>
                <a:gd name="T79" fmla="*/ 2147483647 h 100"/>
                <a:gd name="T80" fmla="*/ 2147483647 w 141"/>
                <a:gd name="T81" fmla="*/ 2147483647 h 100"/>
                <a:gd name="T82" fmla="*/ 2147483647 w 141"/>
                <a:gd name="T83" fmla="*/ 2147483647 h 100"/>
                <a:gd name="T84" fmla="*/ 2147483647 w 141"/>
                <a:gd name="T85" fmla="*/ 2147483647 h 100"/>
                <a:gd name="T86" fmla="*/ 2147483647 w 141"/>
                <a:gd name="T87" fmla="*/ 2147483647 h 100"/>
                <a:gd name="T88" fmla="*/ 2147483647 w 141"/>
                <a:gd name="T89" fmla="*/ 2147483647 h 100"/>
                <a:gd name="T90" fmla="*/ 2147483647 w 141"/>
                <a:gd name="T91" fmla="*/ 2147483647 h 100"/>
                <a:gd name="T92" fmla="*/ 2147483647 w 141"/>
                <a:gd name="T93" fmla="*/ 2147483647 h 100"/>
                <a:gd name="T94" fmla="*/ 2147483647 w 141"/>
                <a:gd name="T95" fmla="*/ 2147483647 h 100"/>
                <a:gd name="T96" fmla="*/ 2147483647 w 141"/>
                <a:gd name="T97" fmla="*/ 2147483647 h 100"/>
                <a:gd name="T98" fmla="*/ 2147483647 w 141"/>
                <a:gd name="T99" fmla="*/ 2147483647 h 100"/>
                <a:gd name="T100" fmla="*/ 2147483647 w 141"/>
                <a:gd name="T101" fmla="*/ 2147483647 h 100"/>
                <a:gd name="T102" fmla="*/ 2147483647 w 141"/>
                <a:gd name="T103" fmla="*/ 2147483647 h 100"/>
                <a:gd name="T104" fmla="*/ 2147483647 w 141"/>
                <a:gd name="T105" fmla="*/ 2147483647 h 100"/>
                <a:gd name="T106" fmla="*/ 2147483647 w 141"/>
                <a:gd name="T107" fmla="*/ 2147483647 h 100"/>
                <a:gd name="T108" fmla="*/ 2147483647 w 141"/>
                <a:gd name="T109" fmla="*/ 2147483647 h 1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100"/>
                <a:gd name="T167" fmla="*/ 141 w 141"/>
                <a:gd name="T168" fmla="*/ 100 h 1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100">
                  <a:moveTo>
                    <a:pt x="121" y="100"/>
                  </a:moveTo>
                  <a:lnTo>
                    <a:pt x="117" y="100"/>
                  </a:lnTo>
                  <a:lnTo>
                    <a:pt x="111" y="100"/>
                  </a:lnTo>
                  <a:lnTo>
                    <a:pt x="101" y="98"/>
                  </a:lnTo>
                  <a:lnTo>
                    <a:pt x="91" y="100"/>
                  </a:lnTo>
                  <a:lnTo>
                    <a:pt x="85" y="100"/>
                  </a:lnTo>
                  <a:lnTo>
                    <a:pt x="83" y="100"/>
                  </a:lnTo>
                  <a:lnTo>
                    <a:pt x="81" y="96"/>
                  </a:lnTo>
                  <a:lnTo>
                    <a:pt x="75" y="96"/>
                  </a:lnTo>
                  <a:lnTo>
                    <a:pt x="71" y="96"/>
                  </a:lnTo>
                  <a:lnTo>
                    <a:pt x="69" y="96"/>
                  </a:lnTo>
                  <a:lnTo>
                    <a:pt x="67" y="94"/>
                  </a:lnTo>
                  <a:lnTo>
                    <a:pt x="65" y="88"/>
                  </a:lnTo>
                  <a:lnTo>
                    <a:pt x="61" y="86"/>
                  </a:lnTo>
                  <a:lnTo>
                    <a:pt x="55" y="84"/>
                  </a:lnTo>
                  <a:lnTo>
                    <a:pt x="47" y="82"/>
                  </a:lnTo>
                  <a:lnTo>
                    <a:pt x="43" y="78"/>
                  </a:lnTo>
                  <a:lnTo>
                    <a:pt x="41" y="82"/>
                  </a:lnTo>
                  <a:lnTo>
                    <a:pt x="37" y="82"/>
                  </a:lnTo>
                  <a:lnTo>
                    <a:pt x="35" y="82"/>
                  </a:lnTo>
                  <a:lnTo>
                    <a:pt x="35" y="78"/>
                  </a:lnTo>
                  <a:lnTo>
                    <a:pt x="13" y="72"/>
                  </a:lnTo>
                  <a:lnTo>
                    <a:pt x="13" y="62"/>
                  </a:lnTo>
                  <a:lnTo>
                    <a:pt x="7" y="48"/>
                  </a:lnTo>
                  <a:lnTo>
                    <a:pt x="0" y="36"/>
                  </a:lnTo>
                  <a:lnTo>
                    <a:pt x="0" y="18"/>
                  </a:lnTo>
                  <a:lnTo>
                    <a:pt x="5" y="18"/>
                  </a:lnTo>
                  <a:lnTo>
                    <a:pt x="13" y="16"/>
                  </a:lnTo>
                  <a:lnTo>
                    <a:pt x="25" y="10"/>
                  </a:lnTo>
                  <a:lnTo>
                    <a:pt x="41" y="0"/>
                  </a:lnTo>
                  <a:lnTo>
                    <a:pt x="59" y="0"/>
                  </a:lnTo>
                  <a:lnTo>
                    <a:pt x="61" y="4"/>
                  </a:lnTo>
                  <a:lnTo>
                    <a:pt x="61" y="6"/>
                  </a:lnTo>
                  <a:lnTo>
                    <a:pt x="65" y="8"/>
                  </a:lnTo>
                  <a:lnTo>
                    <a:pt x="75" y="6"/>
                  </a:lnTo>
                  <a:lnTo>
                    <a:pt x="113" y="6"/>
                  </a:lnTo>
                  <a:lnTo>
                    <a:pt x="117" y="10"/>
                  </a:lnTo>
                  <a:lnTo>
                    <a:pt x="119" y="12"/>
                  </a:lnTo>
                  <a:lnTo>
                    <a:pt x="123" y="14"/>
                  </a:lnTo>
                  <a:lnTo>
                    <a:pt x="125" y="16"/>
                  </a:lnTo>
                  <a:lnTo>
                    <a:pt x="129" y="22"/>
                  </a:lnTo>
                  <a:lnTo>
                    <a:pt x="131" y="28"/>
                  </a:lnTo>
                  <a:lnTo>
                    <a:pt x="131" y="34"/>
                  </a:lnTo>
                  <a:lnTo>
                    <a:pt x="135" y="40"/>
                  </a:lnTo>
                  <a:lnTo>
                    <a:pt x="129" y="44"/>
                  </a:lnTo>
                  <a:lnTo>
                    <a:pt x="127" y="46"/>
                  </a:lnTo>
                  <a:lnTo>
                    <a:pt x="125" y="46"/>
                  </a:lnTo>
                  <a:lnTo>
                    <a:pt x="125" y="50"/>
                  </a:lnTo>
                  <a:lnTo>
                    <a:pt x="127" y="54"/>
                  </a:lnTo>
                  <a:lnTo>
                    <a:pt x="133" y="62"/>
                  </a:lnTo>
                  <a:lnTo>
                    <a:pt x="141" y="76"/>
                  </a:lnTo>
                  <a:lnTo>
                    <a:pt x="135" y="80"/>
                  </a:lnTo>
                  <a:lnTo>
                    <a:pt x="131" y="88"/>
                  </a:lnTo>
                  <a:lnTo>
                    <a:pt x="121" y="98"/>
                  </a:lnTo>
                  <a:lnTo>
                    <a:pt x="121"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01" name="Freeform 189"/>
            <p:cNvSpPr/>
            <p:nvPr/>
          </p:nvSpPr>
          <p:spPr bwMode="auto">
            <a:xfrm>
              <a:off x="5039105" y="3341084"/>
              <a:ext cx="41512" cy="82301"/>
            </a:xfrm>
            <a:custGeom>
              <a:avLst/>
              <a:gdLst>
                <a:gd name="T0" fmla="*/ 2147483647 w 28"/>
                <a:gd name="T1" fmla="*/ 2147483647 h 52"/>
                <a:gd name="T2" fmla="*/ 2147483647 w 28"/>
                <a:gd name="T3" fmla="*/ 2147483647 h 52"/>
                <a:gd name="T4" fmla="*/ 2147483647 w 28"/>
                <a:gd name="T5" fmla="*/ 2147483647 h 52"/>
                <a:gd name="T6" fmla="*/ 2147483647 w 28"/>
                <a:gd name="T7" fmla="*/ 2147483647 h 52"/>
                <a:gd name="T8" fmla="*/ 2147483647 w 28"/>
                <a:gd name="T9" fmla="*/ 2147483647 h 52"/>
                <a:gd name="T10" fmla="*/ 2147483647 w 28"/>
                <a:gd name="T11" fmla="*/ 2147483647 h 52"/>
                <a:gd name="T12" fmla="*/ 2147483647 w 28"/>
                <a:gd name="T13" fmla="*/ 2147483647 h 52"/>
                <a:gd name="T14" fmla="*/ 2147483647 w 28"/>
                <a:gd name="T15" fmla="*/ 2147483647 h 52"/>
                <a:gd name="T16" fmla="*/ 2147483647 w 28"/>
                <a:gd name="T17" fmla="*/ 2147483647 h 52"/>
                <a:gd name="T18" fmla="*/ 0 w 28"/>
                <a:gd name="T19" fmla="*/ 2147483647 h 52"/>
                <a:gd name="T20" fmla="*/ 2147483647 w 28"/>
                <a:gd name="T21" fmla="*/ 2147483647 h 52"/>
                <a:gd name="T22" fmla="*/ 2147483647 w 28"/>
                <a:gd name="T23" fmla="*/ 2147483647 h 52"/>
                <a:gd name="T24" fmla="*/ 2147483647 w 28"/>
                <a:gd name="T25" fmla="*/ 0 h 52"/>
                <a:gd name="T26" fmla="*/ 2147483647 w 28"/>
                <a:gd name="T27" fmla="*/ 0 h 52"/>
                <a:gd name="T28" fmla="*/ 2147483647 w 28"/>
                <a:gd name="T29" fmla="*/ 0 h 52"/>
                <a:gd name="T30" fmla="*/ 2147483647 w 28"/>
                <a:gd name="T31" fmla="*/ 2147483647 h 52"/>
                <a:gd name="T32" fmla="*/ 2147483647 w 28"/>
                <a:gd name="T33" fmla="*/ 2147483647 h 52"/>
                <a:gd name="T34" fmla="*/ 2147483647 w 28"/>
                <a:gd name="T35" fmla="*/ 2147483647 h 52"/>
                <a:gd name="T36" fmla="*/ 2147483647 w 28"/>
                <a:gd name="T37" fmla="*/ 2147483647 h 52"/>
                <a:gd name="T38" fmla="*/ 2147483647 w 28"/>
                <a:gd name="T39" fmla="*/ 2147483647 h 52"/>
                <a:gd name="T40" fmla="*/ 2147483647 w 28"/>
                <a:gd name="T41" fmla="*/ 2147483647 h 52"/>
                <a:gd name="T42" fmla="*/ 2147483647 w 28"/>
                <a:gd name="T43" fmla="*/ 2147483647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
                <a:gd name="T67" fmla="*/ 0 h 52"/>
                <a:gd name="T68" fmla="*/ 28 w 28"/>
                <a:gd name="T69" fmla="*/ 52 h 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 h="52">
                  <a:moveTo>
                    <a:pt x="28" y="30"/>
                  </a:moveTo>
                  <a:lnTo>
                    <a:pt x="28" y="38"/>
                  </a:lnTo>
                  <a:lnTo>
                    <a:pt x="24" y="42"/>
                  </a:lnTo>
                  <a:lnTo>
                    <a:pt x="20" y="46"/>
                  </a:lnTo>
                  <a:lnTo>
                    <a:pt x="16" y="52"/>
                  </a:lnTo>
                  <a:lnTo>
                    <a:pt x="12" y="46"/>
                  </a:lnTo>
                  <a:lnTo>
                    <a:pt x="8" y="42"/>
                  </a:lnTo>
                  <a:lnTo>
                    <a:pt x="6" y="26"/>
                  </a:lnTo>
                  <a:lnTo>
                    <a:pt x="4" y="16"/>
                  </a:lnTo>
                  <a:lnTo>
                    <a:pt x="0" y="8"/>
                  </a:lnTo>
                  <a:lnTo>
                    <a:pt x="2" y="6"/>
                  </a:lnTo>
                  <a:lnTo>
                    <a:pt x="2" y="2"/>
                  </a:lnTo>
                  <a:lnTo>
                    <a:pt x="2" y="0"/>
                  </a:lnTo>
                  <a:lnTo>
                    <a:pt x="6" y="0"/>
                  </a:lnTo>
                  <a:lnTo>
                    <a:pt x="10" y="0"/>
                  </a:lnTo>
                  <a:lnTo>
                    <a:pt x="12" y="2"/>
                  </a:lnTo>
                  <a:lnTo>
                    <a:pt x="18" y="8"/>
                  </a:lnTo>
                  <a:lnTo>
                    <a:pt x="18" y="16"/>
                  </a:lnTo>
                  <a:lnTo>
                    <a:pt x="18" y="22"/>
                  </a:lnTo>
                  <a:lnTo>
                    <a:pt x="22" y="28"/>
                  </a:lnTo>
                  <a:lnTo>
                    <a:pt x="26" y="2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02" name="Freeform 190"/>
            <p:cNvSpPr/>
            <p:nvPr/>
          </p:nvSpPr>
          <p:spPr bwMode="auto">
            <a:xfrm>
              <a:off x="5062167" y="3364977"/>
              <a:ext cx="138373" cy="155311"/>
            </a:xfrm>
            <a:custGeom>
              <a:avLst/>
              <a:gdLst>
                <a:gd name="T0" fmla="*/ 2147483647 w 94"/>
                <a:gd name="T1" fmla="*/ 2147483647 h 98"/>
                <a:gd name="T2" fmla="*/ 2147483647 w 94"/>
                <a:gd name="T3" fmla="*/ 2147483647 h 98"/>
                <a:gd name="T4" fmla="*/ 2147483647 w 94"/>
                <a:gd name="T5" fmla="*/ 2147483647 h 98"/>
                <a:gd name="T6" fmla="*/ 2147483647 w 94"/>
                <a:gd name="T7" fmla="*/ 2147483647 h 98"/>
                <a:gd name="T8" fmla="*/ 2147483647 w 94"/>
                <a:gd name="T9" fmla="*/ 2147483647 h 98"/>
                <a:gd name="T10" fmla="*/ 2147483647 w 94"/>
                <a:gd name="T11" fmla="*/ 2147483647 h 98"/>
                <a:gd name="T12" fmla="*/ 2147483647 w 94"/>
                <a:gd name="T13" fmla="*/ 2147483647 h 98"/>
                <a:gd name="T14" fmla="*/ 2147483647 w 94"/>
                <a:gd name="T15" fmla="*/ 2147483647 h 98"/>
                <a:gd name="T16" fmla="*/ 2147483647 w 94"/>
                <a:gd name="T17" fmla="*/ 2147483647 h 98"/>
                <a:gd name="T18" fmla="*/ 2147483647 w 94"/>
                <a:gd name="T19" fmla="*/ 0 h 98"/>
                <a:gd name="T20" fmla="*/ 2147483647 w 94"/>
                <a:gd name="T21" fmla="*/ 2147483647 h 98"/>
                <a:gd name="T22" fmla="*/ 2147483647 w 94"/>
                <a:gd name="T23" fmla="*/ 2147483647 h 98"/>
                <a:gd name="T24" fmla="*/ 2147483647 w 94"/>
                <a:gd name="T25" fmla="*/ 2147483647 h 98"/>
                <a:gd name="T26" fmla="*/ 2147483647 w 94"/>
                <a:gd name="T27" fmla="*/ 2147483647 h 98"/>
                <a:gd name="T28" fmla="*/ 2147483647 w 94"/>
                <a:gd name="T29" fmla="*/ 2147483647 h 98"/>
                <a:gd name="T30" fmla="*/ 2147483647 w 94"/>
                <a:gd name="T31" fmla="*/ 2147483647 h 98"/>
                <a:gd name="T32" fmla="*/ 2147483647 w 94"/>
                <a:gd name="T33" fmla="*/ 2147483647 h 98"/>
                <a:gd name="T34" fmla="*/ 2147483647 w 94"/>
                <a:gd name="T35" fmla="*/ 2147483647 h 98"/>
                <a:gd name="T36" fmla="*/ 2147483647 w 94"/>
                <a:gd name="T37" fmla="*/ 2147483647 h 98"/>
                <a:gd name="T38" fmla="*/ 2147483647 w 94"/>
                <a:gd name="T39" fmla="*/ 2147483647 h 98"/>
                <a:gd name="T40" fmla="*/ 2147483647 w 94"/>
                <a:gd name="T41" fmla="*/ 2147483647 h 98"/>
                <a:gd name="T42" fmla="*/ 2147483647 w 94"/>
                <a:gd name="T43" fmla="*/ 2147483647 h 98"/>
                <a:gd name="T44" fmla="*/ 2147483647 w 94"/>
                <a:gd name="T45" fmla="*/ 2147483647 h 98"/>
                <a:gd name="T46" fmla="*/ 2147483647 w 94"/>
                <a:gd name="T47" fmla="*/ 2147483647 h 98"/>
                <a:gd name="T48" fmla="*/ 2147483647 w 94"/>
                <a:gd name="T49" fmla="*/ 2147483647 h 98"/>
                <a:gd name="T50" fmla="*/ 2147483647 w 94"/>
                <a:gd name="T51" fmla="*/ 2147483647 h 98"/>
                <a:gd name="T52" fmla="*/ 2147483647 w 94"/>
                <a:gd name="T53" fmla="*/ 2147483647 h 98"/>
                <a:gd name="T54" fmla="*/ 2147483647 w 94"/>
                <a:gd name="T55" fmla="*/ 2147483647 h 98"/>
                <a:gd name="T56" fmla="*/ 2147483647 w 94"/>
                <a:gd name="T57" fmla="*/ 2147483647 h 98"/>
                <a:gd name="T58" fmla="*/ 2147483647 w 94"/>
                <a:gd name="T59" fmla="*/ 2147483647 h 98"/>
                <a:gd name="T60" fmla="*/ 2147483647 w 94"/>
                <a:gd name="T61" fmla="*/ 2147483647 h 98"/>
                <a:gd name="T62" fmla="*/ 2147483647 w 94"/>
                <a:gd name="T63" fmla="*/ 2147483647 h 98"/>
                <a:gd name="T64" fmla="*/ 2147483647 w 94"/>
                <a:gd name="T65" fmla="*/ 2147483647 h 98"/>
                <a:gd name="T66" fmla="*/ 2147483647 w 94"/>
                <a:gd name="T67" fmla="*/ 2147483647 h 98"/>
                <a:gd name="T68" fmla="*/ 2147483647 w 94"/>
                <a:gd name="T69" fmla="*/ 2147483647 h 98"/>
                <a:gd name="T70" fmla="*/ 2147483647 w 94"/>
                <a:gd name="T71" fmla="*/ 2147483647 h 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4"/>
                <a:gd name="T109" fmla="*/ 0 h 98"/>
                <a:gd name="T110" fmla="*/ 94 w 94"/>
                <a:gd name="T111" fmla="*/ 98 h 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4" h="98">
                  <a:moveTo>
                    <a:pt x="12" y="14"/>
                  </a:moveTo>
                  <a:lnTo>
                    <a:pt x="20" y="12"/>
                  </a:lnTo>
                  <a:lnTo>
                    <a:pt x="30" y="10"/>
                  </a:lnTo>
                  <a:lnTo>
                    <a:pt x="36" y="8"/>
                  </a:lnTo>
                  <a:lnTo>
                    <a:pt x="38" y="6"/>
                  </a:lnTo>
                  <a:lnTo>
                    <a:pt x="38" y="2"/>
                  </a:lnTo>
                  <a:lnTo>
                    <a:pt x="38" y="4"/>
                  </a:lnTo>
                  <a:lnTo>
                    <a:pt x="42" y="4"/>
                  </a:lnTo>
                  <a:lnTo>
                    <a:pt x="48" y="4"/>
                  </a:lnTo>
                  <a:lnTo>
                    <a:pt x="54" y="2"/>
                  </a:lnTo>
                  <a:lnTo>
                    <a:pt x="60" y="0"/>
                  </a:lnTo>
                  <a:lnTo>
                    <a:pt x="64" y="2"/>
                  </a:lnTo>
                  <a:lnTo>
                    <a:pt x="66" y="4"/>
                  </a:lnTo>
                  <a:lnTo>
                    <a:pt x="70" y="6"/>
                  </a:lnTo>
                  <a:lnTo>
                    <a:pt x="76" y="6"/>
                  </a:lnTo>
                  <a:lnTo>
                    <a:pt x="78" y="6"/>
                  </a:lnTo>
                  <a:lnTo>
                    <a:pt x="80" y="4"/>
                  </a:lnTo>
                  <a:lnTo>
                    <a:pt x="84" y="4"/>
                  </a:lnTo>
                  <a:lnTo>
                    <a:pt x="86" y="0"/>
                  </a:lnTo>
                  <a:lnTo>
                    <a:pt x="88" y="0"/>
                  </a:lnTo>
                  <a:lnTo>
                    <a:pt x="90" y="2"/>
                  </a:lnTo>
                  <a:lnTo>
                    <a:pt x="90" y="4"/>
                  </a:lnTo>
                  <a:lnTo>
                    <a:pt x="94" y="6"/>
                  </a:lnTo>
                  <a:lnTo>
                    <a:pt x="94" y="16"/>
                  </a:lnTo>
                  <a:lnTo>
                    <a:pt x="58" y="16"/>
                  </a:lnTo>
                  <a:lnTo>
                    <a:pt x="60" y="20"/>
                  </a:lnTo>
                  <a:lnTo>
                    <a:pt x="62" y="24"/>
                  </a:lnTo>
                  <a:lnTo>
                    <a:pt x="58" y="24"/>
                  </a:lnTo>
                  <a:lnTo>
                    <a:pt x="56" y="26"/>
                  </a:lnTo>
                  <a:lnTo>
                    <a:pt x="56" y="28"/>
                  </a:lnTo>
                  <a:lnTo>
                    <a:pt x="50" y="28"/>
                  </a:lnTo>
                  <a:lnTo>
                    <a:pt x="46" y="26"/>
                  </a:lnTo>
                  <a:lnTo>
                    <a:pt x="40" y="20"/>
                  </a:lnTo>
                  <a:lnTo>
                    <a:pt x="38" y="22"/>
                  </a:lnTo>
                  <a:lnTo>
                    <a:pt x="38" y="24"/>
                  </a:lnTo>
                  <a:lnTo>
                    <a:pt x="40" y="28"/>
                  </a:lnTo>
                  <a:lnTo>
                    <a:pt x="40" y="32"/>
                  </a:lnTo>
                  <a:lnTo>
                    <a:pt x="44" y="38"/>
                  </a:lnTo>
                  <a:lnTo>
                    <a:pt x="48" y="44"/>
                  </a:lnTo>
                  <a:lnTo>
                    <a:pt x="54" y="48"/>
                  </a:lnTo>
                  <a:lnTo>
                    <a:pt x="66" y="56"/>
                  </a:lnTo>
                  <a:lnTo>
                    <a:pt x="70" y="60"/>
                  </a:lnTo>
                  <a:lnTo>
                    <a:pt x="74" y="64"/>
                  </a:lnTo>
                  <a:lnTo>
                    <a:pt x="66" y="64"/>
                  </a:lnTo>
                  <a:lnTo>
                    <a:pt x="64" y="68"/>
                  </a:lnTo>
                  <a:lnTo>
                    <a:pt x="60" y="68"/>
                  </a:lnTo>
                  <a:lnTo>
                    <a:pt x="56" y="66"/>
                  </a:lnTo>
                  <a:lnTo>
                    <a:pt x="52" y="64"/>
                  </a:lnTo>
                  <a:lnTo>
                    <a:pt x="54" y="70"/>
                  </a:lnTo>
                  <a:lnTo>
                    <a:pt x="58" y="74"/>
                  </a:lnTo>
                  <a:lnTo>
                    <a:pt x="52" y="76"/>
                  </a:lnTo>
                  <a:lnTo>
                    <a:pt x="46" y="74"/>
                  </a:lnTo>
                  <a:lnTo>
                    <a:pt x="48" y="82"/>
                  </a:lnTo>
                  <a:lnTo>
                    <a:pt x="50" y="84"/>
                  </a:lnTo>
                  <a:lnTo>
                    <a:pt x="52" y="90"/>
                  </a:lnTo>
                  <a:lnTo>
                    <a:pt x="54" y="98"/>
                  </a:lnTo>
                  <a:lnTo>
                    <a:pt x="48" y="92"/>
                  </a:lnTo>
                  <a:lnTo>
                    <a:pt x="42" y="90"/>
                  </a:lnTo>
                  <a:lnTo>
                    <a:pt x="38" y="88"/>
                  </a:lnTo>
                  <a:lnTo>
                    <a:pt x="38" y="84"/>
                  </a:lnTo>
                  <a:lnTo>
                    <a:pt x="34" y="84"/>
                  </a:lnTo>
                  <a:lnTo>
                    <a:pt x="30" y="82"/>
                  </a:lnTo>
                  <a:lnTo>
                    <a:pt x="26" y="82"/>
                  </a:lnTo>
                  <a:lnTo>
                    <a:pt x="24" y="78"/>
                  </a:lnTo>
                  <a:lnTo>
                    <a:pt x="20" y="68"/>
                  </a:lnTo>
                  <a:lnTo>
                    <a:pt x="18" y="58"/>
                  </a:lnTo>
                  <a:lnTo>
                    <a:pt x="14" y="48"/>
                  </a:lnTo>
                  <a:lnTo>
                    <a:pt x="12" y="46"/>
                  </a:lnTo>
                  <a:lnTo>
                    <a:pt x="0" y="36"/>
                  </a:lnTo>
                  <a:lnTo>
                    <a:pt x="4" y="30"/>
                  </a:lnTo>
                  <a:lnTo>
                    <a:pt x="8" y="26"/>
                  </a:lnTo>
                  <a:lnTo>
                    <a:pt x="12" y="22"/>
                  </a:lnTo>
                  <a:lnTo>
                    <a:pt x="1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03" name="Freeform 191"/>
            <p:cNvSpPr/>
            <p:nvPr/>
          </p:nvSpPr>
          <p:spPr bwMode="auto">
            <a:xfrm>
              <a:off x="4972224" y="3132675"/>
              <a:ext cx="114157" cy="62390"/>
            </a:xfrm>
            <a:custGeom>
              <a:avLst/>
              <a:gdLst>
                <a:gd name="T0" fmla="*/ 2147483647 w 78"/>
                <a:gd name="T1" fmla="*/ 0 h 40"/>
                <a:gd name="T2" fmla="*/ 2147483647 w 78"/>
                <a:gd name="T3" fmla="*/ 2147483647 h 40"/>
                <a:gd name="T4" fmla="*/ 2147483647 w 78"/>
                <a:gd name="T5" fmla="*/ 2147483647 h 40"/>
                <a:gd name="T6" fmla="*/ 2147483647 w 78"/>
                <a:gd name="T7" fmla="*/ 2147483647 h 40"/>
                <a:gd name="T8" fmla="*/ 2147483647 w 78"/>
                <a:gd name="T9" fmla="*/ 2147483647 h 40"/>
                <a:gd name="T10" fmla="*/ 2147483647 w 78"/>
                <a:gd name="T11" fmla="*/ 2147483647 h 40"/>
                <a:gd name="T12" fmla="*/ 2147483647 w 78"/>
                <a:gd name="T13" fmla="*/ 2147483647 h 40"/>
                <a:gd name="T14" fmla="*/ 2147483647 w 78"/>
                <a:gd name="T15" fmla="*/ 2147483647 h 40"/>
                <a:gd name="T16" fmla="*/ 2147483647 w 78"/>
                <a:gd name="T17" fmla="*/ 2147483647 h 40"/>
                <a:gd name="T18" fmla="*/ 2147483647 w 78"/>
                <a:gd name="T19" fmla="*/ 2147483647 h 40"/>
                <a:gd name="T20" fmla="*/ 2147483647 w 78"/>
                <a:gd name="T21" fmla="*/ 2147483647 h 40"/>
                <a:gd name="T22" fmla="*/ 2147483647 w 78"/>
                <a:gd name="T23" fmla="*/ 2147483647 h 40"/>
                <a:gd name="T24" fmla="*/ 2147483647 w 78"/>
                <a:gd name="T25" fmla="*/ 2147483647 h 40"/>
                <a:gd name="T26" fmla="*/ 2147483647 w 78"/>
                <a:gd name="T27" fmla="*/ 2147483647 h 40"/>
                <a:gd name="T28" fmla="*/ 2147483647 w 78"/>
                <a:gd name="T29" fmla="*/ 2147483647 h 40"/>
                <a:gd name="T30" fmla="*/ 2147483647 w 78"/>
                <a:gd name="T31" fmla="*/ 2147483647 h 40"/>
                <a:gd name="T32" fmla="*/ 2147483647 w 78"/>
                <a:gd name="T33" fmla="*/ 2147483647 h 40"/>
                <a:gd name="T34" fmla="*/ 2147483647 w 78"/>
                <a:gd name="T35" fmla="*/ 2147483647 h 40"/>
                <a:gd name="T36" fmla="*/ 2147483647 w 78"/>
                <a:gd name="T37" fmla="*/ 2147483647 h 40"/>
                <a:gd name="T38" fmla="*/ 2147483647 w 78"/>
                <a:gd name="T39" fmla="*/ 2147483647 h 40"/>
                <a:gd name="T40" fmla="*/ 2147483647 w 78"/>
                <a:gd name="T41" fmla="*/ 2147483647 h 40"/>
                <a:gd name="T42" fmla="*/ 2147483647 w 78"/>
                <a:gd name="T43" fmla="*/ 2147483647 h 40"/>
                <a:gd name="T44" fmla="*/ 2147483647 w 78"/>
                <a:gd name="T45" fmla="*/ 2147483647 h 40"/>
                <a:gd name="T46" fmla="*/ 2147483647 w 78"/>
                <a:gd name="T47" fmla="*/ 2147483647 h 40"/>
                <a:gd name="T48" fmla="*/ 2147483647 w 78"/>
                <a:gd name="T49" fmla="*/ 2147483647 h 40"/>
                <a:gd name="T50" fmla="*/ 2147483647 w 78"/>
                <a:gd name="T51" fmla="*/ 2147483647 h 40"/>
                <a:gd name="T52" fmla="*/ 2147483647 w 78"/>
                <a:gd name="T53" fmla="*/ 2147483647 h 40"/>
                <a:gd name="T54" fmla="*/ 0 w 78"/>
                <a:gd name="T55" fmla="*/ 2147483647 h 40"/>
                <a:gd name="T56" fmla="*/ 2147483647 w 78"/>
                <a:gd name="T57" fmla="*/ 2147483647 h 40"/>
                <a:gd name="T58" fmla="*/ 2147483647 w 78"/>
                <a:gd name="T59" fmla="*/ 2147483647 h 40"/>
                <a:gd name="T60" fmla="*/ 2147483647 w 78"/>
                <a:gd name="T61" fmla="*/ 2147483647 h 40"/>
                <a:gd name="T62" fmla="*/ 2147483647 w 78"/>
                <a:gd name="T63" fmla="*/ 2147483647 h 40"/>
                <a:gd name="T64" fmla="*/ 2147483647 w 78"/>
                <a:gd name="T65" fmla="*/ 2147483647 h 40"/>
                <a:gd name="T66" fmla="*/ 2147483647 w 78"/>
                <a:gd name="T67" fmla="*/ 2147483647 h 40"/>
                <a:gd name="T68" fmla="*/ 2147483647 w 78"/>
                <a:gd name="T69" fmla="*/ 0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40"/>
                <a:gd name="T107" fmla="*/ 78 w 78"/>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40">
                  <a:moveTo>
                    <a:pt x="22" y="0"/>
                  </a:moveTo>
                  <a:lnTo>
                    <a:pt x="24" y="6"/>
                  </a:lnTo>
                  <a:lnTo>
                    <a:pt x="26" y="8"/>
                  </a:lnTo>
                  <a:lnTo>
                    <a:pt x="28" y="8"/>
                  </a:lnTo>
                  <a:lnTo>
                    <a:pt x="32" y="8"/>
                  </a:lnTo>
                  <a:lnTo>
                    <a:pt x="38" y="8"/>
                  </a:lnTo>
                  <a:lnTo>
                    <a:pt x="40" y="12"/>
                  </a:lnTo>
                  <a:lnTo>
                    <a:pt x="42" y="12"/>
                  </a:lnTo>
                  <a:lnTo>
                    <a:pt x="48" y="12"/>
                  </a:lnTo>
                  <a:lnTo>
                    <a:pt x="58" y="10"/>
                  </a:lnTo>
                  <a:lnTo>
                    <a:pt x="68" y="12"/>
                  </a:lnTo>
                  <a:lnTo>
                    <a:pt x="74" y="12"/>
                  </a:lnTo>
                  <a:lnTo>
                    <a:pt x="78" y="12"/>
                  </a:lnTo>
                  <a:lnTo>
                    <a:pt x="78" y="16"/>
                  </a:lnTo>
                  <a:lnTo>
                    <a:pt x="76" y="24"/>
                  </a:lnTo>
                  <a:lnTo>
                    <a:pt x="76" y="26"/>
                  </a:lnTo>
                  <a:lnTo>
                    <a:pt x="72" y="26"/>
                  </a:lnTo>
                  <a:lnTo>
                    <a:pt x="64" y="24"/>
                  </a:lnTo>
                  <a:lnTo>
                    <a:pt x="56" y="24"/>
                  </a:lnTo>
                  <a:lnTo>
                    <a:pt x="52" y="24"/>
                  </a:lnTo>
                  <a:lnTo>
                    <a:pt x="50" y="26"/>
                  </a:lnTo>
                  <a:lnTo>
                    <a:pt x="46" y="30"/>
                  </a:lnTo>
                  <a:lnTo>
                    <a:pt x="36" y="34"/>
                  </a:lnTo>
                  <a:lnTo>
                    <a:pt x="20" y="40"/>
                  </a:lnTo>
                  <a:lnTo>
                    <a:pt x="12" y="38"/>
                  </a:lnTo>
                  <a:lnTo>
                    <a:pt x="6" y="34"/>
                  </a:lnTo>
                  <a:lnTo>
                    <a:pt x="2" y="30"/>
                  </a:lnTo>
                  <a:lnTo>
                    <a:pt x="0" y="22"/>
                  </a:lnTo>
                  <a:lnTo>
                    <a:pt x="6" y="16"/>
                  </a:lnTo>
                  <a:lnTo>
                    <a:pt x="12" y="14"/>
                  </a:lnTo>
                  <a:lnTo>
                    <a:pt x="18" y="12"/>
                  </a:lnTo>
                  <a:lnTo>
                    <a:pt x="18" y="10"/>
                  </a:lnTo>
                  <a:lnTo>
                    <a:pt x="18" y="6"/>
                  </a:lnTo>
                  <a:lnTo>
                    <a:pt x="20" y="6"/>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04" name="Freeform 192"/>
            <p:cNvSpPr/>
            <p:nvPr/>
          </p:nvSpPr>
          <p:spPr bwMode="auto">
            <a:xfrm>
              <a:off x="4873056" y="3107454"/>
              <a:ext cx="131455" cy="62390"/>
            </a:xfrm>
            <a:custGeom>
              <a:avLst/>
              <a:gdLst>
                <a:gd name="T0" fmla="*/ 2147483647 w 89"/>
                <a:gd name="T1" fmla="*/ 2147483647 h 40"/>
                <a:gd name="T2" fmla="*/ 2147483647 w 89"/>
                <a:gd name="T3" fmla="*/ 2147483647 h 40"/>
                <a:gd name="T4" fmla="*/ 2147483647 w 89"/>
                <a:gd name="T5" fmla="*/ 2147483647 h 40"/>
                <a:gd name="T6" fmla="*/ 2147483647 w 89"/>
                <a:gd name="T7" fmla="*/ 2147483647 h 40"/>
                <a:gd name="T8" fmla="*/ 2147483647 w 89"/>
                <a:gd name="T9" fmla="*/ 2147483647 h 40"/>
                <a:gd name="T10" fmla="*/ 2147483647 w 89"/>
                <a:gd name="T11" fmla="*/ 2147483647 h 40"/>
                <a:gd name="T12" fmla="*/ 2147483647 w 89"/>
                <a:gd name="T13" fmla="*/ 2147483647 h 40"/>
                <a:gd name="T14" fmla="*/ 2147483647 w 89"/>
                <a:gd name="T15" fmla="*/ 2147483647 h 40"/>
                <a:gd name="T16" fmla="*/ 2147483647 w 89"/>
                <a:gd name="T17" fmla="*/ 2147483647 h 40"/>
                <a:gd name="T18" fmla="*/ 2147483647 w 89"/>
                <a:gd name="T19" fmla="*/ 0 h 40"/>
                <a:gd name="T20" fmla="*/ 2147483647 w 89"/>
                <a:gd name="T21" fmla="*/ 0 h 40"/>
                <a:gd name="T22" fmla="*/ 2147483647 w 89"/>
                <a:gd name="T23" fmla="*/ 0 h 40"/>
                <a:gd name="T24" fmla="*/ 0 w 89"/>
                <a:gd name="T25" fmla="*/ 2147483647 h 40"/>
                <a:gd name="T26" fmla="*/ 2147483647 w 89"/>
                <a:gd name="T27" fmla="*/ 2147483647 h 40"/>
                <a:gd name="T28" fmla="*/ 2147483647 w 89"/>
                <a:gd name="T29" fmla="*/ 2147483647 h 40"/>
                <a:gd name="T30" fmla="*/ 2147483647 w 89"/>
                <a:gd name="T31" fmla="*/ 2147483647 h 40"/>
                <a:gd name="T32" fmla="*/ 2147483647 w 89"/>
                <a:gd name="T33" fmla="*/ 2147483647 h 40"/>
                <a:gd name="T34" fmla="*/ 2147483647 w 89"/>
                <a:gd name="T35" fmla="*/ 2147483647 h 40"/>
                <a:gd name="T36" fmla="*/ 2147483647 w 89"/>
                <a:gd name="T37" fmla="*/ 2147483647 h 40"/>
                <a:gd name="T38" fmla="*/ 2147483647 w 89"/>
                <a:gd name="T39" fmla="*/ 2147483647 h 40"/>
                <a:gd name="T40" fmla="*/ 2147483647 w 89"/>
                <a:gd name="T41" fmla="*/ 2147483647 h 40"/>
                <a:gd name="T42" fmla="*/ 2147483647 w 89"/>
                <a:gd name="T43" fmla="*/ 2147483647 h 40"/>
                <a:gd name="T44" fmla="*/ 2147483647 w 89"/>
                <a:gd name="T45" fmla="*/ 2147483647 h 40"/>
                <a:gd name="T46" fmla="*/ 2147483647 w 89"/>
                <a:gd name="T47" fmla="*/ 2147483647 h 40"/>
                <a:gd name="T48" fmla="*/ 2147483647 w 89"/>
                <a:gd name="T49" fmla="*/ 2147483647 h 40"/>
                <a:gd name="T50" fmla="*/ 2147483647 w 89"/>
                <a:gd name="T51" fmla="*/ 2147483647 h 40"/>
                <a:gd name="T52" fmla="*/ 2147483647 w 89"/>
                <a:gd name="T53" fmla="*/ 2147483647 h 40"/>
                <a:gd name="T54" fmla="*/ 2147483647 w 89"/>
                <a:gd name="T55" fmla="*/ 2147483647 h 40"/>
                <a:gd name="T56" fmla="*/ 2147483647 w 89"/>
                <a:gd name="T57" fmla="*/ 2147483647 h 40"/>
                <a:gd name="T58" fmla="*/ 2147483647 w 89"/>
                <a:gd name="T59" fmla="*/ 2147483647 h 40"/>
                <a:gd name="T60" fmla="*/ 2147483647 w 89"/>
                <a:gd name="T61" fmla="*/ 2147483647 h 40"/>
                <a:gd name="T62" fmla="*/ 2147483647 w 89"/>
                <a:gd name="T63" fmla="*/ 2147483647 h 40"/>
                <a:gd name="T64" fmla="*/ 2147483647 w 89"/>
                <a:gd name="T65" fmla="*/ 2147483647 h 40"/>
                <a:gd name="T66" fmla="*/ 2147483647 w 89"/>
                <a:gd name="T67" fmla="*/ 2147483647 h 40"/>
                <a:gd name="T68" fmla="*/ 2147483647 w 89"/>
                <a:gd name="T69" fmla="*/ 2147483647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9"/>
                <a:gd name="T106" fmla="*/ 0 h 40"/>
                <a:gd name="T107" fmla="*/ 89 w 89"/>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9" h="40">
                  <a:moveTo>
                    <a:pt x="89" y="16"/>
                  </a:moveTo>
                  <a:lnTo>
                    <a:pt x="85" y="14"/>
                  </a:lnTo>
                  <a:lnTo>
                    <a:pt x="79" y="12"/>
                  </a:lnTo>
                  <a:lnTo>
                    <a:pt x="71" y="10"/>
                  </a:lnTo>
                  <a:lnTo>
                    <a:pt x="67" y="6"/>
                  </a:lnTo>
                  <a:lnTo>
                    <a:pt x="65" y="10"/>
                  </a:lnTo>
                  <a:lnTo>
                    <a:pt x="61" y="10"/>
                  </a:lnTo>
                  <a:lnTo>
                    <a:pt x="59" y="10"/>
                  </a:lnTo>
                  <a:lnTo>
                    <a:pt x="59" y="6"/>
                  </a:lnTo>
                  <a:lnTo>
                    <a:pt x="37" y="0"/>
                  </a:lnTo>
                  <a:lnTo>
                    <a:pt x="31" y="0"/>
                  </a:lnTo>
                  <a:lnTo>
                    <a:pt x="29" y="0"/>
                  </a:lnTo>
                  <a:lnTo>
                    <a:pt x="0" y="10"/>
                  </a:lnTo>
                  <a:lnTo>
                    <a:pt x="2" y="14"/>
                  </a:lnTo>
                  <a:lnTo>
                    <a:pt x="2" y="20"/>
                  </a:lnTo>
                  <a:lnTo>
                    <a:pt x="10" y="26"/>
                  </a:lnTo>
                  <a:lnTo>
                    <a:pt x="18" y="32"/>
                  </a:lnTo>
                  <a:lnTo>
                    <a:pt x="24" y="38"/>
                  </a:lnTo>
                  <a:lnTo>
                    <a:pt x="31" y="40"/>
                  </a:lnTo>
                  <a:lnTo>
                    <a:pt x="35" y="38"/>
                  </a:lnTo>
                  <a:lnTo>
                    <a:pt x="37" y="36"/>
                  </a:lnTo>
                  <a:lnTo>
                    <a:pt x="41" y="34"/>
                  </a:lnTo>
                  <a:lnTo>
                    <a:pt x="45" y="32"/>
                  </a:lnTo>
                  <a:lnTo>
                    <a:pt x="51" y="34"/>
                  </a:lnTo>
                  <a:lnTo>
                    <a:pt x="55" y="36"/>
                  </a:lnTo>
                  <a:lnTo>
                    <a:pt x="61" y="38"/>
                  </a:lnTo>
                  <a:lnTo>
                    <a:pt x="65" y="38"/>
                  </a:lnTo>
                  <a:lnTo>
                    <a:pt x="67" y="38"/>
                  </a:lnTo>
                  <a:lnTo>
                    <a:pt x="73" y="32"/>
                  </a:lnTo>
                  <a:lnTo>
                    <a:pt x="79" y="30"/>
                  </a:lnTo>
                  <a:lnTo>
                    <a:pt x="85" y="28"/>
                  </a:lnTo>
                  <a:lnTo>
                    <a:pt x="85" y="26"/>
                  </a:lnTo>
                  <a:lnTo>
                    <a:pt x="85" y="22"/>
                  </a:lnTo>
                  <a:lnTo>
                    <a:pt x="87" y="22"/>
                  </a:lnTo>
                  <a:lnTo>
                    <a:pt x="89"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05" name="Freeform 193"/>
            <p:cNvSpPr/>
            <p:nvPr/>
          </p:nvSpPr>
          <p:spPr bwMode="auto">
            <a:xfrm>
              <a:off x="5179783" y="3165861"/>
              <a:ext cx="72646" cy="78319"/>
            </a:xfrm>
            <a:custGeom>
              <a:avLst/>
              <a:gdLst>
                <a:gd name="T0" fmla="*/ 2147483647 w 50"/>
                <a:gd name="T1" fmla="*/ 2147483647 h 50"/>
                <a:gd name="T2" fmla="*/ 2147483647 w 50"/>
                <a:gd name="T3" fmla="*/ 2147483647 h 50"/>
                <a:gd name="T4" fmla="*/ 2147483647 w 50"/>
                <a:gd name="T5" fmla="*/ 2147483647 h 50"/>
                <a:gd name="T6" fmla="*/ 2147483647 w 50"/>
                <a:gd name="T7" fmla="*/ 2147483647 h 50"/>
                <a:gd name="T8" fmla="*/ 2147483647 w 50"/>
                <a:gd name="T9" fmla="*/ 2147483647 h 50"/>
                <a:gd name="T10" fmla="*/ 0 w 50"/>
                <a:gd name="T11" fmla="*/ 2147483647 h 50"/>
                <a:gd name="T12" fmla="*/ 2147483647 w 50"/>
                <a:gd name="T13" fmla="*/ 0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2147483647 w 50"/>
                <a:gd name="T31" fmla="*/ 2147483647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50"/>
                <a:gd name="T50" fmla="*/ 50 w 50"/>
                <a:gd name="T51" fmla="*/ 50 h 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50">
                  <a:moveTo>
                    <a:pt x="26" y="50"/>
                  </a:moveTo>
                  <a:lnTo>
                    <a:pt x="22" y="34"/>
                  </a:lnTo>
                  <a:lnTo>
                    <a:pt x="18" y="24"/>
                  </a:lnTo>
                  <a:lnTo>
                    <a:pt x="14" y="16"/>
                  </a:lnTo>
                  <a:lnTo>
                    <a:pt x="8" y="10"/>
                  </a:lnTo>
                  <a:lnTo>
                    <a:pt x="0" y="8"/>
                  </a:lnTo>
                  <a:lnTo>
                    <a:pt x="16" y="0"/>
                  </a:lnTo>
                  <a:lnTo>
                    <a:pt x="24" y="2"/>
                  </a:lnTo>
                  <a:lnTo>
                    <a:pt x="32" y="6"/>
                  </a:lnTo>
                  <a:lnTo>
                    <a:pt x="40" y="18"/>
                  </a:lnTo>
                  <a:lnTo>
                    <a:pt x="44" y="24"/>
                  </a:lnTo>
                  <a:lnTo>
                    <a:pt x="50" y="36"/>
                  </a:lnTo>
                  <a:lnTo>
                    <a:pt x="34" y="34"/>
                  </a:lnTo>
                  <a:lnTo>
                    <a:pt x="34" y="44"/>
                  </a:lnTo>
                  <a:lnTo>
                    <a:pt x="26" y="48"/>
                  </a:lnTo>
                  <a:lnTo>
                    <a:pt x="26"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06" name="Freeform 194"/>
            <p:cNvSpPr/>
            <p:nvPr/>
          </p:nvSpPr>
          <p:spPr bwMode="auto">
            <a:xfrm>
              <a:off x="4960693" y="3169843"/>
              <a:ext cx="140680" cy="79646"/>
            </a:xfrm>
            <a:custGeom>
              <a:avLst/>
              <a:gdLst>
                <a:gd name="T0" fmla="*/ 2147483647 w 96"/>
                <a:gd name="T1" fmla="*/ 2147483647 h 50"/>
                <a:gd name="T2" fmla="*/ 2147483647 w 96"/>
                <a:gd name="T3" fmla="*/ 2147483647 h 50"/>
                <a:gd name="T4" fmla="*/ 2147483647 w 96"/>
                <a:gd name="T5" fmla="*/ 2147483647 h 50"/>
                <a:gd name="T6" fmla="*/ 2147483647 w 96"/>
                <a:gd name="T7" fmla="*/ 2147483647 h 50"/>
                <a:gd name="T8" fmla="*/ 2147483647 w 96"/>
                <a:gd name="T9" fmla="*/ 2147483647 h 50"/>
                <a:gd name="T10" fmla="*/ 2147483647 w 96"/>
                <a:gd name="T11" fmla="*/ 2147483647 h 50"/>
                <a:gd name="T12" fmla="*/ 2147483647 w 96"/>
                <a:gd name="T13" fmla="*/ 2147483647 h 50"/>
                <a:gd name="T14" fmla="*/ 2147483647 w 96"/>
                <a:gd name="T15" fmla="*/ 2147483647 h 50"/>
                <a:gd name="T16" fmla="*/ 2147483647 w 96"/>
                <a:gd name="T17" fmla="*/ 2147483647 h 50"/>
                <a:gd name="T18" fmla="*/ 2147483647 w 96"/>
                <a:gd name="T19" fmla="*/ 2147483647 h 50"/>
                <a:gd name="T20" fmla="*/ 0 w 96"/>
                <a:gd name="T21" fmla="*/ 2147483647 h 50"/>
                <a:gd name="T22" fmla="*/ 2147483647 w 96"/>
                <a:gd name="T23" fmla="*/ 2147483647 h 50"/>
                <a:gd name="T24" fmla="*/ 2147483647 w 96"/>
                <a:gd name="T25" fmla="*/ 2147483647 h 50"/>
                <a:gd name="T26" fmla="*/ 2147483647 w 96"/>
                <a:gd name="T27" fmla="*/ 2147483647 h 50"/>
                <a:gd name="T28" fmla="*/ 2147483647 w 96"/>
                <a:gd name="T29" fmla="*/ 2147483647 h 50"/>
                <a:gd name="T30" fmla="*/ 2147483647 w 96"/>
                <a:gd name="T31" fmla="*/ 2147483647 h 50"/>
                <a:gd name="T32" fmla="*/ 2147483647 w 96"/>
                <a:gd name="T33" fmla="*/ 2147483647 h 50"/>
                <a:gd name="T34" fmla="*/ 2147483647 w 96"/>
                <a:gd name="T35" fmla="*/ 2147483647 h 50"/>
                <a:gd name="T36" fmla="*/ 2147483647 w 96"/>
                <a:gd name="T37" fmla="*/ 2147483647 h 50"/>
                <a:gd name="T38" fmla="*/ 2147483647 w 96"/>
                <a:gd name="T39" fmla="*/ 2147483647 h 50"/>
                <a:gd name="T40" fmla="*/ 2147483647 w 96"/>
                <a:gd name="T41" fmla="*/ 0 h 50"/>
                <a:gd name="T42" fmla="*/ 2147483647 w 96"/>
                <a:gd name="T43" fmla="*/ 0 h 50"/>
                <a:gd name="T44" fmla="*/ 2147483647 w 96"/>
                <a:gd name="T45" fmla="*/ 0 h 50"/>
                <a:gd name="T46" fmla="*/ 2147483647 w 96"/>
                <a:gd name="T47" fmla="*/ 2147483647 h 50"/>
                <a:gd name="T48" fmla="*/ 2147483647 w 96"/>
                <a:gd name="T49" fmla="*/ 2147483647 h 50"/>
                <a:gd name="T50" fmla="*/ 2147483647 w 96"/>
                <a:gd name="T51" fmla="*/ 2147483647 h 50"/>
                <a:gd name="T52" fmla="*/ 2147483647 w 96"/>
                <a:gd name="T53" fmla="*/ 2147483647 h 50"/>
                <a:gd name="T54" fmla="*/ 2147483647 w 96"/>
                <a:gd name="T55" fmla="*/ 2147483647 h 50"/>
                <a:gd name="T56" fmla="*/ 2147483647 w 96"/>
                <a:gd name="T57" fmla="*/ 2147483647 h 50"/>
                <a:gd name="T58" fmla="*/ 2147483647 w 96"/>
                <a:gd name="T59" fmla="*/ 2147483647 h 50"/>
                <a:gd name="T60" fmla="*/ 2147483647 w 96"/>
                <a:gd name="T61" fmla="*/ 2147483647 h 50"/>
                <a:gd name="T62" fmla="*/ 2147483647 w 96"/>
                <a:gd name="T63" fmla="*/ 2147483647 h 50"/>
                <a:gd name="T64" fmla="*/ 2147483647 w 96"/>
                <a:gd name="T65" fmla="*/ 2147483647 h 50"/>
                <a:gd name="T66" fmla="*/ 2147483647 w 96"/>
                <a:gd name="T67" fmla="*/ 2147483647 h 50"/>
                <a:gd name="T68" fmla="*/ 2147483647 w 96"/>
                <a:gd name="T69" fmla="*/ 2147483647 h 50"/>
                <a:gd name="T70" fmla="*/ 2147483647 w 96"/>
                <a:gd name="T71" fmla="*/ 2147483647 h 50"/>
                <a:gd name="T72" fmla="*/ 2147483647 w 96"/>
                <a:gd name="T73" fmla="*/ 2147483647 h 50"/>
                <a:gd name="T74" fmla="*/ 2147483647 w 96"/>
                <a:gd name="T75" fmla="*/ 2147483647 h 50"/>
                <a:gd name="T76" fmla="*/ 2147483647 w 96"/>
                <a:gd name="T77" fmla="*/ 2147483647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50"/>
                <a:gd name="T119" fmla="*/ 96 w 96"/>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50">
                  <a:moveTo>
                    <a:pt x="58" y="46"/>
                  </a:moveTo>
                  <a:lnTo>
                    <a:pt x="56" y="44"/>
                  </a:lnTo>
                  <a:lnTo>
                    <a:pt x="54" y="42"/>
                  </a:lnTo>
                  <a:lnTo>
                    <a:pt x="44" y="46"/>
                  </a:lnTo>
                  <a:lnTo>
                    <a:pt x="38" y="48"/>
                  </a:lnTo>
                  <a:lnTo>
                    <a:pt x="30" y="50"/>
                  </a:lnTo>
                  <a:lnTo>
                    <a:pt x="26" y="50"/>
                  </a:lnTo>
                  <a:lnTo>
                    <a:pt x="22" y="48"/>
                  </a:lnTo>
                  <a:lnTo>
                    <a:pt x="16" y="44"/>
                  </a:lnTo>
                  <a:lnTo>
                    <a:pt x="8" y="38"/>
                  </a:lnTo>
                  <a:lnTo>
                    <a:pt x="0" y="32"/>
                  </a:lnTo>
                  <a:lnTo>
                    <a:pt x="2" y="30"/>
                  </a:lnTo>
                  <a:lnTo>
                    <a:pt x="6" y="22"/>
                  </a:lnTo>
                  <a:lnTo>
                    <a:pt x="8" y="16"/>
                  </a:lnTo>
                  <a:lnTo>
                    <a:pt x="14" y="10"/>
                  </a:lnTo>
                  <a:lnTo>
                    <a:pt x="20" y="14"/>
                  </a:lnTo>
                  <a:lnTo>
                    <a:pt x="28" y="16"/>
                  </a:lnTo>
                  <a:lnTo>
                    <a:pt x="44" y="10"/>
                  </a:lnTo>
                  <a:lnTo>
                    <a:pt x="54" y="6"/>
                  </a:lnTo>
                  <a:lnTo>
                    <a:pt x="58" y="2"/>
                  </a:lnTo>
                  <a:lnTo>
                    <a:pt x="60" y="0"/>
                  </a:lnTo>
                  <a:lnTo>
                    <a:pt x="64" y="0"/>
                  </a:lnTo>
                  <a:lnTo>
                    <a:pt x="72" y="0"/>
                  </a:lnTo>
                  <a:lnTo>
                    <a:pt x="80" y="2"/>
                  </a:lnTo>
                  <a:lnTo>
                    <a:pt x="84" y="2"/>
                  </a:lnTo>
                  <a:lnTo>
                    <a:pt x="86" y="4"/>
                  </a:lnTo>
                  <a:lnTo>
                    <a:pt x="90" y="6"/>
                  </a:lnTo>
                  <a:lnTo>
                    <a:pt x="96" y="8"/>
                  </a:lnTo>
                  <a:lnTo>
                    <a:pt x="94" y="14"/>
                  </a:lnTo>
                  <a:lnTo>
                    <a:pt x="90" y="16"/>
                  </a:lnTo>
                  <a:lnTo>
                    <a:pt x="86" y="18"/>
                  </a:lnTo>
                  <a:lnTo>
                    <a:pt x="82" y="22"/>
                  </a:lnTo>
                  <a:lnTo>
                    <a:pt x="82" y="30"/>
                  </a:lnTo>
                  <a:lnTo>
                    <a:pt x="80" y="36"/>
                  </a:lnTo>
                  <a:lnTo>
                    <a:pt x="78" y="38"/>
                  </a:lnTo>
                  <a:lnTo>
                    <a:pt x="74" y="42"/>
                  </a:lnTo>
                  <a:lnTo>
                    <a:pt x="68" y="42"/>
                  </a:lnTo>
                  <a:lnTo>
                    <a:pt x="62" y="42"/>
                  </a:lnTo>
                  <a:lnTo>
                    <a:pt x="58"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07" name="Freeform 195"/>
            <p:cNvSpPr/>
            <p:nvPr/>
          </p:nvSpPr>
          <p:spPr bwMode="auto">
            <a:xfrm>
              <a:off x="5082923" y="3049046"/>
              <a:ext cx="380526" cy="234958"/>
            </a:xfrm>
            <a:custGeom>
              <a:avLst/>
              <a:gdLst>
                <a:gd name="T0" fmla="*/ 2147483647 w 260"/>
                <a:gd name="T1" fmla="*/ 2147483647 h 148"/>
                <a:gd name="T2" fmla="*/ 2147483647 w 260"/>
                <a:gd name="T3" fmla="*/ 2147483647 h 148"/>
                <a:gd name="T4" fmla="*/ 2147483647 w 260"/>
                <a:gd name="T5" fmla="*/ 2147483647 h 148"/>
                <a:gd name="T6" fmla="*/ 2147483647 w 260"/>
                <a:gd name="T7" fmla="*/ 2147483647 h 148"/>
                <a:gd name="T8" fmla="*/ 2147483647 w 260"/>
                <a:gd name="T9" fmla="*/ 2147483647 h 148"/>
                <a:gd name="T10" fmla="*/ 2147483647 w 260"/>
                <a:gd name="T11" fmla="*/ 2147483647 h 148"/>
                <a:gd name="T12" fmla="*/ 2147483647 w 260"/>
                <a:gd name="T13" fmla="*/ 2147483647 h 148"/>
                <a:gd name="T14" fmla="*/ 2147483647 w 260"/>
                <a:gd name="T15" fmla="*/ 2147483647 h 148"/>
                <a:gd name="T16" fmla="*/ 2147483647 w 260"/>
                <a:gd name="T17" fmla="*/ 2147483647 h 148"/>
                <a:gd name="T18" fmla="*/ 2147483647 w 260"/>
                <a:gd name="T19" fmla="*/ 2147483647 h 148"/>
                <a:gd name="T20" fmla="*/ 2147483647 w 260"/>
                <a:gd name="T21" fmla="*/ 2147483647 h 148"/>
                <a:gd name="T22" fmla="*/ 2147483647 w 260"/>
                <a:gd name="T23" fmla="*/ 2147483647 h 148"/>
                <a:gd name="T24" fmla="*/ 2147483647 w 260"/>
                <a:gd name="T25" fmla="*/ 2147483647 h 148"/>
                <a:gd name="T26" fmla="*/ 2147483647 w 260"/>
                <a:gd name="T27" fmla="*/ 2147483647 h 148"/>
                <a:gd name="T28" fmla="*/ 2147483647 w 260"/>
                <a:gd name="T29" fmla="*/ 2147483647 h 148"/>
                <a:gd name="T30" fmla="*/ 2147483647 w 260"/>
                <a:gd name="T31" fmla="*/ 2147483647 h 148"/>
                <a:gd name="T32" fmla="*/ 2147483647 w 260"/>
                <a:gd name="T33" fmla="*/ 2147483647 h 148"/>
                <a:gd name="T34" fmla="*/ 2147483647 w 260"/>
                <a:gd name="T35" fmla="*/ 2147483647 h 148"/>
                <a:gd name="T36" fmla="*/ 2147483647 w 260"/>
                <a:gd name="T37" fmla="*/ 2147483647 h 148"/>
                <a:gd name="T38" fmla="*/ 2147483647 w 260"/>
                <a:gd name="T39" fmla="*/ 2147483647 h 148"/>
                <a:gd name="T40" fmla="*/ 2147483647 w 260"/>
                <a:gd name="T41" fmla="*/ 2147483647 h 148"/>
                <a:gd name="T42" fmla="*/ 2147483647 w 260"/>
                <a:gd name="T43" fmla="*/ 2147483647 h 148"/>
                <a:gd name="T44" fmla="*/ 2147483647 w 260"/>
                <a:gd name="T45" fmla="*/ 2147483647 h 148"/>
                <a:gd name="T46" fmla="*/ 2147483647 w 260"/>
                <a:gd name="T47" fmla="*/ 2147483647 h 148"/>
                <a:gd name="T48" fmla="*/ 2147483647 w 260"/>
                <a:gd name="T49" fmla="*/ 2147483647 h 148"/>
                <a:gd name="T50" fmla="*/ 2147483647 w 260"/>
                <a:gd name="T51" fmla="*/ 2147483647 h 148"/>
                <a:gd name="T52" fmla="*/ 2147483647 w 260"/>
                <a:gd name="T53" fmla="*/ 2147483647 h 148"/>
                <a:gd name="T54" fmla="*/ 2147483647 w 260"/>
                <a:gd name="T55" fmla="*/ 2147483647 h 148"/>
                <a:gd name="T56" fmla="*/ 2147483647 w 260"/>
                <a:gd name="T57" fmla="*/ 2147483647 h 148"/>
                <a:gd name="T58" fmla="*/ 2147483647 w 260"/>
                <a:gd name="T59" fmla="*/ 2147483647 h 148"/>
                <a:gd name="T60" fmla="*/ 2147483647 w 260"/>
                <a:gd name="T61" fmla="*/ 2147483647 h 148"/>
                <a:gd name="T62" fmla="*/ 2147483647 w 260"/>
                <a:gd name="T63" fmla="*/ 2147483647 h 148"/>
                <a:gd name="T64" fmla="*/ 2147483647 w 260"/>
                <a:gd name="T65" fmla="*/ 2147483647 h 148"/>
                <a:gd name="T66" fmla="*/ 2147483647 w 260"/>
                <a:gd name="T67" fmla="*/ 2147483647 h 148"/>
                <a:gd name="T68" fmla="*/ 2147483647 w 260"/>
                <a:gd name="T69" fmla="*/ 2147483647 h 148"/>
                <a:gd name="T70" fmla="*/ 2147483647 w 260"/>
                <a:gd name="T71" fmla="*/ 2147483647 h 148"/>
                <a:gd name="T72" fmla="*/ 2147483647 w 260"/>
                <a:gd name="T73" fmla="*/ 2147483647 h 148"/>
                <a:gd name="T74" fmla="*/ 2147483647 w 260"/>
                <a:gd name="T75" fmla="*/ 2147483647 h 148"/>
                <a:gd name="T76" fmla="*/ 2147483647 w 260"/>
                <a:gd name="T77" fmla="*/ 2147483647 h 148"/>
                <a:gd name="T78" fmla="*/ 2147483647 w 260"/>
                <a:gd name="T79" fmla="*/ 2147483647 h 148"/>
                <a:gd name="T80" fmla="*/ 2147483647 w 260"/>
                <a:gd name="T81" fmla="*/ 2147483647 h 148"/>
                <a:gd name="T82" fmla="*/ 2147483647 w 260"/>
                <a:gd name="T83" fmla="*/ 2147483647 h 148"/>
                <a:gd name="T84" fmla="*/ 2147483647 w 260"/>
                <a:gd name="T85" fmla="*/ 2147483647 h 148"/>
                <a:gd name="T86" fmla="*/ 2147483647 w 260"/>
                <a:gd name="T87" fmla="*/ 2147483647 h 148"/>
                <a:gd name="T88" fmla="*/ 2147483647 w 260"/>
                <a:gd name="T89" fmla="*/ 2147483647 h 148"/>
                <a:gd name="T90" fmla="*/ 2147483647 w 260"/>
                <a:gd name="T91" fmla="*/ 2147483647 h 148"/>
                <a:gd name="T92" fmla="*/ 2147483647 w 260"/>
                <a:gd name="T93" fmla="*/ 2147483647 h 148"/>
                <a:gd name="T94" fmla="*/ 2147483647 w 260"/>
                <a:gd name="T95" fmla="*/ 2147483647 h 148"/>
                <a:gd name="T96" fmla="*/ 2147483647 w 260"/>
                <a:gd name="T97" fmla="*/ 2147483647 h 1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0"/>
                <a:gd name="T148" fmla="*/ 0 h 148"/>
                <a:gd name="T149" fmla="*/ 260 w 260"/>
                <a:gd name="T150" fmla="*/ 148 h 1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0" h="148">
                  <a:moveTo>
                    <a:pt x="66" y="82"/>
                  </a:moveTo>
                  <a:lnTo>
                    <a:pt x="60" y="84"/>
                  </a:lnTo>
                  <a:lnTo>
                    <a:pt x="54" y="88"/>
                  </a:lnTo>
                  <a:lnTo>
                    <a:pt x="44" y="90"/>
                  </a:lnTo>
                  <a:lnTo>
                    <a:pt x="36" y="90"/>
                  </a:lnTo>
                  <a:lnTo>
                    <a:pt x="26" y="88"/>
                  </a:lnTo>
                  <a:lnTo>
                    <a:pt x="18" y="84"/>
                  </a:lnTo>
                  <a:lnTo>
                    <a:pt x="12" y="84"/>
                  </a:lnTo>
                  <a:lnTo>
                    <a:pt x="6" y="82"/>
                  </a:lnTo>
                  <a:lnTo>
                    <a:pt x="2" y="80"/>
                  </a:lnTo>
                  <a:lnTo>
                    <a:pt x="0" y="78"/>
                  </a:lnTo>
                  <a:lnTo>
                    <a:pt x="2" y="66"/>
                  </a:lnTo>
                  <a:lnTo>
                    <a:pt x="2" y="62"/>
                  </a:lnTo>
                  <a:lnTo>
                    <a:pt x="12" y="52"/>
                  </a:lnTo>
                  <a:lnTo>
                    <a:pt x="16" y="44"/>
                  </a:lnTo>
                  <a:lnTo>
                    <a:pt x="22" y="38"/>
                  </a:lnTo>
                  <a:lnTo>
                    <a:pt x="16" y="30"/>
                  </a:lnTo>
                  <a:lnTo>
                    <a:pt x="8" y="20"/>
                  </a:lnTo>
                  <a:lnTo>
                    <a:pt x="6" y="14"/>
                  </a:lnTo>
                  <a:lnTo>
                    <a:pt x="24" y="10"/>
                  </a:lnTo>
                  <a:lnTo>
                    <a:pt x="46" y="10"/>
                  </a:lnTo>
                  <a:lnTo>
                    <a:pt x="64" y="10"/>
                  </a:lnTo>
                  <a:lnTo>
                    <a:pt x="80" y="16"/>
                  </a:lnTo>
                  <a:lnTo>
                    <a:pt x="96" y="14"/>
                  </a:lnTo>
                  <a:lnTo>
                    <a:pt x="112" y="16"/>
                  </a:lnTo>
                  <a:lnTo>
                    <a:pt x="116" y="8"/>
                  </a:lnTo>
                  <a:lnTo>
                    <a:pt x="128" y="6"/>
                  </a:lnTo>
                  <a:lnTo>
                    <a:pt x="138" y="6"/>
                  </a:lnTo>
                  <a:lnTo>
                    <a:pt x="156" y="0"/>
                  </a:lnTo>
                  <a:lnTo>
                    <a:pt x="166" y="8"/>
                  </a:lnTo>
                  <a:lnTo>
                    <a:pt x="166" y="14"/>
                  </a:lnTo>
                  <a:lnTo>
                    <a:pt x="168" y="22"/>
                  </a:lnTo>
                  <a:lnTo>
                    <a:pt x="184" y="24"/>
                  </a:lnTo>
                  <a:lnTo>
                    <a:pt x="186" y="30"/>
                  </a:lnTo>
                  <a:lnTo>
                    <a:pt x="188" y="36"/>
                  </a:lnTo>
                  <a:lnTo>
                    <a:pt x="198" y="36"/>
                  </a:lnTo>
                  <a:lnTo>
                    <a:pt x="202" y="40"/>
                  </a:lnTo>
                  <a:lnTo>
                    <a:pt x="216" y="36"/>
                  </a:lnTo>
                  <a:lnTo>
                    <a:pt x="222" y="44"/>
                  </a:lnTo>
                  <a:lnTo>
                    <a:pt x="234" y="48"/>
                  </a:lnTo>
                  <a:lnTo>
                    <a:pt x="248" y="50"/>
                  </a:lnTo>
                  <a:lnTo>
                    <a:pt x="260" y="56"/>
                  </a:lnTo>
                  <a:lnTo>
                    <a:pt x="260" y="58"/>
                  </a:lnTo>
                  <a:lnTo>
                    <a:pt x="254" y="64"/>
                  </a:lnTo>
                  <a:lnTo>
                    <a:pt x="258" y="72"/>
                  </a:lnTo>
                  <a:lnTo>
                    <a:pt x="260" y="78"/>
                  </a:lnTo>
                  <a:lnTo>
                    <a:pt x="260" y="84"/>
                  </a:lnTo>
                  <a:lnTo>
                    <a:pt x="244" y="84"/>
                  </a:lnTo>
                  <a:lnTo>
                    <a:pt x="240" y="88"/>
                  </a:lnTo>
                  <a:lnTo>
                    <a:pt x="236" y="92"/>
                  </a:lnTo>
                  <a:lnTo>
                    <a:pt x="236" y="100"/>
                  </a:lnTo>
                  <a:lnTo>
                    <a:pt x="226" y="100"/>
                  </a:lnTo>
                  <a:lnTo>
                    <a:pt x="216" y="100"/>
                  </a:lnTo>
                  <a:lnTo>
                    <a:pt x="208" y="106"/>
                  </a:lnTo>
                  <a:lnTo>
                    <a:pt x="204" y="108"/>
                  </a:lnTo>
                  <a:lnTo>
                    <a:pt x="190" y="112"/>
                  </a:lnTo>
                  <a:lnTo>
                    <a:pt x="182" y="116"/>
                  </a:lnTo>
                  <a:lnTo>
                    <a:pt x="184" y="118"/>
                  </a:lnTo>
                  <a:lnTo>
                    <a:pt x="186" y="122"/>
                  </a:lnTo>
                  <a:lnTo>
                    <a:pt x="194" y="128"/>
                  </a:lnTo>
                  <a:lnTo>
                    <a:pt x="204" y="130"/>
                  </a:lnTo>
                  <a:lnTo>
                    <a:pt x="212" y="138"/>
                  </a:lnTo>
                  <a:lnTo>
                    <a:pt x="204" y="138"/>
                  </a:lnTo>
                  <a:lnTo>
                    <a:pt x="200" y="140"/>
                  </a:lnTo>
                  <a:lnTo>
                    <a:pt x="192" y="144"/>
                  </a:lnTo>
                  <a:lnTo>
                    <a:pt x="186" y="146"/>
                  </a:lnTo>
                  <a:lnTo>
                    <a:pt x="176" y="148"/>
                  </a:lnTo>
                  <a:lnTo>
                    <a:pt x="174" y="138"/>
                  </a:lnTo>
                  <a:lnTo>
                    <a:pt x="170" y="134"/>
                  </a:lnTo>
                  <a:lnTo>
                    <a:pt x="160" y="128"/>
                  </a:lnTo>
                  <a:lnTo>
                    <a:pt x="166" y="120"/>
                  </a:lnTo>
                  <a:lnTo>
                    <a:pt x="172" y="118"/>
                  </a:lnTo>
                  <a:lnTo>
                    <a:pt x="164" y="118"/>
                  </a:lnTo>
                  <a:lnTo>
                    <a:pt x="160" y="118"/>
                  </a:lnTo>
                  <a:lnTo>
                    <a:pt x="152" y="116"/>
                  </a:lnTo>
                  <a:lnTo>
                    <a:pt x="146" y="114"/>
                  </a:lnTo>
                  <a:lnTo>
                    <a:pt x="144" y="112"/>
                  </a:lnTo>
                  <a:lnTo>
                    <a:pt x="140" y="108"/>
                  </a:lnTo>
                  <a:lnTo>
                    <a:pt x="132" y="108"/>
                  </a:lnTo>
                  <a:lnTo>
                    <a:pt x="130" y="112"/>
                  </a:lnTo>
                  <a:lnTo>
                    <a:pt x="128" y="116"/>
                  </a:lnTo>
                  <a:lnTo>
                    <a:pt x="124" y="120"/>
                  </a:lnTo>
                  <a:lnTo>
                    <a:pt x="118" y="126"/>
                  </a:lnTo>
                  <a:lnTo>
                    <a:pt x="114" y="128"/>
                  </a:lnTo>
                  <a:lnTo>
                    <a:pt x="110" y="126"/>
                  </a:lnTo>
                  <a:lnTo>
                    <a:pt x="102" y="128"/>
                  </a:lnTo>
                  <a:lnTo>
                    <a:pt x="94" y="132"/>
                  </a:lnTo>
                  <a:lnTo>
                    <a:pt x="92" y="124"/>
                  </a:lnTo>
                  <a:lnTo>
                    <a:pt x="100" y="118"/>
                  </a:lnTo>
                  <a:lnTo>
                    <a:pt x="100" y="108"/>
                  </a:lnTo>
                  <a:lnTo>
                    <a:pt x="106" y="108"/>
                  </a:lnTo>
                  <a:lnTo>
                    <a:pt x="116" y="110"/>
                  </a:lnTo>
                  <a:lnTo>
                    <a:pt x="110" y="98"/>
                  </a:lnTo>
                  <a:lnTo>
                    <a:pt x="106" y="92"/>
                  </a:lnTo>
                  <a:lnTo>
                    <a:pt x="98" y="80"/>
                  </a:lnTo>
                  <a:lnTo>
                    <a:pt x="90" y="76"/>
                  </a:lnTo>
                  <a:lnTo>
                    <a:pt x="82" y="74"/>
                  </a:lnTo>
                  <a:lnTo>
                    <a:pt x="74" y="78"/>
                  </a:lnTo>
                  <a:lnTo>
                    <a:pt x="66"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08" name="Freeform 196"/>
            <p:cNvSpPr/>
            <p:nvPr/>
          </p:nvSpPr>
          <p:spPr bwMode="auto">
            <a:xfrm>
              <a:off x="5092147" y="2945506"/>
              <a:ext cx="193722" cy="128763"/>
            </a:xfrm>
            <a:custGeom>
              <a:avLst/>
              <a:gdLst>
                <a:gd name="T0" fmla="*/ 2147483647 w 132"/>
                <a:gd name="T1" fmla="*/ 2147483647 h 82"/>
                <a:gd name="T2" fmla="*/ 2147483647 w 132"/>
                <a:gd name="T3" fmla="*/ 2147483647 h 82"/>
                <a:gd name="T4" fmla="*/ 2147483647 w 132"/>
                <a:gd name="T5" fmla="*/ 2147483647 h 82"/>
                <a:gd name="T6" fmla="*/ 2147483647 w 132"/>
                <a:gd name="T7" fmla="*/ 2147483647 h 82"/>
                <a:gd name="T8" fmla="*/ 2147483647 w 132"/>
                <a:gd name="T9" fmla="*/ 2147483647 h 82"/>
                <a:gd name="T10" fmla="*/ 2147483647 w 132"/>
                <a:gd name="T11" fmla="*/ 2147483647 h 82"/>
                <a:gd name="T12" fmla="*/ 2147483647 w 132"/>
                <a:gd name="T13" fmla="*/ 2147483647 h 82"/>
                <a:gd name="T14" fmla="*/ 2147483647 w 132"/>
                <a:gd name="T15" fmla="*/ 2147483647 h 82"/>
                <a:gd name="T16" fmla="*/ 2147483647 w 132"/>
                <a:gd name="T17" fmla="*/ 2147483647 h 82"/>
                <a:gd name="T18" fmla="*/ 2147483647 w 132"/>
                <a:gd name="T19" fmla="*/ 2147483647 h 82"/>
                <a:gd name="T20" fmla="*/ 2147483647 w 132"/>
                <a:gd name="T21" fmla="*/ 2147483647 h 82"/>
                <a:gd name="T22" fmla="*/ 2147483647 w 132"/>
                <a:gd name="T23" fmla="*/ 2147483647 h 82"/>
                <a:gd name="T24" fmla="*/ 2147483647 w 132"/>
                <a:gd name="T25" fmla="*/ 2147483647 h 82"/>
                <a:gd name="T26" fmla="*/ 0 w 132"/>
                <a:gd name="T27" fmla="*/ 2147483647 h 82"/>
                <a:gd name="T28" fmla="*/ 0 w 132"/>
                <a:gd name="T29" fmla="*/ 2147483647 h 82"/>
                <a:gd name="T30" fmla="*/ 2147483647 w 132"/>
                <a:gd name="T31" fmla="*/ 2147483647 h 82"/>
                <a:gd name="T32" fmla="*/ 2147483647 w 132"/>
                <a:gd name="T33" fmla="*/ 2147483647 h 82"/>
                <a:gd name="T34" fmla="*/ 2147483647 w 132"/>
                <a:gd name="T35" fmla="*/ 2147483647 h 82"/>
                <a:gd name="T36" fmla="*/ 2147483647 w 132"/>
                <a:gd name="T37" fmla="*/ 2147483647 h 82"/>
                <a:gd name="T38" fmla="*/ 2147483647 w 132"/>
                <a:gd name="T39" fmla="*/ 2147483647 h 82"/>
                <a:gd name="T40" fmla="*/ 2147483647 w 132"/>
                <a:gd name="T41" fmla="*/ 2147483647 h 82"/>
                <a:gd name="T42" fmla="*/ 2147483647 w 132"/>
                <a:gd name="T43" fmla="*/ 2147483647 h 82"/>
                <a:gd name="T44" fmla="*/ 2147483647 w 132"/>
                <a:gd name="T45" fmla="*/ 2147483647 h 82"/>
                <a:gd name="T46" fmla="*/ 2147483647 w 132"/>
                <a:gd name="T47" fmla="*/ 2147483647 h 82"/>
                <a:gd name="T48" fmla="*/ 2147483647 w 132"/>
                <a:gd name="T49" fmla="*/ 2147483647 h 82"/>
                <a:gd name="T50" fmla="*/ 2147483647 w 132"/>
                <a:gd name="T51" fmla="*/ 2147483647 h 82"/>
                <a:gd name="T52" fmla="*/ 2147483647 w 132"/>
                <a:gd name="T53" fmla="*/ 2147483647 h 82"/>
                <a:gd name="T54" fmla="*/ 2147483647 w 132"/>
                <a:gd name="T55" fmla="*/ 2147483647 h 82"/>
                <a:gd name="T56" fmla="*/ 2147483647 w 132"/>
                <a:gd name="T57" fmla="*/ 0 h 82"/>
                <a:gd name="T58" fmla="*/ 2147483647 w 132"/>
                <a:gd name="T59" fmla="*/ 2147483647 h 82"/>
                <a:gd name="T60" fmla="*/ 2147483647 w 132"/>
                <a:gd name="T61" fmla="*/ 2147483647 h 82"/>
                <a:gd name="T62" fmla="*/ 2147483647 w 132"/>
                <a:gd name="T63" fmla="*/ 2147483647 h 82"/>
                <a:gd name="T64" fmla="*/ 2147483647 w 132"/>
                <a:gd name="T65" fmla="*/ 2147483647 h 82"/>
                <a:gd name="T66" fmla="*/ 2147483647 w 132"/>
                <a:gd name="T67" fmla="*/ 2147483647 h 82"/>
                <a:gd name="T68" fmla="*/ 2147483647 w 132"/>
                <a:gd name="T69" fmla="*/ 2147483647 h 82"/>
                <a:gd name="T70" fmla="*/ 2147483647 w 132"/>
                <a:gd name="T71" fmla="*/ 2147483647 h 82"/>
                <a:gd name="T72" fmla="*/ 2147483647 w 132"/>
                <a:gd name="T73" fmla="*/ 2147483647 h 82"/>
                <a:gd name="T74" fmla="*/ 2147483647 w 132"/>
                <a:gd name="T75" fmla="*/ 2147483647 h 82"/>
                <a:gd name="T76" fmla="*/ 2147483647 w 132"/>
                <a:gd name="T77" fmla="*/ 2147483647 h 82"/>
                <a:gd name="T78" fmla="*/ 2147483647 w 132"/>
                <a:gd name="T79" fmla="*/ 2147483647 h 82"/>
                <a:gd name="T80" fmla="*/ 2147483647 w 132"/>
                <a:gd name="T81" fmla="*/ 2147483647 h 82"/>
                <a:gd name="T82" fmla="*/ 2147483647 w 132"/>
                <a:gd name="T83" fmla="*/ 2147483647 h 82"/>
                <a:gd name="T84" fmla="*/ 2147483647 w 132"/>
                <a:gd name="T85" fmla="*/ 2147483647 h 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
                <a:gd name="T130" fmla="*/ 0 h 82"/>
                <a:gd name="T131" fmla="*/ 132 w 132"/>
                <a:gd name="T132" fmla="*/ 82 h 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 h="82">
                  <a:moveTo>
                    <a:pt x="122" y="72"/>
                  </a:moveTo>
                  <a:lnTo>
                    <a:pt x="110" y="74"/>
                  </a:lnTo>
                  <a:lnTo>
                    <a:pt x="106" y="82"/>
                  </a:lnTo>
                  <a:lnTo>
                    <a:pt x="98" y="82"/>
                  </a:lnTo>
                  <a:lnTo>
                    <a:pt x="90" y="80"/>
                  </a:lnTo>
                  <a:lnTo>
                    <a:pt x="80" y="82"/>
                  </a:lnTo>
                  <a:lnTo>
                    <a:pt x="74" y="82"/>
                  </a:lnTo>
                  <a:lnTo>
                    <a:pt x="62" y="78"/>
                  </a:lnTo>
                  <a:lnTo>
                    <a:pt x="58" y="76"/>
                  </a:lnTo>
                  <a:lnTo>
                    <a:pt x="40" y="76"/>
                  </a:lnTo>
                  <a:lnTo>
                    <a:pt x="30" y="76"/>
                  </a:lnTo>
                  <a:lnTo>
                    <a:pt x="22" y="76"/>
                  </a:lnTo>
                  <a:lnTo>
                    <a:pt x="16" y="78"/>
                  </a:lnTo>
                  <a:lnTo>
                    <a:pt x="0" y="80"/>
                  </a:lnTo>
                  <a:lnTo>
                    <a:pt x="0" y="76"/>
                  </a:lnTo>
                  <a:lnTo>
                    <a:pt x="10" y="70"/>
                  </a:lnTo>
                  <a:lnTo>
                    <a:pt x="6" y="64"/>
                  </a:lnTo>
                  <a:lnTo>
                    <a:pt x="4" y="52"/>
                  </a:lnTo>
                  <a:lnTo>
                    <a:pt x="2" y="48"/>
                  </a:lnTo>
                  <a:lnTo>
                    <a:pt x="12" y="46"/>
                  </a:lnTo>
                  <a:lnTo>
                    <a:pt x="18" y="34"/>
                  </a:lnTo>
                  <a:lnTo>
                    <a:pt x="26" y="24"/>
                  </a:lnTo>
                  <a:lnTo>
                    <a:pt x="26" y="18"/>
                  </a:lnTo>
                  <a:lnTo>
                    <a:pt x="30" y="18"/>
                  </a:lnTo>
                  <a:lnTo>
                    <a:pt x="36" y="18"/>
                  </a:lnTo>
                  <a:lnTo>
                    <a:pt x="46" y="14"/>
                  </a:lnTo>
                  <a:lnTo>
                    <a:pt x="48" y="6"/>
                  </a:lnTo>
                  <a:lnTo>
                    <a:pt x="60" y="4"/>
                  </a:lnTo>
                  <a:lnTo>
                    <a:pt x="68" y="0"/>
                  </a:lnTo>
                  <a:lnTo>
                    <a:pt x="76" y="4"/>
                  </a:lnTo>
                  <a:lnTo>
                    <a:pt x="98" y="4"/>
                  </a:lnTo>
                  <a:lnTo>
                    <a:pt x="106" y="16"/>
                  </a:lnTo>
                  <a:lnTo>
                    <a:pt x="106" y="24"/>
                  </a:lnTo>
                  <a:lnTo>
                    <a:pt x="112" y="28"/>
                  </a:lnTo>
                  <a:lnTo>
                    <a:pt x="116" y="34"/>
                  </a:lnTo>
                  <a:lnTo>
                    <a:pt x="120" y="40"/>
                  </a:lnTo>
                  <a:lnTo>
                    <a:pt x="122" y="42"/>
                  </a:lnTo>
                  <a:lnTo>
                    <a:pt x="130" y="44"/>
                  </a:lnTo>
                  <a:lnTo>
                    <a:pt x="132" y="50"/>
                  </a:lnTo>
                  <a:lnTo>
                    <a:pt x="126" y="52"/>
                  </a:lnTo>
                  <a:lnTo>
                    <a:pt x="114" y="54"/>
                  </a:lnTo>
                  <a:lnTo>
                    <a:pt x="118" y="62"/>
                  </a:lnTo>
                  <a:lnTo>
                    <a:pt x="122"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09" name="Freeform 197"/>
            <p:cNvSpPr/>
            <p:nvPr/>
          </p:nvSpPr>
          <p:spPr bwMode="auto">
            <a:xfrm>
              <a:off x="4904191" y="3218959"/>
              <a:ext cx="71493" cy="58407"/>
            </a:xfrm>
            <a:custGeom>
              <a:avLst/>
              <a:gdLst>
                <a:gd name="T0" fmla="*/ 0 w 49"/>
                <a:gd name="T1" fmla="*/ 2147483647 h 36"/>
                <a:gd name="T2" fmla="*/ 2147483647 w 49"/>
                <a:gd name="T3" fmla="*/ 2147483647 h 36"/>
                <a:gd name="T4" fmla="*/ 2147483647 w 49"/>
                <a:gd name="T5" fmla="*/ 2147483647 h 36"/>
                <a:gd name="T6" fmla="*/ 2147483647 w 49"/>
                <a:gd name="T7" fmla="*/ 2147483647 h 36"/>
                <a:gd name="T8" fmla="*/ 2147483647 w 49"/>
                <a:gd name="T9" fmla="*/ 0 h 36"/>
                <a:gd name="T10" fmla="*/ 2147483647 w 49"/>
                <a:gd name="T11" fmla="*/ 2147483647 h 36"/>
                <a:gd name="T12" fmla="*/ 2147483647 w 49"/>
                <a:gd name="T13" fmla="*/ 2147483647 h 36"/>
                <a:gd name="T14" fmla="*/ 2147483647 w 49"/>
                <a:gd name="T15" fmla="*/ 2147483647 h 36"/>
                <a:gd name="T16" fmla="*/ 2147483647 w 49"/>
                <a:gd name="T17" fmla="*/ 2147483647 h 36"/>
                <a:gd name="T18" fmla="*/ 2147483647 w 49"/>
                <a:gd name="T19" fmla="*/ 2147483647 h 36"/>
                <a:gd name="T20" fmla="*/ 2147483647 w 49"/>
                <a:gd name="T21" fmla="*/ 2147483647 h 36"/>
                <a:gd name="T22" fmla="*/ 2147483647 w 49"/>
                <a:gd name="T23" fmla="*/ 2147483647 h 36"/>
                <a:gd name="T24" fmla="*/ 2147483647 w 49"/>
                <a:gd name="T25" fmla="*/ 2147483647 h 36"/>
                <a:gd name="T26" fmla="*/ 2147483647 w 49"/>
                <a:gd name="T27" fmla="*/ 2147483647 h 36"/>
                <a:gd name="T28" fmla="*/ 2147483647 w 49"/>
                <a:gd name="T29" fmla="*/ 2147483647 h 36"/>
                <a:gd name="T30" fmla="*/ 0 w 49"/>
                <a:gd name="T31" fmla="*/ 2147483647 h 36"/>
                <a:gd name="T32" fmla="*/ 0 w 49"/>
                <a:gd name="T33" fmla="*/ 214748364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
                <a:gd name="T52" fmla="*/ 0 h 36"/>
                <a:gd name="T53" fmla="*/ 49 w 49"/>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 h="36">
                  <a:moveTo>
                    <a:pt x="0" y="4"/>
                  </a:moveTo>
                  <a:lnTo>
                    <a:pt x="13" y="6"/>
                  </a:lnTo>
                  <a:lnTo>
                    <a:pt x="21" y="4"/>
                  </a:lnTo>
                  <a:lnTo>
                    <a:pt x="25" y="2"/>
                  </a:lnTo>
                  <a:lnTo>
                    <a:pt x="39" y="0"/>
                  </a:lnTo>
                  <a:lnTo>
                    <a:pt x="49" y="6"/>
                  </a:lnTo>
                  <a:lnTo>
                    <a:pt x="35" y="10"/>
                  </a:lnTo>
                  <a:lnTo>
                    <a:pt x="33" y="16"/>
                  </a:lnTo>
                  <a:lnTo>
                    <a:pt x="29" y="24"/>
                  </a:lnTo>
                  <a:lnTo>
                    <a:pt x="21" y="24"/>
                  </a:lnTo>
                  <a:lnTo>
                    <a:pt x="17" y="28"/>
                  </a:lnTo>
                  <a:lnTo>
                    <a:pt x="15" y="36"/>
                  </a:lnTo>
                  <a:lnTo>
                    <a:pt x="11" y="32"/>
                  </a:lnTo>
                  <a:lnTo>
                    <a:pt x="7" y="26"/>
                  </a:lnTo>
                  <a:lnTo>
                    <a:pt x="4" y="18"/>
                  </a:lnTo>
                  <a:lnTo>
                    <a:pt x="0" y="1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10" name="Freeform 198"/>
            <p:cNvSpPr/>
            <p:nvPr/>
          </p:nvSpPr>
          <p:spPr bwMode="auto">
            <a:xfrm>
              <a:off x="5065626" y="3349048"/>
              <a:ext cx="51890" cy="37169"/>
            </a:xfrm>
            <a:custGeom>
              <a:avLst/>
              <a:gdLst>
                <a:gd name="T0" fmla="*/ 2147483647 w 36"/>
                <a:gd name="T1" fmla="*/ 0 h 24"/>
                <a:gd name="T2" fmla="*/ 2147483647 w 36"/>
                <a:gd name="T3" fmla="*/ 2147483647 h 24"/>
                <a:gd name="T4" fmla="*/ 2147483647 w 36"/>
                <a:gd name="T5" fmla="*/ 2147483647 h 24"/>
                <a:gd name="T6" fmla="*/ 2147483647 w 36"/>
                <a:gd name="T7" fmla="*/ 2147483647 h 24"/>
                <a:gd name="T8" fmla="*/ 2147483647 w 36"/>
                <a:gd name="T9" fmla="*/ 2147483647 h 24"/>
                <a:gd name="T10" fmla="*/ 2147483647 w 36"/>
                <a:gd name="T11" fmla="*/ 2147483647 h 24"/>
                <a:gd name="T12" fmla="*/ 2147483647 w 36"/>
                <a:gd name="T13" fmla="*/ 2147483647 h 24"/>
                <a:gd name="T14" fmla="*/ 0 w 36"/>
                <a:gd name="T15" fmla="*/ 2147483647 h 24"/>
                <a:gd name="T16" fmla="*/ 0 w 36"/>
                <a:gd name="T17" fmla="*/ 2147483647 h 24"/>
                <a:gd name="T18" fmla="*/ 2147483647 w 36"/>
                <a:gd name="T19" fmla="*/ 2147483647 h 24"/>
                <a:gd name="T20" fmla="*/ 2147483647 w 36"/>
                <a:gd name="T21" fmla="*/ 0 h 24"/>
                <a:gd name="T22" fmla="*/ 2147483647 w 36"/>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24"/>
                <a:gd name="T38" fmla="*/ 36 w 36"/>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24">
                  <a:moveTo>
                    <a:pt x="26" y="0"/>
                  </a:moveTo>
                  <a:lnTo>
                    <a:pt x="36" y="4"/>
                  </a:lnTo>
                  <a:lnTo>
                    <a:pt x="36" y="16"/>
                  </a:lnTo>
                  <a:lnTo>
                    <a:pt x="30" y="20"/>
                  </a:lnTo>
                  <a:lnTo>
                    <a:pt x="10" y="24"/>
                  </a:lnTo>
                  <a:lnTo>
                    <a:pt x="6" y="22"/>
                  </a:lnTo>
                  <a:lnTo>
                    <a:pt x="4" y="22"/>
                  </a:lnTo>
                  <a:lnTo>
                    <a:pt x="0" y="16"/>
                  </a:lnTo>
                  <a:lnTo>
                    <a:pt x="0" y="2"/>
                  </a:lnTo>
                  <a:lnTo>
                    <a:pt x="8" y="2"/>
                  </a:lnTo>
                  <a:lnTo>
                    <a:pt x="12" y="0"/>
                  </a:ln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11" name="Freeform 199"/>
            <p:cNvSpPr/>
            <p:nvPr/>
          </p:nvSpPr>
          <p:spPr bwMode="auto">
            <a:xfrm>
              <a:off x="5044870" y="3179136"/>
              <a:ext cx="207559" cy="126107"/>
            </a:xfrm>
            <a:custGeom>
              <a:avLst/>
              <a:gdLst>
                <a:gd name="T0" fmla="*/ 2147483647 w 142"/>
                <a:gd name="T1" fmla="*/ 2147483647 h 80"/>
                <a:gd name="T2" fmla="*/ 2147483647 w 142"/>
                <a:gd name="T3" fmla="*/ 2147483647 h 80"/>
                <a:gd name="T4" fmla="*/ 2147483647 w 142"/>
                <a:gd name="T5" fmla="*/ 2147483647 h 80"/>
                <a:gd name="T6" fmla="*/ 2147483647 w 142"/>
                <a:gd name="T7" fmla="*/ 2147483647 h 80"/>
                <a:gd name="T8" fmla="*/ 2147483647 w 142"/>
                <a:gd name="T9" fmla="*/ 2147483647 h 80"/>
                <a:gd name="T10" fmla="*/ 2147483647 w 142"/>
                <a:gd name="T11" fmla="*/ 2147483647 h 80"/>
                <a:gd name="T12" fmla="*/ 2147483647 w 142"/>
                <a:gd name="T13" fmla="*/ 2147483647 h 80"/>
                <a:gd name="T14" fmla="*/ 2147483647 w 142"/>
                <a:gd name="T15" fmla="*/ 2147483647 h 80"/>
                <a:gd name="T16" fmla="*/ 2147483647 w 142"/>
                <a:gd name="T17" fmla="*/ 2147483647 h 80"/>
                <a:gd name="T18" fmla="*/ 2147483647 w 142"/>
                <a:gd name="T19" fmla="*/ 2147483647 h 80"/>
                <a:gd name="T20" fmla="*/ 2147483647 w 142"/>
                <a:gd name="T21" fmla="*/ 2147483647 h 80"/>
                <a:gd name="T22" fmla="*/ 0 w 142"/>
                <a:gd name="T23" fmla="*/ 2147483647 h 80"/>
                <a:gd name="T24" fmla="*/ 2147483647 w 142"/>
                <a:gd name="T25" fmla="*/ 2147483647 h 80"/>
                <a:gd name="T26" fmla="*/ 2147483647 w 142"/>
                <a:gd name="T27" fmla="*/ 2147483647 h 80"/>
                <a:gd name="T28" fmla="*/ 2147483647 w 142"/>
                <a:gd name="T29" fmla="*/ 2147483647 h 80"/>
                <a:gd name="T30" fmla="*/ 2147483647 w 142"/>
                <a:gd name="T31" fmla="*/ 2147483647 h 80"/>
                <a:gd name="T32" fmla="*/ 2147483647 w 142"/>
                <a:gd name="T33" fmla="*/ 2147483647 h 80"/>
                <a:gd name="T34" fmla="*/ 2147483647 w 142"/>
                <a:gd name="T35" fmla="*/ 2147483647 h 80"/>
                <a:gd name="T36" fmla="*/ 2147483647 w 142"/>
                <a:gd name="T37" fmla="*/ 2147483647 h 80"/>
                <a:gd name="T38" fmla="*/ 2147483647 w 142"/>
                <a:gd name="T39" fmla="*/ 2147483647 h 80"/>
                <a:gd name="T40" fmla="*/ 2147483647 w 142"/>
                <a:gd name="T41" fmla="*/ 2147483647 h 80"/>
                <a:gd name="T42" fmla="*/ 2147483647 w 142"/>
                <a:gd name="T43" fmla="*/ 2147483647 h 80"/>
                <a:gd name="T44" fmla="*/ 2147483647 w 142"/>
                <a:gd name="T45" fmla="*/ 2147483647 h 80"/>
                <a:gd name="T46" fmla="*/ 2147483647 w 142"/>
                <a:gd name="T47" fmla="*/ 2147483647 h 80"/>
                <a:gd name="T48" fmla="*/ 2147483647 w 142"/>
                <a:gd name="T49" fmla="*/ 2147483647 h 80"/>
                <a:gd name="T50" fmla="*/ 2147483647 w 142"/>
                <a:gd name="T51" fmla="*/ 2147483647 h 80"/>
                <a:gd name="T52" fmla="*/ 2147483647 w 142"/>
                <a:gd name="T53" fmla="*/ 2147483647 h 80"/>
                <a:gd name="T54" fmla="*/ 2147483647 w 142"/>
                <a:gd name="T55" fmla="*/ 2147483647 h 80"/>
                <a:gd name="T56" fmla="*/ 2147483647 w 142"/>
                <a:gd name="T57" fmla="*/ 0 h 80"/>
                <a:gd name="T58" fmla="*/ 2147483647 w 142"/>
                <a:gd name="T59" fmla="*/ 2147483647 h 80"/>
                <a:gd name="T60" fmla="*/ 2147483647 w 142"/>
                <a:gd name="T61" fmla="*/ 2147483647 h 80"/>
                <a:gd name="T62" fmla="*/ 2147483647 w 142"/>
                <a:gd name="T63" fmla="*/ 2147483647 h 80"/>
                <a:gd name="T64" fmla="*/ 2147483647 w 142"/>
                <a:gd name="T65" fmla="*/ 2147483647 h 80"/>
                <a:gd name="T66" fmla="*/ 2147483647 w 142"/>
                <a:gd name="T67" fmla="*/ 2147483647 h 80"/>
                <a:gd name="T68" fmla="*/ 2147483647 w 142"/>
                <a:gd name="T69" fmla="*/ 2147483647 h 80"/>
                <a:gd name="T70" fmla="*/ 2147483647 w 142"/>
                <a:gd name="T71" fmla="*/ 2147483647 h 80"/>
                <a:gd name="T72" fmla="*/ 2147483647 w 142"/>
                <a:gd name="T73" fmla="*/ 2147483647 h 80"/>
                <a:gd name="T74" fmla="*/ 2147483647 w 142"/>
                <a:gd name="T75" fmla="*/ 2147483647 h 80"/>
                <a:gd name="T76" fmla="*/ 2147483647 w 142"/>
                <a:gd name="T77" fmla="*/ 2147483647 h 80"/>
                <a:gd name="T78" fmla="*/ 2147483647 w 142"/>
                <a:gd name="T79" fmla="*/ 2147483647 h 80"/>
                <a:gd name="T80" fmla="*/ 2147483647 w 142"/>
                <a:gd name="T81" fmla="*/ 2147483647 h 80"/>
                <a:gd name="T82" fmla="*/ 2147483647 w 142"/>
                <a:gd name="T83" fmla="*/ 2147483647 h 80"/>
                <a:gd name="T84" fmla="*/ 2147483647 w 142"/>
                <a:gd name="T85" fmla="*/ 2147483647 h 80"/>
                <a:gd name="T86" fmla="*/ 2147483647 w 142"/>
                <a:gd name="T87" fmla="*/ 2147483647 h 80"/>
                <a:gd name="T88" fmla="*/ 2147483647 w 142"/>
                <a:gd name="T89" fmla="*/ 2147483647 h 80"/>
                <a:gd name="T90" fmla="*/ 2147483647 w 142"/>
                <a:gd name="T91" fmla="*/ 2147483647 h 80"/>
                <a:gd name="T92" fmla="*/ 2147483647 w 142"/>
                <a:gd name="T93" fmla="*/ 2147483647 h 80"/>
                <a:gd name="T94" fmla="*/ 2147483647 w 142"/>
                <a:gd name="T95" fmla="*/ 2147483647 h 80"/>
                <a:gd name="T96" fmla="*/ 2147483647 w 142"/>
                <a:gd name="T97" fmla="*/ 2147483647 h 80"/>
                <a:gd name="T98" fmla="*/ 2147483647 w 142"/>
                <a:gd name="T99" fmla="*/ 2147483647 h 80"/>
                <a:gd name="T100" fmla="*/ 2147483647 w 142"/>
                <a:gd name="T101" fmla="*/ 2147483647 h 80"/>
                <a:gd name="T102" fmla="*/ 2147483647 w 142"/>
                <a:gd name="T103" fmla="*/ 2147483647 h 80"/>
                <a:gd name="T104" fmla="*/ 2147483647 w 142"/>
                <a:gd name="T105" fmla="*/ 2147483647 h 80"/>
                <a:gd name="T106" fmla="*/ 2147483647 w 142"/>
                <a:gd name="T107" fmla="*/ 2147483647 h 80"/>
                <a:gd name="T108" fmla="*/ 2147483647 w 142"/>
                <a:gd name="T109" fmla="*/ 2147483647 h 80"/>
                <a:gd name="T110" fmla="*/ 2147483647 w 142"/>
                <a:gd name="T111" fmla="*/ 2147483647 h 80"/>
                <a:gd name="T112" fmla="*/ 2147483647 w 142"/>
                <a:gd name="T113" fmla="*/ 2147483647 h 80"/>
                <a:gd name="T114" fmla="*/ 2147483647 w 142"/>
                <a:gd name="T115" fmla="*/ 2147483647 h 80"/>
                <a:gd name="T116" fmla="*/ 2147483647 w 142"/>
                <a:gd name="T117" fmla="*/ 2147483647 h 80"/>
                <a:gd name="T118" fmla="*/ 2147483647 w 142"/>
                <a:gd name="T119" fmla="*/ 2147483647 h 80"/>
                <a:gd name="T120" fmla="*/ 2147483647 w 142"/>
                <a:gd name="T121" fmla="*/ 2147483647 h 80"/>
                <a:gd name="T122" fmla="*/ 2147483647 w 142"/>
                <a:gd name="T123" fmla="*/ 2147483647 h 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2"/>
                <a:gd name="T187" fmla="*/ 0 h 80"/>
                <a:gd name="T188" fmla="*/ 142 w 142"/>
                <a:gd name="T189" fmla="*/ 80 h 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2" h="80">
                  <a:moveTo>
                    <a:pt x="36" y="68"/>
                  </a:moveTo>
                  <a:lnTo>
                    <a:pt x="28" y="64"/>
                  </a:lnTo>
                  <a:lnTo>
                    <a:pt x="26" y="64"/>
                  </a:lnTo>
                  <a:lnTo>
                    <a:pt x="24" y="62"/>
                  </a:lnTo>
                  <a:lnTo>
                    <a:pt x="22" y="58"/>
                  </a:lnTo>
                  <a:lnTo>
                    <a:pt x="20" y="54"/>
                  </a:lnTo>
                  <a:lnTo>
                    <a:pt x="16" y="52"/>
                  </a:lnTo>
                  <a:lnTo>
                    <a:pt x="14" y="52"/>
                  </a:lnTo>
                  <a:lnTo>
                    <a:pt x="14" y="48"/>
                  </a:lnTo>
                  <a:lnTo>
                    <a:pt x="10" y="46"/>
                  </a:lnTo>
                  <a:lnTo>
                    <a:pt x="8" y="40"/>
                  </a:lnTo>
                  <a:lnTo>
                    <a:pt x="0" y="40"/>
                  </a:lnTo>
                  <a:lnTo>
                    <a:pt x="4" y="36"/>
                  </a:lnTo>
                  <a:lnTo>
                    <a:pt x="10" y="36"/>
                  </a:lnTo>
                  <a:lnTo>
                    <a:pt x="16" y="36"/>
                  </a:lnTo>
                  <a:lnTo>
                    <a:pt x="20" y="32"/>
                  </a:lnTo>
                  <a:lnTo>
                    <a:pt x="22" y="30"/>
                  </a:lnTo>
                  <a:lnTo>
                    <a:pt x="24" y="24"/>
                  </a:lnTo>
                  <a:lnTo>
                    <a:pt x="24" y="16"/>
                  </a:lnTo>
                  <a:lnTo>
                    <a:pt x="28" y="12"/>
                  </a:lnTo>
                  <a:lnTo>
                    <a:pt x="32" y="10"/>
                  </a:lnTo>
                  <a:lnTo>
                    <a:pt x="36" y="8"/>
                  </a:lnTo>
                  <a:lnTo>
                    <a:pt x="38" y="2"/>
                  </a:lnTo>
                  <a:lnTo>
                    <a:pt x="56" y="6"/>
                  </a:lnTo>
                  <a:lnTo>
                    <a:pt x="70" y="10"/>
                  </a:lnTo>
                  <a:lnTo>
                    <a:pt x="76" y="8"/>
                  </a:lnTo>
                  <a:lnTo>
                    <a:pt x="80" y="6"/>
                  </a:lnTo>
                  <a:lnTo>
                    <a:pt x="86" y="2"/>
                  </a:lnTo>
                  <a:lnTo>
                    <a:pt x="92" y="0"/>
                  </a:lnTo>
                  <a:lnTo>
                    <a:pt x="100" y="2"/>
                  </a:lnTo>
                  <a:lnTo>
                    <a:pt x="106" y="8"/>
                  </a:lnTo>
                  <a:lnTo>
                    <a:pt x="108" y="12"/>
                  </a:lnTo>
                  <a:lnTo>
                    <a:pt x="112" y="20"/>
                  </a:lnTo>
                  <a:lnTo>
                    <a:pt x="116" y="36"/>
                  </a:lnTo>
                  <a:lnTo>
                    <a:pt x="118" y="44"/>
                  </a:lnTo>
                  <a:lnTo>
                    <a:pt x="120" y="50"/>
                  </a:lnTo>
                  <a:lnTo>
                    <a:pt x="128" y="46"/>
                  </a:lnTo>
                  <a:lnTo>
                    <a:pt x="136" y="44"/>
                  </a:lnTo>
                  <a:lnTo>
                    <a:pt x="140" y="46"/>
                  </a:lnTo>
                  <a:lnTo>
                    <a:pt x="142" y="50"/>
                  </a:lnTo>
                  <a:lnTo>
                    <a:pt x="142" y="54"/>
                  </a:lnTo>
                  <a:lnTo>
                    <a:pt x="140" y="56"/>
                  </a:lnTo>
                  <a:lnTo>
                    <a:pt x="138" y="56"/>
                  </a:lnTo>
                  <a:lnTo>
                    <a:pt x="132" y="56"/>
                  </a:lnTo>
                  <a:lnTo>
                    <a:pt x="130" y="68"/>
                  </a:lnTo>
                  <a:lnTo>
                    <a:pt x="126" y="80"/>
                  </a:lnTo>
                  <a:lnTo>
                    <a:pt x="116" y="74"/>
                  </a:lnTo>
                  <a:lnTo>
                    <a:pt x="110" y="72"/>
                  </a:lnTo>
                  <a:lnTo>
                    <a:pt x="106" y="72"/>
                  </a:lnTo>
                  <a:lnTo>
                    <a:pt x="100" y="74"/>
                  </a:lnTo>
                  <a:lnTo>
                    <a:pt x="96" y="76"/>
                  </a:lnTo>
                  <a:lnTo>
                    <a:pt x="92" y="80"/>
                  </a:lnTo>
                  <a:lnTo>
                    <a:pt x="86" y="80"/>
                  </a:lnTo>
                  <a:lnTo>
                    <a:pt x="64" y="80"/>
                  </a:lnTo>
                  <a:lnTo>
                    <a:pt x="60" y="78"/>
                  </a:lnTo>
                  <a:lnTo>
                    <a:pt x="54" y="78"/>
                  </a:lnTo>
                  <a:lnTo>
                    <a:pt x="50" y="78"/>
                  </a:lnTo>
                  <a:lnTo>
                    <a:pt x="46" y="76"/>
                  </a:lnTo>
                  <a:lnTo>
                    <a:pt x="44" y="76"/>
                  </a:lnTo>
                  <a:lnTo>
                    <a:pt x="42" y="74"/>
                  </a:lnTo>
                  <a:lnTo>
                    <a:pt x="42" y="72"/>
                  </a:lnTo>
                  <a:lnTo>
                    <a:pt x="36"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12" name="Freeform 200"/>
            <p:cNvSpPr/>
            <p:nvPr/>
          </p:nvSpPr>
          <p:spPr bwMode="auto">
            <a:xfrm>
              <a:off x="5016043" y="3232233"/>
              <a:ext cx="99168" cy="122125"/>
            </a:xfrm>
            <a:custGeom>
              <a:avLst/>
              <a:gdLst>
                <a:gd name="T0" fmla="*/ 2147483647 w 68"/>
                <a:gd name="T1" fmla="*/ 2147483647 h 76"/>
                <a:gd name="T2" fmla="*/ 2147483647 w 68"/>
                <a:gd name="T3" fmla="*/ 2147483647 h 76"/>
                <a:gd name="T4" fmla="*/ 2147483647 w 68"/>
                <a:gd name="T5" fmla="*/ 0 h 76"/>
                <a:gd name="T6" fmla="*/ 2147483647 w 68"/>
                <a:gd name="T7" fmla="*/ 2147483647 h 76"/>
                <a:gd name="T8" fmla="*/ 2147483647 w 68"/>
                <a:gd name="T9" fmla="*/ 2147483647 h 76"/>
                <a:gd name="T10" fmla="*/ 2147483647 w 68"/>
                <a:gd name="T11" fmla="*/ 2147483647 h 76"/>
                <a:gd name="T12" fmla="*/ 2147483647 w 68"/>
                <a:gd name="T13" fmla="*/ 2147483647 h 76"/>
                <a:gd name="T14" fmla="*/ 2147483647 w 68"/>
                <a:gd name="T15" fmla="*/ 2147483647 h 76"/>
                <a:gd name="T16" fmla="*/ 2147483647 w 68"/>
                <a:gd name="T17" fmla="*/ 2147483647 h 76"/>
                <a:gd name="T18" fmla="*/ 2147483647 w 68"/>
                <a:gd name="T19" fmla="*/ 2147483647 h 76"/>
                <a:gd name="T20" fmla="*/ 2147483647 w 68"/>
                <a:gd name="T21" fmla="*/ 2147483647 h 76"/>
                <a:gd name="T22" fmla="*/ 2147483647 w 68"/>
                <a:gd name="T23" fmla="*/ 2147483647 h 76"/>
                <a:gd name="T24" fmla="*/ 2147483647 w 68"/>
                <a:gd name="T25" fmla="*/ 2147483647 h 76"/>
                <a:gd name="T26" fmla="*/ 2147483647 w 68"/>
                <a:gd name="T27" fmla="*/ 2147483647 h 76"/>
                <a:gd name="T28" fmla="*/ 2147483647 w 68"/>
                <a:gd name="T29" fmla="*/ 2147483647 h 76"/>
                <a:gd name="T30" fmla="*/ 2147483647 w 68"/>
                <a:gd name="T31" fmla="*/ 2147483647 h 76"/>
                <a:gd name="T32" fmla="*/ 2147483647 w 68"/>
                <a:gd name="T33" fmla="*/ 2147483647 h 76"/>
                <a:gd name="T34" fmla="*/ 2147483647 w 68"/>
                <a:gd name="T35" fmla="*/ 2147483647 h 76"/>
                <a:gd name="T36" fmla="*/ 2147483647 w 68"/>
                <a:gd name="T37" fmla="*/ 2147483647 h 76"/>
                <a:gd name="T38" fmla="*/ 2147483647 w 68"/>
                <a:gd name="T39" fmla="*/ 2147483647 h 76"/>
                <a:gd name="T40" fmla="*/ 2147483647 w 68"/>
                <a:gd name="T41" fmla="*/ 2147483647 h 76"/>
                <a:gd name="T42" fmla="*/ 2147483647 w 68"/>
                <a:gd name="T43" fmla="*/ 2147483647 h 76"/>
                <a:gd name="T44" fmla="*/ 2147483647 w 68"/>
                <a:gd name="T45" fmla="*/ 2147483647 h 76"/>
                <a:gd name="T46" fmla="*/ 2147483647 w 68"/>
                <a:gd name="T47" fmla="*/ 2147483647 h 76"/>
                <a:gd name="T48" fmla="*/ 2147483647 w 68"/>
                <a:gd name="T49" fmla="*/ 2147483647 h 76"/>
                <a:gd name="T50" fmla="*/ 2147483647 w 68"/>
                <a:gd name="T51" fmla="*/ 2147483647 h 76"/>
                <a:gd name="T52" fmla="*/ 2147483647 w 68"/>
                <a:gd name="T53" fmla="*/ 2147483647 h 76"/>
                <a:gd name="T54" fmla="*/ 2147483647 w 68"/>
                <a:gd name="T55" fmla="*/ 2147483647 h 76"/>
                <a:gd name="T56" fmla="*/ 2147483647 w 68"/>
                <a:gd name="T57" fmla="*/ 2147483647 h 76"/>
                <a:gd name="T58" fmla="*/ 0 w 68"/>
                <a:gd name="T59" fmla="*/ 2147483647 h 76"/>
                <a:gd name="T60" fmla="*/ 2147483647 w 68"/>
                <a:gd name="T61" fmla="*/ 2147483647 h 76"/>
                <a:gd name="T62" fmla="*/ 2147483647 w 68"/>
                <a:gd name="T63" fmla="*/ 2147483647 h 76"/>
                <a:gd name="T64" fmla="*/ 2147483647 w 68"/>
                <a:gd name="T65" fmla="*/ 2147483647 h 76"/>
                <a:gd name="T66" fmla="*/ 2147483647 w 68"/>
                <a:gd name="T67" fmla="*/ 2147483647 h 76"/>
                <a:gd name="T68" fmla="*/ 2147483647 w 68"/>
                <a:gd name="T69" fmla="*/ 2147483647 h 76"/>
                <a:gd name="T70" fmla="*/ 2147483647 w 68"/>
                <a:gd name="T71" fmla="*/ 2147483647 h 76"/>
                <a:gd name="T72" fmla="*/ 2147483647 w 68"/>
                <a:gd name="T73" fmla="*/ 2147483647 h 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76"/>
                <a:gd name="T113" fmla="*/ 68 w 68"/>
                <a:gd name="T114" fmla="*/ 76 h 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76">
                  <a:moveTo>
                    <a:pt x="2" y="8"/>
                  </a:moveTo>
                  <a:lnTo>
                    <a:pt x="6" y="6"/>
                  </a:lnTo>
                  <a:lnTo>
                    <a:pt x="16" y="0"/>
                  </a:lnTo>
                  <a:lnTo>
                    <a:pt x="20" y="6"/>
                  </a:lnTo>
                  <a:lnTo>
                    <a:pt x="28" y="6"/>
                  </a:lnTo>
                  <a:lnTo>
                    <a:pt x="30" y="12"/>
                  </a:lnTo>
                  <a:lnTo>
                    <a:pt x="34" y="14"/>
                  </a:lnTo>
                  <a:lnTo>
                    <a:pt x="34" y="18"/>
                  </a:lnTo>
                  <a:lnTo>
                    <a:pt x="36" y="18"/>
                  </a:lnTo>
                  <a:lnTo>
                    <a:pt x="40" y="20"/>
                  </a:lnTo>
                  <a:lnTo>
                    <a:pt x="42" y="28"/>
                  </a:lnTo>
                  <a:lnTo>
                    <a:pt x="48" y="30"/>
                  </a:lnTo>
                  <a:lnTo>
                    <a:pt x="56" y="34"/>
                  </a:lnTo>
                  <a:lnTo>
                    <a:pt x="62" y="38"/>
                  </a:lnTo>
                  <a:lnTo>
                    <a:pt x="62" y="44"/>
                  </a:lnTo>
                  <a:lnTo>
                    <a:pt x="64" y="48"/>
                  </a:lnTo>
                  <a:lnTo>
                    <a:pt x="68" y="56"/>
                  </a:lnTo>
                  <a:lnTo>
                    <a:pt x="64" y="62"/>
                  </a:lnTo>
                  <a:lnTo>
                    <a:pt x="60" y="70"/>
                  </a:lnTo>
                  <a:lnTo>
                    <a:pt x="60" y="74"/>
                  </a:lnTo>
                  <a:lnTo>
                    <a:pt x="46" y="74"/>
                  </a:lnTo>
                  <a:lnTo>
                    <a:pt x="42" y="76"/>
                  </a:lnTo>
                  <a:lnTo>
                    <a:pt x="34" y="76"/>
                  </a:lnTo>
                  <a:lnTo>
                    <a:pt x="26" y="68"/>
                  </a:lnTo>
                  <a:lnTo>
                    <a:pt x="18" y="68"/>
                  </a:lnTo>
                  <a:lnTo>
                    <a:pt x="18" y="70"/>
                  </a:lnTo>
                  <a:lnTo>
                    <a:pt x="16" y="74"/>
                  </a:lnTo>
                  <a:lnTo>
                    <a:pt x="16" y="76"/>
                  </a:lnTo>
                  <a:lnTo>
                    <a:pt x="10" y="66"/>
                  </a:lnTo>
                  <a:lnTo>
                    <a:pt x="0" y="60"/>
                  </a:lnTo>
                  <a:lnTo>
                    <a:pt x="4" y="52"/>
                  </a:lnTo>
                  <a:lnTo>
                    <a:pt x="12" y="50"/>
                  </a:lnTo>
                  <a:lnTo>
                    <a:pt x="14" y="44"/>
                  </a:lnTo>
                  <a:lnTo>
                    <a:pt x="8" y="38"/>
                  </a:lnTo>
                  <a:lnTo>
                    <a:pt x="6" y="28"/>
                  </a:lnTo>
                  <a:lnTo>
                    <a:pt x="8" y="22"/>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13" name="Freeform 201"/>
            <p:cNvSpPr/>
            <p:nvPr/>
          </p:nvSpPr>
          <p:spPr bwMode="auto">
            <a:xfrm>
              <a:off x="5103679" y="3291968"/>
              <a:ext cx="127995" cy="80974"/>
            </a:xfrm>
            <a:custGeom>
              <a:avLst/>
              <a:gdLst>
                <a:gd name="T0" fmla="*/ 2147483647 w 88"/>
                <a:gd name="T1" fmla="*/ 2147483647 h 52"/>
                <a:gd name="T2" fmla="*/ 2147483647 w 88"/>
                <a:gd name="T3" fmla="*/ 2147483647 h 52"/>
                <a:gd name="T4" fmla="*/ 2147483647 w 88"/>
                <a:gd name="T5" fmla="*/ 2147483647 h 52"/>
                <a:gd name="T6" fmla="*/ 0 w 88"/>
                <a:gd name="T7" fmla="*/ 2147483647 h 52"/>
                <a:gd name="T8" fmla="*/ 2147483647 w 88"/>
                <a:gd name="T9" fmla="*/ 2147483647 h 52"/>
                <a:gd name="T10" fmla="*/ 2147483647 w 88"/>
                <a:gd name="T11" fmla="*/ 2147483647 h 52"/>
                <a:gd name="T12" fmla="*/ 2147483647 w 88"/>
                <a:gd name="T13" fmla="*/ 2147483647 h 52"/>
                <a:gd name="T14" fmla="*/ 2147483647 w 88"/>
                <a:gd name="T15" fmla="*/ 2147483647 h 52"/>
                <a:gd name="T16" fmla="*/ 2147483647 w 88"/>
                <a:gd name="T17" fmla="*/ 2147483647 h 52"/>
                <a:gd name="T18" fmla="*/ 2147483647 w 88"/>
                <a:gd name="T19" fmla="*/ 2147483647 h 52"/>
                <a:gd name="T20" fmla="*/ 2147483647 w 88"/>
                <a:gd name="T21" fmla="*/ 2147483647 h 52"/>
                <a:gd name="T22" fmla="*/ 2147483647 w 88"/>
                <a:gd name="T23" fmla="*/ 2147483647 h 52"/>
                <a:gd name="T24" fmla="*/ 2147483647 w 88"/>
                <a:gd name="T25" fmla="*/ 2147483647 h 52"/>
                <a:gd name="T26" fmla="*/ 2147483647 w 88"/>
                <a:gd name="T27" fmla="*/ 2147483647 h 52"/>
                <a:gd name="T28" fmla="*/ 2147483647 w 88"/>
                <a:gd name="T29" fmla="*/ 2147483647 h 52"/>
                <a:gd name="T30" fmla="*/ 2147483647 w 88"/>
                <a:gd name="T31" fmla="*/ 2147483647 h 52"/>
                <a:gd name="T32" fmla="*/ 2147483647 w 88"/>
                <a:gd name="T33" fmla="*/ 2147483647 h 52"/>
                <a:gd name="T34" fmla="*/ 2147483647 w 88"/>
                <a:gd name="T35" fmla="*/ 2147483647 h 52"/>
                <a:gd name="T36" fmla="*/ 2147483647 w 88"/>
                <a:gd name="T37" fmla="*/ 2147483647 h 52"/>
                <a:gd name="T38" fmla="*/ 2147483647 w 88"/>
                <a:gd name="T39" fmla="*/ 2147483647 h 52"/>
                <a:gd name="T40" fmla="*/ 2147483647 w 88"/>
                <a:gd name="T41" fmla="*/ 2147483647 h 52"/>
                <a:gd name="T42" fmla="*/ 2147483647 w 88"/>
                <a:gd name="T43" fmla="*/ 0 h 52"/>
                <a:gd name="T44" fmla="*/ 2147483647 w 88"/>
                <a:gd name="T45" fmla="*/ 0 h 52"/>
                <a:gd name="T46" fmla="*/ 2147483647 w 88"/>
                <a:gd name="T47" fmla="*/ 2147483647 h 52"/>
                <a:gd name="T48" fmla="*/ 2147483647 w 88"/>
                <a:gd name="T49" fmla="*/ 2147483647 h 52"/>
                <a:gd name="T50" fmla="*/ 2147483647 w 88"/>
                <a:gd name="T51" fmla="*/ 2147483647 h 52"/>
                <a:gd name="T52" fmla="*/ 2147483647 w 88"/>
                <a:gd name="T53" fmla="*/ 2147483647 h 52"/>
                <a:gd name="T54" fmla="*/ 2147483647 w 88"/>
                <a:gd name="T55" fmla="*/ 2147483647 h 52"/>
                <a:gd name="T56" fmla="*/ 2147483647 w 88"/>
                <a:gd name="T57" fmla="*/ 2147483647 h 52"/>
                <a:gd name="T58" fmla="*/ 2147483647 w 88"/>
                <a:gd name="T59" fmla="*/ 2147483647 h 52"/>
                <a:gd name="T60" fmla="*/ 2147483647 w 88"/>
                <a:gd name="T61" fmla="*/ 2147483647 h 52"/>
                <a:gd name="T62" fmla="*/ 2147483647 w 88"/>
                <a:gd name="T63" fmla="*/ 2147483647 h 52"/>
                <a:gd name="T64" fmla="*/ 2147483647 w 88"/>
                <a:gd name="T65" fmla="*/ 2147483647 h 52"/>
                <a:gd name="T66" fmla="*/ 2147483647 w 88"/>
                <a:gd name="T67" fmla="*/ 2147483647 h 52"/>
                <a:gd name="T68" fmla="*/ 2147483647 w 88"/>
                <a:gd name="T69" fmla="*/ 2147483647 h 52"/>
                <a:gd name="T70" fmla="*/ 2147483647 w 88"/>
                <a:gd name="T71" fmla="*/ 2147483647 h 52"/>
                <a:gd name="T72" fmla="*/ 2147483647 w 88"/>
                <a:gd name="T73" fmla="*/ 2147483647 h 52"/>
                <a:gd name="T74" fmla="*/ 2147483647 w 88"/>
                <a:gd name="T75" fmla="*/ 2147483647 h 52"/>
                <a:gd name="T76" fmla="*/ 2147483647 w 88"/>
                <a:gd name="T77" fmla="*/ 2147483647 h 52"/>
                <a:gd name="T78" fmla="*/ 2147483647 w 88"/>
                <a:gd name="T79" fmla="*/ 2147483647 h 52"/>
                <a:gd name="T80" fmla="*/ 2147483647 w 88"/>
                <a:gd name="T81" fmla="*/ 2147483647 h 52"/>
                <a:gd name="T82" fmla="*/ 2147483647 w 88"/>
                <a:gd name="T83" fmla="*/ 2147483647 h 52"/>
                <a:gd name="T84" fmla="*/ 2147483647 w 88"/>
                <a:gd name="T85" fmla="*/ 2147483647 h 52"/>
                <a:gd name="T86" fmla="*/ 2147483647 w 88"/>
                <a:gd name="T87" fmla="*/ 2147483647 h 52"/>
                <a:gd name="T88" fmla="*/ 2147483647 w 88"/>
                <a:gd name="T89" fmla="*/ 2147483647 h 52"/>
                <a:gd name="T90" fmla="*/ 2147483647 w 88"/>
                <a:gd name="T91" fmla="*/ 2147483647 h 52"/>
                <a:gd name="T92" fmla="*/ 2147483647 w 88"/>
                <a:gd name="T93" fmla="*/ 2147483647 h 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52"/>
                <a:gd name="T143" fmla="*/ 88 w 88"/>
                <a:gd name="T144" fmla="*/ 52 h 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52">
                  <a:moveTo>
                    <a:pt x="10" y="48"/>
                  </a:moveTo>
                  <a:lnTo>
                    <a:pt x="8" y="40"/>
                  </a:lnTo>
                  <a:lnTo>
                    <a:pt x="6" y="38"/>
                  </a:lnTo>
                  <a:lnTo>
                    <a:pt x="0" y="36"/>
                  </a:lnTo>
                  <a:lnTo>
                    <a:pt x="2" y="32"/>
                  </a:lnTo>
                  <a:lnTo>
                    <a:pt x="4" y="24"/>
                  </a:lnTo>
                  <a:lnTo>
                    <a:pt x="8" y="18"/>
                  </a:lnTo>
                  <a:lnTo>
                    <a:pt x="4" y="12"/>
                  </a:lnTo>
                  <a:lnTo>
                    <a:pt x="2" y="6"/>
                  </a:lnTo>
                  <a:lnTo>
                    <a:pt x="2" y="4"/>
                  </a:lnTo>
                  <a:lnTo>
                    <a:pt x="2" y="2"/>
                  </a:lnTo>
                  <a:lnTo>
                    <a:pt x="4" y="4"/>
                  </a:lnTo>
                  <a:lnTo>
                    <a:pt x="6" y="4"/>
                  </a:lnTo>
                  <a:lnTo>
                    <a:pt x="10" y="6"/>
                  </a:lnTo>
                  <a:lnTo>
                    <a:pt x="14" y="6"/>
                  </a:lnTo>
                  <a:lnTo>
                    <a:pt x="20" y="6"/>
                  </a:lnTo>
                  <a:lnTo>
                    <a:pt x="24" y="8"/>
                  </a:lnTo>
                  <a:lnTo>
                    <a:pt x="46" y="8"/>
                  </a:lnTo>
                  <a:lnTo>
                    <a:pt x="52" y="8"/>
                  </a:lnTo>
                  <a:lnTo>
                    <a:pt x="56" y="4"/>
                  </a:lnTo>
                  <a:lnTo>
                    <a:pt x="60" y="2"/>
                  </a:lnTo>
                  <a:lnTo>
                    <a:pt x="66" y="0"/>
                  </a:lnTo>
                  <a:lnTo>
                    <a:pt x="70" y="0"/>
                  </a:lnTo>
                  <a:lnTo>
                    <a:pt x="76" y="2"/>
                  </a:lnTo>
                  <a:lnTo>
                    <a:pt x="86" y="8"/>
                  </a:lnTo>
                  <a:lnTo>
                    <a:pt x="84" y="14"/>
                  </a:lnTo>
                  <a:lnTo>
                    <a:pt x="84" y="22"/>
                  </a:lnTo>
                  <a:lnTo>
                    <a:pt x="84" y="30"/>
                  </a:lnTo>
                  <a:lnTo>
                    <a:pt x="88" y="38"/>
                  </a:lnTo>
                  <a:lnTo>
                    <a:pt x="70" y="40"/>
                  </a:lnTo>
                  <a:lnTo>
                    <a:pt x="64" y="42"/>
                  </a:lnTo>
                  <a:lnTo>
                    <a:pt x="62" y="44"/>
                  </a:lnTo>
                  <a:lnTo>
                    <a:pt x="60" y="46"/>
                  </a:lnTo>
                  <a:lnTo>
                    <a:pt x="58" y="46"/>
                  </a:lnTo>
                  <a:lnTo>
                    <a:pt x="56" y="50"/>
                  </a:lnTo>
                  <a:lnTo>
                    <a:pt x="52" y="50"/>
                  </a:lnTo>
                  <a:lnTo>
                    <a:pt x="50" y="52"/>
                  </a:lnTo>
                  <a:lnTo>
                    <a:pt x="48" y="52"/>
                  </a:lnTo>
                  <a:lnTo>
                    <a:pt x="42" y="52"/>
                  </a:lnTo>
                  <a:lnTo>
                    <a:pt x="38" y="50"/>
                  </a:lnTo>
                  <a:lnTo>
                    <a:pt x="36" y="48"/>
                  </a:lnTo>
                  <a:lnTo>
                    <a:pt x="32" y="46"/>
                  </a:lnTo>
                  <a:lnTo>
                    <a:pt x="26" y="48"/>
                  </a:lnTo>
                  <a:lnTo>
                    <a:pt x="20" y="50"/>
                  </a:lnTo>
                  <a:lnTo>
                    <a:pt x="14" y="50"/>
                  </a:lnTo>
                  <a:lnTo>
                    <a:pt x="10" y="50"/>
                  </a:lnTo>
                  <a:lnTo>
                    <a:pt x="1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14" name="Freeform 202"/>
            <p:cNvSpPr/>
            <p:nvPr/>
          </p:nvSpPr>
          <p:spPr bwMode="auto">
            <a:xfrm>
              <a:off x="4828085" y="2986656"/>
              <a:ext cx="18450" cy="5310"/>
            </a:xfrm>
            <a:custGeom>
              <a:avLst/>
              <a:gdLst>
                <a:gd name="T0" fmla="*/ 0 w 14"/>
                <a:gd name="T1" fmla="*/ 2147483647 h 4"/>
                <a:gd name="T2" fmla="*/ 2147483647 w 14"/>
                <a:gd name="T3" fmla="*/ 2147483647 h 4"/>
                <a:gd name="T4" fmla="*/ 2147483647 w 14"/>
                <a:gd name="T5" fmla="*/ 2147483647 h 4"/>
                <a:gd name="T6" fmla="*/ 2147483647 w 14"/>
                <a:gd name="T7" fmla="*/ 2147483647 h 4"/>
                <a:gd name="T8" fmla="*/ 2147483647 w 14"/>
                <a:gd name="T9" fmla="*/ 0 h 4"/>
                <a:gd name="T10" fmla="*/ 2147483647 w 14"/>
                <a:gd name="T11" fmla="*/ 0 h 4"/>
                <a:gd name="T12" fmla="*/ 0 w 14"/>
                <a:gd name="T13" fmla="*/ 2147483647 h 4"/>
                <a:gd name="T14" fmla="*/ 0 60000 65536"/>
                <a:gd name="T15" fmla="*/ 0 60000 65536"/>
                <a:gd name="T16" fmla="*/ 0 60000 65536"/>
                <a:gd name="T17" fmla="*/ 0 60000 65536"/>
                <a:gd name="T18" fmla="*/ 0 60000 65536"/>
                <a:gd name="T19" fmla="*/ 0 60000 65536"/>
                <a:gd name="T20" fmla="*/ 0 60000 65536"/>
                <a:gd name="T21" fmla="*/ 0 w 14"/>
                <a:gd name="T22" fmla="*/ 0 h 4"/>
                <a:gd name="T23" fmla="*/ 14 w 1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4">
                  <a:moveTo>
                    <a:pt x="0" y="2"/>
                  </a:moveTo>
                  <a:lnTo>
                    <a:pt x="6" y="4"/>
                  </a:lnTo>
                  <a:lnTo>
                    <a:pt x="8" y="4"/>
                  </a:lnTo>
                  <a:lnTo>
                    <a:pt x="14" y="2"/>
                  </a:lnTo>
                  <a:lnTo>
                    <a:pt x="8" y="0"/>
                  </a:lnTo>
                  <a:lnTo>
                    <a:pt x="4"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15" name="Freeform 203"/>
            <p:cNvSpPr/>
            <p:nvPr/>
          </p:nvSpPr>
          <p:spPr bwMode="auto">
            <a:xfrm>
              <a:off x="4649354" y="3337101"/>
              <a:ext cx="21909" cy="11947"/>
            </a:xfrm>
            <a:custGeom>
              <a:avLst/>
              <a:gdLst>
                <a:gd name="T0" fmla="*/ 2147483647 w 16"/>
                <a:gd name="T1" fmla="*/ 2147483647 h 8"/>
                <a:gd name="T2" fmla="*/ 2147483647 w 16"/>
                <a:gd name="T3" fmla="*/ 2147483647 h 8"/>
                <a:gd name="T4" fmla="*/ 2147483647 w 16"/>
                <a:gd name="T5" fmla="*/ 2147483647 h 8"/>
                <a:gd name="T6" fmla="*/ 2147483647 w 16"/>
                <a:gd name="T7" fmla="*/ 2147483647 h 8"/>
                <a:gd name="T8" fmla="*/ 0 w 16"/>
                <a:gd name="T9" fmla="*/ 2147483647 h 8"/>
                <a:gd name="T10" fmla="*/ 0 w 16"/>
                <a:gd name="T11" fmla="*/ 2147483647 h 8"/>
                <a:gd name="T12" fmla="*/ 2147483647 w 16"/>
                <a:gd name="T13" fmla="*/ 0 h 8"/>
                <a:gd name="T14" fmla="*/ 2147483647 w 16"/>
                <a:gd name="T15" fmla="*/ 0 h 8"/>
                <a:gd name="T16" fmla="*/ 2147483647 w 16"/>
                <a:gd name="T17" fmla="*/ 0 h 8"/>
                <a:gd name="T18" fmla="*/ 2147483647 w 16"/>
                <a:gd name="T19" fmla="*/ 2147483647 h 8"/>
                <a:gd name="T20" fmla="*/ 2147483647 w 16"/>
                <a:gd name="T21" fmla="*/ 2147483647 h 8"/>
                <a:gd name="T22" fmla="*/ 2147483647 w 16"/>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8"/>
                <a:gd name="T38" fmla="*/ 16 w 16"/>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8">
                  <a:moveTo>
                    <a:pt x="14" y="4"/>
                  </a:moveTo>
                  <a:lnTo>
                    <a:pt x="12" y="6"/>
                  </a:lnTo>
                  <a:lnTo>
                    <a:pt x="6" y="8"/>
                  </a:lnTo>
                  <a:lnTo>
                    <a:pt x="2" y="8"/>
                  </a:lnTo>
                  <a:lnTo>
                    <a:pt x="0" y="6"/>
                  </a:lnTo>
                  <a:lnTo>
                    <a:pt x="0" y="4"/>
                  </a:lnTo>
                  <a:lnTo>
                    <a:pt x="2" y="0"/>
                  </a:lnTo>
                  <a:lnTo>
                    <a:pt x="6" y="0"/>
                  </a:lnTo>
                  <a:lnTo>
                    <a:pt x="8" y="0"/>
                  </a:lnTo>
                  <a:lnTo>
                    <a:pt x="10" y="2"/>
                  </a:lnTo>
                  <a:lnTo>
                    <a:pt x="16" y="6"/>
                  </a:lnTo>
                  <a:lnTo>
                    <a:pt x="1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16" name="Freeform 204"/>
            <p:cNvSpPr/>
            <p:nvPr/>
          </p:nvSpPr>
          <p:spPr bwMode="auto">
            <a:xfrm>
              <a:off x="4739296" y="3122056"/>
              <a:ext cx="17296" cy="25221"/>
            </a:xfrm>
            <a:custGeom>
              <a:avLst/>
              <a:gdLst>
                <a:gd name="T0" fmla="*/ 2147483647 w 12"/>
                <a:gd name="T1" fmla="*/ 0 h 16"/>
                <a:gd name="T2" fmla="*/ 2147483647 w 12"/>
                <a:gd name="T3" fmla="*/ 2147483647 h 16"/>
                <a:gd name="T4" fmla="*/ 2147483647 w 12"/>
                <a:gd name="T5" fmla="*/ 2147483647 h 16"/>
                <a:gd name="T6" fmla="*/ 2147483647 w 12"/>
                <a:gd name="T7" fmla="*/ 2147483647 h 16"/>
                <a:gd name="T8" fmla="*/ 0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0"/>
                  </a:moveTo>
                  <a:lnTo>
                    <a:pt x="6" y="2"/>
                  </a:lnTo>
                  <a:lnTo>
                    <a:pt x="4" y="4"/>
                  </a:lnTo>
                  <a:lnTo>
                    <a:pt x="2" y="6"/>
                  </a:lnTo>
                  <a:lnTo>
                    <a:pt x="0" y="8"/>
                  </a:lnTo>
                  <a:lnTo>
                    <a:pt x="2" y="12"/>
                  </a:lnTo>
                  <a:lnTo>
                    <a:pt x="2" y="14"/>
                  </a:lnTo>
                  <a:lnTo>
                    <a:pt x="8" y="14"/>
                  </a:lnTo>
                  <a:lnTo>
                    <a:pt x="12" y="16"/>
                  </a:lnTo>
                  <a:lnTo>
                    <a:pt x="12" y="12"/>
                  </a:lnTo>
                  <a:lnTo>
                    <a:pt x="12"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17" name="Freeform 206"/>
            <p:cNvSpPr/>
            <p:nvPr/>
          </p:nvSpPr>
          <p:spPr bwMode="auto">
            <a:xfrm>
              <a:off x="5416170" y="3641085"/>
              <a:ext cx="485460" cy="471243"/>
            </a:xfrm>
            <a:custGeom>
              <a:avLst/>
              <a:gdLst>
                <a:gd name="T0" fmla="*/ 2147483647 w 332"/>
                <a:gd name="T1" fmla="*/ 2147483647 h 298"/>
                <a:gd name="T2" fmla="*/ 2147483647 w 332"/>
                <a:gd name="T3" fmla="*/ 2147483647 h 298"/>
                <a:gd name="T4" fmla="*/ 2147483647 w 332"/>
                <a:gd name="T5" fmla="*/ 2147483647 h 298"/>
                <a:gd name="T6" fmla="*/ 2147483647 w 332"/>
                <a:gd name="T7" fmla="*/ 2147483647 h 298"/>
                <a:gd name="T8" fmla="*/ 2147483647 w 332"/>
                <a:gd name="T9" fmla="*/ 2147483647 h 298"/>
                <a:gd name="T10" fmla="*/ 2147483647 w 332"/>
                <a:gd name="T11" fmla="*/ 2147483647 h 298"/>
                <a:gd name="T12" fmla="*/ 2147483647 w 332"/>
                <a:gd name="T13" fmla="*/ 2147483647 h 298"/>
                <a:gd name="T14" fmla="*/ 2147483647 w 332"/>
                <a:gd name="T15" fmla="*/ 2147483647 h 298"/>
                <a:gd name="T16" fmla="*/ 2147483647 w 332"/>
                <a:gd name="T17" fmla="*/ 2147483647 h 298"/>
                <a:gd name="T18" fmla="*/ 2147483647 w 332"/>
                <a:gd name="T19" fmla="*/ 2147483647 h 298"/>
                <a:gd name="T20" fmla="*/ 2147483647 w 332"/>
                <a:gd name="T21" fmla="*/ 2147483647 h 298"/>
                <a:gd name="T22" fmla="*/ 2147483647 w 332"/>
                <a:gd name="T23" fmla="*/ 2147483647 h 298"/>
                <a:gd name="T24" fmla="*/ 2147483647 w 332"/>
                <a:gd name="T25" fmla="*/ 2147483647 h 298"/>
                <a:gd name="T26" fmla="*/ 2147483647 w 332"/>
                <a:gd name="T27" fmla="*/ 2147483647 h 298"/>
                <a:gd name="T28" fmla="*/ 2147483647 w 332"/>
                <a:gd name="T29" fmla="*/ 2147483647 h 298"/>
                <a:gd name="T30" fmla="*/ 2147483647 w 332"/>
                <a:gd name="T31" fmla="*/ 2147483647 h 298"/>
                <a:gd name="T32" fmla="*/ 2147483647 w 332"/>
                <a:gd name="T33" fmla="*/ 2147483647 h 298"/>
                <a:gd name="T34" fmla="*/ 2147483647 w 332"/>
                <a:gd name="T35" fmla="*/ 2147483647 h 298"/>
                <a:gd name="T36" fmla="*/ 2147483647 w 332"/>
                <a:gd name="T37" fmla="*/ 2147483647 h 298"/>
                <a:gd name="T38" fmla="*/ 2147483647 w 332"/>
                <a:gd name="T39" fmla="*/ 2147483647 h 298"/>
                <a:gd name="T40" fmla="*/ 2147483647 w 332"/>
                <a:gd name="T41" fmla="*/ 2147483647 h 298"/>
                <a:gd name="T42" fmla="*/ 2147483647 w 332"/>
                <a:gd name="T43" fmla="*/ 2147483647 h 298"/>
                <a:gd name="T44" fmla="*/ 2147483647 w 332"/>
                <a:gd name="T45" fmla="*/ 2147483647 h 298"/>
                <a:gd name="T46" fmla="*/ 2147483647 w 332"/>
                <a:gd name="T47" fmla="*/ 2147483647 h 298"/>
                <a:gd name="T48" fmla="*/ 2147483647 w 332"/>
                <a:gd name="T49" fmla="*/ 2147483647 h 298"/>
                <a:gd name="T50" fmla="*/ 2147483647 w 332"/>
                <a:gd name="T51" fmla="*/ 2147483647 h 298"/>
                <a:gd name="T52" fmla="*/ 2147483647 w 332"/>
                <a:gd name="T53" fmla="*/ 2147483647 h 298"/>
                <a:gd name="T54" fmla="*/ 2147483647 w 332"/>
                <a:gd name="T55" fmla="*/ 2147483647 h 298"/>
                <a:gd name="T56" fmla="*/ 2147483647 w 332"/>
                <a:gd name="T57" fmla="*/ 2147483647 h 298"/>
                <a:gd name="T58" fmla="*/ 2147483647 w 332"/>
                <a:gd name="T59" fmla="*/ 2147483647 h 298"/>
                <a:gd name="T60" fmla="*/ 2147483647 w 332"/>
                <a:gd name="T61" fmla="*/ 2147483647 h 298"/>
                <a:gd name="T62" fmla="*/ 2147483647 w 332"/>
                <a:gd name="T63" fmla="*/ 0 h 298"/>
                <a:gd name="T64" fmla="*/ 2147483647 w 332"/>
                <a:gd name="T65" fmla="*/ 2147483647 h 298"/>
                <a:gd name="T66" fmla="*/ 2147483647 w 332"/>
                <a:gd name="T67" fmla="*/ 2147483647 h 298"/>
                <a:gd name="T68" fmla="*/ 2147483647 w 332"/>
                <a:gd name="T69" fmla="*/ 2147483647 h 298"/>
                <a:gd name="T70" fmla="*/ 2147483647 w 332"/>
                <a:gd name="T71" fmla="*/ 2147483647 h 298"/>
                <a:gd name="T72" fmla="*/ 2147483647 w 332"/>
                <a:gd name="T73" fmla="*/ 2147483647 h 298"/>
                <a:gd name="T74" fmla="*/ 2147483647 w 332"/>
                <a:gd name="T75" fmla="*/ 2147483647 h 2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2"/>
                <a:gd name="T115" fmla="*/ 0 h 298"/>
                <a:gd name="T116" fmla="*/ 332 w 332"/>
                <a:gd name="T117" fmla="*/ 298 h 29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2" h="298">
                  <a:moveTo>
                    <a:pt x="222" y="62"/>
                  </a:moveTo>
                  <a:lnTo>
                    <a:pt x="224" y="72"/>
                  </a:lnTo>
                  <a:lnTo>
                    <a:pt x="226" y="78"/>
                  </a:lnTo>
                  <a:lnTo>
                    <a:pt x="230" y="80"/>
                  </a:lnTo>
                  <a:lnTo>
                    <a:pt x="234" y="84"/>
                  </a:lnTo>
                  <a:lnTo>
                    <a:pt x="236" y="88"/>
                  </a:lnTo>
                  <a:lnTo>
                    <a:pt x="242" y="96"/>
                  </a:lnTo>
                  <a:lnTo>
                    <a:pt x="244" y="102"/>
                  </a:lnTo>
                  <a:lnTo>
                    <a:pt x="248" y="110"/>
                  </a:lnTo>
                  <a:lnTo>
                    <a:pt x="254" y="118"/>
                  </a:lnTo>
                  <a:lnTo>
                    <a:pt x="258" y="126"/>
                  </a:lnTo>
                  <a:lnTo>
                    <a:pt x="260" y="130"/>
                  </a:lnTo>
                  <a:lnTo>
                    <a:pt x="258" y="136"/>
                  </a:lnTo>
                  <a:lnTo>
                    <a:pt x="268" y="144"/>
                  </a:lnTo>
                  <a:lnTo>
                    <a:pt x="280" y="148"/>
                  </a:lnTo>
                  <a:lnTo>
                    <a:pt x="280" y="156"/>
                  </a:lnTo>
                  <a:lnTo>
                    <a:pt x="324" y="158"/>
                  </a:lnTo>
                  <a:lnTo>
                    <a:pt x="332" y="164"/>
                  </a:lnTo>
                  <a:lnTo>
                    <a:pt x="332" y="198"/>
                  </a:lnTo>
                  <a:lnTo>
                    <a:pt x="282" y="242"/>
                  </a:lnTo>
                  <a:lnTo>
                    <a:pt x="234" y="254"/>
                  </a:lnTo>
                  <a:lnTo>
                    <a:pt x="190" y="298"/>
                  </a:lnTo>
                  <a:lnTo>
                    <a:pt x="188" y="276"/>
                  </a:lnTo>
                  <a:lnTo>
                    <a:pt x="168" y="270"/>
                  </a:lnTo>
                  <a:lnTo>
                    <a:pt x="164" y="268"/>
                  </a:lnTo>
                  <a:lnTo>
                    <a:pt x="162" y="270"/>
                  </a:lnTo>
                  <a:lnTo>
                    <a:pt x="156" y="268"/>
                  </a:lnTo>
                  <a:lnTo>
                    <a:pt x="152" y="264"/>
                  </a:lnTo>
                  <a:lnTo>
                    <a:pt x="150" y="266"/>
                  </a:lnTo>
                  <a:lnTo>
                    <a:pt x="148" y="270"/>
                  </a:lnTo>
                  <a:lnTo>
                    <a:pt x="146" y="276"/>
                  </a:lnTo>
                  <a:lnTo>
                    <a:pt x="144" y="280"/>
                  </a:lnTo>
                  <a:lnTo>
                    <a:pt x="142" y="274"/>
                  </a:lnTo>
                  <a:lnTo>
                    <a:pt x="134" y="264"/>
                  </a:lnTo>
                  <a:lnTo>
                    <a:pt x="124" y="254"/>
                  </a:lnTo>
                  <a:lnTo>
                    <a:pt x="118" y="248"/>
                  </a:lnTo>
                  <a:lnTo>
                    <a:pt x="116" y="240"/>
                  </a:lnTo>
                  <a:lnTo>
                    <a:pt x="108" y="228"/>
                  </a:lnTo>
                  <a:lnTo>
                    <a:pt x="102" y="220"/>
                  </a:lnTo>
                  <a:lnTo>
                    <a:pt x="98" y="214"/>
                  </a:lnTo>
                  <a:lnTo>
                    <a:pt x="90" y="210"/>
                  </a:lnTo>
                  <a:lnTo>
                    <a:pt x="82" y="200"/>
                  </a:lnTo>
                  <a:lnTo>
                    <a:pt x="84" y="200"/>
                  </a:lnTo>
                  <a:lnTo>
                    <a:pt x="82" y="200"/>
                  </a:lnTo>
                  <a:lnTo>
                    <a:pt x="76" y="200"/>
                  </a:lnTo>
                  <a:lnTo>
                    <a:pt x="76" y="162"/>
                  </a:lnTo>
                  <a:lnTo>
                    <a:pt x="68" y="152"/>
                  </a:lnTo>
                  <a:lnTo>
                    <a:pt x="58" y="142"/>
                  </a:lnTo>
                  <a:lnTo>
                    <a:pt x="48" y="134"/>
                  </a:lnTo>
                  <a:lnTo>
                    <a:pt x="42" y="124"/>
                  </a:lnTo>
                  <a:lnTo>
                    <a:pt x="24" y="92"/>
                  </a:lnTo>
                  <a:lnTo>
                    <a:pt x="16" y="76"/>
                  </a:lnTo>
                  <a:lnTo>
                    <a:pt x="10" y="72"/>
                  </a:lnTo>
                  <a:lnTo>
                    <a:pt x="4" y="66"/>
                  </a:lnTo>
                  <a:lnTo>
                    <a:pt x="0" y="54"/>
                  </a:lnTo>
                  <a:lnTo>
                    <a:pt x="16" y="56"/>
                  </a:lnTo>
                  <a:lnTo>
                    <a:pt x="20" y="52"/>
                  </a:lnTo>
                  <a:lnTo>
                    <a:pt x="24" y="46"/>
                  </a:lnTo>
                  <a:lnTo>
                    <a:pt x="30" y="42"/>
                  </a:lnTo>
                  <a:lnTo>
                    <a:pt x="34" y="42"/>
                  </a:lnTo>
                  <a:lnTo>
                    <a:pt x="38" y="36"/>
                  </a:lnTo>
                  <a:lnTo>
                    <a:pt x="44" y="36"/>
                  </a:lnTo>
                  <a:lnTo>
                    <a:pt x="32" y="10"/>
                  </a:lnTo>
                  <a:lnTo>
                    <a:pt x="62" y="0"/>
                  </a:lnTo>
                  <a:lnTo>
                    <a:pt x="118" y="24"/>
                  </a:lnTo>
                  <a:lnTo>
                    <a:pt x="122" y="26"/>
                  </a:lnTo>
                  <a:lnTo>
                    <a:pt x="124" y="30"/>
                  </a:lnTo>
                  <a:lnTo>
                    <a:pt x="128" y="32"/>
                  </a:lnTo>
                  <a:lnTo>
                    <a:pt x="134" y="34"/>
                  </a:lnTo>
                  <a:lnTo>
                    <a:pt x="134" y="44"/>
                  </a:lnTo>
                  <a:lnTo>
                    <a:pt x="152" y="54"/>
                  </a:lnTo>
                  <a:lnTo>
                    <a:pt x="180" y="54"/>
                  </a:lnTo>
                  <a:lnTo>
                    <a:pt x="196" y="58"/>
                  </a:lnTo>
                  <a:lnTo>
                    <a:pt x="200" y="60"/>
                  </a:lnTo>
                  <a:lnTo>
                    <a:pt x="204" y="64"/>
                  </a:lnTo>
                  <a:lnTo>
                    <a:pt x="222" y="64"/>
                  </a:lnTo>
                  <a:lnTo>
                    <a:pt x="222"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18" name="Freeform 207"/>
            <p:cNvSpPr/>
            <p:nvPr/>
          </p:nvSpPr>
          <p:spPr bwMode="auto">
            <a:xfrm>
              <a:off x="5351596" y="3533563"/>
              <a:ext cx="29981" cy="18584"/>
            </a:xfrm>
            <a:custGeom>
              <a:avLst/>
              <a:gdLst>
                <a:gd name="T0" fmla="*/ 2147483647 w 20"/>
                <a:gd name="T1" fmla="*/ 2147483647 h 12"/>
                <a:gd name="T2" fmla="*/ 0 w 20"/>
                <a:gd name="T3" fmla="*/ 2147483647 h 12"/>
                <a:gd name="T4" fmla="*/ 0 w 20"/>
                <a:gd name="T5" fmla="*/ 2147483647 h 12"/>
                <a:gd name="T6" fmla="*/ 2147483647 w 20"/>
                <a:gd name="T7" fmla="*/ 2147483647 h 12"/>
                <a:gd name="T8" fmla="*/ 2147483647 w 20"/>
                <a:gd name="T9" fmla="*/ 2147483647 h 12"/>
                <a:gd name="T10" fmla="*/ 2147483647 w 20"/>
                <a:gd name="T11" fmla="*/ 0 h 12"/>
                <a:gd name="T12" fmla="*/ 2147483647 w 20"/>
                <a:gd name="T13" fmla="*/ 2147483647 h 12"/>
                <a:gd name="T14" fmla="*/ 2147483647 w 20"/>
                <a:gd name="T15" fmla="*/ 2147483647 h 12"/>
                <a:gd name="T16" fmla="*/ 2147483647 w 20"/>
                <a:gd name="T17" fmla="*/ 0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8" y="12"/>
                  </a:moveTo>
                  <a:lnTo>
                    <a:pt x="0" y="12"/>
                  </a:lnTo>
                  <a:lnTo>
                    <a:pt x="0" y="8"/>
                  </a:lnTo>
                  <a:lnTo>
                    <a:pt x="2" y="6"/>
                  </a:lnTo>
                  <a:lnTo>
                    <a:pt x="4" y="4"/>
                  </a:lnTo>
                  <a:lnTo>
                    <a:pt x="6" y="0"/>
                  </a:lnTo>
                  <a:lnTo>
                    <a:pt x="8" y="4"/>
                  </a:lnTo>
                  <a:lnTo>
                    <a:pt x="12" y="4"/>
                  </a:lnTo>
                  <a:lnTo>
                    <a:pt x="20" y="0"/>
                  </a:lnTo>
                  <a:lnTo>
                    <a:pt x="20" y="4"/>
                  </a:lnTo>
                  <a:lnTo>
                    <a:pt x="16" y="8"/>
                  </a:lnTo>
                  <a:lnTo>
                    <a:pt x="8"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19" name="Freeform 208"/>
            <p:cNvSpPr/>
            <p:nvPr/>
          </p:nvSpPr>
          <p:spPr bwMode="auto">
            <a:xfrm>
              <a:off x="5191314" y="3354358"/>
              <a:ext cx="47278" cy="37169"/>
            </a:xfrm>
            <a:custGeom>
              <a:avLst/>
              <a:gdLst>
                <a:gd name="T0" fmla="*/ 2147483647 w 32"/>
                <a:gd name="T1" fmla="*/ 0 h 24"/>
                <a:gd name="T2" fmla="*/ 2147483647 w 32"/>
                <a:gd name="T3" fmla="*/ 2147483647 h 24"/>
                <a:gd name="T4" fmla="*/ 2147483647 w 32"/>
                <a:gd name="T5" fmla="*/ 2147483647 h 24"/>
                <a:gd name="T6" fmla="*/ 2147483647 w 32"/>
                <a:gd name="T7" fmla="*/ 2147483647 h 24"/>
                <a:gd name="T8" fmla="*/ 0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0 h 24"/>
                <a:gd name="T28" fmla="*/ 2147483647 w 32"/>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24"/>
                <a:gd name="T47" fmla="*/ 32 w 32"/>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24">
                  <a:moveTo>
                    <a:pt x="28" y="0"/>
                  </a:moveTo>
                  <a:lnTo>
                    <a:pt x="10" y="2"/>
                  </a:lnTo>
                  <a:lnTo>
                    <a:pt x="4" y="4"/>
                  </a:lnTo>
                  <a:lnTo>
                    <a:pt x="2" y="6"/>
                  </a:lnTo>
                  <a:lnTo>
                    <a:pt x="0" y="8"/>
                  </a:lnTo>
                  <a:lnTo>
                    <a:pt x="2" y="10"/>
                  </a:lnTo>
                  <a:lnTo>
                    <a:pt x="2" y="12"/>
                  </a:lnTo>
                  <a:lnTo>
                    <a:pt x="6" y="14"/>
                  </a:lnTo>
                  <a:lnTo>
                    <a:pt x="6" y="24"/>
                  </a:lnTo>
                  <a:lnTo>
                    <a:pt x="12" y="22"/>
                  </a:lnTo>
                  <a:lnTo>
                    <a:pt x="20" y="18"/>
                  </a:lnTo>
                  <a:lnTo>
                    <a:pt x="32" y="8"/>
                  </a:lnTo>
                  <a:lnTo>
                    <a:pt x="30" y="6"/>
                  </a:lnTo>
                  <a:lnTo>
                    <a:pt x="26" y="0"/>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20" name="Freeform 209"/>
            <p:cNvSpPr/>
            <p:nvPr/>
          </p:nvSpPr>
          <p:spPr bwMode="auto">
            <a:xfrm>
              <a:off x="5393108" y="3611882"/>
              <a:ext cx="32287" cy="100886"/>
            </a:xfrm>
            <a:custGeom>
              <a:avLst/>
              <a:gdLst>
                <a:gd name="T0" fmla="*/ 2147483647 w 22"/>
                <a:gd name="T1" fmla="*/ 0 h 64"/>
                <a:gd name="T2" fmla="*/ 2147483647 w 22"/>
                <a:gd name="T3" fmla="*/ 0 h 64"/>
                <a:gd name="T4" fmla="*/ 2147483647 w 22"/>
                <a:gd name="T5" fmla="*/ 2147483647 h 64"/>
                <a:gd name="T6" fmla="*/ 2147483647 w 22"/>
                <a:gd name="T7" fmla="*/ 2147483647 h 64"/>
                <a:gd name="T8" fmla="*/ 2147483647 w 22"/>
                <a:gd name="T9" fmla="*/ 2147483647 h 64"/>
                <a:gd name="T10" fmla="*/ 2147483647 w 22"/>
                <a:gd name="T11" fmla="*/ 2147483647 h 64"/>
                <a:gd name="T12" fmla="*/ 2147483647 w 22"/>
                <a:gd name="T13" fmla="*/ 2147483647 h 64"/>
                <a:gd name="T14" fmla="*/ 2147483647 w 22"/>
                <a:gd name="T15" fmla="*/ 2147483647 h 64"/>
                <a:gd name="T16" fmla="*/ 2147483647 w 22"/>
                <a:gd name="T17" fmla="*/ 2147483647 h 64"/>
                <a:gd name="T18" fmla="*/ 2147483647 w 22"/>
                <a:gd name="T19" fmla="*/ 2147483647 h 64"/>
                <a:gd name="T20" fmla="*/ 0 w 22"/>
                <a:gd name="T21" fmla="*/ 2147483647 h 64"/>
                <a:gd name="T22" fmla="*/ 2147483647 w 22"/>
                <a:gd name="T23" fmla="*/ 2147483647 h 64"/>
                <a:gd name="T24" fmla="*/ 2147483647 w 22"/>
                <a:gd name="T25" fmla="*/ 2147483647 h 64"/>
                <a:gd name="T26" fmla="*/ 2147483647 w 22"/>
                <a:gd name="T27" fmla="*/ 2147483647 h 64"/>
                <a:gd name="T28" fmla="*/ 2147483647 w 22"/>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
                <a:gd name="T46" fmla="*/ 0 h 64"/>
                <a:gd name="T47" fmla="*/ 22 w 22"/>
                <a:gd name="T48" fmla="*/ 64 h 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 h="64">
                  <a:moveTo>
                    <a:pt x="14" y="0"/>
                  </a:moveTo>
                  <a:lnTo>
                    <a:pt x="20" y="0"/>
                  </a:lnTo>
                  <a:lnTo>
                    <a:pt x="20" y="8"/>
                  </a:lnTo>
                  <a:lnTo>
                    <a:pt x="16" y="8"/>
                  </a:lnTo>
                  <a:lnTo>
                    <a:pt x="12" y="28"/>
                  </a:lnTo>
                  <a:lnTo>
                    <a:pt x="22" y="28"/>
                  </a:lnTo>
                  <a:lnTo>
                    <a:pt x="16" y="64"/>
                  </a:lnTo>
                  <a:lnTo>
                    <a:pt x="10" y="48"/>
                  </a:lnTo>
                  <a:lnTo>
                    <a:pt x="4" y="40"/>
                  </a:lnTo>
                  <a:lnTo>
                    <a:pt x="2" y="36"/>
                  </a:lnTo>
                  <a:lnTo>
                    <a:pt x="0" y="30"/>
                  </a:lnTo>
                  <a:lnTo>
                    <a:pt x="2" y="26"/>
                  </a:lnTo>
                  <a:lnTo>
                    <a:pt x="4" y="20"/>
                  </a:lnTo>
                  <a:lnTo>
                    <a:pt x="10" y="12"/>
                  </a:lnTo>
                  <a:lnTo>
                    <a:pt x="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21" name="Freeform 210"/>
            <p:cNvSpPr/>
            <p:nvPr/>
          </p:nvSpPr>
          <p:spPr bwMode="auto">
            <a:xfrm>
              <a:off x="5421936" y="3491085"/>
              <a:ext cx="138373" cy="140709"/>
            </a:xfrm>
            <a:custGeom>
              <a:avLst/>
              <a:gdLst>
                <a:gd name="T0" fmla="*/ 0 w 94"/>
                <a:gd name="T1" fmla="*/ 2147483647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2147483647 w 94"/>
                <a:gd name="T19" fmla="*/ 2147483647 h 88"/>
                <a:gd name="T20" fmla="*/ 2147483647 w 94"/>
                <a:gd name="T21" fmla="*/ 2147483647 h 88"/>
                <a:gd name="T22" fmla="*/ 2147483647 w 94"/>
                <a:gd name="T23" fmla="*/ 2147483647 h 88"/>
                <a:gd name="T24" fmla="*/ 2147483647 w 94"/>
                <a:gd name="T25" fmla="*/ 2147483647 h 88"/>
                <a:gd name="T26" fmla="*/ 2147483647 w 94"/>
                <a:gd name="T27" fmla="*/ 2147483647 h 88"/>
                <a:gd name="T28" fmla="*/ 2147483647 w 94"/>
                <a:gd name="T29" fmla="*/ 2147483647 h 88"/>
                <a:gd name="T30" fmla="*/ 2147483647 w 94"/>
                <a:gd name="T31" fmla="*/ 2147483647 h 88"/>
                <a:gd name="T32" fmla="*/ 2147483647 w 94"/>
                <a:gd name="T33" fmla="*/ 0 h 88"/>
                <a:gd name="T34" fmla="*/ 2147483647 w 94"/>
                <a:gd name="T35" fmla="*/ 2147483647 h 88"/>
                <a:gd name="T36" fmla="*/ 2147483647 w 94"/>
                <a:gd name="T37" fmla="*/ 2147483647 h 88"/>
                <a:gd name="T38" fmla="*/ 2147483647 w 94"/>
                <a:gd name="T39" fmla="*/ 2147483647 h 88"/>
                <a:gd name="T40" fmla="*/ 2147483647 w 94"/>
                <a:gd name="T41" fmla="*/ 2147483647 h 88"/>
                <a:gd name="T42" fmla="*/ 2147483647 w 94"/>
                <a:gd name="T43" fmla="*/ 2147483647 h 88"/>
                <a:gd name="T44" fmla="*/ 2147483647 w 94"/>
                <a:gd name="T45" fmla="*/ 2147483647 h 88"/>
                <a:gd name="T46" fmla="*/ 2147483647 w 94"/>
                <a:gd name="T47" fmla="*/ 2147483647 h 88"/>
                <a:gd name="T48" fmla="*/ 2147483647 w 94"/>
                <a:gd name="T49" fmla="*/ 2147483647 h 88"/>
                <a:gd name="T50" fmla="*/ 2147483647 w 94"/>
                <a:gd name="T51" fmla="*/ 2147483647 h 88"/>
                <a:gd name="T52" fmla="*/ 2147483647 w 94"/>
                <a:gd name="T53" fmla="*/ 2147483647 h 88"/>
                <a:gd name="T54" fmla="*/ 2147483647 w 94"/>
                <a:gd name="T55" fmla="*/ 2147483647 h 88"/>
                <a:gd name="T56" fmla="*/ 2147483647 w 94"/>
                <a:gd name="T57" fmla="*/ 2147483647 h 88"/>
                <a:gd name="T58" fmla="*/ 2147483647 w 94"/>
                <a:gd name="T59" fmla="*/ 2147483647 h 88"/>
                <a:gd name="T60" fmla="*/ 2147483647 w 94"/>
                <a:gd name="T61" fmla="*/ 2147483647 h 88"/>
                <a:gd name="T62" fmla="*/ 2147483647 w 94"/>
                <a:gd name="T63" fmla="*/ 2147483647 h 88"/>
                <a:gd name="T64" fmla="*/ 2147483647 w 94"/>
                <a:gd name="T65" fmla="*/ 2147483647 h 88"/>
                <a:gd name="T66" fmla="*/ 2147483647 w 94"/>
                <a:gd name="T67" fmla="*/ 2147483647 h 88"/>
                <a:gd name="T68" fmla="*/ 2147483647 w 94"/>
                <a:gd name="T69" fmla="*/ 2147483647 h 88"/>
                <a:gd name="T70" fmla="*/ 2147483647 w 94"/>
                <a:gd name="T71" fmla="*/ 2147483647 h 88"/>
                <a:gd name="T72" fmla="*/ 2147483647 w 94"/>
                <a:gd name="T73" fmla="*/ 2147483647 h 88"/>
                <a:gd name="T74" fmla="*/ 2147483647 w 94"/>
                <a:gd name="T75" fmla="*/ 2147483647 h 88"/>
                <a:gd name="T76" fmla="*/ 2147483647 w 94"/>
                <a:gd name="T77" fmla="*/ 2147483647 h 88"/>
                <a:gd name="T78" fmla="*/ 2147483647 w 94"/>
                <a:gd name="T79" fmla="*/ 2147483647 h 88"/>
                <a:gd name="T80" fmla="*/ 2147483647 w 94"/>
                <a:gd name="T81" fmla="*/ 2147483647 h 88"/>
                <a:gd name="T82" fmla="*/ 2147483647 w 94"/>
                <a:gd name="T83" fmla="*/ 2147483647 h 88"/>
                <a:gd name="T84" fmla="*/ 2147483647 w 94"/>
                <a:gd name="T85" fmla="*/ 2147483647 h 88"/>
                <a:gd name="T86" fmla="*/ 2147483647 w 94"/>
                <a:gd name="T87" fmla="*/ 2147483647 h 88"/>
                <a:gd name="T88" fmla="*/ 0 w 94"/>
                <a:gd name="T89" fmla="*/ 2147483647 h 88"/>
                <a:gd name="T90" fmla="*/ 0 w 94"/>
                <a:gd name="T91" fmla="*/ 2147483647 h 8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4"/>
                <a:gd name="T139" fmla="*/ 0 h 88"/>
                <a:gd name="T140" fmla="*/ 94 w 94"/>
                <a:gd name="T141" fmla="*/ 88 h 8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4" h="88">
                  <a:moveTo>
                    <a:pt x="0" y="82"/>
                  </a:moveTo>
                  <a:lnTo>
                    <a:pt x="10" y="84"/>
                  </a:lnTo>
                  <a:lnTo>
                    <a:pt x="14" y="88"/>
                  </a:lnTo>
                  <a:lnTo>
                    <a:pt x="18" y="88"/>
                  </a:lnTo>
                  <a:lnTo>
                    <a:pt x="20" y="88"/>
                  </a:lnTo>
                  <a:lnTo>
                    <a:pt x="80" y="54"/>
                  </a:lnTo>
                  <a:lnTo>
                    <a:pt x="80" y="46"/>
                  </a:lnTo>
                  <a:lnTo>
                    <a:pt x="80" y="40"/>
                  </a:lnTo>
                  <a:lnTo>
                    <a:pt x="82" y="34"/>
                  </a:lnTo>
                  <a:lnTo>
                    <a:pt x="84" y="28"/>
                  </a:lnTo>
                  <a:lnTo>
                    <a:pt x="82" y="26"/>
                  </a:lnTo>
                  <a:lnTo>
                    <a:pt x="80" y="22"/>
                  </a:lnTo>
                  <a:lnTo>
                    <a:pt x="82" y="16"/>
                  </a:lnTo>
                  <a:lnTo>
                    <a:pt x="84" y="14"/>
                  </a:lnTo>
                  <a:lnTo>
                    <a:pt x="88" y="14"/>
                  </a:lnTo>
                  <a:lnTo>
                    <a:pt x="94" y="4"/>
                  </a:lnTo>
                  <a:lnTo>
                    <a:pt x="94" y="0"/>
                  </a:lnTo>
                  <a:lnTo>
                    <a:pt x="86" y="2"/>
                  </a:lnTo>
                  <a:lnTo>
                    <a:pt x="74" y="4"/>
                  </a:lnTo>
                  <a:lnTo>
                    <a:pt x="68" y="2"/>
                  </a:lnTo>
                  <a:lnTo>
                    <a:pt x="66" y="2"/>
                  </a:lnTo>
                  <a:lnTo>
                    <a:pt x="62" y="4"/>
                  </a:lnTo>
                  <a:lnTo>
                    <a:pt x="56" y="8"/>
                  </a:lnTo>
                  <a:lnTo>
                    <a:pt x="52" y="10"/>
                  </a:lnTo>
                  <a:lnTo>
                    <a:pt x="46" y="10"/>
                  </a:lnTo>
                  <a:lnTo>
                    <a:pt x="40" y="8"/>
                  </a:lnTo>
                  <a:lnTo>
                    <a:pt x="36" y="6"/>
                  </a:lnTo>
                  <a:lnTo>
                    <a:pt x="30" y="8"/>
                  </a:lnTo>
                  <a:lnTo>
                    <a:pt x="24" y="10"/>
                  </a:lnTo>
                  <a:lnTo>
                    <a:pt x="16" y="8"/>
                  </a:lnTo>
                  <a:lnTo>
                    <a:pt x="12" y="8"/>
                  </a:lnTo>
                  <a:lnTo>
                    <a:pt x="12" y="4"/>
                  </a:lnTo>
                  <a:lnTo>
                    <a:pt x="8" y="4"/>
                  </a:lnTo>
                  <a:lnTo>
                    <a:pt x="8" y="22"/>
                  </a:lnTo>
                  <a:lnTo>
                    <a:pt x="4" y="24"/>
                  </a:lnTo>
                  <a:lnTo>
                    <a:pt x="4" y="30"/>
                  </a:lnTo>
                  <a:lnTo>
                    <a:pt x="2" y="46"/>
                  </a:lnTo>
                  <a:lnTo>
                    <a:pt x="12" y="50"/>
                  </a:lnTo>
                  <a:lnTo>
                    <a:pt x="10" y="58"/>
                  </a:lnTo>
                  <a:lnTo>
                    <a:pt x="6" y="60"/>
                  </a:lnTo>
                  <a:lnTo>
                    <a:pt x="2" y="60"/>
                  </a:lnTo>
                  <a:lnTo>
                    <a:pt x="4" y="64"/>
                  </a:lnTo>
                  <a:lnTo>
                    <a:pt x="6" y="66"/>
                  </a:lnTo>
                  <a:lnTo>
                    <a:pt x="4" y="72"/>
                  </a:lnTo>
                  <a:lnTo>
                    <a:pt x="0" y="76"/>
                  </a:lnTo>
                  <a:lnTo>
                    <a:pt x="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22" name="Freeform 211"/>
            <p:cNvSpPr/>
            <p:nvPr/>
          </p:nvSpPr>
          <p:spPr bwMode="auto">
            <a:xfrm>
              <a:off x="5495735" y="3489757"/>
              <a:ext cx="224857" cy="234958"/>
            </a:xfrm>
            <a:custGeom>
              <a:avLst/>
              <a:gdLst>
                <a:gd name="T0" fmla="*/ 2147483647 w 154"/>
                <a:gd name="T1" fmla="*/ 2147483647 h 150"/>
                <a:gd name="T2" fmla="*/ 2147483647 w 154"/>
                <a:gd name="T3" fmla="*/ 2147483647 h 150"/>
                <a:gd name="T4" fmla="*/ 2147483647 w 154"/>
                <a:gd name="T5" fmla="*/ 0 h 150"/>
                <a:gd name="T6" fmla="*/ 2147483647 w 154"/>
                <a:gd name="T7" fmla="*/ 2147483647 h 150"/>
                <a:gd name="T8" fmla="*/ 2147483647 w 154"/>
                <a:gd name="T9" fmla="*/ 2147483647 h 150"/>
                <a:gd name="T10" fmla="*/ 2147483647 w 154"/>
                <a:gd name="T11" fmla="*/ 2147483647 h 150"/>
                <a:gd name="T12" fmla="*/ 2147483647 w 154"/>
                <a:gd name="T13" fmla="*/ 2147483647 h 150"/>
                <a:gd name="T14" fmla="*/ 2147483647 w 154"/>
                <a:gd name="T15" fmla="*/ 2147483647 h 150"/>
                <a:gd name="T16" fmla="*/ 2147483647 w 154"/>
                <a:gd name="T17" fmla="*/ 2147483647 h 150"/>
                <a:gd name="T18" fmla="*/ 2147483647 w 154"/>
                <a:gd name="T19" fmla="*/ 2147483647 h 150"/>
                <a:gd name="T20" fmla="*/ 2147483647 w 154"/>
                <a:gd name="T21" fmla="*/ 2147483647 h 150"/>
                <a:gd name="T22" fmla="*/ 2147483647 w 154"/>
                <a:gd name="T23" fmla="*/ 2147483647 h 150"/>
                <a:gd name="T24" fmla="*/ 2147483647 w 154"/>
                <a:gd name="T25" fmla="*/ 2147483647 h 150"/>
                <a:gd name="T26" fmla="*/ 2147483647 w 154"/>
                <a:gd name="T27" fmla="*/ 2147483647 h 150"/>
                <a:gd name="T28" fmla="*/ 2147483647 w 154"/>
                <a:gd name="T29" fmla="*/ 2147483647 h 150"/>
                <a:gd name="T30" fmla="*/ 2147483647 w 154"/>
                <a:gd name="T31" fmla="*/ 2147483647 h 150"/>
                <a:gd name="T32" fmla="*/ 2147483647 w 154"/>
                <a:gd name="T33" fmla="*/ 2147483647 h 150"/>
                <a:gd name="T34" fmla="*/ 2147483647 w 154"/>
                <a:gd name="T35" fmla="*/ 2147483647 h 150"/>
                <a:gd name="T36" fmla="*/ 2147483647 w 154"/>
                <a:gd name="T37" fmla="*/ 2147483647 h 150"/>
                <a:gd name="T38" fmla="*/ 2147483647 w 154"/>
                <a:gd name="T39" fmla="*/ 2147483647 h 150"/>
                <a:gd name="T40" fmla="*/ 2147483647 w 154"/>
                <a:gd name="T41" fmla="*/ 2147483647 h 150"/>
                <a:gd name="T42" fmla="*/ 2147483647 w 154"/>
                <a:gd name="T43" fmla="*/ 2147483647 h 150"/>
                <a:gd name="T44" fmla="*/ 2147483647 w 154"/>
                <a:gd name="T45" fmla="*/ 2147483647 h 150"/>
                <a:gd name="T46" fmla="*/ 2147483647 w 154"/>
                <a:gd name="T47" fmla="*/ 2147483647 h 150"/>
                <a:gd name="T48" fmla="*/ 2147483647 w 154"/>
                <a:gd name="T49" fmla="*/ 2147483647 h 150"/>
                <a:gd name="T50" fmla="*/ 2147483647 w 154"/>
                <a:gd name="T51" fmla="*/ 2147483647 h 150"/>
                <a:gd name="T52" fmla="*/ 2147483647 w 154"/>
                <a:gd name="T53" fmla="*/ 2147483647 h 150"/>
                <a:gd name="T54" fmla="*/ 2147483647 w 154"/>
                <a:gd name="T55" fmla="*/ 2147483647 h 150"/>
                <a:gd name="T56" fmla="*/ 2147483647 w 154"/>
                <a:gd name="T57" fmla="*/ 2147483647 h 150"/>
                <a:gd name="T58" fmla="*/ 2147483647 w 154"/>
                <a:gd name="T59" fmla="*/ 2147483647 h 150"/>
                <a:gd name="T60" fmla="*/ 2147483647 w 154"/>
                <a:gd name="T61" fmla="*/ 2147483647 h 150"/>
                <a:gd name="T62" fmla="*/ 2147483647 w 154"/>
                <a:gd name="T63" fmla="*/ 2147483647 h 150"/>
                <a:gd name="T64" fmla="*/ 2147483647 w 154"/>
                <a:gd name="T65" fmla="*/ 2147483647 h 150"/>
                <a:gd name="T66" fmla="*/ 2147483647 w 154"/>
                <a:gd name="T67" fmla="*/ 2147483647 h 150"/>
                <a:gd name="T68" fmla="*/ 2147483647 w 154"/>
                <a:gd name="T69" fmla="*/ 2147483647 h 150"/>
                <a:gd name="T70" fmla="*/ 2147483647 w 154"/>
                <a:gd name="T71" fmla="*/ 2147483647 h 150"/>
                <a:gd name="T72" fmla="*/ 2147483647 w 154"/>
                <a:gd name="T73" fmla="*/ 2147483647 h 150"/>
                <a:gd name="T74" fmla="*/ 2147483647 w 154"/>
                <a:gd name="T75" fmla="*/ 2147483647 h 150"/>
                <a:gd name="T76" fmla="*/ 2147483647 w 154"/>
                <a:gd name="T77" fmla="*/ 2147483647 h 150"/>
                <a:gd name="T78" fmla="*/ 2147483647 w 154"/>
                <a:gd name="T79" fmla="*/ 2147483647 h 150"/>
                <a:gd name="T80" fmla="*/ 0 w 154"/>
                <a:gd name="T81" fmla="*/ 2147483647 h 150"/>
                <a:gd name="T82" fmla="*/ 2147483647 w 154"/>
                <a:gd name="T83" fmla="*/ 2147483647 h 150"/>
                <a:gd name="T84" fmla="*/ 2147483647 w 154"/>
                <a:gd name="T85" fmla="*/ 2147483647 h 150"/>
                <a:gd name="T86" fmla="*/ 2147483647 w 154"/>
                <a:gd name="T87" fmla="*/ 2147483647 h 150"/>
                <a:gd name="T88" fmla="*/ 2147483647 w 154"/>
                <a:gd name="T89" fmla="*/ 2147483647 h 150"/>
                <a:gd name="T90" fmla="*/ 2147483647 w 154"/>
                <a:gd name="T91" fmla="*/ 2147483647 h 150"/>
                <a:gd name="T92" fmla="*/ 2147483647 w 154"/>
                <a:gd name="T93" fmla="*/ 2147483647 h 150"/>
                <a:gd name="T94" fmla="*/ 2147483647 w 154"/>
                <a:gd name="T95" fmla="*/ 2147483647 h 150"/>
                <a:gd name="T96" fmla="*/ 2147483647 w 154"/>
                <a:gd name="T97" fmla="*/ 2147483647 h 150"/>
                <a:gd name="T98" fmla="*/ 2147483647 w 154"/>
                <a:gd name="T99" fmla="*/ 2147483647 h 150"/>
                <a:gd name="T100" fmla="*/ 2147483647 w 154"/>
                <a:gd name="T101" fmla="*/ 2147483647 h 150"/>
                <a:gd name="T102" fmla="*/ 2147483647 w 154"/>
                <a:gd name="T103" fmla="*/ 2147483647 h 150"/>
                <a:gd name="T104" fmla="*/ 2147483647 w 154"/>
                <a:gd name="T105" fmla="*/ 2147483647 h 150"/>
                <a:gd name="T106" fmla="*/ 2147483647 w 154"/>
                <a:gd name="T107" fmla="*/ 2147483647 h 1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4"/>
                <a:gd name="T163" fmla="*/ 0 h 150"/>
                <a:gd name="T164" fmla="*/ 154 w 154"/>
                <a:gd name="T165" fmla="*/ 150 h 1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4" h="150">
                  <a:moveTo>
                    <a:pt x="48" y="2"/>
                  </a:moveTo>
                  <a:lnTo>
                    <a:pt x="62" y="2"/>
                  </a:lnTo>
                  <a:lnTo>
                    <a:pt x="66" y="0"/>
                  </a:lnTo>
                  <a:lnTo>
                    <a:pt x="70" y="2"/>
                  </a:lnTo>
                  <a:lnTo>
                    <a:pt x="76" y="2"/>
                  </a:lnTo>
                  <a:lnTo>
                    <a:pt x="80" y="12"/>
                  </a:lnTo>
                  <a:lnTo>
                    <a:pt x="88" y="20"/>
                  </a:lnTo>
                  <a:lnTo>
                    <a:pt x="98" y="24"/>
                  </a:lnTo>
                  <a:lnTo>
                    <a:pt x="108" y="28"/>
                  </a:lnTo>
                  <a:lnTo>
                    <a:pt x="102" y="40"/>
                  </a:lnTo>
                  <a:lnTo>
                    <a:pt x="100" y="48"/>
                  </a:lnTo>
                  <a:lnTo>
                    <a:pt x="98" y="56"/>
                  </a:lnTo>
                  <a:lnTo>
                    <a:pt x="100" y="62"/>
                  </a:lnTo>
                  <a:lnTo>
                    <a:pt x="102" y="68"/>
                  </a:lnTo>
                  <a:lnTo>
                    <a:pt x="108" y="74"/>
                  </a:lnTo>
                  <a:lnTo>
                    <a:pt x="112" y="78"/>
                  </a:lnTo>
                  <a:lnTo>
                    <a:pt x="124" y="86"/>
                  </a:lnTo>
                  <a:lnTo>
                    <a:pt x="132" y="92"/>
                  </a:lnTo>
                  <a:lnTo>
                    <a:pt x="136" y="96"/>
                  </a:lnTo>
                  <a:lnTo>
                    <a:pt x="136" y="102"/>
                  </a:lnTo>
                  <a:lnTo>
                    <a:pt x="138" y="112"/>
                  </a:lnTo>
                  <a:lnTo>
                    <a:pt x="142" y="116"/>
                  </a:lnTo>
                  <a:lnTo>
                    <a:pt x="148" y="122"/>
                  </a:lnTo>
                  <a:lnTo>
                    <a:pt x="152" y="126"/>
                  </a:lnTo>
                  <a:lnTo>
                    <a:pt x="154" y="132"/>
                  </a:lnTo>
                  <a:lnTo>
                    <a:pt x="152" y="134"/>
                  </a:lnTo>
                  <a:lnTo>
                    <a:pt x="148" y="132"/>
                  </a:lnTo>
                  <a:lnTo>
                    <a:pt x="142" y="132"/>
                  </a:lnTo>
                  <a:lnTo>
                    <a:pt x="138" y="132"/>
                  </a:lnTo>
                  <a:lnTo>
                    <a:pt x="134" y="136"/>
                  </a:lnTo>
                  <a:lnTo>
                    <a:pt x="130" y="142"/>
                  </a:lnTo>
                  <a:lnTo>
                    <a:pt x="126" y="150"/>
                  </a:lnTo>
                  <a:lnTo>
                    <a:pt x="98" y="150"/>
                  </a:lnTo>
                  <a:lnTo>
                    <a:pt x="80" y="140"/>
                  </a:lnTo>
                  <a:lnTo>
                    <a:pt x="80" y="130"/>
                  </a:lnTo>
                  <a:lnTo>
                    <a:pt x="74" y="128"/>
                  </a:lnTo>
                  <a:lnTo>
                    <a:pt x="70" y="126"/>
                  </a:lnTo>
                  <a:lnTo>
                    <a:pt x="68" y="122"/>
                  </a:lnTo>
                  <a:lnTo>
                    <a:pt x="64" y="120"/>
                  </a:lnTo>
                  <a:lnTo>
                    <a:pt x="8" y="96"/>
                  </a:lnTo>
                  <a:lnTo>
                    <a:pt x="0" y="74"/>
                  </a:lnTo>
                  <a:lnTo>
                    <a:pt x="30" y="56"/>
                  </a:lnTo>
                  <a:lnTo>
                    <a:pt x="30" y="48"/>
                  </a:lnTo>
                  <a:lnTo>
                    <a:pt x="30" y="42"/>
                  </a:lnTo>
                  <a:lnTo>
                    <a:pt x="32" y="36"/>
                  </a:lnTo>
                  <a:lnTo>
                    <a:pt x="34" y="30"/>
                  </a:lnTo>
                  <a:lnTo>
                    <a:pt x="32" y="28"/>
                  </a:lnTo>
                  <a:lnTo>
                    <a:pt x="30" y="24"/>
                  </a:lnTo>
                  <a:lnTo>
                    <a:pt x="32" y="18"/>
                  </a:lnTo>
                  <a:lnTo>
                    <a:pt x="34" y="16"/>
                  </a:lnTo>
                  <a:lnTo>
                    <a:pt x="38" y="16"/>
                  </a:lnTo>
                  <a:lnTo>
                    <a:pt x="44" y="6"/>
                  </a:lnTo>
                  <a:lnTo>
                    <a:pt x="44" y="2"/>
                  </a:lnTo>
                  <a:lnTo>
                    <a:pt x="4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23" name="Freeform 212"/>
            <p:cNvSpPr/>
            <p:nvPr/>
          </p:nvSpPr>
          <p:spPr bwMode="auto">
            <a:xfrm>
              <a:off x="5191314" y="3346394"/>
              <a:ext cx="407047" cy="183187"/>
            </a:xfrm>
            <a:custGeom>
              <a:avLst/>
              <a:gdLst>
                <a:gd name="T0" fmla="*/ 2147483647 w 278"/>
                <a:gd name="T1" fmla="*/ 2147483647 h 116"/>
                <a:gd name="T2" fmla="*/ 2147483647 w 278"/>
                <a:gd name="T3" fmla="*/ 2147483647 h 116"/>
                <a:gd name="T4" fmla="*/ 2147483647 w 278"/>
                <a:gd name="T5" fmla="*/ 2147483647 h 116"/>
                <a:gd name="T6" fmla="*/ 2147483647 w 278"/>
                <a:gd name="T7" fmla="*/ 2147483647 h 116"/>
                <a:gd name="T8" fmla="*/ 2147483647 w 278"/>
                <a:gd name="T9" fmla="*/ 2147483647 h 116"/>
                <a:gd name="T10" fmla="*/ 2147483647 w 278"/>
                <a:gd name="T11" fmla="*/ 2147483647 h 116"/>
                <a:gd name="T12" fmla="*/ 2147483647 w 278"/>
                <a:gd name="T13" fmla="*/ 2147483647 h 116"/>
                <a:gd name="T14" fmla="*/ 2147483647 w 278"/>
                <a:gd name="T15" fmla="*/ 2147483647 h 116"/>
                <a:gd name="T16" fmla="*/ 2147483647 w 278"/>
                <a:gd name="T17" fmla="*/ 2147483647 h 116"/>
                <a:gd name="T18" fmla="*/ 2147483647 w 278"/>
                <a:gd name="T19" fmla="*/ 2147483647 h 116"/>
                <a:gd name="T20" fmla="*/ 2147483647 w 278"/>
                <a:gd name="T21" fmla="*/ 2147483647 h 116"/>
                <a:gd name="T22" fmla="*/ 2147483647 w 278"/>
                <a:gd name="T23" fmla="*/ 2147483647 h 116"/>
                <a:gd name="T24" fmla="*/ 2147483647 w 278"/>
                <a:gd name="T25" fmla="*/ 2147483647 h 116"/>
                <a:gd name="T26" fmla="*/ 2147483647 w 278"/>
                <a:gd name="T27" fmla="*/ 2147483647 h 116"/>
                <a:gd name="T28" fmla="*/ 2147483647 w 278"/>
                <a:gd name="T29" fmla="*/ 2147483647 h 116"/>
                <a:gd name="T30" fmla="*/ 2147483647 w 278"/>
                <a:gd name="T31" fmla="*/ 2147483647 h 116"/>
                <a:gd name="T32" fmla="*/ 2147483647 w 278"/>
                <a:gd name="T33" fmla="*/ 2147483647 h 116"/>
                <a:gd name="T34" fmla="*/ 2147483647 w 278"/>
                <a:gd name="T35" fmla="*/ 2147483647 h 116"/>
                <a:gd name="T36" fmla="*/ 2147483647 w 278"/>
                <a:gd name="T37" fmla="*/ 2147483647 h 116"/>
                <a:gd name="T38" fmla="*/ 2147483647 w 278"/>
                <a:gd name="T39" fmla="*/ 2147483647 h 116"/>
                <a:gd name="T40" fmla="*/ 2147483647 w 278"/>
                <a:gd name="T41" fmla="*/ 2147483647 h 116"/>
                <a:gd name="T42" fmla="*/ 2147483647 w 278"/>
                <a:gd name="T43" fmla="*/ 2147483647 h 116"/>
                <a:gd name="T44" fmla="*/ 2147483647 w 278"/>
                <a:gd name="T45" fmla="*/ 0 h 116"/>
                <a:gd name="T46" fmla="*/ 2147483647 w 278"/>
                <a:gd name="T47" fmla="*/ 2147483647 h 116"/>
                <a:gd name="T48" fmla="*/ 2147483647 w 278"/>
                <a:gd name="T49" fmla="*/ 2147483647 h 116"/>
                <a:gd name="T50" fmla="*/ 2147483647 w 278"/>
                <a:gd name="T51" fmla="*/ 2147483647 h 116"/>
                <a:gd name="T52" fmla="*/ 2147483647 w 278"/>
                <a:gd name="T53" fmla="*/ 2147483647 h 116"/>
                <a:gd name="T54" fmla="*/ 2147483647 w 278"/>
                <a:gd name="T55" fmla="*/ 2147483647 h 116"/>
                <a:gd name="T56" fmla="*/ 2147483647 w 278"/>
                <a:gd name="T57" fmla="*/ 2147483647 h 116"/>
                <a:gd name="T58" fmla="*/ 2147483647 w 278"/>
                <a:gd name="T59" fmla="*/ 2147483647 h 116"/>
                <a:gd name="T60" fmla="*/ 2147483647 w 278"/>
                <a:gd name="T61" fmla="*/ 2147483647 h 116"/>
                <a:gd name="T62" fmla="*/ 0 w 278"/>
                <a:gd name="T63" fmla="*/ 2147483647 h 116"/>
                <a:gd name="T64" fmla="*/ 2147483647 w 278"/>
                <a:gd name="T65" fmla="*/ 2147483647 h 116"/>
                <a:gd name="T66" fmla="*/ 2147483647 w 278"/>
                <a:gd name="T67" fmla="*/ 2147483647 h 116"/>
                <a:gd name="T68" fmla="*/ 2147483647 w 278"/>
                <a:gd name="T69" fmla="*/ 2147483647 h 116"/>
                <a:gd name="T70" fmla="*/ 2147483647 w 278"/>
                <a:gd name="T71" fmla="*/ 2147483647 h 116"/>
                <a:gd name="T72" fmla="*/ 2147483647 w 278"/>
                <a:gd name="T73" fmla="*/ 2147483647 h 116"/>
                <a:gd name="T74" fmla="*/ 2147483647 w 278"/>
                <a:gd name="T75" fmla="*/ 2147483647 h 116"/>
                <a:gd name="T76" fmla="*/ 2147483647 w 278"/>
                <a:gd name="T77" fmla="*/ 2147483647 h 116"/>
                <a:gd name="T78" fmla="*/ 2147483647 w 278"/>
                <a:gd name="T79" fmla="*/ 2147483647 h 116"/>
                <a:gd name="T80" fmla="*/ 2147483647 w 278"/>
                <a:gd name="T81" fmla="*/ 2147483647 h 116"/>
                <a:gd name="T82" fmla="*/ 2147483647 w 278"/>
                <a:gd name="T83" fmla="*/ 2147483647 h 116"/>
                <a:gd name="T84" fmla="*/ 2147483647 w 278"/>
                <a:gd name="T85" fmla="*/ 2147483647 h 116"/>
                <a:gd name="T86" fmla="*/ 2147483647 w 278"/>
                <a:gd name="T87" fmla="*/ 2147483647 h 116"/>
                <a:gd name="T88" fmla="*/ 2147483647 w 278"/>
                <a:gd name="T89" fmla="*/ 2147483647 h 116"/>
                <a:gd name="T90" fmla="*/ 2147483647 w 278"/>
                <a:gd name="T91" fmla="*/ 2147483647 h 116"/>
                <a:gd name="T92" fmla="*/ 2147483647 w 278"/>
                <a:gd name="T93" fmla="*/ 2147483647 h 116"/>
                <a:gd name="T94" fmla="*/ 2147483647 w 278"/>
                <a:gd name="T95" fmla="*/ 2147483647 h 116"/>
                <a:gd name="T96" fmla="*/ 2147483647 w 278"/>
                <a:gd name="T97" fmla="*/ 2147483647 h 116"/>
                <a:gd name="T98" fmla="*/ 2147483647 w 278"/>
                <a:gd name="T99" fmla="*/ 2147483647 h 116"/>
                <a:gd name="T100" fmla="*/ 2147483647 w 278"/>
                <a:gd name="T101" fmla="*/ 2147483647 h 116"/>
                <a:gd name="T102" fmla="*/ 2147483647 w 278"/>
                <a:gd name="T103" fmla="*/ 2147483647 h 116"/>
                <a:gd name="T104" fmla="*/ 2147483647 w 278"/>
                <a:gd name="T105" fmla="*/ 2147483647 h 116"/>
                <a:gd name="T106" fmla="*/ 2147483647 w 278"/>
                <a:gd name="T107" fmla="*/ 2147483647 h 116"/>
                <a:gd name="T108" fmla="*/ 2147483647 w 278"/>
                <a:gd name="T109" fmla="*/ 2147483647 h 116"/>
                <a:gd name="T110" fmla="*/ 2147483647 w 278"/>
                <a:gd name="T111" fmla="*/ 2147483647 h 1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8"/>
                <a:gd name="T169" fmla="*/ 0 h 116"/>
                <a:gd name="T170" fmla="*/ 278 w 278"/>
                <a:gd name="T171" fmla="*/ 116 h 1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8" h="116">
                  <a:moveTo>
                    <a:pt x="166" y="114"/>
                  </a:moveTo>
                  <a:lnTo>
                    <a:pt x="166" y="96"/>
                  </a:lnTo>
                  <a:lnTo>
                    <a:pt x="170" y="96"/>
                  </a:lnTo>
                  <a:lnTo>
                    <a:pt x="170" y="100"/>
                  </a:lnTo>
                  <a:lnTo>
                    <a:pt x="174" y="100"/>
                  </a:lnTo>
                  <a:lnTo>
                    <a:pt x="182" y="102"/>
                  </a:lnTo>
                  <a:lnTo>
                    <a:pt x="188" y="100"/>
                  </a:lnTo>
                  <a:lnTo>
                    <a:pt x="194" y="98"/>
                  </a:lnTo>
                  <a:lnTo>
                    <a:pt x="198" y="100"/>
                  </a:lnTo>
                  <a:lnTo>
                    <a:pt x="204" y="102"/>
                  </a:lnTo>
                  <a:lnTo>
                    <a:pt x="210" y="102"/>
                  </a:lnTo>
                  <a:lnTo>
                    <a:pt x="214" y="100"/>
                  </a:lnTo>
                  <a:lnTo>
                    <a:pt x="220" y="96"/>
                  </a:lnTo>
                  <a:lnTo>
                    <a:pt x="224" y="94"/>
                  </a:lnTo>
                  <a:lnTo>
                    <a:pt x="226" y="94"/>
                  </a:lnTo>
                  <a:lnTo>
                    <a:pt x="232" y="96"/>
                  </a:lnTo>
                  <a:lnTo>
                    <a:pt x="244" y="94"/>
                  </a:lnTo>
                  <a:lnTo>
                    <a:pt x="252" y="92"/>
                  </a:lnTo>
                  <a:lnTo>
                    <a:pt x="256" y="92"/>
                  </a:lnTo>
                  <a:lnTo>
                    <a:pt x="270" y="92"/>
                  </a:lnTo>
                  <a:lnTo>
                    <a:pt x="274" y="90"/>
                  </a:lnTo>
                  <a:lnTo>
                    <a:pt x="278" y="90"/>
                  </a:lnTo>
                  <a:lnTo>
                    <a:pt x="276" y="80"/>
                  </a:lnTo>
                  <a:lnTo>
                    <a:pt x="274" y="70"/>
                  </a:lnTo>
                  <a:lnTo>
                    <a:pt x="272" y="62"/>
                  </a:lnTo>
                  <a:lnTo>
                    <a:pt x="270" y="52"/>
                  </a:lnTo>
                  <a:lnTo>
                    <a:pt x="272" y="52"/>
                  </a:lnTo>
                  <a:lnTo>
                    <a:pt x="274" y="44"/>
                  </a:lnTo>
                  <a:lnTo>
                    <a:pt x="274" y="40"/>
                  </a:lnTo>
                  <a:lnTo>
                    <a:pt x="268" y="36"/>
                  </a:lnTo>
                  <a:lnTo>
                    <a:pt x="260" y="36"/>
                  </a:lnTo>
                  <a:lnTo>
                    <a:pt x="260" y="32"/>
                  </a:lnTo>
                  <a:lnTo>
                    <a:pt x="260" y="28"/>
                  </a:lnTo>
                  <a:lnTo>
                    <a:pt x="258" y="20"/>
                  </a:lnTo>
                  <a:lnTo>
                    <a:pt x="256" y="14"/>
                  </a:lnTo>
                  <a:lnTo>
                    <a:pt x="252" y="10"/>
                  </a:lnTo>
                  <a:lnTo>
                    <a:pt x="242" y="8"/>
                  </a:lnTo>
                  <a:lnTo>
                    <a:pt x="226" y="10"/>
                  </a:lnTo>
                  <a:lnTo>
                    <a:pt x="210" y="12"/>
                  </a:lnTo>
                  <a:lnTo>
                    <a:pt x="194" y="16"/>
                  </a:lnTo>
                  <a:lnTo>
                    <a:pt x="176" y="18"/>
                  </a:lnTo>
                  <a:lnTo>
                    <a:pt x="170" y="18"/>
                  </a:lnTo>
                  <a:lnTo>
                    <a:pt x="162" y="14"/>
                  </a:lnTo>
                  <a:lnTo>
                    <a:pt x="148" y="10"/>
                  </a:lnTo>
                  <a:lnTo>
                    <a:pt x="134" y="2"/>
                  </a:lnTo>
                  <a:lnTo>
                    <a:pt x="124" y="0"/>
                  </a:lnTo>
                  <a:lnTo>
                    <a:pt x="114" y="0"/>
                  </a:lnTo>
                  <a:lnTo>
                    <a:pt x="102" y="2"/>
                  </a:lnTo>
                  <a:lnTo>
                    <a:pt x="92" y="6"/>
                  </a:lnTo>
                  <a:lnTo>
                    <a:pt x="84" y="12"/>
                  </a:lnTo>
                  <a:lnTo>
                    <a:pt x="76" y="14"/>
                  </a:lnTo>
                  <a:lnTo>
                    <a:pt x="64" y="14"/>
                  </a:lnTo>
                  <a:lnTo>
                    <a:pt x="60" y="14"/>
                  </a:lnTo>
                  <a:lnTo>
                    <a:pt x="60" y="12"/>
                  </a:lnTo>
                  <a:lnTo>
                    <a:pt x="52" y="12"/>
                  </a:lnTo>
                  <a:lnTo>
                    <a:pt x="46" y="12"/>
                  </a:lnTo>
                  <a:lnTo>
                    <a:pt x="34" y="12"/>
                  </a:lnTo>
                  <a:lnTo>
                    <a:pt x="34" y="14"/>
                  </a:lnTo>
                  <a:lnTo>
                    <a:pt x="38" y="18"/>
                  </a:lnTo>
                  <a:lnTo>
                    <a:pt x="44" y="24"/>
                  </a:lnTo>
                  <a:lnTo>
                    <a:pt x="32" y="26"/>
                  </a:lnTo>
                  <a:lnTo>
                    <a:pt x="12" y="28"/>
                  </a:lnTo>
                  <a:lnTo>
                    <a:pt x="6" y="34"/>
                  </a:lnTo>
                  <a:lnTo>
                    <a:pt x="0" y="40"/>
                  </a:lnTo>
                  <a:lnTo>
                    <a:pt x="2" y="40"/>
                  </a:lnTo>
                  <a:lnTo>
                    <a:pt x="4" y="42"/>
                  </a:lnTo>
                  <a:lnTo>
                    <a:pt x="8" y="44"/>
                  </a:lnTo>
                  <a:lnTo>
                    <a:pt x="8" y="46"/>
                  </a:lnTo>
                  <a:lnTo>
                    <a:pt x="10" y="50"/>
                  </a:lnTo>
                  <a:lnTo>
                    <a:pt x="14" y="54"/>
                  </a:lnTo>
                  <a:lnTo>
                    <a:pt x="12" y="58"/>
                  </a:lnTo>
                  <a:lnTo>
                    <a:pt x="10" y="60"/>
                  </a:lnTo>
                  <a:lnTo>
                    <a:pt x="10" y="66"/>
                  </a:lnTo>
                  <a:lnTo>
                    <a:pt x="18" y="66"/>
                  </a:lnTo>
                  <a:lnTo>
                    <a:pt x="18" y="70"/>
                  </a:lnTo>
                  <a:lnTo>
                    <a:pt x="22" y="76"/>
                  </a:lnTo>
                  <a:lnTo>
                    <a:pt x="30" y="84"/>
                  </a:lnTo>
                  <a:lnTo>
                    <a:pt x="30" y="86"/>
                  </a:lnTo>
                  <a:lnTo>
                    <a:pt x="32" y="90"/>
                  </a:lnTo>
                  <a:lnTo>
                    <a:pt x="46" y="96"/>
                  </a:lnTo>
                  <a:lnTo>
                    <a:pt x="60" y="100"/>
                  </a:lnTo>
                  <a:lnTo>
                    <a:pt x="76" y="104"/>
                  </a:lnTo>
                  <a:lnTo>
                    <a:pt x="78" y="100"/>
                  </a:lnTo>
                  <a:lnTo>
                    <a:pt x="78" y="96"/>
                  </a:lnTo>
                  <a:lnTo>
                    <a:pt x="76" y="94"/>
                  </a:lnTo>
                  <a:lnTo>
                    <a:pt x="74" y="94"/>
                  </a:lnTo>
                  <a:lnTo>
                    <a:pt x="78" y="94"/>
                  </a:lnTo>
                  <a:lnTo>
                    <a:pt x="82" y="92"/>
                  </a:lnTo>
                  <a:lnTo>
                    <a:pt x="88" y="92"/>
                  </a:lnTo>
                  <a:lnTo>
                    <a:pt x="90" y="94"/>
                  </a:lnTo>
                  <a:lnTo>
                    <a:pt x="98" y="98"/>
                  </a:lnTo>
                  <a:lnTo>
                    <a:pt x="104" y="106"/>
                  </a:lnTo>
                  <a:lnTo>
                    <a:pt x="108" y="108"/>
                  </a:lnTo>
                  <a:lnTo>
                    <a:pt x="114" y="108"/>
                  </a:lnTo>
                  <a:lnTo>
                    <a:pt x="116" y="108"/>
                  </a:lnTo>
                  <a:lnTo>
                    <a:pt x="120" y="106"/>
                  </a:lnTo>
                  <a:lnTo>
                    <a:pt x="126" y="98"/>
                  </a:lnTo>
                  <a:lnTo>
                    <a:pt x="132" y="94"/>
                  </a:lnTo>
                  <a:lnTo>
                    <a:pt x="134" y="92"/>
                  </a:lnTo>
                  <a:lnTo>
                    <a:pt x="138" y="92"/>
                  </a:lnTo>
                  <a:lnTo>
                    <a:pt x="142" y="92"/>
                  </a:lnTo>
                  <a:lnTo>
                    <a:pt x="142" y="94"/>
                  </a:lnTo>
                  <a:lnTo>
                    <a:pt x="146" y="94"/>
                  </a:lnTo>
                  <a:lnTo>
                    <a:pt x="148" y="96"/>
                  </a:lnTo>
                  <a:lnTo>
                    <a:pt x="152" y="94"/>
                  </a:lnTo>
                  <a:lnTo>
                    <a:pt x="154" y="94"/>
                  </a:lnTo>
                  <a:lnTo>
                    <a:pt x="164" y="94"/>
                  </a:lnTo>
                  <a:lnTo>
                    <a:pt x="162" y="96"/>
                  </a:lnTo>
                  <a:lnTo>
                    <a:pt x="160" y="98"/>
                  </a:lnTo>
                  <a:lnTo>
                    <a:pt x="156" y="98"/>
                  </a:lnTo>
                  <a:lnTo>
                    <a:pt x="158" y="108"/>
                  </a:lnTo>
                  <a:lnTo>
                    <a:pt x="162" y="116"/>
                  </a:lnTo>
                  <a:lnTo>
                    <a:pt x="166" y="1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24" name="Freeform 213"/>
            <p:cNvSpPr/>
            <p:nvPr/>
          </p:nvSpPr>
          <p:spPr bwMode="auto">
            <a:xfrm>
              <a:off x="5788625" y="3809671"/>
              <a:ext cx="21909" cy="37169"/>
            </a:xfrm>
            <a:custGeom>
              <a:avLst/>
              <a:gdLst>
                <a:gd name="T0" fmla="*/ 0 w 16"/>
                <a:gd name="T1" fmla="*/ 2147483647 h 24"/>
                <a:gd name="T2" fmla="*/ 2147483647 w 16"/>
                <a:gd name="T3" fmla="*/ 2147483647 h 24"/>
                <a:gd name="T4" fmla="*/ 2147483647 w 16"/>
                <a:gd name="T5" fmla="*/ 2147483647 h 24"/>
                <a:gd name="T6" fmla="*/ 2147483647 w 16"/>
                <a:gd name="T7" fmla="*/ 0 h 24"/>
                <a:gd name="T8" fmla="*/ 2147483647 w 16"/>
                <a:gd name="T9" fmla="*/ 0 h 24"/>
                <a:gd name="T10" fmla="*/ 2147483647 w 16"/>
                <a:gd name="T11" fmla="*/ 2147483647 h 24"/>
                <a:gd name="T12" fmla="*/ 2147483647 w 16"/>
                <a:gd name="T13" fmla="*/ 2147483647 h 24"/>
                <a:gd name="T14" fmla="*/ 2147483647 w 16"/>
                <a:gd name="T15" fmla="*/ 2147483647 h 24"/>
                <a:gd name="T16" fmla="*/ 2147483647 w 16"/>
                <a:gd name="T17" fmla="*/ 2147483647 h 24"/>
                <a:gd name="T18" fmla="*/ 2147483647 w 16"/>
                <a:gd name="T19" fmla="*/ 2147483647 h 24"/>
                <a:gd name="T20" fmla="*/ 2147483647 w 16"/>
                <a:gd name="T21" fmla="*/ 2147483647 h 24"/>
                <a:gd name="T22" fmla="*/ 2147483647 w 16"/>
                <a:gd name="T23" fmla="*/ 2147483647 h 24"/>
                <a:gd name="T24" fmla="*/ 0 w 16"/>
                <a:gd name="T25" fmla="*/ 2147483647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4"/>
                <a:gd name="T41" fmla="*/ 16 w 16"/>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4">
                  <a:moveTo>
                    <a:pt x="0" y="12"/>
                  </a:moveTo>
                  <a:lnTo>
                    <a:pt x="2" y="10"/>
                  </a:lnTo>
                  <a:lnTo>
                    <a:pt x="4" y="8"/>
                  </a:lnTo>
                  <a:lnTo>
                    <a:pt x="2" y="0"/>
                  </a:lnTo>
                  <a:lnTo>
                    <a:pt x="10" y="0"/>
                  </a:lnTo>
                  <a:lnTo>
                    <a:pt x="12" y="6"/>
                  </a:lnTo>
                  <a:lnTo>
                    <a:pt x="14" y="10"/>
                  </a:lnTo>
                  <a:lnTo>
                    <a:pt x="16" y="12"/>
                  </a:lnTo>
                  <a:lnTo>
                    <a:pt x="14" y="16"/>
                  </a:lnTo>
                  <a:lnTo>
                    <a:pt x="10" y="20"/>
                  </a:lnTo>
                  <a:lnTo>
                    <a:pt x="6" y="24"/>
                  </a:lnTo>
                  <a:lnTo>
                    <a:pt x="4" y="2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25" name="Freeform 214"/>
            <p:cNvSpPr/>
            <p:nvPr/>
          </p:nvSpPr>
          <p:spPr bwMode="auto">
            <a:xfrm>
              <a:off x="5828984" y="3836220"/>
              <a:ext cx="175272" cy="237612"/>
            </a:xfrm>
            <a:custGeom>
              <a:avLst/>
              <a:gdLst>
                <a:gd name="T0" fmla="*/ 2147483647 w 120"/>
                <a:gd name="T1" fmla="*/ 2147483647 h 150"/>
                <a:gd name="T2" fmla="*/ 2147483647 w 120"/>
                <a:gd name="T3" fmla="*/ 2147483647 h 150"/>
                <a:gd name="T4" fmla="*/ 2147483647 w 120"/>
                <a:gd name="T5" fmla="*/ 2147483647 h 150"/>
                <a:gd name="T6" fmla="*/ 2147483647 w 120"/>
                <a:gd name="T7" fmla="*/ 2147483647 h 150"/>
                <a:gd name="T8" fmla="*/ 2147483647 w 120"/>
                <a:gd name="T9" fmla="*/ 2147483647 h 150"/>
                <a:gd name="T10" fmla="*/ 2147483647 w 120"/>
                <a:gd name="T11" fmla="*/ 2147483647 h 150"/>
                <a:gd name="T12" fmla="*/ 2147483647 w 120"/>
                <a:gd name="T13" fmla="*/ 2147483647 h 150"/>
                <a:gd name="T14" fmla="*/ 2147483647 w 120"/>
                <a:gd name="T15" fmla="*/ 2147483647 h 150"/>
                <a:gd name="T16" fmla="*/ 2147483647 w 120"/>
                <a:gd name="T17" fmla="*/ 2147483647 h 150"/>
                <a:gd name="T18" fmla="*/ 2147483647 w 120"/>
                <a:gd name="T19" fmla="*/ 2147483647 h 150"/>
                <a:gd name="T20" fmla="*/ 2147483647 w 120"/>
                <a:gd name="T21" fmla="*/ 2147483647 h 150"/>
                <a:gd name="T22" fmla="*/ 2147483647 w 120"/>
                <a:gd name="T23" fmla="*/ 2147483647 h 150"/>
                <a:gd name="T24" fmla="*/ 2147483647 w 120"/>
                <a:gd name="T25" fmla="*/ 2147483647 h 150"/>
                <a:gd name="T26" fmla="*/ 2147483647 w 120"/>
                <a:gd name="T27" fmla="*/ 2147483647 h 150"/>
                <a:gd name="T28" fmla="*/ 2147483647 w 120"/>
                <a:gd name="T29" fmla="*/ 2147483647 h 150"/>
                <a:gd name="T30" fmla="*/ 2147483647 w 120"/>
                <a:gd name="T31" fmla="*/ 2147483647 h 150"/>
                <a:gd name="T32" fmla="*/ 2147483647 w 120"/>
                <a:gd name="T33" fmla="*/ 2147483647 h 150"/>
                <a:gd name="T34" fmla="*/ 2147483647 w 120"/>
                <a:gd name="T35" fmla="*/ 2147483647 h 150"/>
                <a:gd name="T36" fmla="*/ 2147483647 w 120"/>
                <a:gd name="T37" fmla="*/ 2147483647 h 150"/>
                <a:gd name="T38" fmla="*/ 2147483647 w 120"/>
                <a:gd name="T39" fmla="*/ 2147483647 h 150"/>
                <a:gd name="T40" fmla="*/ 2147483647 w 120"/>
                <a:gd name="T41" fmla="*/ 2147483647 h 150"/>
                <a:gd name="T42" fmla="*/ 2147483647 w 120"/>
                <a:gd name="T43" fmla="*/ 2147483647 h 150"/>
                <a:gd name="T44" fmla="*/ 2147483647 w 120"/>
                <a:gd name="T45" fmla="*/ 2147483647 h 150"/>
                <a:gd name="T46" fmla="*/ 2147483647 w 120"/>
                <a:gd name="T47" fmla="*/ 2147483647 h 150"/>
                <a:gd name="T48" fmla="*/ 2147483647 w 120"/>
                <a:gd name="T49" fmla="*/ 2147483647 h 150"/>
                <a:gd name="T50" fmla="*/ 2147483647 w 120"/>
                <a:gd name="T51" fmla="*/ 2147483647 h 150"/>
                <a:gd name="T52" fmla="*/ 2147483647 w 120"/>
                <a:gd name="T53" fmla="*/ 2147483647 h 150"/>
                <a:gd name="T54" fmla="*/ 2147483647 w 120"/>
                <a:gd name="T55" fmla="*/ 2147483647 h 150"/>
                <a:gd name="T56" fmla="*/ 2147483647 w 120"/>
                <a:gd name="T57" fmla="*/ 2147483647 h 150"/>
                <a:gd name="T58" fmla="*/ 2147483647 w 120"/>
                <a:gd name="T59" fmla="*/ 2147483647 h 150"/>
                <a:gd name="T60" fmla="*/ 2147483647 w 120"/>
                <a:gd name="T61" fmla="*/ 2147483647 h 150"/>
                <a:gd name="T62" fmla="*/ 2147483647 w 120"/>
                <a:gd name="T63" fmla="*/ 2147483647 h 150"/>
                <a:gd name="T64" fmla="*/ 2147483647 w 120"/>
                <a:gd name="T65" fmla="*/ 2147483647 h 150"/>
                <a:gd name="T66" fmla="*/ 0 w 120"/>
                <a:gd name="T67" fmla="*/ 2147483647 h 150"/>
                <a:gd name="T68" fmla="*/ 0 w 120"/>
                <a:gd name="T69" fmla="*/ 2147483647 h 150"/>
                <a:gd name="T70" fmla="*/ 2147483647 w 120"/>
                <a:gd name="T71" fmla="*/ 2147483647 h 150"/>
                <a:gd name="T72" fmla="*/ 2147483647 w 120"/>
                <a:gd name="T73" fmla="*/ 2147483647 h 150"/>
                <a:gd name="T74" fmla="*/ 2147483647 w 120"/>
                <a:gd name="T75" fmla="*/ 2147483647 h 150"/>
                <a:gd name="T76" fmla="*/ 2147483647 w 120"/>
                <a:gd name="T77" fmla="*/ 0 h 150"/>
                <a:gd name="T78" fmla="*/ 2147483647 w 120"/>
                <a:gd name="T79" fmla="*/ 2147483647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
                <a:gd name="T121" fmla="*/ 0 h 150"/>
                <a:gd name="T122" fmla="*/ 120 w 120"/>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 h="150">
                  <a:moveTo>
                    <a:pt x="66" y="4"/>
                  </a:moveTo>
                  <a:lnTo>
                    <a:pt x="72" y="12"/>
                  </a:lnTo>
                  <a:lnTo>
                    <a:pt x="76" y="22"/>
                  </a:lnTo>
                  <a:lnTo>
                    <a:pt x="82" y="26"/>
                  </a:lnTo>
                  <a:lnTo>
                    <a:pt x="88" y="28"/>
                  </a:lnTo>
                  <a:lnTo>
                    <a:pt x="102" y="30"/>
                  </a:lnTo>
                  <a:lnTo>
                    <a:pt x="110" y="34"/>
                  </a:lnTo>
                  <a:lnTo>
                    <a:pt x="116" y="38"/>
                  </a:lnTo>
                  <a:lnTo>
                    <a:pt x="118" y="42"/>
                  </a:lnTo>
                  <a:lnTo>
                    <a:pt x="120" y="50"/>
                  </a:lnTo>
                  <a:lnTo>
                    <a:pt x="118" y="58"/>
                  </a:lnTo>
                  <a:lnTo>
                    <a:pt x="116" y="64"/>
                  </a:lnTo>
                  <a:lnTo>
                    <a:pt x="104" y="76"/>
                  </a:lnTo>
                  <a:lnTo>
                    <a:pt x="98" y="82"/>
                  </a:lnTo>
                  <a:lnTo>
                    <a:pt x="94" y="86"/>
                  </a:lnTo>
                  <a:lnTo>
                    <a:pt x="92" y="90"/>
                  </a:lnTo>
                  <a:lnTo>
                    <a:pt x="92" y="98"/>
                  </a:lnTo>
                  <a:lnTo>
                    <a:pt x="92" y="110"/>
                  </a:lnTo>
                  <a:lnTo>
                    <a:pt x="84" y="112"/>
                  </a:lnTo>
                  <a:lnTo>
                    <a:pt x="78" y="110"/>
                  </a:lnTo>
                  <a:lnTo>
                    <a:pt x="78" y="120"/>
                  </a:lnTo>
                  <a:lnTo>
                    <a:pt x="78" y="122"/>
                  </a:lnTo>
                  <a:lnTo>
                    <a:pt x="78" y="126"/>
                  </a:lnTo>
                  <a:lnTo>
                    <a:pt x="72" y="128"/>
                  </a:lnTo>
                  <a:lnTo>
                    <a:pt x="66" y="130"/>
                  </a:lnTo>
                  <a:lnTo>
                    <a:pt x="64" y="132"/>
                  </a:lnTo>
                  <a:lnTo>
                    <a:pt x="62" y="136"/>
                  </a:lnTo>
                  <a:lnTo>
                    <a:pt x="58" y="140"/>
                  </a:lnTo>
                  <a:lnTo>
                    <a:pt x="56" y="144"/>
                  </a:lnTo>
                  <a:lnTo>
                    <a:pt x="44" y="146"/>
                  </a:lnTo>
                  <a:lnTo>
                    <a:pt x="36" y="148"/>
                  </a:lnTo>
                  <a:lnTo>
                    <a:pt x="30" y="148"/>
                  </a:lnTo>
                  <a:lnTo>
                    <a:pt x="20" y="150"/>
                  </a:lnTo>
                  <a:lnTo>
                    <a:pt x="0" y="126"/>
                  </a:lnTo>
                  <a:lnTo>
                    <a:pt x="0" y="118"/>
                  </a:lnTo>
                  <a:lnTo>
                    <a:pt x="50" y="74"/>
                  </a:lnTo>
                  <a:lnTo>
                    <a:pt x="50" y="40"/>
                  </a:lnTo>
                  <a:lnTo>
                    <a:pt x="42" y="34"/>
                  </a:lnTo>
                  <a:lnTo>
                    <a:pt x="66" y="0"/>
                  </a:lnTo>
                  <a:lnTo>
                    <a:pt x="6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26" name="Freeform 215"/>
            <p:cNvSpPr/>
            <p:nvPr/>
          </p:nvSpPr>
          <p:spPr bwMode="auto">
            <a:xfrm>
              <a:off x="5905089" y="3799051"/>
              <a:ext cx="13837" cy="27876"/>
            </a:xfrm>
            <a:custGeom>
              <a:avLst/>
              <a:gdLst>
                <a:gd name="T0" fmla="*/ 0 w 10"/>
                <a:gd name="T1" fmla="*/ 2147483647 h 18"/>
                <a:gd name="T2" fmla="*/ 2147483647 w 10"/>
                <a:gd name="T3" fmla="*/ 0 h 18"/>
                <a:gd name="T4" fmla="*/ 2147483647 w 10"/>
                <a:gd name="T5" fmla="*/ 2147483647 h 18"/>
                <a:gd name="T6" fmla="*/ 2147483647 w 10"/>
                <a:gd name="T7" fmla="*/ 2147483647 h 18"/>
                <a:gd name="T8" fmla="*/ 2147483647 w 10"/>
                <a:gd name="T9" fmla="*/ 2147483647 h 18"/>
                <a:gd name="T10" fmla="*/ 2147483647 w 10"/>
                <a:gd name="T11" fmla="*/ 2147483647 h 18"/>
                <a:gd name="T12" fmla="*/ 2147483647 w 10"/>
                <a:gd name="T13" fmla="*/ 2147483647 h 18"/>
                <a:gd name="T14" fmla="*/ 0 w 10"/>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8"/>
                <a:gd name="T26" fmla="*/ 10 w 10"/>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8">
                  <a:moveTo>
                    <a:pt x="0" y="8"/>
                  </a:moveTo>
                  <a:lnTo>
                    <a:pt x="6" y="0"/>
                  </a:lnTo>
                  <a:lnTo>
                    <a:pt x="10" y="6"/>
                  </a:lnTo>
                  <a:lnTo>
                    <a:pt x="10" y="14"/>
                  </a:lnTo>
                  <a:lnTo>
                    <a:pt x="6" y="18"/>
                  </a:lnTo>
                  <a:lnTo>
                    <a:pt x="4" y="16"/>
                  </a:lnTo>
                  <a:lnTo>
                    <a:pt x="2" y="12"/>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27" name="Freeform 216"/>
            <p:cNvSpPr/>
            <p:nvPr/>
          </p:nvSpPr>
          <p:spPr bwMode="auto">
            <a:xfrm>
              <a:off x="5794390" y="3812326"/>
              <a:ext cx="130301" cy="76991"/>
            </a:xfrm>
            <a:custGeom>
              <a:avLst/>
              <a:gdLst>
                <a:gd name="T0" fmla="*/ 2147483647 w 90"/>
                <a:gd name="T1" fmla="*/ 2147483647 h 50"/>
                <a:gd name="T2" fmla="*/ 2147483647 w 90"/>
                <a:gd name="T3" fmla="*/ 2147483647 h 50"/>
                <a:gd name="T4" fmla="*/ 2147483647 w 90"/>
                <a:gd name="T5" fmla="*/ 2147483647 h 50"/>
                <a:gd name="T6" fmla="*/ 2147483647 w 90"/>
                <a:gd name="T7" fmla="*/ 2147483647 h 50"/>
                <a:gd name="T8" fmla="*/ 2147483647 w 90"/>
                <a:gd name="T9" fmla="*/ 2147483647 h 50"/>
                <a:gd name="T10" fmla="*/ 2147483647 w 90"/>
                <a:gd name="T11" fmla="*/ 2147483647 h 50"/>
                <a:gd name="T12" fmla="*/ 2147483647 w 90"/>
                <a:gd name="T13" fmla="*/ 0 h 50"/>
                <a:gd name="T14" fmla="*/ 2147483647 w 90"/>
                <a:gd name="T15" fmla="*/ 2147483647 h 50"/>
                <a:gd name="T16" fmla="*/ 2147483647 w 90"/>
                <a:gd name="T17" fmla="*/ 2147483647 h 50"/>
                <a:gd name="T18" fmla="*/ 2147483647 w 90"/>
                <a:gd name="T19" fmla="*/ 2147483647 h 50"/>
                <a:gd name="T20" fmla="*/ 2147483647 w 90"/>
                <a:gd name="T21" fmla="*/ 2147483647 h 50"/>
                <a:gd name="T22" fmla="*/ 2147483647 w 90"/>
                <a:gd name="T23" fmla="*/ 2147483647 h 50"/>
                <a:gd name="T24" fmla="*/ 2147483647 w 90"/>
                <a:gd name="T25" fmla="*/ 2147483647 h 50"/>
                <a:gd name="T26" fmla="*/ 2147483647 w 90"/>
                <a:gd name="T27" fmla="*/ 2147483647 h 50"/>
                <a:gd name="T28" fmla="*/ 2147483647 w 90"/>
                <a:gd name="T29" fmla="*/ 2147483647 h 50"/>
                <a:gd name="T30" fmla="*/ 2147483647 w 90"/>
                <a:gd name="T31" fmla="*/ 2147483647 h 50"/>
                <a:gd name="T32" fmla="*/ 0 w 90"/>
                <a:gd name="T33" fmla="*/ 2147483647 h 50"/>
                <a:gd name="T34" fmla="*/ 2147483647 w 90"/>
                <a:gd name="T35" fmla="*/ 2147483647 h 50"/>
                <a:gd name="T36" fmla="*/ 2147483647 w 90"/>
                <a:gd name="T37" fmla="*/ 2147483647 h 50"/>
                <a:gd name="T38" fmla="*/ 2147483647 w 90"/>
                <a:gd name="T39" fmla="*/ 2147483647 h 50"/>
                <a:gd name="T40" fmla="*/ 2147483647 w 90"/>
                <a:gd name="T41" fmla="*/ 2147483647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50"/>
                <a:gd name="T65" fmla="*/ 90 w 90"/>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50">
                  <a:moveTo>
                    <a:pt x="66" y="50"/>
                  </a:moveTo>
                  <a:lnTo>
                    <a:pt x="90" y="16"/>
                  </a:lnTo>
                  <a:lnTo>
                    <a:pt x="86" y="6"/>
                  </a:lnTo>
                  <a:lnTo>
                    <a:pt x="82" y="10"/>
                  </a:lnTo>
                  <a:lnTo>
                    <a:pt x="80" y="8"/>
                  </a:lnTo>
                  <a:lnTo>
                    <a:pt x="78" y="4"/>
                  </a:lnTo>
                  <a:lnTo>
                    <a:pt x="76" y="0"/>
                  </a:lnTo>
                  <a:lnTo>
                    <a:pt x="66" y="12"/>
                  </a:lnTo>
                  <a:lnTo>
                    <a:pt x="58" y="22"/>
                  </a:lnTo>
                  <a:lnTo>
                    <a:pt x="52" y="28"/>
                  </a:lnTo>
                  <a:lnTo>
                    <a:pt x="44" y="30"/>
                  </a:lnTo>
                  <a:lnTo>
                    <a:pt x="36" y="34"/>
                  </a:lnTo>
                  <a:lnTo>
                    <a:pt x="26" y="34"/>
                  </a:lnTo>
                  <a:lnTo>
                    <a:pt x="20" y="34"/>
                  </a:lnTo>
                  <a:lnTo>
                    <a:pt x="12" y="30"/>
                  </a:lnTo>
                  <a:lnTo>
                    <a:pt x="2" y="22"/>
                  </a:lnTo>
                  <a:lnTo>
                    <a:pt x="0" y="28"/>
                  </a:lnTo>
                  <a:lnTo>
                    <a:pt x="10" y="36"/>
                  </a:lnTo>
                  <a:lnTo>
                    <a:pt x="22" y="40"/>
                  </a:lnTo>
                  <a:lnTo>
                    <a:pt x="22" y="48"/>
                  </a:lnTo>
                  <a:lnTo>
                    <a:pt x="66"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28" name="Freeform 217"/>
            <p:cNvSpPr/>
            <p:nvPr/>
          </p:nvSpPr>
          <p:spPr bwMode="auto">
            <a:xfrm>
              <a:off x="5619118" y="4023389"/>
              <a:ext cx="239846" cy="167258"/>
            </a:xfrm>
            <a:custGeom>
              <a:avLst/>
              <a:gdLst>
                <a:gd name="T0" fmla="*/ 2147483647 w 164"/>
                <a:gd name="T1" fmla="*/ 2147483647 h 106"/>
                <a:gd name="T2" fmla="*/ 2147483647 w 164"/>
                <a:gd name="T3" fmla="*/ 2147483647 h 106"/>
                <a:gd name="T4" fmla="*/ 2147483647 w 164"/>
                <a:gd name="T5" fmla="*/ 0 h 106"/>
                <a:gd name="T6" fmla="*/ 2147483647 w 164"/>
                <a:gd name="T7" fmla="*/ 2147483647 h 106"/>
                <a:gd name="T8" fmla="*/ 2147483647 w 164"/>
                <a:gd name="T9" fmla="*/ 2147483647 h 106"/>
                <a:gd name="T10" fmla="*/ 2147483647 w 164"/>
                <a:gd name="T11" fmla="*/ 2147483647 h 106"/>
                <a:gd name="T12" fmla="*/ 2147483647 w 164"/>
                <a:gd name="T13" fmla="*/ 2147483647 h 106"/>
                <a:gd name="T14" fmla="*/ 2147483647 w 164"/>
                <a:gd name="T15" fmla="*/ 2147483647 h 106"/>
                <a:gd name="T16" fmla="*/ 2147483647 w 164"/>
                <a:gd name="T17" fmla="*/ 2147483647 h 106"/>
                <a:gd name="T18" fmla="*/ 2147483647 w 164"/>
                <a:gd name="T19" fmla="*/ 2147483647 h 106"/>
                <a:gd name="T20" fmla="*/ 2147483647 w 164"/>
                <a:gd name="T21" fmla="*/ 2147483647 h 106"/>
                <a:gd name="T22" fmla="*/ 2147483647 w 164"/>
                <a:gd name="T23" fmla="*/ 2147483647 h 106"/>
                <a:gd name="T24" fmla="*/ 2147483647 w 164"/>
                <a:gd name="T25" fmla="*/ 2147483647 h 106"/>
                <a:gd name="T26" fmla="*/ 2147483647 w 164"/>
                <a:gd name="T27" fmla="*/ 2147483647 h 106"/>
                <a:gd name="T28" fmla="*/ 2147483647 w 164"/>
                <a:gd name="T29" fmla="*/ 2147483647 h 106"/>
                <a:gd name="T30" fmla="*/ 2147483647 w 164"/>
                <a:gd name="T31" fmla="*/ 2147483647 h 106"/>
                <a:gd name="T32" fmla="*/ 0 w 164"/>
                <a:gd name="T33" fmla="*/ 2147483647 h 106"/>
                <a:gd name="T34" fmla="*/ 2147483647 w 164"/>
                <a:gd name="T35" fmla="*/ 2147483647 h 106"/>
                <a:gd name="T36" fmla="*/ 2147483647 w 164"/>
                <a:gd name="T37" fmla="*/ 2147483647 h 106"/>
                <a:gd name="T38" fmla="*/ 2147483647 w 164"/>
                <a:gd name="T39" fmla="*/ 2147483647 h 106"/>
                <a:gd name="T40" fmla="*/ 2147483647 w 164"/>
                <a:gd name="T41" fmla="*/ 2147483647 h 106"/>
                <a:gd name="T42" fmla="*/ 2147483647 w 164"/>
                <a:gd name="T43" fmla="*/ 2147483647 h 106"/>
                <a:gd name="T44" fmla="*/ 2147483647 w 164"/>
                <a:gd name="T45" fmla="*/ 2147483647 h 106"/>
                <a:gd name="T46" fmla="*/ 2147483647 w 164"/>
                <a:gd name="T47" fmla="*/ 2147483647 h 106"/>
                <a:gd name="T48" fmla="*/ 2147483647 w 164"/>
                <a:gd name="T49" fmla="*/ 2147483647 h 106"/>
                <a:gd name="T50" fmla="*/ 2147483647 w 164"/>
                <a:gd name="T51" fmla="*/ 2147483647 h 106"/>
                <a:gd name="T52" fmla="*/ 2147483647 w 164"/>
                <a:gd name="T53" fmla="*/ 2147483647 h 106"/>
                <a:gd name="T54" fmla="*/ 2147483647 w 164"/>
                <a:gd name="T55" fmla="*/ 2147483647 h 106"/>
                <a:gd name="T56" fmla="*/ 2147483647 w 164"/>
                <a:gd name="T57" fmla="*/ 2147483647 h 106"/>
                <a:gd name="T58" fmla="*/ 2147483647 w 164"/>
                <a:gd name="T59" fmla="*/ 2147483647 h 106"/>
                <a:gd name="T60" fmla="*/ 2147483647 w 164"/>
                <a:gd name="T61" fmla="*/ 2147483647 h 106"/>
                <a:gd name="T62" fmla="*/ 2147483647 w 164"/>
                <a:gd name="T63" fmla="*/ 2147483647 h 106"/>
                <a:gd name="T64" fmla="*/ 2147483647 w 164"/>
                <a:gd name="T65" fmla="*/ 2147483647 h 106"/>
                <a:gd name="T66" fmla="*/ 2147483647 w 164"/>
                <a:gd name="T67" fmla="*/ 2147483647 h 106"/>
                <a:gd name="T68" fmla="*/ 2147483647 w 164"/>
                <a:gd name="T69" fmla="*/ 2147483647 h 106"/>
                <a:gd name="T70" fmla="*/ 2147483647 w 164"/>
                <a:gd name="T71" fmla="*/ 2147483647 h 106"/>
                <a:gd name="T72" fmla="*/ 2147483647 w 164"/>
                <a:gd name="T73" fmla="*/ 2147483647 h 106"/>
                <a:gd name="T74" fmla="*/ 2147483647 w 164"/>
                <a:gd name="T75" fmla="*/ 2147483647 h 106"/>
                <a:gd name="T76" fmla="*/ 2147483647 w 164"/>
                <a:gd name="T77" fmla="*/ 2147483647 h 106"/>
                <a:gd name="T78" fmla="*/ 2147483647 w 164"/>
                <a:gd name="T79" fmla="*/ 2147483647 h 106"/>
                <a:gd name="T80" fmla="*/ 2147483647 w 164"/>
                <a:gd name="T81" fmla="*/ 2147483647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
                <a:gd name="T124" fmla="*/ 0 h 106"/>
                <a:gd name="T125" fmla="*/ 164 w 164"/>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 h="106">
                  <a:moveTo>
                    <a:pt x="164" y="32"/>
                  </a:moveTo>
                  <a:lnTo>
                    <a:pt x="144" y="8"/>
                  </a:lnTo>
                  <a:lnTo>
                    <a:pt x="144" y="0"/>
                  </a:lnTo>
                  <a:lnTo>
                    <a:pt x="96" y="12"/>
                  </a:lnTo>
                  <a:lnTo>
                    <a:pt x="52" y="56"/>
                  </a:lnTo>
                  <a:lnTo>
                    <a:pt x="50" y="34"/>
                  </a:lnTo>
                  <a:lnTo>
                    <a:pt x="30" y="28"/>
                  </a:lnTo>
                  <a:lnTo>
                    <a:pt x="26" y="26"/>
                  </a:lnTo>
                  <a:lnTo>
                    <a:pt x="24" y="28"/>
                  </a:lnTo>
                  <a:lnTo>
                    <a:pt x="18" y="26"/>
                  </a:lnTo>
                  <a:lnTo>
                    <a:pt x="14" y="22"/>
                  </a:lnTo>
                  <a:lnTo>
                    <a:pt x="12" y="24"/>
                  </a:lnTo>
                  <a:lnTo>
                    <a:pt x="10" y="28"/>
                  </a:lnTo>
                  <a:lnTo>
                    <a:pt x="8" y="34"/>
                  </a:lnTo>
                  <a:lnTo>
                    <a:pt x="6" y="38"/>
                  </a:lnTo>
                  <a:lnTo>
                    <a:pt x="4" y="46"/>
                  </a:lnTo>
                  <a:lnTo>
                    <a:pt x="0" y="54"/>
                  </a:lnTo>
                  <a:lnTo>
                    <a:pt x="10" y="78"/>
                  </a:lnTo>
                  <a:lnTo>
                    <a:pt x="14" y="92"/>
                  </a:lnTo>
                  <a:lnTo>
                    <a:pt x="14" y="106"/>
                  </a:lnTo>
                  <a:lnTo>
                    <a:pt x="20" y="106"/>
                  </a:lnTo>
                  <a:lnTo>
                    <a:pt x="30" y="106"/>
                  </a:lnTo>
                  <a:lnTo>
                    <a:pt x="40" y="102"/>
                  </a:lnTo>
                  <a:lnTo>
                    <a:pt x="44" y="98"/>
                  </a:lnTo>
                  <a:lnTo>
                    <a:pt x="52" y="94"/>
                  </a:lnTo>
                  <a:lnTo>
                    <a:pt x="66" y="90"/>
                  </a:lnTo>
                  <a:lnTo>
                    <a:pt x="76" y="88"/>
                  </a:lnTo>
                  <a:lnTo>
                    <a:pt x="86" y="84"/>
                  </a:lnTo>
                  <a:lnTo>
                    <a:pt x="96" y="82"/>
                  </a:lnTo>
                  <a:lnTo>
                    <a:pt x="100" y="78"/>
                  </a:lnTo>
                  <a:lnTo>
                    <a:pt x="104" y="76"/>
                  </a:lnTo>
                  <a:lnTo>
                    <a:pt x="106" y="70"/>
                  </a:lnTo>
                  <a:lnTo>
                    <a:pt x="112" y="68"/>
                  </a:lnTo>
                  <a:lnTo>
                    <a:pt x="130" y="64"/>
                  </a:lnTo>
                  <a:lnTo>
                    <a:pt x="140" y="60"/>
                  </a:lnTo>
                  <a:lnTo>
                    <a:pt x="150" y="54"/>
                  </a:lnTo>
                  <a:lnTo>
                    <a:pt x="152" y="50"/>
                  </a:lnTo>
                  <a:lnTo>
                    <a:pt x="154" y="44"/>
                  </a:lnTo>
                  <a:lnTo>
                    <a:pt x="158" y="36"/>
                  </a:lnTo>
                  <a:lnTo>
                    <a:pt x="160" y="34"/>
                  </a:lnTo>
                  <a:lnTo>
                    <a:pt x="164"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29" name="Freeform 218"/>
            <p:cNvSpPr/>
            <p:nvPr/>
          </p:nvSpPr>
          <p:spPr bwMode="auto">
            <a:xfrm>
              <a:off x="5679080" y="3696838"/>
              <a:ext cx="61115" cy="43805"/>
            </a:xfrm>
            <a:custGeom>
              <a:avLst/>
              <a:gdLst>
                <a:gd name="T0" fmla="*/ 2147483647 w 42"/>
                <a:gd name="T1" fmla="*/ 2147483647 h 28"/>
                <a:gd name="T2" fmla="*/ 2147483647 w 42"/>
                <a:gd name="T3" fmla="*/ 2147483647 h 28"/>
                <a:gd name="T4" fmla="*/ 2147483647 w 42"/>
                <a:gd name="T5" fmla="*/ 2147483647 h 28"/>
                <a:gd name="T6" fmla="*/ 2147483647 w 42"/>
                <a:gd name="T7" fmla="*/ 2147483647 h 28"/>
                <a:gd name="T8" fmla="*/ 0 w 42"/>
                <a:gd name="T9" fmla="*/ 2147483647 h 28"/>
                <a:gd name="T10" fmla="*/ 2147483647 w 42"/>
                <a:gd name="T11" fmla="*/ 2147483647 h 28"/>
                <a:gd name="T12" fmla="*/ 2147483647 w 42"/>
                <a:gd name="T13" fmla="*/ 2147483647 h 28"/>
                <a:gd name="T14" fmla="*/ 2147483647 w 42"/>
                <a:gd name="T15" fmla="*/ 0 h 28"/>
                <a:gd name="T16" fmla="*/ 2147483647 w 42"/>
                <a:gd name="T17" fmla="*/ 0 h 28"/>
                <a:gd name="T18" fmla="*/ 2147483647 w 42"/>
                <a:gd name="T19" fmla="*/ 0 h 28"/>
                <a:gd name="T20" fmla="*/ 2147483647 w 42"/>
                <a:gd name="T21" fmla="*/ 2147483647 h 28"/>
                <a:gd name="T22" fmla="*/ 2147483647 w 42"/>
                <a:gd name="T23" fmla="*/ 0 h 28"/>
                <a:gd name="T24" fmla="*/ 2147483647 w 42"/>
                <a:gd name="T25" fmla="*/ 2147483647 h 28"/>
                <a:gd name="T26" fmla="*/ 2147483647 w 42"/>
                <a:gd name="T27" fmla="*/ 2147483647 h 28"/>
                <a:gd name="T28" fmla="*/ 2147483647 w 42"/>
                <a:gd name="T29" fmla="*/ 2147483647 h 28"/>
                <a:gd name="T30" fmla="*/ 2147483647 w 42"/>
                <a:gd name="T31" fmla="*/ 2147483647 h 28"/>
                <a:gd name="T32" fmla="*/ 2147483647 w 42"/>
                <a:gd name="T33" fmla="*/ 2147483647 h 28"/>
                <a:gd name="T34" fmla="*/ 2147483647 w 42"/>
                <a:gd name="T35" fmla="*/ 2147483647 h 28"/>
                <a:gd name="T36" fmla="*/ 2147483647 w 42"/>
                <a:gd name="T37" fmla="*/ 2147483647 h 28"/>
                <a:gd name="T38" fmla="*/ 2147483647 w 42"/>
                <a:gd name="T39" fmla="*/ 2147483647 h 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28"/>
                <a:gd name="T62" fmla="*/ 42 w 42"/>
                <a:gd name="T63" fmla="*/ 28 h 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28">
                  <a:moveTo>
                    <a:pt x="42" y="28"/>
                  </a:moveTo>
                  <a:lnTo>
                    <a:pt x="24" y="28"/>
                  </a:lnTo>
                  <a:lnTo>
                    <a:pt x="20" y="24"/>
                  </a:lnTo>
                  <a:lnTo>
                    <a:pt x="16" y="22"/>
                  </a:lnTo>
                  <a:lnTo>
                    <a:pt x="0" y="18"/>
                  </a:lnTo>
                  <a:lnTo>
                    <a:pt x="4" y="10"/>
                  </a:lnTo>
                  <a:lnTo>
                    <a:pt x="8" y="4"/>
                  </a:lnTo>
                  <a:lnTo>
                    <a:pt x="12" y="0"/>
                  </a:lnTo>
                  <a:lnTo>
                    <a:pt x="18" y="0"/>
                  </a:lnTo>
                  <a:lnTo>
                    <a:pt x="22" y="0"/>
                  </a:lnTo>
                  <a:lnTo>
                    <a:pt x="26" y="2"/>
                  </a:lnTo>
                  <a:lnTo>
                    <a:pt x="28" y="0"/>
                  </a:lnTo>
                  <a:lnTo>
                    <a:pt x="30" y="2"/>
                  </a:lnTo>
                  <a:lnTo>
                    <a:pt x="24" y="4"/>
                  </a:lnTo>
                  <a:lnTo>
                    <a:pt x="26" y="10"/>
                  </a:lnTo>
                  <a:lnTo>
                    <a:pt x="28" y="14"/>
                  </a:lnTo>
                  <a:lnTo>
                    <a:pt x="38" y="20"/>
                  </a:lnTo>
                  <a:lnTo>
                    <a:pt x="40" y="24"/>
                  </a:lnTo>
                  <a:lnTo>
                    <a:pt x="42" y="26"/>
                  </a:lnTo>
                  <a:lnTo>
                    <a:pt x="42"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30" name="Freeform 219"/>
            <p:cNvSpPr/>
            <p:nvPr/>
          </p:nvSpPr>
          <p:spPr bwMode="auto">
            <a:xfrm>
              <a:off x="5586831" y="3410111"/>
              <a:ext cx="485460" cy="418144"/>
            </a:xfrm>
            <a:custGeom>
              <a:avLst/>
              <a:gdLst>
                <a:gd name="T0" fmla="*/ 2147483647 w 332"/>
                <a:gd name="T1" fmla="*/ 2147483647 h 266"/>
                <a:gd name="T2" fmla="*/ 2147483647 w 332"/>
                <a:gd name="T3" fmla="*/ 2147483647 h 266"/>
                <a:gd name="T4" fmla="*/ 2147483647 w 332"/>
                <a:gd name="T5" fmla="*/ 2147483647 h 266"/>
                <a:gd name="T6" fmla="*/ 2147483647 w 332"/>
                <a:gd name="T7" fmla="*/ 2147483647 h 266"/>
                <a:gd name="T8" fmla="*/ 2147483647 w 332"/>
                <a:gd name="T9" fmla="*/ 2147483647 h 266"/>
                <a:gd name="T10" fmla="*/ 2147483647 w 332"/>
                <a:gd name="T11" fmla="*/ 2147483647 h 266"/>
                <a:gd name="T12" fmla="*/ 2147483647 w 332"/>
                <a:gd name="T13" fmla="*/ 2147483647 h 266"/>
                <a:gd name="T14" fmla="*/ 2147483647 w 332"/>
                <a:gd name="T15" fmla="*/ 2147483647 h 266"/>
                <a:gd name="T16" fmla="*/ 2147483647 w 332"/>
                <a:gd name="T17" fmla="*/ 2147483647 h 266"/>
                <a:gd name="T18" fmla="*/ 2147483647 w 332"/>
                <a:gd name="T19" fmla="*/ 2147483647 h 266"/>
                <a:gd name="T20" fmla="*/ 2147483647 w 332"/>
                <a:gd name="T21" fmla="*/ 2147483647 h 266"/>
                <a:gd name="T22" fmla="*/ 2147483647 w 332"/>
                <a:gd name="T23" fmla="*/ 2147483647 h 266"/>
                <a:gd name="T24" fmla="*/ 2147483647 w 332"/>
                <a:gd name="T25" fmla="*/ 2147483647 h 266"/>
                <a:gd name="T26" fmla="*/ 2147483647 w 332"/>
                <a:gd name="T27" fmla="*/ 2147483647 h 266"/>
                <a:gd name="T28" fmla="*/ 2147483647 w 332"/>
                <a:gd name="T29" fmla="*/ 2147483647 h 266"/>
                <a:gd name="T30" fmla="*/ 2147483647 w 332"/>
                <a:gd name="T31" fmla="*/ 2147483647 h 266"/>
                <a:gd name="T32" fmla="*/ 2147483647 w 332"/>
                <a:gd name="T33" fmla="*/ 2147483647 h 266"/>
                <a:gd name="T34" fmla="*/ 2147483647 w 332"/>
                <a:gd name="T35" fmla="*/ 2147483647 h 266"/>
                <a:gd name="T36" fmla="*/ 2147483647 w 332"/>
                <a:gd name="T37" fmla="*/ 2147483647 h 266"/>
                <a:gd name="T38" fmla="*/ 2147483647 w 332"/>
                <a:gd name="T39" fmla="*/ 2147483647 h 266"/>
                <a:gd name="T40" fmla="*/ 2147483647 w 332"/>
                <a:gd name="T41" fmla="*/ 2147483647 h 266"/>
                <a:gd name="T42" fmla="*/ 2147483647 w 332"/>
                <a:gd name="T43" fmla="*/ 2147483647 h 266"/>
                <a:gd name="T44" fmla="*/ 2147483647 w 332"/>
                <a:gd name="T45" fmla="*/ 2147483647 h 266"/>
                <a:gd name="T46" fmla="*/ 2147483647 w 332"/>
                <a:gd name="T47" fmla="*/ 2147483647 h 266"/>
                <a:gd name="T48" fmla="*/ 2147483647 w 332"/>
                <a:gd name="T49" fmla="*/ 2147483647 h 266"/>
                <a:gd name="T50" fmla="*/ 2147483647 w 332"/>
                <a:gd name="T51" fmla="*/ 2147483647 h 266"/>
                <a:gd name="T52" fmla="*/ 2147483647 w 332"/>
                <a:gd name="T53" fmla="*/ 2147483647 h 266"/>
                <a:gd name="T54" fmla="*/ 2147483647 w 332"/>
                <a:gd name="T55" fmla="*/ 2147483647 h 266"/>
                <a:gd name="T56" fmla="*/ 2147483647 w 332"/>
                <a:gd name="T57" fmla="*/ 2147483647 h 266"/>
                <a:gd name="T58" fmla="*/ 2147483647 w 332"/>
                <a:gd name="T59" fmla="*/ 2147483647 h 266"/>
                <a:gd name="T60" fmla="*/ 2147483647 w 332"/>
                <a:gd name="T61" fmla="*/ 2147483647 h 266"/>
                <a:gd name="T62" fmla="*/ 2147483647 w 332"/>
                <a:gd name="T63" fmla="*/ 2147483647 h 266"/>
                <a:gd name="T64" fmla="*/ 2147483647 w 332"/>
                <a:gd name="T65" fmla="*/ 0 h 266"/>
                <a:gd name="T66" fmla="*/ 0 w 332"/>
                <a:gd name="T67" fmla="*/ 2147483647 h 266"/>
                <a:gd name="T68" fmla="*/ 2147483647 w 332"/>
                <a:gd name="T69" fmla="*/ 2147483647 h 266"/>
                <a:gd name="T70" fmla="*/ 2147483647 w 332"/>
                <a:gd name="T71" fmla="*/ 2147483647 h 266"/>
                <a:gd name="T72" fmla="*/ 2147483647 w 332"/>
                <a:gd name="T73" fmla="*/ 2147483647 h 266"/>
                <a:gd name="T74" fmla="*/ 2147483647 w 332"/>
                <a:gd name="T75" fmla="*/ 2147483647 h 266"/>
                <a:gd name="T76" fmla="*/ 2147483647 w 332"/>
                <a:gd name="T77" fmla="*/ 2147483647 h 266"/>
                <a:gd name="T78" fmla="*/ 2147483647 w 332"/>
                <a:gd name="T79" fmla="*/ 2147483647 h 266"/>
                <a:gd name="T80" fmla="*/ 2147483647 w 332"/>
                <a:gd name="T81" fmla="*/ 2147483647 h 266"/>
                <a:gd name="T82" fmla="*/ 2147483647 w 332"/>
                <a:gd name="T83" fmla="*/ 2147483647 h 2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2"/>
                <a:gd name="T127" fmla="*/ 0 h 266"/>
                <a:gd name="T128" fmla="*/ 332 w 332"/>
                <a:gd name="T129" fmla="*/ 266 h 2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2" h="266">
                  <a:moveTo>
                    <a:pt x="94" y="184"/>
                  </a:moveTo>
                  <a:lnTo>
                    <a:pt x="98" y="180"/>
                  </a:lnTo>
                  <a:lnTo>
                    <a:pt x="100" y="172"/>
                  </a:lnTo>
                  <a:lnTo>
                    <a:pt x="112" y="180"/>
                  </a:lnTo>
                  <a:lnTo>
                    <a:pt x="122" y="190"/>
                  </a:lnTo>
                  <a:lnTo>
                    <a:pt x="144" y="212"/>
                  </a:lnTo>
                  <a:lnTo>
                    <a:pt x="154" y="222"/>
                  </a:lnTo>
                  <a:lnTo>
                    <a:pt x="166" y="230"/>
                  </a:lnTo>
                  <a:lnTo>
                    <a:pt x="180" y="238"/>
                  </a:lnTo>
                  <a:lnTo>
                    <a:pt x="188" y="238"/>
                  </a:lnTo>
                  <a:lnTo>
                    <a:pt x="198" y="240"/>
                  </a:lnTo>
                  <a:lnTo>
                    <a:pt x="206" y="238"/>
                  </a:lnTo>
                  <a:lnTo>
                    <a:pt x="214" y="234"/>
                  </a:lnTo>
                  <a:lnTo>
                    <a:pt x="222" y="230"/>
                  </a:lnTo>
                  <a:lnTo>
                    <a:pt x="228" y="228"/>
                  </a:lnTo>
                  <a:lnTo>
                    <a:pt x="234" y="228"/>
                  </a:lnTo>
                  <a:lnTo>
                    <a:pt x="236" y="230"/>
                  </a:lnTo>
                  <a:lnTo>
                    <a:pt x="236" y="234"/>
                  </a:lnTo>
                  <a:lnTo>
                    <a:pt x="238" y="240"/>
                  </a:lnTo>
                  <a:lnTo>
                    <a:pt x="236" y="246"/>
                  </a:lnTo>
                  <a:lnTo>
                    <a:pt x="240" y="248"/>
                  </a:lnTo>
                  <a:lnTo>
                    <a:pt x="246" y="252"/>
                  </a:lnTo>
                  <a:lnTo>
                    <a:pt x="262" y="258"/>
                  </a:lnTo>
                  <a:lnTo>
                    <a:pt x="282" y="264"/>
                  </a:lnTo>
                  <a:lnTo>
                    <a:pt x="294" y="266"/>
                  </a:lnTo>
                  <a:lnTo>
                    <a:pt x="302" y="266"/>
                  </a:lnTo>
                  <a:lnTo>
                    <a:pt x="308" y="266"/>
                  </a:lnTo>
                  <a:lnTo>
                    <a:pt x="308" y="258"/>
                  </a:lnTo>
                  <a:lnTo>
                    <a:pt x="310" y="254"/>
                  </a:lnTo>
                  <a:lnTo>
                    <a:pt x="312" y="248"/>
                  </a:lnTo>
                  <a:lnTo>
                    <a:pt x="316" y="246"/>
                  </a:lnTo>
                  <a:lnTo>
                    <a:pt x="326" y="240"/>
                  </a:lnTo>
                  <a:lnTo>
                    <a:pt x="330" y="238"/>
                  </a:lnTo>
                  <a:lnTo>
                    <a:pt x="332" y="234"/>
                  </a:lnTo>
                  <a:lnTo>
                    <a:pt x="328" y="230"/>
                  </a:lnTo>
                  <a:lnTo>
                    <a:pt x="322" y="226"/>
                  </a:lnTo>
                  <a:lnTo>
                    <a:pt x="320" y="218"/>
                  </a:lnTo>
                  <a:lnTo>
                    <a:pt x="318" y="212"/>
                  </a:lnTo>
                  <a:lnTo>
                    <a:pt x="314" y="210"/>
                  </a:lnTo>
                  <a:lnTo>
                    <a:pt x="310" y="210"/>
                  </a:lnTo>
                  <a:lnTo>
                    <a:pt x="304" y="204"/>
                  </a:lnTo>
                  <a:lnTo>
                    <a:pt x="298" y="196"/>
                  </a:lnTo>
                  <a:lnTo>
                    <a:pt x="292" y="192"/>
                  </a:lnTo>
                  <a:lnTo>
                    <a:pt x="286" y="190"/>
                  </a:lnTo>
                  <a:lnTo>
                    <a:pt x="282" y="186"/>
                  </a:lnTo>
                  <a:lnTo>
                    <a:pt x="282" y="182"/>
                  </a:lnTo>
                  <a:lnTo>
                    <a:pt x="284" y="178"/>
                  </a:lnTo>
                  <a:lnTo>
                    <a:pt x="288" y="172"/>
                  </a:lnTo>
                  <a:lnTo>
                    <a:pt x="294" y="164"/>
                  </a:lnTo>
                  <a:lnTo>
                    <a:pt x="296" y="162"/>
                  </a:lnTo>
                  <a:lnTo>
                    <a:pt x="296" y="158"/>
                  </a:lnTo>
                  <a:lnTo>
                    <a:pt x="288" y="156"/>
                  </a:lnTo>
                  <a:lnTo>
                    <a:pt x="282" y="152"/>
                  </a:lnTo>
                  <a:lnTo>
                    <a:pt x="280" y="148"/>
                  </a:lnTo>
                  <a:lnTo>
                    <a:pt x="278" y="142"/>
                  </a:lnTo>
                  <a:lnTo>
                    <a:pt x="274" y="130"/>
                  </a:lnTo>
                  <a:lnTo>
                    <a:pt x="270" y="118"/>
                  </a:lnTo>
                  <a:lnTo>
                    <a:pt x="270" y="110"/>
                  </a:lnTo>
                  <a:lnTo>
                    <a:pt x="270" y="104"/>
                  </a:lnTo>
                  <a:lnTo>
                    <a:pt x="272" y="94"/>
                  </a:lnTo>
                  <a:lnTo>
                    <a:pt x="274" y="84"/>
                  </a:lnTo>
                  <a:lnTo>
                    <a:pt x="274" y="76"/>
                  </a:lnTo>
                  <a:lnTo>
                    <a:pt x="274" y="72"/>
                  </a:lnTo>
                  <a:lnTo>
                    <a:pt x="272" y="68"/>
                  </a:lnTo>
                  <a:lnTo>
                    <a:pt x="268" y="64"/>
                  </a:lnTo>
                  <a:lnTo>
                    <a:pt x="264" y="62"/>
                  </a:lnTo>
                  <a:lnTo>
                    <a:pt x="256" y="60"/>
                  </a:lnTo>
                  <a:lnTo>
                    <a:pt x="250" y="56"/>
                  </a:lnTo>
                  <a:lnTo>
                    <a:pt x="226" y="40"/>
                  </a:lnTo>
                  <a:lnTo>
                    <a:pt x="210" y="32"/>
                  </a:lnTo>
                  <a:lnTo>
                    <a:pt x="200" y="28"/>
                  </a:lnTo>
                  <a:lnTo>
                    <a:pt x="194" y="28"/>
                  </a:lnTo>
                  <a:lnTo>
                    <a:pt x="184" y="30"/>
                  </a:lnTo>
                  <a:lnTo>
                    <a:pt x="174" y="32"/>
                  </a:lnTo>
                  <a:lnTo>
                    <a:pt x="162" y="42"/>
                  </a:lnTo>
                  <a:lnTo>
                    <a:pt x="156" y="46"/>
                  </a:lnTo>
                  <a:lnTo>
                    <a:pt x="148" y="50"/>
                  </a:lnTo>
                  <a:lnTo>
                    <a:pt x="140" y="54"/>
                  </a:lnTo>
                  <a:lnTo>
                    <a:pt x="126" y="54"/>
                  </a:lnTo>
                  <a:lnTo>
                    <a:pt x="112" y="52"/>
                  </a:lnTo>
                  <a:lnTo>
                    <a:pt x="94" y="46"/>
                  </a:lnTo>
                  <a:lnTo>
                    <a:pt x="88" y="40"/>
                  </a:lnTo>
                  <a:lnTo>
                    <a:pt x="82" y="34"/>
                  </a:lnTo>
                  <a:lnTo>
                    <a:pt x="78" y="30"/>
                  </a:lnTo>
                  <a:lnTo>
                    <a:pt x="76" y="26"/>
                  </a:lnTo>
                  <a:lnTo>
                    <a:pt x="68" y="22"/>
                  </a:lnTo>
                  <a:lnTo>
                    <a:pt x="64" y="18"/>
                  </a:lnTo>
                  <a:lnTo>
                    <a:pt x="64" y="12"/>
                  </a:lnTo>
                  <a:lnTo>
                    <a:pt x="62" y="4"/>
                  </a:lnTo>
                  <a:lnTo>
                    <a:pt x="54" y="4"/>
                  </a:lnTo>
                  <a:lnTo>
                    <a:pt x="44" y="14"/>
                  </a:lnTo>
                  <a:lnTo>
                    <a:pt x="36" y="20"/>
                  </a:lnTo>
                  <a:lnTo>
                    <a:pt x="32" y="20"/>
                  </a:lnTo>
                  <a:lnTo>
                    <a:pt x="28" y="22"/>
                  </a:lnTo>
                  <a:lnTo>
                    <a:pt x="24" y="22"/>
                  </a:lnTo>
                  <a:lnTo>
                    <a:pt x="18" y="18"/>
                  </a:lnTo>
                  <a:lnTo>
                    <a:pt x="14" y="12"/>
                  </a:lnTo>
                  <a:lnTo>
                    <a:pt x="8" y="4"/>
                  </a:lnTo>
                  <a:lnTo>
                    <a:pt x="4" y="0"/>
                  </a:lnTo>
                  <a:lnTo>
                    <a:pt x="4" y="4"/>
                  </a:lnTo>
                  <a:lnTo>
                    <a:pt x="2" y="12"/>
                  </a:lnTo>
                  <a:lnTo>
                    <a:pt x="0" y="12"/>
                  </a:lnTo>
                  <a:lnTo>
                    <a:pt x="2" y="22"/>
                  </a:lnTo>
                  <a:lnTo>
                    <a:pt x="4" y="30"/>
                  </a:lnTo>
                  <a:lnTo>
                    <a:pt x="6" y="40"/>
                  </a:lnTo>
                  <a:lnTo>
                    <a:pt x="8" y="52"/>
                  </a:lnTo>
                  <a:lnTo>
                    <a:pt x="14" y="52"/>
                  </a:lnTo>
                  <a:lnTo>
                    <a:pt x="18" y="62"/>
                  </a:lnTo>
                  <a:lnTo>
                    <a:pt x="26" y="70"/>
                  </a:lnTo>
                  <a:lnTo>
                    <a:pt x="36" y="74"/>
                  </a:lnTo>
                  <a:lnTo>
                    <a:pt x="46" y="78"/>
                  </a:lnTo>
                  <a:lnTo>
                    <a:pt x="40" y="90"/>
                  </a:lnTo>
                  <a:lnTo>
                    <a:pt x="38" y="98"/>
                  </a:lnTo>
                  <a:lnTo>
                    <a:pt x="36" y="106"/>
                  </a:lnTo>
                  <a:lnTo>
                    <a:pt x="38" y="112"/>
                  </a:lnTo>
                  <a:lnTo>
                    <a:pt x="40" y="118"/>
                  </a:lnTo>
                  <a:lnTo>
                    <a:pt x="46" y="124"/>
                  </a:lnTo>
                  <a:lnTo>
                    <a:pt x="50" y="128"/>
                  </a:lnTo>
                  <a:lnTo>
                    <a:pt x="62" y="136"/>
                  </a:lnTo>
                  <a:lnTo>
                    <a:pt x="70" y="142"/>
                  </a:lnTo>
                  <a:lnTo>
                    <a:pt x="74" y="146"/>
                  </a:lnTo>
                  <a:lnTo>
                    <a:pt x="74" y="152"/>
                  </a:lnTo>
                  <a:lnTo>
                    <a:pt x="76" y="162"/>
                  </a:lnTo>
                  <a:lnTo>
                    <a:pt x="80" y="166"/>
                  </a:lnTo>
                  <a:lnTo>
                    <a:pt x="86" y="172"/>
                  </a:lnTo>
                  <a:lnTo>
                    <a:pt x="90" y="176"/>
                  </a:lnTo>
                  <a:lnTo>
                    <a:pt x="92" y="182"/>
                  </a:lnTo>
                  <a:lnTo>
                    <a:pt x="94" y="1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31" name="Freeform 220"/>
            <p:cNvSpPr/>
            <p:nvPr/>
          </p:nvSpPr>
          <p:spPr bwMode="auto">
            <a:xfrm>
              <a:off x="5416170" y="3605245"/>
              <a:ext cx="89943" cy="124780"/>
            </a:xfrm>
            <a:custGeom>
              <a:avLst/>
              <a:gdLst>
                <a:gd name="T0" fmla="*/ 0 w 62"/>
                <a:gd name="T1" fmla="*/ 2147483647 h 78"/>
                <a:gd name="T2" fmla="*/ 2147483647 w 62"/>
                <a:gd name="T3" fmla="*/ 2147483647 h 78"/>
                <a:gd name="T4" fmla="*/ 2147483647 w 62"/>
                <a:gd name="T5" fmla="*/ 2147483647 h 78"/>
                <a:gd name="T6" fmla="*/ 2147483647 w 62"/>
                <a:gd name="T7" fmla="*/ 2147483647 h 78"/>
                <a:gd name="T8" fmla="*/ 2147483647 w 62"/>
                <a:gd name="T9" fmla="*/ 2147483647 h 78"/>
                <a:gd name="T10" fmla="*/ 2147483647 w 62"/>
                <a:gd name="T11" fmla="*/ 2147483647 h 78"/>
                <a:gd name="T12" fmla="*/ 2147483647 w 62"/>
                <a:gd name="T13" fmla="*/ 2147483647 h 78"/>
                <a:gd name="T14" fmla="*/ 2147483647 w 62"/>
                <a:gd name="T15" fmla="*/ 2147483647 h 78"/>
                <a:gd name="T16" fmla="*/ 2147483647 w 62"/>
                <a:gd name="T17" fmla="*/ 2147483647 h 78"/>
                <a:gd name="T18" fmla="*/ 2147483647 w 62"/>
                <a:gd name="T19" fmla="*/ 2147483647 h 78"/>
                <a:gd name="T20" fmla="*/ 2147483647 w 62"/>
                <a:gd name="T21" fmla="*/ 0 h 78"/>
                <a:gd name="T22" fmla="*/ 2147483647 w 62"/>
                <a:gd name="T23" fmla="*/ 2147483647 h 78"/>
                <a:gd name="T24" fmla="*/ 2147483647 w 62"/>
                <a:gd name="T25" fmla="*/ 2147483647 h 78"/>
                <a:gd name="T26" fmla="*/ 2147483647 w 62"/>
                <a:gd name="T27" fmla="*/ 2147483647 h 78"/>
                <a:gd name="T28" fmla="*/ 2147483647 w 62"/>
                <a:gd name="T29" fmla="*/ 2147483647 h 78"/>
                <a:gd name="T30" fmla="*/ 2147483647 w 62"/>
                <a:gd name="T31" fmla="*/ 2147483647 h 78"/>
                <a:gd name="T32" fmla="*/ 2147483647 w 62"/>
                <a:gd name="T33" fmla="*/ 2147483647 h 78"/>
                <a:gd name="T34" fmla="*/ 2147483647 w 62"/>
                <a:gd name="T35" fmla="*/ 2147483647 h 78"/>
                <a:gd name="T36" fmla="*/ 2147483647 w 62"/>
                <a:gd name="T37" fmla="*/ 2147483647 h 78"/>
                <a:gd name="T38" fmla="*/ 0 w 62"/>
                <a:gd name="T39" fmla="*/ 2147483647 h 78"/>
                <a:gd name="T40" fmla="*/ 0 w 62"/>
                <a:gd name="T41" fmla="*/ 2147483647 h 78"/>
                <a:gd name="T42" fmla="*/ 0 w 62"/>
                <a:gd name="T43" fmla="*/ 2147483647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2"/>
                <a:gd name="T67" fmla="*/ 0 h 78"/>
                <a:gd name="T68" fmla="*/ 62 w 62"/>
                <a:gd name="T69" fmla="*/ 78 h 7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2" h="78">
                  <a:moveTo>
                    <a:pt x="0" y="76"/>
                  </a:moveTo>
                  <a:lnTo>
                    <a:pt x="16" y="78"/>
                  </a:lnTo>
                  <a:lnTo>
                    <a:pt x="20" y="74"/>
                  </a:lnTo>
                  <a:lnTo>
                    <a:pt x="24" y="68"/>
                  </a:lnTo>
                  <a:lnTo>
                    <a:pt x="30" y="64"/>
                  </a:lnTo>
                  <a:lnTo>
                    <a:pt x="34" y="64"/>
                  </a:lnTo>
                  <a:lnTo>
                    <a:pt x="38" y="58"/>
                  </a:lnTo>
                  <a:lnTo>
                    <a:pt x="44" y="58"/>
                  </a:lnTo>
                  <a:lnTo>
                    <a:pt x="32" y="32"/>
                  </a:lnTo>
                  <a:lnTo>
                    <a:pt x="62" y="22"/>
                  </a:lnTo>
                  <a:lnTo>
                    <a:pt x="54" y="0"/>
                  </a:lnTo>
                  <a:lnTo>
                    <a:pt x="24" y="16"/>
                  </a:lnTo>
                  <a:lnTo>
                    <a:pt x="22" y="16"/>
                  </a:lnTo>
                  <a:lnTo>
                    <a:pt x="18" y="16"/>
                  </a:lnTo>
                  <a:lnTo>
                    <a:pt x="14" y="12"/>
                  </a:lnTo>
                  <a:lnTo>
                    <a:pt x="4" y="10"/>
                  </a:lnTo>
                  <a:lnTo>
                    <a:pt x="4" y="12"/>
                  </a:lnTo>
                  <a:lnTo>
                    <a:pt x="4" y="32"/>
                  </a:lnTo>
                  <a:lnTo>
                    <a:pt x="6" y="32"/>
                  </a:lnTo>
                  <a:lnTo>
                    <a:pt x="0" y="68"/>
                  </a:lnTo>
                  <a:lnTo>
                    <a:pt x="0" y="72"/>
                  </a:lnTo>
                  <a:lnTo>
                    <a:pt x="0"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32" name="Freeform 221"/>
            <p:cNvSpPr/>
            <p:nvPr/>
          </p:nvSpPr>
          <p:spPr bwMode="auto">
            <a:xfrm>
              <a:off x="5413864" y="3564094"/>
              <a:ext cx="25369" cy="47788"/>
            </a:xfrm>
            <a:custGeom>
              <a:avLst/>
              <a:gdLst>
                <a:gd name="T0" fmla="*/ 0 w 18"/>
                <a:gd name="T1" fmla="*/ 2147483647 h 30"/>
                <a:gd name="T2" fmla="*/ 2147483647 w 18"/>
                <a:gd name="T3" fmla="*/ 0 h 30"/>
                <a:gd name="T4" fmla="*/ 2147483647 w 18"/>
                <a:gd name="T5" fmla="*/ 2147483647 h 30"/>
                <a:gd name="T6" fmla="*/ 2147483647 w 18"/>
                <a:gd name="T7" fmla="*/ 2147483647 h 30"/>
                <a:gd name="T8" fmla="*/ 2147483647 w 18"/>
                <a:gd name="T9" fmla="*/ 2147483647 h 30"/>
                <a:gd name="T10" fmla="*/ 2147483647 w 18"/>
                <a:gd name="T11" fmla="*/ 2147483647 h 30"/>
                <a:gd name="T12" fmla="*/ 2147483647 w 18"/>
                <a:gd name="T13" fmla="*/ 2147483647 h 30"/>
                <a:gd name="T14" fmla="*/ 2147483647 w 18"/>
                <a:gd name="T15" fmla="*/ 2147483647 h 30"/>
                <a:gd name="T16" fmla="*/ 2147483647 w 18"/>
                <a:gd name="T17" fmla="*/ 2147483647 h 30"/>
                <a:gd name="T18" fmla="*/ 2147483647 w 18"/>
                <a:gd name="T19" fmla="*/ 2147483647 h 30"/>
                <a:gd name="T20" fmla="*/ 0 w 18"/>
                <a:gd name="T21" fmla="*/ 2147483647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30"/>
                <a:gd name="T35" fmla="*/ 18 w 18"/>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30">
                  <a:moveTo>
                    <a:pt x="0" y="30"/>
                  </a:moveTo>
                  <a:lnTo>
                    <a:pt x="8" y="0"/>
                  </a:lnTo>
                  <a:lnTo>
                    <a:pt x="18" y="4"/>
                  </a:lnTo>
                  <a:lnTo>
                    <a:pt x="16" y="12"/>
                  </a:lnTo>
                  <a:lnTo>
                    <a:pt x="12" y="14"/>
                  </a:lnTo>
                  <a:lnTo>
                    <a:pt x="8" y="14"/>
                  </a:lnTo>
                  <a:lnTo>
                    <a:pt x="10" y="18"/>
                  </a:lnTo>
                  <a:lnTo>
                    <a:pt x="12" y="20"/>
                  </a:lnTo>
                  <a:lnTo>
                    <a:pt x="10" y="26"/>
                  </a:lnTo>
                  <a:lnTo>
                    <a:pt x="6" y="3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33" name="Freeform 222"/>
            <p:cNvSpPr/>
            <p:nvPr/>
          </p:nvSpPr>
          <p:spPr bwMode="auto">
            <a:xfrm>
              <a:off x="5411558" y="3625157"/>
              <a:ext cx="13837" cy="31859"/>
            </a:xfrm>
            <a:custGeom>
              <a:avLst/>
              <a:gdLst>
                <a:gd name="T0" fmla="*/ 2147483647 w 10"/>
                <a:gd name="T1" fmla="*/ 2147483647 h 20"/>
                <a:gd name="T2" fmla="*/ 2147483647 w 10"/>
                <a:gd name="T3" fmla="*/ 0 h 20"/>
                <a:gd name="T4" fmla="*/ 2147483647 w 10"/>
                <a:gd name="T5" fmla="*/ 0 h 20"/>
                <a:gd name="T6" fmla="*/ 0 w 10"/>
                <a:gd name="T7" fmla="*/ 2147483647 h 20"/>
                <a:gd name="T8" fmla="*/ 2147483647 w 10"/>
                <a:gd name="T9" fmla="*/ 2147483647 h 20"/>
                <a:gd name="T10" fmla="*/ 2147483647 w 10"/>
                <a:gd name="T11" fmla="*/ 2147483647 h 20"/>
                <a:gd name="T12" fmla="*/ 0 60000 65536"/>
                <a:gd name="T13" fmla="*/ 0 60000 65536"/>
                <a:gd name="T14" fmla="*/ 0 60000 65536"/>
                <a:gd name="T15" fmla="*/ 0 60000 65536"/>
                <a:gd name="T16" fmla="*/ 0 60000 65536"/>
                <a:gd name="T17" fmla="*/ 0 60000 65536"/>
                <a:gd name="T18" fmla="*/ 0 w 10"/>
                <a:gd name="T19" fmla="*/ 0 h 20"/>
                <a:gd name="T20" fmla="*/ 10 w 10"/>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0" h="20">
                  <a:moveTo>
                    <a:pt x="8" y="20"/>
                  </a:moveTo>
                  <a:lnTo>
                    <a:pt x="8" y="0"/>
                  </a:lnTo>
                  <a:lnTo>
                    <a:pt x="4" y="0"/>
                  </a:lnTo>
                  <a:lnTo>
                    <a:pt x="0" y="20"/>
                  </a:lnTo>
                  <a:lnTo>
                    <a:pt x="10" y="20"/>
                  </a:lnTo>
                  <a:lnTo>
                    <a:pt x="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34" name="Freeform 224"/>
            <p:cNvSpPr/>
            <p:nvPr/>
          </p:nvSpPr>
          <p:spPr bwMode="auto">
            <a:xfrm>
              <a:off x="5448458" y="2604352"/>
              <a:ext cx="39206" cy="23894"/>
            </a:xfrm>
            <a:custGeom>
              <a:avLst/>
              <a:gdLst>
                <a:gd name="T0" fmla="*/ 2147483647 w 26"/>
                <a:gd name="T1" fmla="*/ 2147483647 h 16"/>
                <a:gd name="T2" fmla="*/ 2147483647 w 26"/>
                <a:gd name="T3" fmla="*/ 2147483647 h 16"/>
                <a:gd name="T4" fmla="*/ 2147483647 w 26"/>
                <a:gd name="T5" fmla="*/ 2147483647 h 16"/>
                <a:gd name="T6" fmla="*/ 2147483647 w 26"/>
                <a:gd name="T7" fmla="*/ 2147483647 h 16"/>
                <a:gd name="T8" fmla="*/ 2147483647 w 26"/>
                <a:gd name="T9" fmla="*/ 2147483647 h 16"/>
                <a:gd name="T10" fmla="*/ 2147483647 w 26"/>
                <a:gd name="T11" fmla="*/ 2147483647 h 16"/>
                <a:gd name="T12" fmla="*/ 0 w 26"/>
                <a:gd name="T13" fmla="*/ 2147483647 h 16"/>
                <a:gd name="T14" fmla="*/ 2147483647 w 26"/>
                <a:gd name="T15" fmla="*/ 0 h 16"/>
                <a:gd name="T16" fmla="*/ 2147483647 w 26"/>
                <a:gd name="T17" fmla="*/ 2147483647 h 16"/>
                <a:gd name="T18" fmla="*/ 2147483647 w 26"/>
                <a:gd name="T19" fmla="*/ 2147483647 h 16"/>
                <a:gd name="T20" fmla="*/ 2147483647 w 26"/>
                <a:gd name="T21" fmla="*/ 2147483647 h 16"/>
                <a:gd name="T22" fmla="*/ 2147483647 w 26"/>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6"/>
                <a:gd name="T38" fmla="*/ 26 w 26"/>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6">
                  <a:moveTo>
                    <a:pt x="26" y="10"/>
                  </a:moveTo>
                  <a:lnTo>
                    <a:pt x="20" y="14"/>
                  </a:lnTo>
                  <a:lnTo>
                    <a:pt x="14" y="16"/>
                  </a:lnTo>
                  <a:lnTo>
                    <a:pt x="8" y="16"/>
                  </a:lnTo>
                  <a:lnTo>
                    <a:pt x="4" y="12"/>
                  </a:lnTo>
                  <a:lnTo>
                    <a:pt x="2" y="8"/>
                  </a:lnTo>
                  <a:lnTo>
                    <a:pt x="0" y="2"/>
                  </a:lnTo>
                  <a:lnTo>
                    <a:pt x="8" y="0"/>
                  </a:lnTo>
                  <a:lnTo>
                    <a:pt x="12" y="2"/>
                  </a:lnTo>
                  <a:lnTo>
                    <a:pt x="16" y="2"/>
                  </a:lnTo>
                  <a:lnTo>
                    <a:pt x="20" y="4"/>
                  </a:lnTo>
                  <a:lnTo>
                    <a:pt x="26"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35" name="Freeform 225"/>
            <p:cNvSpPr/>
            <p:nvPr/>
          </p:nvSpPr>
          <p:spPr bwMode="auto">
            <a:xfrm>
              <a:off x="5478438" y="2433112"/>
              <a:ext cx="213325" cy="147346"/>
            </a:xfrm>
            <a:custGeom>
              <a:avLst/>
              <a:gdLst>
                <a:gd name="T0" fmla="*/ 2147483647 w 146"/>
                <a:gd name="T1" fmla="*/ 2147483647 h 94"/>
                <a:gd name="T2" fmla="*/ 2147483647 w 146"/>
                <a:gd name="T3" fmla="*/ 2147483647 h 94"/>
                <a:gd name="T4" fmla="*/ 2147483647 w 146"/>
                <a:gd name="T5" fmla="*/ 2147483647 h 94"/>
                <a:gd name="T6" fmla="*/ 2147483647 w 146"/>
                <a:gd name="T7" fmla="*/ 2147483647 h 94"/>
                <a:gd name="T8" fmla="*/ 2147483647 w 146"/>
                <a:gd name="T9" fmla="*/ 2147483647 h 94"/>
                <a:gd name="T10" fmla="*/ 2147483647 w 146"/>
                <a:gd name="T11" fmla="*/ 2147483647 h 94"/>
                <a:gd name="T12" fmla="*/ 2147483647 w 146"/>
                <a:gd name="T13" fmla="*/ 2147483647 h 94"/>
                <a:gd name="T14" fmla="*/ 0 w 146"/>
                <a:gd name="T15" fmla="*/ 2147483647 h 94"/>
                <a:gd name="T16" fmla="*/ 0 w 146"/>
                <a:gd name="T17" fmla="*/ 2147483647 h 94"/>
                <a:gd name="T18" fmla="*/ 2147483647 w 146"/>
                <a:gd name="T19" fmla="*/ 2147483647 h 94"/>
                <a:gd name="T20" fmla="*/ 2147483647 w 146"/>
                <a:gd name="T21" fmla="*/ 2147483647 h 94"/>
                <a:gd name="T22" fmla="*/ 2147483647 w 146"/>
                <a:gd name="T23" fmla="*/ 2147483647 h 94"/>
                <a:gd name="T24" fmla="*/ 2147483647 w 146"/>
                <a:gd name="T25" fmla="*/ 2147483647 h 94"/>
                <a:gd name="T26" fmla="*/ 2147483647 w 146"/>
                <a:gd name="T27" fmla="*/ 2147483647 h 94"/>
                <a:gd name="T28" fmla="*/ 2147483647 w 146"/>
                <a:gd name="T29" fmla="*/ 2147483647 h 94"/>
                <a:gd name="T30" fmla="*/ 2147483647 w 146"/>
                <a:gd name="T31" fmla="*/ 2147483647 h 94"/>
                <a:gd name="T32" fmla="*/ 2147483647 w 146"/>
                <a:gd name="T33" fmla="*/ 2147483647 h 94"/>
                <a:gd name="T34" fmla="*/ 2147483647 w 146"/>
                <a:gd name="T35" fmla="*/ 2147483647 h 94"/>
                <a:gd name="T36" fmla="*/ 2147483647 w 146"/>
                <a:gd name="T37" fmla="*/ 2147483647 h 94"/>
                <a:gd name="T38" fmla="*/ 2147483647 w 146"/>
                <a:gd name="T39" fmla="*/ 2147483647 h 94"/>
                <a:gd name="T40" fmla="*/ 2147483647 w 146"/>
                <a:gd name="T41" fmla="*/ 2147483647 h 94"/>
                <a:gd name="T42" fmla="*/ 2147483647 w 146"/>
                <a:gd name="T43" fmla="*/ 2147483647 h 94"/>
                <a:gd name="T44" fmla="*/ 2147483647 w 146"/>
                <a:gd name="T45" fmla="*/ 2147483647 h 94"/>
                <a:gd name="T46" fmla="*/ 2147483647 w 146"/>
                <a:gd name="T47" fmla="*/ 0 h 94"/>
                <a:gd name="T48" fmla="*/ 2147483647 w 146"/>
                <a:gd name="T49" fmla="*/ 0 h 94"/>
                <a:gd name="T50" fmla="*/ 2147483647 w 146"/>
                <a:gd name="T51" fmla="*/ 0 h 94"/>
                <a:gd name="T52" fmla="*/ 2147483647 w 146"/>
                <a:gd name="T53" fmla="*/ 2147483647 h 94"/>
                <a:gd name="T54" fmla="*/ 2147483647 w 146"/>
                <a:gd name="T55" fmla="*/ 2147483647 h 94"/>
                <a:gd name="T56" fmla="*/ 2147483647 w 146"/>
                <a:gd name="T57" fmla="*/ 2147483647 h 94"/>
                <a:gd name="T58" fmla="*/ 2147483647 w 146"/>
                <a:gd name="T59" fmla="*/ 2147483647 h 94"/>
                <a:gd name="T60" fmla="*/ 2147483647 w 146"/>
                <a:gd name="T61" fmla="*/ 2147483647 h 94"/>
                <a:gd name="T62" fmla="*/ 2147483647 w 146"/>
                <a:gd name="T63" fmla="*/ 2147483647 h 94"/>
                <a:gd name="T64" fmla="*/ 2147483647 w 146"/>
                <a:gd name="T65" fmla="*/ 2147483647 h 94"/>
                <a:gd name="T66" fmla="*/ 2147483647 w 146"/>
                <a:gd name="T67" fmla="*/ 2147483647 h 94"/>
                <a:gd name="T68" fmla="*/ 2147483647 w 146"/>
                <a:gd name="T69" fmla="*/ 2147483647 h 94"/>
                <a:gd name="T70" fmla="*/ 2147483647 w 146"/>
                <a:gd name="T71" fmla="*/ 2147483647 h 94"/>
                <a:gd name="T72" fmla="*/ 2147483647 w 146"/>
                <a:gd name="T73" fmla="*/ 2147483647 h 94"/>
                <a:gd name="T74" fmla="*/ 2147483647 w 146"/>
                <a:gd name="T75" fmla="*/ 2147483647 h 94"/>
                <a:gd name="T76" fmla="*/ 2147483647 w 146"/>
                <a:gd name="T77" fmla="*/ 2147483647 h 94"/>
                <a:gd name="T78" fmla="*/ 2147483647 w 146"/>
                <a:gd name="T79" fmla="*/ 2147483647 h 94"/>
                <a:gd name="T80" fmla="*/ 2147483647 w 146"/>
                <a:gd name="T81" fmla="*/ 2147483647 h 94"/>
                <a:gd name="T82" fmla="*/ 2147483647 w 146"/>
                <a:gd name="T83" fmla="*/ 2147483647 h 94"/>
                <a:gd name="T84" fmla="*/ 2147483647 w 146"/>
                <a:gd name="T85" fmla="*/ 2147483647 h 94"/>
                <a:gd name="T86" fmla="*/ 2147483647 w 146"/>
                <a:gd name="T87" fmla="*/ 2147483647 h 94"/>
                <a:gd name="T88" fmla="*/ 2147483647 w 146"/>
                <a:gd name="T89" fmla="*/ 2147483647 h 94"/>
                <a:gd name="T90" fmla="*/ 2147483647 w 146"/>
                <a:gd name="T91" fmla="*/ 2147483647 h 94"/>
                <a:gd name="T92" fmla="*/ 2147483647 w 146"/>
                <a:gd name="T93" fmla="*/ 2147483647 h 94"/>
                <a:gd name="T94" fmla="*/ 2147483647 w 146"/>
                <a:gd name="T95" fmla="*/ 2147483647 h 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
                <a:gd name="T145" fmla="*/ 0 h 94"/>
                <a:gd name="T146" fmla="*/ 146 w 146"/>
                <a:gd name="T147" fmla="*/ 94 h 9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 h="94">
                  <a:moveTo>
                    <a:pt x="38" y="94"/>
                  </a:moveTo>
                  <a:lnTo>
                    <a:pt x="34" y="92"/>
                  </a:lnTo>
                  <a:lnTo>
                    <a:pt x="30" y="86"/>
                  </a:lnTo>
                  <a:lnTo>
                    <a:pt x="24" y="76"/>
                  </a:lnTo>
                  <a:lnTo>
                    <a:pt x="16" y="76"/>
                  </a:lnTo>
                  <a:lnTo>
                    <a:pt x="8" y="76"/>
                  </a:lnTo>
                  <a:lnTo>
                    <a:pt x="4" y="74"/>
                  </a:lnTo>
                  <a:lnTo>
                    <a:pt x="0" y="72"/>
                  </a:lnTo>
                  <a:lnTo>
                    <a:pt x="0" y="70"/>
                  </a:lnTo>
                  <a:lnTo>
                    <a:pt x="4" y="68"/>
                  </a:lnTo>
                  <a:lnTo>
                    <a:pt x="6" y="66"/>
                  </a:lnTo>
                  <a:lnTo>
                    <a:pt x="10" y="60"/>
                  </a:lnTo>
                  <a:lnTo>
                    <a:pt x="12" y="54"/>
                  </a:lnTo>
                  <a:lnTo>
                    <a:pt x="16" y="54"/>
                  </a:lnTo>
                  <a:lnTo>
                    <a:pt x="22" y="52"/>
                  </a:lnTo>
                  <a:lnTo>
                    <a:pt x="24" y="42"/>
                  </a:lnTo>
                  <a:lnTo>
                    <a:pt x="26" y="34"/>
                  </a:lnTo>
                  <a:lnTo>
                    <a:pt x="30" y="28"/>
                  </a:lnTo>
                  <a:lnTo>
                    <a:pt x="36" y="22"/>
                  </a:lnTo>
                  <a:lnTo>
                    <a:pt x="52" y="16"/>
                  </a:lnTo>
                  <a:lnTo>
                    <a:pt x="68" y="10"/>
                  </a:lnTo>
                  <a:lnTo>
                    <a:pt x="100" y="10"/>
                  </a:lnTo>
                  <a:lnTo>
                    <a:pt x="114" y="2"/>
                  </a:lnTo>
                  <a:lnTo>
                    <a:pt x="122" y="0"/>
                  </a:lnTo>
                  <a:lnTo>
                    <a:pt x="132" y="0"/>
                  </a:lnTo>
                  <a:lnTo>
                    <a:pt x="140" y="0"/>
                  </a:lnTo>
                  <a:lnTo>
                    <a:pt x="146" y="2"/>
                  </a:lnTo>
                  <a:lnTo>
                    <a:pt x="146" y="6"/>
                  </a:lnTo>
                  <a:lnTo>
                    <a:pt x="144" y="10"/>
                  </a:lnTo>
                  <a:lnTo>
                    <a:pt x="138" y="12"/>
                  </a:lnTo>
                  <a:lnTo>
                    <a:pt x="124" y="16"/>
                  </a:lnTo>
                  <a:lnTo>
                    <a:pt x="86" y="26"/>
                  </a:lnTo>
                  <a:lnTo>
                    <a:pt x="70" y="32"/>
                  </a:lnTo>
                  <a:lnTo>
                    <a:pt x="56" y="40"/>
                  </a:lnTo>
                  <a:lnTo>
                    <a:pt x="52" y="44"/>
                  </a:lnTo>
                  <a:lnTo>
                    <a:pt x="46" y="50"/>
                  </a:lnTo>
                  <a:lnTo>
                    <a:pt x="42" y="56"/>
                  </a:lnTo>
                  <a:lnTo>
                    <a:pt x="40" y="62"/>
                  </a:lnTo>
                  <a:lnTo>
                    <a:pt x="42" y="70"/>
                  </a:lnTo>
                  <a:lnTo>
                    <a:pt x="46" y="74"/>
                  </a:lnTo>
                  <a:lnTo>
                    <a:pt x="50" y="78"/>
                  </a:lnTo>
                  <a:lnTo>
                    <a:pt x="56" y="80"/>
                  </a:lnTo>
                  <a:lnTo>
                    <a:pt x="68" y="86"/>
                  </a:lnTo>
                  <a:lnTo>
                    <a:pt x="74" y="88"/>
                  </a:lnTo>
                  <a:lnTo>
                    <a:pt x="78" y="92"/>
                  </a:lnTo>
                  <a:lnTo>
                    <a:pt x="68" y="92"/>
                  </a:lnTo>
                  <a:lnTo>
                    <a:pt x="58" y="92"/>
                  </a:lnTo>
                  <a:lnTo>
                    <a:pt x="38" y="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36" name="Freeform 226"/>
            <p:cNvSpPr/>
            <p:nvPr/>
          </p:nvSpPr>
          <p:spPr bwMode="auto">
            <a:xfrm>
              <a:off x="5963898" y="2350811"/>
              <a:ext cx="154517" cy="46460"/>
            </a:xfrm>
            <a:custGeom>
              <a:avLst/>
              <a:gdLst>
                <a:gd name="T0" fmla="*/ 2147483647 w 106"/>
                <a:gd name="T1" fmla="*/ 2147483647 h 30"/>
                <a:gd name="T2" fmla="*/ 2147483647 w 106"/>
                <a:gd name="T3" fmla="*/ 2147483647 h 30"/>
                <a:gd name="T4" fmla="*/ 2147483647 w 106"/>
                <a:gd name="T5" fmla="*/ 2147483647 h 30"/>
                <a:gd name="T6" fmla="*/ 2147483647 w 106"/>
                <a:gd name="T7" fmla="*/ 2147483647 h 30"/>
                <a:gd name="T8" fmla="*/ 2147483647 w 106"/>
                <a:gd name="T9" fmla="*/ 2147483647 h 30"/>
                <a:gd name="T10" fmla="*/ 2147483647 w 106"/>
                <a:gd name="T11" fmla="*/ 2147483647 h 30"/>
                <a:gd name="T12" fmla="*/ 2147483647 w 106"/>
                <a:gd name="T13" fmla="*/ 2147483647 h 30"/>
                <a:gd name="T14" fmla="*/ 2147483647 w 106"/>
                <a:gd name="T15" fmla="*/ 2147483647 h 30"/>
                <a:gd name="T16" fmla="*/ 2147483647 w 106"/>
                <a:gd name="T17" fmla="*/ 2147483647 h 30"/>
                <a:gd name="T18" fmla="*/ 2147483647 w 106"/>
                <a:gd name="T19" fmla="*/ 2147483647 h 30"/>
                <a:gd name="T20" fmla="*/ 2147483647 w 106"/>
                <a:gd name="T21" fmla="*/ 2147483647 h 30"/>
                <a:gd name="T22" fmla="*/ 2147483647 w 106"/>
                <a:gd name="T23" fmla="*/ 2147483647 h 30"/>
                <a:gd name="T24" fmla="*/ 2147483647 w 106"/>
                <a:gd name="T25" fmla="*/ 2147483647 h 30"/>
                <a:gd name="T26" fmla="*/ 2147483647 w 106"/>
                <a:gd name="T27" fmla="*/ 2147483647 h 30"/>
                <a:gd name="T28" fmla="*/ 2147483647 w 106"/>
                <a:gd name="T29" fmla="*/ 2147483647 h 30"/>
                <a:gd name="T30" fmla="*/ 2147483647 w 106"/>
                <a:gd name="T31" fmla="*/ 2147483647 h 30"/>
                <a:gd name="T32" fmla="*/ 0 w 106"/>
                <a:gd name="T33" fmla="*/ 2147483647 h 30"/>
                <a:gd name="T34" fmla="*/ 2147483647 w 106"/>
                <a:gd name="T35" fmla="*/ 2147483647 h 30"/>
                <a:gd name="T36" fmla="*/ 2147483647 w 106"/>
                <a:gd name="T37" fmla="*/ 2147483647 h 30"/>
                <a:gd name="T38" fmla="*/ 2147483647 w 106"/>
                <a:gd name="T39" fmla="*/ 0 h 30"/>
                <a:gd name="T40" fmla="*/ 2147483647 w 106"/>
                <a:gd name="T41" fmla="*/ 0 h 30"/>
                <a:gd name="T42" fmla="*/ 2147483647 w 106"/>
                <a:gd name="T43" fmla="*/ 0 h 30"/>
                <a:gd name="T44" fmla="*/ 2147483647 w 106"/>
                <a:gd name="T45" fmla="*/ 2147483647 h 30"/>
                <a:gd name="T46" fmla="*/ 2147483647 w 106"/>
                <a:gd name="T47" fmla="*/ 2147483647 h 30"/>
                <a:gd name="T48" fmla="*/ 2147483647 w 106"/>
                <a:gd name="T49" fmla="*/ 2147483647 h 30"/>
                <a:gd name="T50" fmla="*/ 2147483647 w 106"/>
                <a:gd name="T51" fmla="*/ 2147483647 h 30"/>
                <a:gd name="T52" fmla="*/ 2147483647 w 106"/>
                <a:gd name="T53" fmla="*/ 2147483647 h 30"/>
                <a:gd name="T54" fmla="*/ 2147483647 w 106"/>
                <a:gd name="T55" fmla="*/ 2147483647 h 30"/>
                <a:gd name="T56" fmla="*/ 2147483647 w 106"/>
                <a:gd name="T57" fmla="*/ 2147483647 h 30"/>
                <a:gd name="T58" fmla="*/ 2147483647 w 106"/>
                <a:gd name="T59" fmla="*/ 2147483647 h 30"/>
                <a:gd name="T60" fmla="*/ 2147483647 w 106"/>
                <a:gd name="T61" fmla="*/ 2147483647 h 30"/>
                <a:gd name="T62" fmla="*/ 2147483647 w 106"/>
                <a:gd name="T63" fmla="*/ 2147483647 h 30"/>
                <a:gd name="T64" fmla="*/ 2147483647 w 106"/>
                <a:gd name="T65" fmla="*/ 2147483647 h 30"/>
                <a:gd name="T66" fmla="*/ 2147483647 w 106"/>
                <a:gd name="T67" fmla="*/ 2147483647 h 30"/>
                <a:gd name="T68" fmla="*/ 2147483647 w 106"/>
                <a:gd name="T69" fmla="*/ 2147483647 h 30"/>
                <a:gd name="T70" fmla="*/ 2147483647 w 106"/>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6"/>
                <a:gd name="T109" fmla="*/ 0 h 30"/>
                <a:gd name="T110" fmla="*/ 106 w 106"/>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6" h="30">
                  <a:moveTo>
                    <a:pt x="106" y="26"/>
                  </a:moveTo>
                  <a:lnTo>
                    <a:pt x="98" y="28"/>
                  </a:lnTo>
                  <a:lnTo>
                    <a:pt x="92" y="28"/>
                  </a:lnTo>
                  <a:lnTo>
                    <a:pt x="82" y="26"/>
                  </a:lnTo>
                  <a:lnTo>
                    <a:pt x="80" y="28"/>
                  </a:lnTo>
                  <a:lnTo>
                    <a:pt x="78" y="30"/>
                  </a:lnTo>
                  <a:lnTo>
                    <a:pt x="64" y="28"/>
                  </a:lnTo>
                  <a:lnTo>
                    <a:pt x="50" y="24"/>
                  </a:lnTo>
                  <a:lnTo>
                    <a:pt x="44" y="22"/>
                  </a:lnTo>
                  <a:lnTo>
                    <a:pt x="38" y="18"/>
                  </a:lnTo>
                  <a:lnTo>
                    <a:pt x="36" y="14"/>
                  </a:lnTo>
                  <a:lnTo>
                    <a:pt x="36" y="10"/>
                  </a:lnTo>
                  <a:lnTo>
                    <a:pt x="20" y="10"/>
                  </a:lnTo>
                  <a:lnTo>
                    <a:pt x="10" y="10"/>
                  </a:lnTo>
                  <a:lnTo>
                    <a:pt x="4" y="8"/>
                  </a:lnTo>
                  <a:lnTo>
                    <a:pt x="2" y="6"/>
                  </a:lnTo>
                  <a:lnTo>
                    <a:pt x="0" y="4"/>
                  </a:lnTo>
                  <a:lnTo>
                    <a:pt x="2" y="2"/>
                  </a:lnTo>
                  <a:lnTo>
                    <a:pt x="4" y="2"/>
                  </a:lnTo>
                  <a:lnTo>
                    <a:pt x="12" y="0"/>
                  </a:lnTo>
                  <a:lnTo>
                    <a:pt x="24" y="0"/>
                  </a:lnTo>
                  <a:lnTo>
                    <a:pt x="34" y="0"/>
                  </a:lnTo>
                  <a:lnTo>
                    <a:pt x="44" y="2"/>
                  </a:lnTo>
                  <a:lnTo>
                    <a:pt x="52" y="4"/>
                  </a:lnTo>
                  <a:lnTo>
                    <a:pt x="54" y="8"/>
                  </a:lnTo>
                  <a:lnTo>
                    <a:pt x="54" y="10"/>
                  </a:lnTo>
                  <a:lnTo>
                    <a:pt x="48" y="10"/>
                  </a:lnTo>
                  <a:lnTo>
                    <a:pt x="60" y="12"/>
                  </a:lnTo>
                  <a:lnTo>
                    <a:pt x="66" y="14"/>
                  </a:lnTo>
                  <a:lnTo>
                    <a:pt x="70" y="14"/>
                  </a:lnTo>
                  <a:lnTo>
                    <a:pt x="74" y="14"/>
                  </a:lnTo>
                  <a:lnTo>
                    <a:pt x="78" y="12"/>
                  </a:lnTo>
                  <a:lnTo>
                    <a:pt x="86" y="14"/>
                  </a:lnTo>
                  <a:lnTo>
                    <a:pt x="92" y="16"/>
                  </a:lnTo>
                  <a:lnTo>
                    <a:pt x="102" y="26"/>
                  </a:lnTo>
                  <a:lnTo>
                    <a:pt x="106"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37" name="Freeform 227"/>
            <p:cNvSpPr/>
            <p:nvPr/>
          </p:nvSpPr>
          <p:spPr bwMode="auto">
            <a:xfrm>
              <a:off x="6132251" y="2382670"/>
              <a:ext cx="77258" cy="34513"/>
            </a:xfrm>
            <a:custGeom>
              <a:avLst/>
              <a:gdLst>
                <a:gd name="T0" fmla="*/ 2147483647 w 52"/>
                <a:gd name="T1" fmla="*/ 2147483647 h 22"/>
                <a:gd name="T2" fmla="*/ 2147483647 w 52"/>
                <a:gd name="T3" fmla="*/ 2147483647 h 22"/>
                <a:gd name="T4" fmla="*/ 2147483647 w 52"/>
                <a:gd name="T5" fmla="*/ 2147483647 h 22"/>
                <a:gd name="T6" fmla="*/ 0 w 52"/>
                <a:gd name="T7" fmla="*/ 2147483647 h 22"/>
                <a:gd name="T8" fmla="*/ 0 w 52"/>
                <a:gd name="T9" fmla="*/ 2147483647 h 22"/>
                <a:gd name="T10" fmla="*/ 2147483647 w 52"/>
                <a:gd name="T11" fmla="*/ 2147483647 h 22"/>
                <a:gd name="T12" fmla="*/ 2147483647 w 52"/>
                <a:gd name="T13" fmla="*/ 0 h 22"/>
                <a:gd name="T14" fmla="*/ 2147483647 w 52"/>
                <a:gd name="T15" fmla="*/ 0 h 22"/>
                <a:gd name="T16" fmla="*/ 2147483647 w 52"/>
                <a:gd name="T17" fmla="*/ 2147483647 h 22"/>
                <a:gd name="T18" fmla="*/ 2147483647 w 52"/>
                <a:gd name="T19" fmla="*/ 2147483647 h 22"/>
                <a:gd name="T20" fmla="*/ 2147483647 w 52"/>
                <a:gd name="T21" fmla="*/ 2147483647 h 22"/>
                <a:gd name="T22" fmla="*/ 2147483647 w 52"/>
                <a:gd name="T23" fmla="*/ 2147483647 h 22"/>
                <a:gd name="T24" fmla="*/ 2147483647 w 52"/>
                <a:gd name="T25" fmla="*/ 2147483647 h 22"/>
                <a:gd name="T26" fmla="*/ 2147483647 w 52"/>
                <a:gd name="T27" fmla="*/ 2147483647 h 22"/>
                <a:gd name="T28" fmla="*/ 2147483647 w 52"/>
                <a:gd name="T29" fmla="*/ 2147483647 h 22"/>
                <a:gd name="T30" fmla="*/ 2147483647 w 52"/>
                <a:gd name="T31" fmla="*/ 2147483647 h 22"/>
                <a:gd name="T32" fmla="*/ 2147483647 w 52"/>
                <a:gd name="T33" fmla="*/ 2147483647 h 22"/>
                <a:gd name="T34" fmla="*/ 2147483647 w 52"/>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2"/>
                <a:gd name="T55" fmla="*/ 0 h 22"/>
                <a:gd name="T56" fmla="*/ 52 w 52"/>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2" h="22">
                  <a:moveTo>
                    <a:pt x="6" y="22"/>
                  </a:moveTo>
                  <a:lnTo>
                    <a:pt x="4" y="22"/>
                  </a:lnTo>
                  <a:lnTo>
                    <a:pt x="2" y="20"/>
                  </a:lnTo>
                  <a:lnTo>
                    <a:pt x="0" y="18"/>
                  </a:lnTo>
                  <a:lnTo>
                    <a:pt x="0" y="6"/>
                  </a:lnTo>
                  <a:lnTo>
                    <a:pt x="4" y="2"/>
                  </a:lnTo>
                  <a:lnTo>
                    <a:pt x="6" y="0"/>
                  </a:lnTo>
                  <a:lnTo>
                    <a:pt x="14" y="0"/>
                  </a:lnTo>
                  <a:lnTo>
                    <a:pt x="20" y="4"/>
                  </a:lnTo>
                  <a:lnTo>
                    <a:pt x="32" y="6"/>
                  </a:lnTo>
                  <a:lnTo>
                    <a:pt x="52" y="10"/>
                  </a:lnTo>
                  <a:lnTo>
                    <a:pt x="50" y="14"/>
                  </a:lnTo>
                  <a:lnTo>
                    <a:pt x="46" y="16"/>
                  </a:lnTo>
                  <a:lnTo>
                    <a:pt x="40" y="18"/>
                  </a:lnTo>
                  <a:lnTo>
                    <a:pt x="28" y="18"/>
                  </a:lnTo>
                  <a:lnTo>
                    <a:pt x="20" y="20"/>
                  </a:lnTo>
                  <a:lnTo>
                    <a:pt x="14" y="22"/>
                  </a:lnTo>
                  <a:lnTo>
                    <a:pt x="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38" name="Freeform 228"/>
            <p:cNvSpPr/>
            <p:nvPr/>
          </p:nvSpPr>
          <p:spPr bwMode="auto">
            <a:xfrm>
              <a:off x="6781453" y="2449043"/>
              <a:ext cx="136067" cy="26549"/>
            </a:xfrm>
            <a:custGeom>
              <a:avLst/>
              <a:gdLst>
                <a:gd name="T0" fmla="*/ 2147483647 w 92"/>
                <a:gd name="T1" fmla="*/ 2147483647 h 18"/>
                <a:gd name="T2" fmla="*/ 2147483647 w 92"/>
                <a:gd name="T3" fmla="*/ 2147483647 h 18"/>
                <a:gd name="T4" fmla="*/ 2147483647 w 92"/>
                <a:gd name="T5" fmla="*/ 2147483647 h 18"/>
                <a:gd name="T6" fmla="*/ 2147483647 w 92"/>
                <a:gd name="T7" fmla="*/ 2147483647 h 18"/>
                <a:gd name="T8" fmla="*/ 2147483647 w 92"/>
                <a:gd name="T9" fmla="*/ 2147483647 h 18"/>
                <a:gd name="T10" fmla="*/ 2147483647 w 92"/>
                <a:gd name="T11" fmla="*/ 2147483647 h 18"/>
                <a:gd name="T12" fmla="*/ 2147483647 w 92"/>
                <a:gd name="T13" fmla="*/ 2147483647 h 18"/>
                <a:gd name="T14" fmla="*/ 0 w 92"/>
                <a:gd name="T15" fmla="*/ 2147483647 h 18"/>
                <a:gd name="T16" fmla="*/ 0 w 92"/>
                <a:gd name="T17" fmla="*/ 2147483647 h 18"/>
                <a:gd name="T18" fmla="*/ 0 w 92"/>
                <a:gd name="T19" fmla="*/ 2147483647 h 18"/>
                <a:gd name="T20" fmla="*/ 2147483647 w 92"/>
                <a:gd name="T21" fmla="*/ 2147483647 h 18"/>
                <a:gd name="T22" fmla="*/ 2147483647 w 92"/>
                <a:gd name="T23" fmla="*/ 0 h 18"/>
                <a:gd name="T24" fmla="*/ 2147483647 w 92"/>
                <a:gd name="T25" fmla="*/ 0 h 18"/>
                <a:gd name="T26" fmla="*/ 2147483647 w 92"/>
                <a:gd name="T27" fmla="*/ 2147483647 h 18"/>
                <a:gd name="T28" fmla="*/ 2147483647 w 92"/>
                <a:gd name="T29" fmla="*/ 2147483647 h 18"/>
                <a:gd name="T30" fmla="*/ 2147483647 w 92"/>
                <a:gd name="T31" fmla="*/ 2147483647 h 18"/>
                <a:gd name="T32" fmla="*/ 2147483647 w 92"/>
                <a:gd name="T33" fmla="*/ 2147483647 h 18"/>
                <a:gd name="T34" fmla="*/ 2147483647 w 92"/>
                <a:gd name="T35" fmla="*/ 2147483647 h 18"/>
                <a:gd name="T36" fmla="*/ 2147483647 w 92"/>
                <a:gd name="T37" fmla="*/ 2147483647 h 18"/>
                <a:gd name="T38" fmla="*/ 2147483647 w 92"/>
                <a:gd name="T39" fmla="*/ 2147483647 h 18"/>
                <a:gd name="T40" fmla="*/ 2147483647 w 92"/>
                <a:gd name="T41" fmla="*/ 2147483647 h 18"/>
                <a:gd name="T42" fmla="*/ 2147483647 w 92"/>
                <a:gd name="T43" fmla="*/ 2147483647 h 18"/>
                <a:gd name="T44" fmla="*/ 2147483647 w 92"/>
                <a:gd name="T45" fmla="*/ 2147483647 h 18"/>
                <a:gd name="T46" fmla="*/ 2147483647 w 92"/>
                <a:gd name="T47" fmla="*/ 2147483647 h 18"/>
                <a:gd name="T48" fmla="*/ 2147483647 w 92"/>
                <a:gd name="T49" fmla="*/ 2147483647 h 18"/>
                <a:gd name="T50" fmla="*/ 2147483647 w 92"/>
                <a:gd name="T51" fmla="*/ 2147483647 h 18"/>
                <a:gd name="T52" fmla="*/ 2147483647 w 92"/>
                <a:gd name="T53" fmla="*/ 2147483647 h 18"/>
                <a:gd name="T54" fmla="*/ 2147483647 w 92"/>
                <a:gd name="T55" fmla="*/ 2147483647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2"/>
                <a:gd name="T85" fmla="*/ 0 h 18"/>
                <a:gd name="T86" fmla="*/ 92 w 92"/>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2" h="18">
                  <a:moveTo>
                    <a:pt x="72" y="12"/>
                  </a:moveTo>
                  <a:lnTo>
                    <a:pt x="72" y="18"/>
                  </a:lnTo>
                  <a:lnTo>
                    <a:pt x="38" y="18"/>
                  </a:lnTo>
                  <a:lnTo>
                    <a:pt x="28" y="18"/>
                  </a:lnTo>
                  <a:lnTo>
                    <a:pt x="14" y="18"/>
                  </a:lnTo>
                  <a:lnTo>
                    <a:pt x="10" y="16"/>
                  </a:lnTo>
                  <a:lnTo>
                    <a:pt x="4" y="12"/>
                  </a:lnTo>
                  <a:lnTo>
                    <a:pt x="0" y="10"/>
                  </a:lnTo>
                  <a:lnTo>
                    <a:pt x="0" y="6"/>
                  </a:lnTo>
                  <a:lnTo>
                    <a:pt x="0" y="4"/>
                  </a:lnTo>
                  <a:lnTo>
                    <a:pt x="4" y="2"/>
                  </a:lnTo>
                  <a:lnTo>
                    <a:pt x="10" y="0"/>
                  </a:lnTo>
                  <a:lnTo>
                    <a:pt x="14" y="0"/>
                  </a:lnTo>
                  <a:lnTo>
                    <a:pt x="20" y="4"/>
                  </a:lnTo>
                  <a:lnTo>
                    <a:pt x="26" y="6"/>
                  </a:lnTo>
                  <a:lnTo>
                    <a:pt x="32" y="6"/>
                  </a:lnTo>
                  <a:lnTo>
                    <a:pt x="36" y="6"/>
                  </a:lnTo>
                  <a:lnTo>
                    <a:pt x="36" y="4"/>
                  </a:lnTo>
                  <a:lnTo>
                    <a:pt x="38" y="2"/>
                  </a:lnTo>
                  <a:lnTo>
                    <a:pt x="40" y="2"/>
                  </a:lnTo>
                  <a:lnTo>
                    <a:pt x="54" y="2"/>
                  </a:lnTo>
                  <a:lnTo>
                    <a:pt x="68" y="4"/>
                  </a:lnTo>
                  <a:lnTo>
                    <a:pt x="84" y="6"/>
                  </a:lnTo>
                  <a:lnTo>
                    <a:pt x="90" y="8"/>
                  </a:lnTo>
                  <a:lnTo>
                    <a:pt x="92" y="12"/>
                  </a:lnTo>
                  <a:lnTo>
                    <a:pt x="82" y="16"/>
                  </a:lnTo>
                  <a:lnTo>
                    <a:pt x="76" y="16"/>
                  </a:lnTo>
                  <a:lnTo>
                    <a:pt x="7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39" name="Freeform 229"/>
            <p:cNvSpPr/>
            <p:nvPr/>
          </p:nvSpPr>
          <p:spPr bwMode="auto">
            <a:xfrm>
              <a:off x="6938275" y="2459662"/>
              <a:ext cx="76106" cy="23894"/>
            </a:xfrm>
            <a:custGeom>
              <a:avLst/>
              <a:gdLst>
                <a:gd name="T0" fmla="*/ 2147483647 w 52"/>
                <a:gd name="T1" fmla="*/ 2147483647 h 16"/>
                <a:gd name="T2" fmla="*/ 2147483647 w 52"/>
                <a:gd name="T3" fmla="*/ 2147483647 h 16"/>
                <a:gd name="T4" fmla="*/ 2147483647 w 52"/>
                <a:gd name="T5" fmla="*/ 2147483647 h 16"/>
                <a:gd name="T6" fmla="*/ 2147483647 w 52"/>
                <a:gd name="T7" fmla="*/ 2147483647 h 16"/>
                <a:gd name="T8" fmla="*/ 2147483647 w 52"/>
                <a:gd name="T9" fmla="*/ 2147483647 h 16"/>
                <a:gd name="T10" fmla="*/ 0 w 52"/>
                <a:gd name="T11" fmla="*/ 0 h 16"/>
                <a:gd name="T12" fmla="*/ 2147483647 w 52"/>
                <a:gd name="T13" fmla="*/ 0 h 16"/>
                <a:gd name="T14" fmla="*/ 2147483647 w 52"/>
                <a:gd name="T15" fmla="*/ 2147483647 h 16"/>
                <a:gd name="T16" fmla="*/ 2147483647 w 52"/>
                <a:gd name="T17" fmla="*/ 2147483647 h 16"/>
                <a:gd name="T18" fmla="*/ 2147483647 w 52"/>
                <a:gd name="T19" fmla="*/ 2147483647 h 16"/>
                <a:gd name="T20" fmla="*/ 2147483647 w 52"/>
                <a:gd name="T21" fmla="*/ 2147483647 h 16"/>
                <a:gd name="T22" fmla="*/ 2147483647 w 52"/>
                <a:gd name="T23" fmla="*/ 2147483647 h 16"/>
                <a:gd name="T24" fmla="*/ 2147483647 w 52"/>
                <a:gd name="T25" fmla="*/ 2147483647 h 16"/>
                <a:gd name="T26" fmla="*/ 2147483647 w 52"/>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16"/>
                <a:gd name="T44" fmla="*/ 52 w 52"/>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16">
                  <a:moveTo>
                    <a:pt x="42" y="16"/>
                  </a:moveTo>
                  <a:lnTo>
                    <a:pt x="32" y="16"/>
                  </a:lnTo>
                  <a:lnTo>
                    <a:pt x="18" y="12"/>
                  </a:lnTo>
                  <a:lnTo>
                    <a:pt x="6" y="8"/>
                  </a:lnTo>
                  <a:lnTo>
                    <a:pt x="2" y="4"/>
                  </a:lnTo>
                  <a:lnTo>
                    <a:pt x="0" y="0"/>
                  </a:lnTo>
                  <a:lnTo>
                    <a:pt x="8" y="0"/>
                  </a:lnTo>
                  <a:lnTo>
                    <a:pt x="18" y="4"/>
                  </a:lnTo>
                  <a:lnTo>
                    <a:pt x="30" y="4"/>
                  </a:lnTo>
                  <a:lnTo>
                    <a:pt x="42" y="6"/>
                  </a:lnTo>
                  <a:lnTo>
                    <a:pt x="46" y="6"/>
                  </a:lnTo>
                  <a:lnTo>
                    <a:pt x="52" y="8"/>
                  </a:lnTo>
                  <a:lnTo>
                    <a:pt x="48" y="14"/>
                  </a:lnTo>
                  <a:lnTo>
                    <a:pt x="4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40" name="Freeform 230"/>
            <p:cNvSpPr/>
            <p:nvPr/>
          </p:nvSpPr>
          <p:spPr bwMode="auto">
            <a:xfrm>
              <a:off x="7615150" y="2551255"/>
              <a:ext cx="55349" cy="23894"/>
            </a:xfrm>
            <a:custGeom>
              <a:avLst/>
              <a:gdLst>
                <a:gd name="T0" fmla="*/ 2147483647 w 38"/>
                <a:gd name="T1" fmla="*/ 2147483647 h 14"/>
                <a:gd name="T2" fmla="*/ 2147483647 w 38"/>
                <a:gd name="T3" fmla="*/ 2147483647 h 14"/>
                <a:gd name="T4" fmla="*/ 2147483647 w 38"/>
                <a:gd name="T5" fmla="*/ 2147483647 h 14"/>
                <a:gd name="T6" fmla="*/ 2147483647 w 38"/>
                <a:gd name="T7" fmla="*/ 2147483647 h 14"/>
                <a:gd name="T8" fmla="*/ 2147483647 w 38"/>
                <a:gd name="T9" fmla="*/ 2147483647 h 14"/>
                <a:gd name="T10" fmla="*/ 0 w 38"/>
                <a:gd name="T11" fmla="*/ 2147483647 h 14"/>
                <a:gd name="T12" fmla="*/ 2147483647 w 38"/>
                <a:gd name="T13" fmla="*/ 2147483647 h 14"/>
                <a:gd name="T14" fmla="*/ 2147483647 w 38"/>
                <a:gd name="T15" fmla="*/ 2147483647 h 14"/>
                <a:gd name="T16" fmla="*/ 2147483647 w 38"/>
                <a:gd name="T17" fmla="*/ 0 h 14"/>
                <a:gd name="T18" fmla="*/ 2147483647 w 38"/>
                <a:gd name="T19" fmla="*/ 0 h 14"/>
                <a:gd name="T20" fmla="*/ 2147483647 w 38"/>
                <a:gd name="T21" fmla="*/ 2147483647 h 14"/>
                <a:gd name="T22" fmla="*/ 2147483647 w 38"/>
                <a:gd name="T23" fmla="*/ 2147483647 h 14"/>
                <a:gd name="T24" fmla="*/ 2147483647 w 38"/>
                <a:gd name="T25" fmla="*/ 2147483647 h 14"/>
                <a:gd name="T26" fmla="*/ 2147483647 w 38"/>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4"/>
                <a:gd name="T44" fmla="*/ 38 w 3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4">
                  <a:moveTo>
                    <a:pt x="18" y="10"/>
                  </a:moveTo>
                  <a:lnTo>
                    <a:pt x="14" y="12"/>
                  </a:lnTo>
                  <a:lnTo>
                    <a:pt x="10" y="14"/>
                  </a:lnTo>
                  <a:lnTo>
                    <a:pt x="6" y="14"/>
                  </a:lnTo>
                  <a:lnTo>
                    <a:pt x="2" y="12"/>
                  </a:lnTo>
                  <a:lnTo>
                    <a:pt x="0" y="8"/>
                  </a:lnTo>
                  <a:lnTo>
                    <a:pt x="2" y="6"/>
                  </a:lnTo>
                  <a:lnTo>
                    <a:pt x="8" y="2"/>
                  </a:lnTo>
                  <a:lnTo>
                    <a:pt x="14" y="0"/>
                  </a:lnTo>
                  <a:lnTo>
                    <a:pt x="22" y="0"/>
                  </a:lnTo>
                  <a:lnTo>
                    <a:pt x="28" y="4"/>
                  </a:lnTo>
                  <a:lnTo>
                    <a:pt x="38" y="10"/>
                  </a:lnTo>
                  <a:lnTo>
                    <a:pt x="28" y="12"/>
                  </a:lnTo>
                  <a:lnTo>
                    <a:pt x="18"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41" name="Freeform 231"/>
            <p:cNvSpPr/>
            <p:nvPr/>
          </p:nvSpPr>
          <p:spPr bwMode="auto">
            <a:xfrm>
              <a:off x="7460634" y="3007896"/>
              <a:ext cx="175272" cy="232302"/>
            </a:xfrm>
            <a:custGeom>
              <a:avLst/>
              <a:gdLst>
                <a:gd name="T0" fmla="*/ 0 w 120"/>
                <a:gd name="T1" fmla="*/ 0 h 146"/>
                <a:gd name="T2" fmla="*/ 2147483647 w 120"/>
                <a:gd name="T3" fmla="*/ 2147483647 h 146"/>
                <a:gd name="T4" fmla="*/ 2147483647 w 120"/>
                <a:gd name="T5" fmla="*/ 2147483647 h 146"/>
                <a:gd name="T6" fmla="*/ 2147483647 w 120"/>
                <a:gd name="T7" fmla="*/ 2147483647 h 146"/>
                <a:gd name="T8" fmla="*/ 2147483647 w 120"/>
                <a:gd name="T9" fmla="*/ 2147483647 h 146"/>
                <a:gd name="T10" fmla="*/ 2147483647 w 120"/>
                <a:gd name="T11" fmla="*/ 2147483647 h 146"/>
                <a:gd name="T12" fmla="*/ 2147483647 w 120"/>
                <a:gd name="T13" fmla="*/ 2147483647 h 146"/>
                <a:gd name="T14" fmla="*/ 2147483647 w 120"/>
                <a:gd name="T15" fmla="*/ 2147483647 h 146"/>
                <a:gd name="T16" fmla="*/ 2147483647 w 120"/>
                <a:gd name="T17" fmla="*/ 2147483647 h 146"/>
                <a:gd name="T18" fmla="*/ 2147483647 w 120"/>
                <a:gd name="T19" fmla="*/ 2147483647 h 146"/>
                <a:gd name="T20" fmla="*/ 2147483647 w 120"/>
                <a:gd name="T21" fmla="*/ 2147483647 h 146"/>
                <a:gd name="T22" fmla="*/ 2147483647 w 120"/>
                <a:gd name="T23" fmla="*/ 2147483647 h 146"/>
                <a:gd name="T24" fmla="*/ 2147483647 w 120"/>
                <a:gd name="T25" fmla="*/ 2147483647 h 146"/>
                <a:gd name="T26" fmla="*/ 2147483647 w 120"/>
                <a:gd name="T27" fmla="*/ 2147483647 h 146"/>
                <a:gd name="T28" fmla="*/ 2147483647 w 120"/>
                <a:gd name="T29" fmla="*/ 2147483647 h 146"/>
                <a:gd name="T30" fmla="*/ 2147483647 w 120"/>
                <a:gd name="T31" fmla="*/ 2147483647 h 146"/>
                <a:gd name="T32" fmla="*/ 2147483647 w 120"/>
                <a:gd name="T33" fmla="*/ 2147483647 h 146"/>
                <a:gd name="T34" fmla="*/ 2147483647 w 120"/>
                <a:gd name="T35" fmla="*/ 2147483647 h 146"/>
                <a:gd name="T36" fmla="*/ 2147483647 w 120"/>
                <a:gd name="T37" fmla="*/ 2147483647 h 146"/>
                <a:gd name="T38" fmla="*/ 2147483647 w 120"/>
                <a:gd name="T39" fmla="*/ 2147483647 h 146"/>
                <a:gd name="T40" fmla="*/ 2147483647 w 120"/>
                <a:gd name="T41" fmla="*/ 2147483647 h 146"/>
                <a:gd name="T42" fmla="*/ 2147483647 w 120"/>
                <a:gd name="T43" fmla="*/ 2147483647 h 146"/>
                <a:gd name="T44" fmla="*/ 2147483647 w 120"/>
                <a:gd name="T45" fmla="*/ 2147483647 h 146"/>
                <a:gd name="T46" fmla="*/ 2147483647 w 120"/>
                <a:gd name="T47" fmla="*/ 2147483647 h 146"/>
                <a:gd name="T48" fmla="*/ 2147483647 w 120"/>
                <a:gd name="T49" fmla="*/ 2147483647 h 146"/>
                <a:gd name="T50" fmla="*/ 2147483647 w 120"/>
                <a:gd name="T51" fmla="*/ 2147483647 h 146"/>
                <a:gd name="T52" fmla="*/ 2147483647 w 120"/>
                <a:gd name="T53" fmla="*/ 2147483647 h 146"/>
                <a:gd name="T54" fmla="*/ 2147483647 w 120"/>
                <a:gd name="T55" fmla="*/ 2147483647 h 146"/>
                <a:gd name="T56" fmla="*/ 2147483647 w 120"/>
                <a:gd name="T57" fmla="*/ 2147483647 h 146"/>
                <a:gd name="T58" fmla="*/ 2147483647 w 120"/>
                <a:gd name="T59" fmla="*/ 2147483647 h 146"/>
                <a:gd name="T60" fmla="*/ 2147483647 w 120"/>
                <a:gd name="T61" fmla="*/ 2147483647 h 146"/>
                <a:gd name="T62" fmla="*/ 0 w 120"/>
                <a:gd name="T63" fmla="*/ 0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0"/>
                <a:gd name="T97" fmla="*/ 0 h 146"/>
                <a:gd name="T98" fmla="*/ 120 w 120"/>
                <a:gd name="T99" fmla="*/ 146 h 1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0" h="146">
                  <a:moveTo>
                    <a:pt x="0" y="0"/>
                  </a:moveTo>
                  <a:lnTo>
                    <a:pt x="98" y="90"/>
                  </a:lnTo>
                  <a:lnTo>
                    <a:pt x="94" y="90"/>
                  </a:lnTo>
                  <a:lnTo>
                    <a:pt x="92" y="90"/>
                  </a:lnTo>
                  <a:lnTo>
                    <a:pt x="88" y="88"/>
                  </a:lnTo>
                  <a:lnTo>
                    <a:pt x="82" y="86"/>
                  </a:lnTo>
                  <a:lnTo>
                    <a:pt x="78" y="88"/>
                  </a:lnTo>
                  <a:lnTo>
                    <a:pt x="76" y="90"/>
                  </a:lnTo>
                  <a:lnTo>
                    <a:pt x="78" y="98"/>
                  </a:lnTo>
                  <a:lnTo>
                    <a:pt x="82" y="106"/>
                  </a:lnTo>
                  <a:lnTo>
                    <a:pt x="88" y="114"/>
                  </a:lnTo>
                  <a:lnTo>
                    <a:pt x="92" y="118"/>
                  </a:lnTo>
                  <a:lnTo>
                    <a:pt x="108" y="130"/>
                  </a:lnTo>
                  <a:lnTo>
                    <a:pt x="120" y="138"/>
                  </a:lnTo>
                  <a:lnTo>
                    <a:pt x="112" y="138"/>
                  </a:lnTo>
                  <a:lnTo>
                    <a:pt x="108" y="136"/>
                  </a:lnTo>
                  <a:lnTo>
                    <a:pt x="102" y="134"/>
                  </a:lnTo>
                  <a:lnTo>
                    <a:pt x="102" y="146"/>
                  </a:lnTo>
                  <a:lnTo>
                    <a:pt x="94" y="140"/>
                  </a:lnTo>
                  <a:lnTo>
                    <a:pt x="88" y="130"/>
                  </a:lnTo>
                  <a:lnTo>
                    <a:pt x="76" y="114"/>
                  </a:lnTo>
                  <a:lnTo>
                    <a:pt x="66" y="94"/>
                  </a:lnTo>
                  <a:lnTo>
                    <a:pt x="54" y="76"/>
                  </a:lnTo>
                  <a:lnTo>
                    <a:pt x="44" y="62"/>
                  </a:lnTo>
                  <a:lnTo>
                    <a:pt x="34" y="50"/>
                  </a:lnTo>
                  <a:lnTo>
                    <a:pt x="24" y="42"/>
                  </a:lnTo>
                  <a:lnTo>
                    <a:pt x="12" y="36"/>
                  </a:lnTo>
                  <a:lnTo>
                    <a:pt x="10" y="32"/>
                  </a:lnTo>
                  <a:lnTo>
                    <a:pt x="6" y="28"/>
                  </a:lnTo>
                  <a:lnTo>
                    <a:pt x="4" y="22"/>
                  </a:lnTo>
                  <a:lnTo>
                    <a:pt x="2" y="1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42" name="Freeform 232"/>
            <p:cNvSpPr/>
            <p:nvPr/>
          </p:nvSpPr>
          <p:spPr bwMode="auto">
            <a:xfrm>
              <a:off x="5767869" y="3337101"/>
              <a:ext cx="336708" cy="204426"/>
            </a:xfrm>
            <a:custGeom>
              <a:avLst/>
              <a:gdLst>
                <a:gd name="T0" fmla="*/ 2147483647 w 230"/>
                <a:gd name="T1" fmla="*/ 2147483647 h 130"/>
                <a:gd name="T2" fmla="*/ 2147483647 w 230"/>
                <a:gd name="T3" fmla="*/ 2147483647 h 130"/>
                <a:gd name="T4" fmla="*/ 2147483647 w 230"/>
                <a:gd name="T5" fmla="*/ 2147483647 h 130"/>
                <a:gd name="T6" fmla="*/ 2147483647 w 230"/>
                <a:gd name="T7" fmla="*/ 2147483647 h 130"/>
                <a:gd name="T8" fmla="*/ 2147483647 w 230"/>
                <a:gd name="T9" fmla="*/ 2147483647 h 130"/>
                <a:gd name="T10" fmla="*/ 2147483647 w 230"/>
                <a:gd name="T11" fmla="*/ 2147483647 h 130"/>
                <a:gd name="T12" fmla="*/ 2147483647 w 230"/>
                <a:gd name="T13" fmla="*/ 2147483647 h 130"/>
                <a:gd name="T14" fmla="*/ 2147483647 w 230"/>
                <a:gd name="T15" fmla="*/ 2147483647 h 130"/>
                <a:gd name="T16" fmla="*/ 2147483647 w 230"/>
                <a:gd name="T17" fmla="*/ 2147483647 h 130"/>
                <a:gd name="T18" fmla="*/ 2147483647 w 230"/>
                <a:gd name="T19" fmla="*/ 2147483647 h 130"/>
                <a:gd name="T20" fmla="*/ 2147483647 w 230"/>
                <a:gd name="T21" fmla="*/ 2147483647 h 130"/>
                <a:gd name="T22" fmla="*/ 2147483647 w 230"/>
                <a:gd name="T23" fmla="*/ 2147483647 h 130"/>
                <a:gd name="T24" fmla="*/ 2147483647 w 230"/>
                <a:gd name="T25" fmla="*/ 2147483647 h 130"/>
                <a:gd name="T26" fmla="*/ 2147483647 w 230"/>
                <a:gd name="T27" fmla="*/ 2147483647 h 130"/>
                <a:gd name="T28" fmla="*/ 2147483647 w 230"/>
                <a:gd name="T29" fmla="*/ 2147483647 h 130"/>
                <a:gd name="T30" fmla="*/ 2147483647 w 230"/>
                <a:gd name="T31" fmla="*/ 2147483647 h 130"/>
                <a:gd name="T32" fmla="*/ 2147483647 w 230"/>
                <a:gd name="T33" fmla="*/ 2147483647 h 130"/>
                <a:gd name="T34" fmla="*/ 2147483647 w 230"/>
                <a:gd name="T35" fmla="*/ 2147483647 h 130"/>
                <a:gd name="T36" fmla="*/ 2147483647 w 230"/>
                <a:gd name="T37" fmla="*/ 2147483647 h 130"/>
                <a:gd name="T38" fmla="*/ 2147483647 w 230"/>
                <a:gd name="T39" fmla="*/ 2147483647 h 130"/>
                <a:gd name="T40" fmla="*/ 2147483647 w 230"/>
                <a:gd name="T41" fmla="*/ 2147483647 h 130"/>
                <a:gd name="T42" fmla="*/ 2147483647 w 230"/>
                <a:gd name="T43" fmla="*/ 2147483647 h 130"/>
                <a:gd name="T44" fmla="*/ 2147483647 w 230"/>
                <a:gd name="T45" fmla="*/ 2147483647 h 130"/>
                <a:gd name="T46" fmla="*/ 2147483647 w 230"/>
                <a:gd name="T47" fmla="*/ 2147483647 h 130"/>
                <a:gd name="T48" fmla="*/ 2147483647 w 230"/>
                <a:gd name="T49" fmla="*/ 2147483647 h 130"/>
                <a:gd name="T50" fmla="*/ 2147483647 w 230"/>
                <a:gd name="T51" fmla="*/ 2147483647 h 130"/>
                <a:gd name="T52" fmla="*/ 2147483647 w 230"/>
                <a:gd name="T53" fmla="*/ 2147483647 h 130"/>
                <a:gd name="T54" fmla="*/ 0 w 230"/>
                <a:gd name="T55" fmla="*/ 2147483647 h 130"/>
                <a:gd name="T56" fmla="*/ 2147483647 w 230"/>
                <a:gd name="T57" fmla="*/ 2147483647 h 130"/>
                <a:gd name="T58" fmla="*/ 2147483647 w 230"/>
                <a:gd name="T59" fmla="*/ 2147483647 h 130"/>
                <a:gd name="T60" fmla="*/ 2147483647 w 230"/>
                <a:gd name="T61" fmla="*/ 2147483647 h 130"/>
                <a:gd name="T62" fmla="*/ 2147483647 w 230"/>
                <a:gd name="T63" fmla="*/ 2147483647 h 1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130"/>
                <a:gd name="T98" fmla="*/ 230 w 230"/>
                <a:gd name="T99" fmla="*/ 130 h 1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130">
                  <a:moveTo>
                    <a:pt x="6" y="6"/>
                  </a:moveTo>
                  <a:lnTo>
                    <a:pt x="18" y="6"/>
                  </a:lnTo>
                  <a:lnTo>
                    <a:pt x="28" y="10"/>
                  </a:lnTo>
                  <a:lnTo>
                    <a:pt x="42" y="22"/>
                  </a:lnTo>
                  <a:lnTo>
                    <a:pt x="50" y="22"/>
                  </a:lnTo>
                  <a:lnTo>
                    <a:pt x="66" y="24"/>
                  </a:lnTo>
                  <a:lnTo>
                    <a:pt x="66" y="14"/>
                  </a:lnTo>
                  <a:lnTo>
                    <a:pt x="78" y="4"/>
                  </a:lnTo>
                  <a:lnTo>
                    <a:pt x="88" y="0"/>
                  </a:lnTo>
                  <a:lnTo>
                    <a:pt x="104" y="6"/>
                  </a:lnTo>
                  <a:lnTo>
                    <a:pt x="110" y="12"/>
                  </a:lnTo>
                  <a:lnTo>
                    <a:pt x="112" y="18"/>
                  </a:lnTo>
                  <a:lnTo>
                    <a:pt x="114" y="22"/>
                  </a:lnTo>
                  <a:lnTo>
                    <a:pt x="114" y="26"/>
                  </a:lnTo>
                  <a:lnTo>
                    <a:pt x="120" y="28"/>
                  </a:lnTo>
                  <a:lnTo>
                    <a:pt x="130" y="28"/>
                  </a:lnTo>
                  <a:lnTo>
                    <a:pt x="140" y="28"/>
                  </a:lnTo>
                  <a:lnTo>
                    <a:pt x="146" y="38"/>
                  </a:lnTo>
                  <a:lnTo>
                    <a:pt x="158" y="52"/>
                  </a:lnTo>
                  <a:lnTo>
                    <a:pt x="170" y="60"/>
                  </a:lnTo>
                  <a:lnTo>
                    <a:pt x="180" y="68"/>
                  </a:lnTo>
                  <a:lnTo>
                    <a:pt x="192" y="70"/>
                  </a:lnTo>
                  <a:lnTo>
                    <a:pt x="204" y="80"/>
                  </a:lnTo>
                  <a:lnTo>
                    <a:pt x="216" y="84"/>
                  </a:lnTo>
                  <a:lnTo>
                    <a:pt x="222" y="86"/>
                  </a:lnTo>
                  <a:lnTo>
                    <a:pt x="226" y="86"/>
                  </a:lnTo>
                  <a:lnTo>
                    <a:pt x="228" y="88"/>
                  </a:lnTo>
                  <a:lnTo>
                    <a:pt x="230" y="96"/>
                  </a:lnTo>
                  <a:lnTo>
                    <a:pt x="230" y="100"/>
                  </a:lnTo>
                  <a:lnTo>
                    <a:pt x="220" y="100"/>
                  </a:lnTo>
                  <a:lnTo>
                    <a:pt x="212" y="96"/>
                  </a:lnTo>
                  <a:lnTo>
                    <a:pt x="206" y="92"/>
                  </a:lnTo>
                  <a:lnTo>
                    <a:pt x="196" y="108"/>
                  </a:lnTo>
                  <a:lnTo>
                    <a:pt x="186" y="122"/>
                  </a:lnTo>
                  <a:lnTo>
                    <a:pt x="178" y="128"/>
                  </a:lnTo>
                  <a:lnTo>
                    <a:pt x="170" y="130"/>
                  </a:lnTo>
                  <a:lnTo>
                    <a:pt x="160" y="128"/>
                  </a:lnTo>
                  <a:lnTo>
                    <a:pt x="150" y="128"/>
                  </a:lnTo>
                  <a:lnTo>
                    <a:pt x="150" y="120"/>
                  </a:lnTo>
                  <a:lnTo>
                    <a:pt x="148" y="112"/>
                  </a:lnTo>
                  <a:lnTo>
                    <a:pt x="140" y="108"/>
                  </a:lnTo>
                  <a:lnTo>
                    <a:pt x="132" y="106"/>
                  </a:lnTo>
                  <a:lnTo>
                    <a:pt x="122" y="100"/>
                  </a:lnTo>
                  <a:lnTo>
                    <a:pt x="108" y="92"/>
                  </a:lnTo>
                  <a:lnTo>
                    <a:pt x="92" y="80"/>
                  </a:lnTo>
                  <a:lnTo>
                    <a:pt x="78" y="74"/>
                  </a:lnTo>
                  <a:lnTo>
                    <a:pt x="66" y="76"/>
                  </a:lnTo>
                  <a:lnTo>
                    <a:pt x="54" y="76"/>
                  </a:lnTo>
                  <a:lnTo>
                    <a:pt x="46" y="82"/>
                  </a:lnTo>
                  <a:lnTo>
                    <a:pt x="30" y="92"/>
                  </a:lnTo>
                  <a:lnTo>
                    <a:pt x="28" y="80"/>
                  </a:lnTo>
                  <a:lnTo>
                    <a:pt x="24" y="68"/>
                  </a:lnTo>
                  <a:lnTo>
                    <a:pt x="18" y="62"/>
                  </a:lnTo>
                  <a:lnTo>
                    <a:pt x="8" y="52"/>
                  </a:lnTo>
                  <a:lnTo>
                    <a:pt x="0" y="42"/>
                  </a:lnTo>
                  <a:lnTo>
                    <a:pt x="0" y="36"/>
                  </a:lnTo>
                  <a:lnTo>
                    <a:pt x="2" y="28"/>
                  </a:lnTo>
                  <a:lnTo>
                    <a:pt x="8" y="30"/>
                  </a:lnTo>
                  <a:lnTo>
                    <a:pt x="12" y="36"/>
                  </a:lnTo>
                  <a:lnTo>
                    <a:pt x="22" y="36"/>
                  </a:lnTo>
                  <a:lnTo>
                    <a:pt x="24" y="32"/>
                  </a:lnTo>
                  <a:lnTo>
                    <a:pt x="22" y="22"/>
                  </a:lnTo>
                  <a:lnTo>
                    <a:pt x="18" y="16"/>
                  </a:lnTo>
                  <a:lnTo>
                    <a:pt x="10" y="10"/>
                  </a:lnTo>
                  <a:lnTo>
                    <a:pt x="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43" name="Freeform 233"/>
            <p:cNvSpPr/>
            <p:nvPr/>
          </p:nvSpPr>
          <p:spPr bwMode="auto">
            <a:xfrm>
              <a:off x="6158773" y="3321172"/>
              <a:ext cx="185651" cy="114160"/>
            </a:xfrm>
            <a:custGeom>
              <a:avLst/>
              <a:gdLst>
                <a:gd name="T0" fmla="*/ 2147483647 w 126"/>
                <a:gd name="T1" fmla="*/ 2147483647 h 72"/>
                <a:gd name="T2" fmla="*/ 2147483647 w 126"/>
                <a:gd name="T3" fmla="*/ 2147483647 h 72"/>
                <a:gd name="T4" fmla="*/ 2147483647 w 126"/>
                <a:gd name="T5" fmla="*/ 2147483647 h 72"/>
                <a:gd name="T6" fmla="*/ 2147483647 w 126"/>
                <a:gd name="T7" fmla="*/ 2147483647 h 72"/>
                <a:gd name="T8" fmla="*/ 2147483647 w 126"/>
                <a:gd name="T9" fmla="*/ 2147483647 h 72"/>
                <a:gd name="T10" fmla="*/ 2147483647 w 126"/>
                <a:gd name="T11" fmla="*/ 2147483647 h 72"/>
                <a:gd name="T12" fmla="*/ 2147483647 w 126"/>
                <a:gd name="T13" fmla="*/ 2147483647 h 72"/>
                <a:gd name="T14" fmla="*/ 2147483647 w 126"/>
                <a:gd name="T15" fmla="*/ 2147483647 h 72"/>
                <a:gd name="T16" fmla="*/ 2147483647 w 126"/>
                <a:gd name="T17" fmla="*/ 2147483647 h 72"/>
                <a:gd name="T18" fmla="*/ 0 w 126"/>
                <a:gd name="T19" fmla="*/ 2147483647 h 72"/>
                <a:gd name="T20" fmla="*/ 2147483647 w 126"/>
                <a:gd name="T21" fmla="*/ 2147483647 h 72"/>
                <a:gd name="T22" fmla="*/ 2147483647 w 126"/>
                <a:gd name="T23" fmla="*/ 2147483647 h 72"/>
                <a:gd name="T24" fmla="*/ 2147483647 w 126"/>
                <a:gd name="T25" fmla="*/ 2147483647 h 72"/>
                <a:gd name="T26" fmla="*/ 2147483647 w 126"/>
                <a:gd name="T27" fmla="*/ 2147483647 h 72"/>
                <a:gd name="T28" fmla="*/ 2147483647 w 126"/>
                <a:gd name="T29" fmla="*/ 2147483647 h 72"/>
                <a:gd name="T30" fmla="*/ 2147483647 w 126"/>
                <a:gd name="T31" fmla="*/ 2147483647 h 72"/>
                <a:gd name="T32" fmla="*/ 2147483647 w 126"/>
                <a:gd name="T33" fmla="*/ 2147483647 h 72"/>
                <a:gd name="T34" fmla="*/ 2147483647 w 126"/>
                <a:gd name="T35" fmla="*/ 2147483647 h 72"/>
                <a:gd name="T36" fmla="*/ 2147483647 w 126"/>
                <a:gd name="T37" fmla="*/ 0 h 72"/>
                <a:gd name="T38" fmla="*/ 2147483647 w 126"/>
                <a:gd name="T39" fmla="*/ 2147483647 h 72"/>
                <a:gd name="T40" fmla="*/ 2147483647 w 126"/>
                <a:gd name="T41" fmla="*/ 2147483647 h 72"/>
                <a:gd name="T42" fmla="*/ 2147483647 w 126"/>
                <a:gd name="T43" fmla="*/ 2147483647 h 72"/>
                <a:gd name="T44" fmla="*/ 2147483647 w 126"/>
                <a:gd name="T45" fmla="*/ 2147483647 h 72"/>
                <a:gd name="T46" fmla="*/ 2147483647 w 126"/>
                <a:gd name="T47" fmla="*/ 2147483647 h 72"/>
                <a:gd name="T48" fmla="*/ 2147483647 w 126"/>
                <a:gd name="T49" fmla="*/ 2147483647 h 72"/>
                <a:gd name="T50" fmla="*/ 2147483647 w 126"/>
                <a:gd name="T51" fmla="*/ 2147483647 h 72"/>
                <a:gd name="T52" fmla="*/ 2147483647 w 126"/>
                <a:gd name="T53" fmla="*/ 2147483647 h 72"/>
                <a:gd name="T54" fmla="*/ 2147483647 w 126"/>
                <a:gd name="T55" fmla="*/ 2147483647 h 72"/>
                <a:gd name="T56" fmla="*/ 2147483647 w 126"/>
                <a:gd name="T57" fmla="*/ 2147483647 h 72"/>
                <a:gd name="T58" fmla="*/ 2147483647 w 126"/>
                <a:gd name="T59" fmla="*/ 2147483647 h 72"/>
                <a:gd name="T60" fmla="*/ 2147483647 w 126"/>
                <a:gd name="T61" fmla="*/ 2147483647 h 72"/>
                <a:gd name="T62" fmla="*/ 2147483647 w 126"/>
                <a:gd name="T63" fmla="*/ 2147483647 h 72"/>
                <a:gd name="T64" fmla="*/ 2147483647 w 126"/>
                <a:gd name="T65" fmla="*/ 2147483647 h 72"/>
                <a:gd name="T66" fmla="*/ 2147483647 w 126"/>
                <a:gd name="T67" fmla="*/ 2147483647 h 72"/>
                <a:gd name="T68" fmla="*/ 2147483647 w 126"/>
                <a:gd name="T69" fmla="*/ 2147483647 h 72"/>
                <a:gd name="T70" fmla="*/ 2147483647 w 126"/>
                <a:gd name="T71" fmla="*/ 2147483647 h 72"/>
                <a:gd name="T72" fmla="*/ 2147483647 w 126"/>
                <a:gd name="T73" fmla="*/ 2147483647 h 72"/>
                <a:gd name="T74" fmla="*/ 2147483647 w 126"/>
                <a:gd name="T75" fmla="*/ 2147483647 h 72"/>
                <a:gd name="T76" fmla="*/ 2147483647 w 126"/>
                <a:gd name="T77" fmla="*/ 2147483647 h 72"/>
                <a:gd name="T78" fmla="*/ 2147483647 w 126"/>
                <a:gd name="T79" fmla="*/ 2147483647 h 72"/>
                <a:gd name="T80" fmla="*/ 2147483647 w 126"/>
                <a:gd name="T81" fmla="*/ 2147483647 h 72"/>
                <a:gd name="T82" fmla="*/ 2147483647 w 126"/>
                <a:gd name="T83" fmla="*/ 2147483647 h 72"/>
                <a:gd name="T84" fmla="*/ 2147483647 w 126"/>
                <a:gd name="T85" fmla="*/ 2147483647 h 72"/>
                <a:gd name="T86" fmla="*/ 2147483647 w 126"/>
                <a:gd name="T87" fmla="*/ 2147483647 h 72"/>
                <a:gd name="T88" fmla="*/ 2147483647 w 126"/>
                <a:gd name="T89" fmla="*/ 214748364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6"/>
                <a:gd name="T136" fmla="*/ 0 h 72"/>
                <a:gd name="T137" fmla="*/ 126 w 126"/>
                <a:gd name="T138" fmla="*/ 72 h 7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6" h="72">
                  <a:moveTo>
                    <a:pt x="12" y="60"/>
                  </a:moveTo>
                  <a:lnTo>
                    <a:pt x="20" y="58"/>
                  </a:lnTo>
                  <a:lnTo>
                    <a:pt x="28" y="56"/>
                  </a:lnTo>
                  <a:lnTo>
                    <a:pt x="36" y="52"/>
                  </a:lnTo>
                  <a:lnTo>
                    <a:pt x="42" y="44"/>
                  </a:lnTo>
                  <a:lnTo>
                    <a:pt x="32" y="40"/>
                  </a:lnTo>
                  <a:lnTo>
                    <a:pt x="20" y="32"/>
                  </a:lnTo>
                  <a:lnTo>
                    <a:pt x="16" y="36"/>
                  </a:lnTo>
                  <a:lnTo>
                    <a:pt x="6" y="34"/>
                  </a:lnTo>
                  <a:lnTo>
                    <a:pt x="0" y="32"/>
                  </a:lnTo>
                  <a:lnTo>
                    <a:pt x="2" y="28"/>
                  </a:lnTo>
                  <a:lnTo>
                    <a:pt x="6" y="20"/>
                  </a:lnTo>
                  <a:lnTo>
                    <a:pt x="6" y="8"/>
                  </a:lnTo>
                  <a:lnTo>
                    <a:pt x="18" y="6"/>
                  </a:lnTo>
                  <a:lnTo>
                    <a:pt x="24" y="8"/>
                  </a:lnTo>
                  <a:lnTo>
                    <a:pt x="30" y="10"/>
                  </a:lnTo>
                  <a:lnTo>
                    <a:pt x="38" y="12"/>
                  </a:lnTo>
                  <a:lnTo>
                    <a:pt x="38" y="4"/>
                  </a:lnTo>
                  <a:lnTo>
                    <a:pt x="48" y="0"/>
                  </a:lnTo>
                  <a:lnTo>
                    <a:pt x="56" y="2"/>
                  </a:lnTo>
                  <a:lnTo>
                    <a:pt x="62" y="4"/>
                  </a:lnTo>
                  <a:lnTo>
                    <a:pt x="68" y="6"/>
                  </a:lnTo>
                  <a:lnTo>
                    <a:pt x="86" y="6"/>
                  </a:lnTo>
                  <a:lnTo>
                    <a:pt x="100" y="6"/>
                  </a:lnTo>
                  <a:lnTo>
                    <a:pt x="112" y="6"/>
                  </a:lnTo>
                  <a:lnTo>
                    <a:pt x="126" y="12"/>
                  </a:lnTo>
                  <a:lnTo>
                    <a:pt x="122" y="18"/>
                  </a:lnTo>
                  <a:lnTo>
                    <a:pt x="118" y="24"/>
                  </a:lnTo>
                  <a:lnTo>
                    <a:pt x="114" y="30"/>
                  </a:lnTo>
                  <a:lnTo>
                    <a:pt x="106" y="36"/>
                  </a:lnTo>
                  <a:lnTo>
                    <a:pt x="100" y="42"/>
                  </a:lnTo>
                  <a:lnTo>
                    <a:pt x="88" y="50"/>
                  </a:lnTo>
                  <a:lnTo>
                    <a:pt x="76" y="52"/>
                  </a:lnTo>
                  <a:lnTo>
                    <a:pt x="68" y="52"/>
                  </a:lnTo>
                  <a:lnTo>
                    <a:pt x="60" y="56"/>
                  </a:lnTo>
                  <a:lnTo>
                    <a:pt x="56" y="58"/>
                  </a:lnTo>
                  <a:lnTo>
                    <a:pt x="50" y="64"/>
                  </a:lnTo>
                  <a:lnTo>
                    <a:pt x="50" y="68"/>
                  </a:lnTo>
                  <a:lnTo>
                    <a:pt x="44" y="72"/>
                  </a:lnTo>
                  <a:lnTo>
                    <a:pt x="38" y="72"/>
                  </a:lnTo>
                  <a:lnTo>
                    <a:pt x="30" y="72"/>
                  </a:lnTo>
                  <a:lnTo>
                    <a:pt x="24" y="70"/>
                  </a:lnTo>
                  <a:lnTo>
                    <a:pt x="18" y="70"/>
                  </a:lnTo>
                  <a:lnTo>
                    <a:pt x="10" y="70"/>
                  </a:lnTo>
                  <a:lnTo>
                    <a:pt x="12"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44" name="Freeform 234"/>
            <p:cNvSpPr/>
            <p:nvPr/>
          </p:nvSpPr>
          <p:spPr bwMode="auto">
            <a:xfrm>
              <a:off x="5825524" y="3252145"/>
              <a:ext cx="394363" cy="244249"/>
            </a:xfrm>
            <a:custGeom>
              <a:avLst/>
              <a:gdLst>
                <a:gd name="T0" fmla="*/ 0 w 270"/>
                <a:gd name="T1" fmla="*/ 2147483647 h 154"/>
                <a:gd name="T2" fmla="*/ 2147483647 w 270"/>
                <a:gd name="T3" fmla="*/ 2147483647 h 154"/>
                <a:gd name="T4" fmla="*/ 2147483647 w 270"/>
                <a:gd name="T5" fmla="*/ 2147483647 h 154"/>
                <a:gd name="T6" fmla="*/ 2147483647 w 270"/>
                <a:gd name="T7" fmla="*/ 2147483647 h 154"/>
                <a:gd name="T8" fmla="*/ 2147483647 w 270"/>
                <a:gd name="T9" fmla="*/ 2147483647 h 154"/>
                <a:gd name="T10" fmla="*/ 2147483647 w 270"/>
                <a:gd name="T11" fmla="*/ 2147483647 h 154"/>
                <a:gd name="T12" fmla="*/ 2147483647 w 270"/>
                <a:gd name="T13" fmla="*/ 2147483647 h 154"/>
                <a:gd name="T14" fmla="*/ 2147483647 w 270"/>
                <a:gd name="T15" fmla="*/ 2147483647 h 154"/>
                <a:gd name="T16" fmla="*/ 2147483647 w 270"/>
                <a:gd name="T17" fmla="*/ 2147483647 h 154"/>
                <a:gd name="T18" fmla="*/ 2147483647 w 270"/>
                <a:gd name="T19" fmla="*/ 2147483647 h 154"/>
                <a:gd name="T20" fmla="*/ 2147483647 w 270"/>
                <a:gd name="T21" fmla="*/ 2147483647 h 154"/>
                <a:gd name="T22" fmla="*/ 2147483647 w 270"/>
                <a:gd name="T23" fmla="*/ 2147483647 h 154"/>
                <a:gd name="T24" fmla="*/ 2147483647 w 270"/>
                <a:gd name="T25" fmla="*/ 2147483647 h 154"/>
                <a:gd name="T26" fmla="*/ 2147483647 w 270"/>
                <a:gd name="T27" fmla="*/ 2147483647 h 154"/>
                <a:gd name="T28" fmla="*/ 2147483647 w 270"/>
                <a:gd name="T29" fmla="*/ 2147483647 h 154"/>
                <a:gd name="T30" fmla="*/ 2147483647 w 270"/>
                <a:gd name="T31" fmla="*/ 2147483647 h 154"/>
                <a:gd name="T32" fmla="*/ 2147483647 w 270"/>
                <a:gd name="T33" fmla="*/ 2147483647 h 154"/>
                <a:gd name="T34" fmla="*/ 2147483647 w 270"/>
                <a:gd name="T35" fmla="*/ 2147483647 h 154"/>
                <a:gd name="T36" fmla="*/ 2147483647 w 270"/>
                <a:gd name="T37" fmla="*/ 2147483647 h 154"/>
                <a:gd name="T38" fmla="*/ 2147483647 w 270"/>
                <a:gd name="T39" fmla="*/ 2147483647 h 154"/>
                <a:gd name="T40" fmla="*/ 2147483647 w 270"/>
                <a:gd name="T41" fmla="*/ 2147483647 h 154"/>
                <a:gd name="T42" fmla="*/ 2147483647 w 270"/>
                <a:gd name="T43" fmla="*/ 2147483647 h 154"/>
                <a:gd name="T44" fmla="*/ 2147483647 w 270"/>
                <a:gd name="T45" fmla="*/ 2147483647 h 154"/>
                <a:gd name="T46" fmla="*/ 2147483647 w 270"/>
                <a:gd name="T47" fmla="*/ 2147483647 h 154"/>
                <a:gd name="T48" fmla="*/ 2147483647 w 270"/>
                <a:gd name="T49" fmla="*/ 2147483647 h 154"/>
                <a:gd name="T50" fmla="*/ 2147483647 w 270"/>
                <a:gd name="T51" fmla="*/ 2147483647 h 154"/>
                <a:gd name="T52" fmla="*/ 2147483647 w 270"/>
                <a:gd name="T53" fmla="*/ 2147483647 h 154"/>
                <a:gd name="T54" fmla="*/ 2147483647 w 270"/>
                <a:gd name="T55" fmla="*/ 2147483647 h 154"/>
                <a:gd name="T56" fmla="*/ 2147483647 w 270"/>
                <a:gd name="T57" fmla="*/ 2147483647 h 154"/>
                <a:gd name="T58" fmla="*/ 2147483647 w 270"/>
                <a:gd name="T59" fmla="*/ 2147483647 h 154"/>
                <a:gd name="T60" fmla="*/ 2147483647 w 270"/>
                <a:gd name="T61" fmla="*/ 2147483647 h 154"/>
                <a:gd name="T62" fmla="*/ 2147483647 w 270"/>
                <a:gd name="T63" fmla="*/ 2147483647 h 154"/>
                <a:gd name="T64" fmla="*/ 2147483647 w 270"/>
                <a:gd name="T65" fmla="*/ 2147483647 h 154"/>
                <a:gd name="T66" fmla="*/ 2147483647 w 270"/>
                <a:gd name="T67" fmla="*/ 2147483647 h 154"/>
                <a:gd name="T68" fmla="*/ 2147483647 w 270"/>
                <a:gd name="T69" fmla="*/ 2147483647 h 154"/>
                <a:gd name="T70" fmla="*/ 2147483647 w 270"/>
                <a:gd name="T71" fmla="*/ 2147483647 h 154"/>
                <a:gd name="T72" fmla="*/ 2147483647 w 270"/>
                <a:gd name="T73" fmla="*/ 2147483647 h 154"/>
                <a:gd name="T74" fmla="*/ 2147483647 w 270"/>
                <a:gd name="T75" fmla="*/ 2147483647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0"/>
                <a:gd name="T115" fmla="*/ 0 h 154"/>
                <a:gd name="T116" fmla="*/ 270 w 270"/>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0" h="154">
                  <a:moveTo>
                    <a:pt x="10" y="76"/>
                  </a:moveTo>
                  <a:lnTo>
                    <a:pt x="0" y="10"/>
                  </a:lnTo>
                  <a:lnTo>
                    <a:pt x="34" y="0"/>
                  </a:lnTo>
                  <a:lnTo>
                    <a:pt x="74" y="18"/>
                  </a:lnTo>
                  <a:lnTo>
                    <a:pt x="92" y="40"/>
                  </a:lnTo>
                  <a:lnTo>
                    <a:pt x="110" y="38"/>
                  </a:lnTo>
                  <a:lnTo>
                    <a:pt x="124" y="36"/>
                  </a:lnTo>
                  <a:lnTo>
                    <a:pt x="136" y="36"/>
                  </a:lnTo>
                  <a:lnTo>
                    <a:pt x="146" y="44"/>
                  </a:lnTo>
                  <a:lnTo>
                    <a:pt x="152" y="50"/>
                  </a:lnTo>
                  <a:lnTo>
                    <a:pt x="158" y="56"/>
                  </a:lnTo>
                  <a:lnTo>
                    <a:pt x="160" y="62"/>
                  </a:lnTo>
                  <a:lnTo>
                    <a:pt x="162" y="66"/>
                  </a:lnTo>
                  <a:lnTo>
                    <a:pt x="170" y="68"/>
                  </a:lnTo>
                  <a:lnTo>
                    <a:pt x="174" y="82"/>
                  </a:lnTo>
                  <a:lnTo>
                    <a:pt x="194" y="82"/>
                  </a:lnTo>
                  <a:lnTo>
                    <a:pt x="196" y="90"/>
                  </a:lnTo>
                  <a:lnTo>
                    <a:pt x="202" y="92"/>
                  </a:lnTo>
                  <a:lnTo>
                    <a:pt x="208" y="82"/>
                  </a:lnTo>
                  <a:lnTo>
                    <a:pt x="214" y="74"/>
                  </a:lnTo>
                  <a:lnTo>
                    <a:pt x="218" y="72"/>
                  </a:lnTo>
                  <a:lnTo>
                    <a:pt x="228" y="64"/>
                  </a:lnTo>
                  <a:lnTo>
                    <a:pt x="234" y="64"/>
                  </a:lnTo>
                  <a:lnTo>
                    <a:pt x="230" y="72"/>
                  </a:lnTo>
                  <a:lnTo>
                    <a:pt x="228" y="76"/>
                  </a:lnTo>
                  <a:lnTo>
                    <a:pt x="232" y="78"/>
                  </a:lnTo>
                  <a:lnTo>
                    <a:pt x="234" y="78"/>
                  </a:lnTo>
                  <a:lnTo>
                    <a:pt x="244" y="80"/>
                  </a:lnTo>
                  <a:lnTo>
                    <a:pt x="248" y="76"/>
                  </a:lnTo>
                  <a:lnTo>
                    <a:pt x="260" y="84"/>
                  </a:lnTo>
                  <a:lnTo>
                    <a:pt x="270" y="88"/>
                  </a:lnTo>
                  <a:lnTo>
                    <a:pt x="264" y="96"/>
                  </a:lnTo>
                  <a:lnTo>
                    <a:pt x="254" y="100"/>
                  </a:lnTo>
                  <a:lnTo>
                    <a:pt x="240" y="104"/>
                  </a:lnTo>
                  <a:lnTo>
                    <a:pt x="234" y="102"/>
                  </a:lnTo>
                  <a:lnTo>
                    <a:pt x="226" y="102"/>
                  </a:lnTo>
                  <a:lnTo>
                    <a:pt x="238" y="96"/>
                  </a:lnTo>
                  <a:lnTo>
                    <a:pt x="238" y="92"/>
                  </a:lnTo>
                  <a:lnTo>
                    <a:pt x="230" y="86"/>
                  </a:lnTo>
                  <a:lnTo>
                    <a:pt x="226" y="92"/>
                  </a:lnTo>
                  <a:lnTo>
                    <a:pt x="216" y="90"/>
                  </a:lnTo>
                  <a:lnTo>
                    <a:pt x="216" y="100"/>
                  </a:lnTo>
                  <a:lnTo>
                    <a:pt x="210" y="102"/>
                  </a:lnTo>
                  <a:lnTo>
                    <a:pt x="208" y="112"/>
                  </a:lnTo>
                  <a:lnTo>
                    <a:pt x="194" y="112"/>
                  </a:lnTo>
                  <a:lnTo>
                    <a:pt x="194" y="118"/>
                  </a:lnTo>
                  <a:lnTo>
                    <a:pt x="196" y="120"/>
                  </a:lnTo>
                  <a:lnTo>
                    <a:pt x="200" y="124"/>
                  </a:lnTo>
                  <a:lnTo>
                    <a:pt x="206" y="128"/>
                  </a:lnTo>
                  <a:lnTo>
                    <a:pt x="210" y="132"/>
                  </a:lnTo>
                  <a:lnTo>
                    <a:pt x="210" y="142"/>
                  </a:lnTo>
                  <a:lnTo>
                    <a:pt x="206" y="152"/>
                  </a:lnTo>
                  <a:lnTo>
                    <a:pt x="200" y="154"/>
                  </a:lnTo>
                  <a:lnTo>
                    <a:pt x="190" y="152"/>
                  </a:lnTo>
                  <a:lnTo>
                    <a:pt x="188" y="142"/>
                  </a:lnTo>
                  <a:lnTo>
                    <a:pt x="182" y="138"/>
                  </a:lnTo>
                  <a:lnTo>
                    <a:pt x="176" y="138"/>
                  </a:lnTo>
                  <a:lnTo>
                    <a:pt x="164" y="134"/>
                  </a:lnTo>
                  <a:lnTo>
                    <a:pt x="152" y="124"/>
                  </a:lnTo>
                  <a:lnTo>
                    <a:pt x="140" y="122"/>
                  </a:lnTo>
                  <a:lnTo>
                    <a:pt x="130" y="114"/>
                  </a:lnTo>
                  <a:lnTo>
                    <a:pt x="118" y="106"/>
                  </a:lnTo>
                  <a:lnTo>
                    <a:pt x="110" y="96"/>
                  </a:lnTo>
                  <a:lnTo>
                    <a:pt x="104" y="88"/>
                  </a:lnTo>
                  <a:lnTo>
                    <a:pt x="100" y="82"/>
                  </a:lnTo>
                  <a:lnTo>
                    <a:pt x="80" y="82"/>
                  </a:lnTo>
                  <a:lnTo>
                    <a:pt x="74" y="80"/>
                  </a:lnTo>
                  <a:lnTo>
                    <a:pt x="72" y="72"/>
                  </a:lnTo>
                  <a:lnTo>
                    <a:pt x="70" y="66"/>
                  </a:lnTo>
                  <a:lnTo>
                    <a:pt x="64" y="60"/>
                  </a:lnTo>
                  <a:lnTo>
                    <a:pt x="48" y="54"/>
                  </a:lnTo>
                  <a:lnTo>
                    <a:pt x="38" y="58"/>
                  </a:lnTo>
                  <a:lnTo>
                    <a:pt x="26" y="68"/>
                  </a:lnTo>
                  <a:lnTo>
                    <a:pt x="26" y="74"/>
                  </a:lnTo>
                  <a:lnTo>
                    <a:pt x="26" y="78"/>
                  </a:lnTo>
                  <a:lnTo>
                    <a:pt x="10"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45" name="Freeform 235"/>
            <p:cNvSpPr/>
            <p:nvPr/>
          </p:nvSpPr>
          <p:spPr bwMode="auto">
            <a:xfrm>
              <a:off x="5602974" y="2970727"/>
              <a:ext cx="834851" cy="426109"/>
            </a:xfrm>
            <a:custGeom>
              <a:avLst/>
              <a:gdLst>
                <a:gd name="T0" fmla="*/ 2147483647 w 570"/>
                <a:gd name="T1" fmla="*/ 2147483647 h 270"/>
                <a:gd name="T2" fmla="*/ 2147483647 w 570"/>
                <a:gd name="T3" fmla="*/ 2147483647 h 270"/>
                <a:gd name="T4" fmla="*/ 2147483647 w 570"/>
                <a:gd name="T5" fmla="*/ 2147483647 h 270"/>
                <a:gd name="T6" fmla="*/ 2147483647 w 570"/>
                <a:gd name="T7" fmla="*/ 2147483647 h 270"/>
                <a:gd name="T8" fmla="*/ 2147483647 w 570"/>
                <a:gd name="T9" fmla="*/ 2147483647 h 270"/>
                <a:gd name="T10" fmla="*/ 2147483647 w 570"/>
                <a:gd name="T11" fmla="*/ 2147483647 h 270"/>
                <a:gd name="T12" fmla="*/ 2147483647 w 570"/>
                <a:gd name="T13" fmla="*/ 2147483647 h 270"/>
                <a:gd name="T14" fmla="*/ 2147483647 w 570"/>
                <a:gd name="T15" fmla="*/ 2147483647 h 270"/>
                <a:gd name="T16" fmla="*/ 2147483647 w 570"/>
                <a:gd name="T17" fmla="*/ 2147483647 h 270"/>
                <a:gd name="T18" fmla="*/ 2147483647 w 570"/>
                <a:gd name="T19" fmla="*/ 2147483647 h 270"/>
                <a:gd name="T20" fmla="*/ 0 w 570"/>
                <a:gd name="T21" fmla="*/ 2147483647 h 270"/>
                <a:gd name="T22" fmla="*/ 2147483647 w 570"/>
                <a:gd name="T23" fmla="*/ 2147483647 h 270"/>
                <a:gd name="T24" fmla="*/ 2147483647 w 570"/>
                <a:gd name="T25" fmla="*/ 2147483647 h 270"/>
                <a:gd name="T26" fmla="*/ 2147483647 w 570"/>
                <a:gd name="T27" fmla="*/ 2147483647 h 270"/>
                <a:gd name="T28" fmla="*/ 2147483647 w 570"/>
                <a:gd name="T29" fmla="*/ 2147483647 h 270"/>
                <a:gd name="T30" fmla="*/ 2147483647 w 570"/>
                <a:gd name="T31" fmla="*/ 2147483647 h 270"/>
                <a:gd name="T32" fmla="*/ 2147483647 w 570"/>
                <a:gd name="T33" fmla="*/ 2147483647 h 270"/>
                <a:gd name="T34" fmla="*/ 2147483647 w 570"/>
                <a:gd name="T35" fmla="*/ 2147483647 h 270"/>
                <a:gd name="T36" fmla="*/ 2147483647 w 570"/>
                <a:gd name="T37" fmla="*/ 2147483647 h 270"/>
                <a:gd name="T38" fmla="*/ 2147483647 w 570"/>
                <a:gd name="T39" fmla="*/ 2147483647 h 270"/>
                <a:gd name="T40" fmla="*/ 2147483647 w 570"/>
                <a:gd name="T41" fmla="*/ 2147483647 h 270"/>
                <a:gd name="T42" fmla="*/ 2147483647 w 570"/>
                <a:gd name="T43" fmla="*/ 2147483647 h 270"/>
                <a:gd name="T44" fmla="*/ 2147483647 w 570"/>
                <a:gd name="T45" fmla="*/ 2147483647 h 270"/>
                <a:gd name="T46" fmla="*/ 2147483647 w 570"/>
                <a:gd name="T47" fmla="*/ 2147483647 h 270"/>
                <a:gd name="T48" fmla="*/ 2147483647 w 570"/>
                <a:gd name="T49" fmla="*/ 2147483647 h 270"/>
                <a:gd name="T50" fmla="*/ 2147483647 w 570"/>
                <a:gd name="T51" fmla="*/ 2147483647 h 270"/>
                <a:gd name="T52" fmla="*/ 2147483647 w 570"/>
                <a:gd name="T53" fmla="*/ 2147483647 h 270"/>
                <a:gd name="T54" fmla="*/ 2147483647 w 570"/>
                <a:gd name="T55" fmla="*/ 2147483647 h 270"/>
                <a:gd name="T56" fmla="*/ 2147483647 w 570"/>
                <a:gd name="T57" fmla="*/ 2147483647 h 270"/>
                <a:gd name="T58" fmla="*/ 2147483647 w 570"/>
                <a:gd name="T59" fmla="*/ 2147483647 h 270"/>
                <a:gd name="T60" fmla="*/ 2147483647 w 570"/>
                <a:gd name="T61" fmla="*/ 2147483647 h 270"/>
                <a:gd name="T62" fmla="*/ 2147483647 w 570"/>
                <a:gd name="T63" fmla="*/ 2147483647 h 270"/>
                <a:gd name="T64" fmla="*/ 2147483647 w 570"/>
                <a:gd name="T65" fmla="*/ 2147483647 h 270"/>
                <a:gd name="T66" fmla="*/ 2147483647 w 570"/>
                <a:gd name="T67" fmla="*/ 2147483647 h 270"/>
                <a:gd name="T68" fmla="*/ 2147483647 w 570"/>
                <a:gd name="T69" fmla="*/ 2147483647 h 270"/>
                <a:gd name="T70" fmla="*/ 2147483647 w 570"/>
                <a:gd name="T71" fmla="*/ 2147483647 h 270"/>
                <a:gd name="T72" fmla="*/ 2147483647 w 570"/>
                <a:gd name="T73" fmla="*/ 2147483647 h 270"/>
                <a:gd name="T74" fmla="*/ 2147483647 w 570"/>
                <a:gd name="T75" fmla="*/ 2147483647 h 270"/>
                <a:gd name="T76" fmla="*/ 2147483647 w 570"/>
                <a:gd name="T77" fmla="*/ 2147483647 h 270"/>
                <a:gd name="T78" fmla="*/ 2147483647 w 570"/>
                <a:gd name="T79" fmla="*/ 2147483647 h 270"/>
                <a:gd name="T80" fmla="*/ 2147483647 w 570"/>
                <a:gd name="T81" fmla="*/ 2147483647 h 270"/>
                <a:gd name="T82" fmla="*/ 2147483647 w 570"/>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70"/>
                <a:gd name="T127" fmla="*/ 0 h 270"/>
                <a:gd name="T128" fmla="*/ 570 w 570"/>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70" h="270">
                  <a:moveTo>
                    <a:pt x="118" y="238"/>
                  </a:moveTo>
                  <a:lnTo>
                    <a:pt x="110" y="240"/>
                  </a:lnTo>
                  <a:lnTo>
                    <a:pt x="108" y="248"/>
                  </a:lnTo>
                  <a:lnTo>
                    <a:pt x="108" y="252"/>
                  </a:lnTo>
                  <a:lnTo>
                    <a:pt x="104" y="248"/>
                  </a:lnTo>
                  <a:lnTo>
                    <a:pt x="102" y="236"/>
                  </a:lnTo>
                  <a:lnTo>
                    <a:pt x="102" y="230"/>
                  </a:lnTo>
                  <a:lnTo>
                    <a:pt x="92" y="224"/>
                  </a:lnTo>
                  <a:lnTo>
                    <a:pt x="84" y="222"/>
                  </a:lnTo>
                  <a:lnTo>
                    <a:pt x="72" y="210"/>
                  </a:lnTo>
                  <a:lnTo>
                    <a:pt x="62" y="200"/>
                  </a:lnTo>
                  <a:lnTo>
                    <a:pt x="58" y="194"/>
                  </a:lnTo>
                  <a:lnTo>
                    <a:pt x="64" y="194"/>
                  </a:lnTo>
                  <a:lnTo>
                    <a:pt x="76" y="196"/>
                  </a:lnTo>
                  <a:lnTo>
                    <a:pt x="70" y="184"/>
                  </a:lnTo>
                  <a:lnTo>
                    <a:pt x="82" y="182"/>
                  </a:lnTo>
                  <a:lnTo>
                    <a:pt x="94" y="182"/>
                  </a:lnTo>
                  <a:lnTo>
                    <a:pt x="92" y="168"/>
                  </a:lnTo>
                  <a:lnTo>
                    <a:pt x="92" y="158"/>
                  </a:lnTo>
                  <a:lnTo>
                    <a:pt x="88" y="152"/>
                  </a:lnTo>
                  <a:lnTo>
                    <a:pt x="80" y="152"/>
                  </a:lnTo>
                  <a:lnTo>
                    <a:pt x="74" y="156"/>
                  </a:lnTo>
                  <a:lnTo>
                    <a:pt x="70" y="154"/>
                  </a:lnTo>
                  <a:lnTo>
                    <a:pt x="64" y="152"/>
                  </a:lnTo>
                  <a:lnTo>
                    <a:pt x="52" y="152"/>
                  </a:lnTo>
                  <a:lnTo>
                    <a:pt x="42" y="162"/>
                  </a:lnTo>
                  <a:lnTo>
                    <a:pt x="36" y="152"/>
                  </a:lnTo>
                  <a:lnTo>
                    <a:pt x="24" y="136"/>
                  </a:lnTo>
                  <a:lnTo>
                    <a:pt x="10" y="136"/>
                  </a:lnTo>
                  <a:lnTo>
                    <a:pt x="10" y="126"/>
                  </a:lnTo>
                  <a:lnTo>
                    <a:pt x="4" y="128"/>
                  </a:lnTo>
                  <a:lnTo>
                    <a:pt x="0" y="128"/>
                  </a:lnTo>
                  <a:lnTo>
                    <a:pt x="0" y="126"/>
                  </a:lnTo>
                  <a:lnTo>
                    <a:pt x="0" y="110"/>
                  </a:lnTo>
                  <a:lnTo>
                    <a:pt x="0" y="96"/>
                  </a:lnTo>
                  <a:lnTo>
                    <a:pt x="10" y="88"/>
                  </a:lnTo>
                  <a:lnTo>
                    <a:pt x="18" y="98"/>
                  </a:lnTo>
                  <a:lnTo>
                    <a:pt x="26" y="94"/>
                  </a:lnTo>
                  <a:lnTo>
                    <a:pt x="24" y="82"/>
                  </a:lnTo>
                  <a:lnTo>
                    <a:pt x="48" y="62"/>
                  </a:lnTo>
                  <a:lnTo>
                    <a:pt x="68" y="66"/>
                  </a:lnTo>
                  <a:lnTo>
                    <a:pt x="86" y="72"/>
                  </a:lnTo>
                  <a:lnTo>
                    <a:pt x="102" y="84"/>
                  </a:lnTo>
                  <a:lnTo>
                    <a:pt x="110" y="82"/>
                  </a:lnTo>
                  <a:lnTo>
                    <a:pt x="122" y="86"/>
                  </a:lnTo>
                  <a:lnTo>
                    <a:pt x="128" y="78"/>
                  </a:lnTo>
                  <a:lnTo>
                    <a:pt x="160" y="78"/>
                  </a:lnTo>
                  <a:lnTo>
                    <a:pt x="170" y="86"/>
                  </a:lnTo>
                  <a:lnTo>
                    <a:pt x="176" y="86"/>
                  </a:lnTo>
                  <a:lnTo>
                    <a:pt x="186" y="84"/>
                  </a:lnTo>
                  <a:lnTo>
                    <a:pt x="202" y="84"/>
                  </a:lnTo>
                  <a:lnTo>
                    <a:pt x="204" y="70"/>
                  </a:lnTo>
                  <a:lnTo>
                    <a:pt x="180" y="62"/>
                  </a:lnTo>
                  <a:lnTo>
                    <a:pt x="184" y="56"/>
                  </a:lnTo>
                  <a:lnTo>
                    <a:pt x="186" y="44"/>
                  </a:lnTo>
                  <a:lnTo>
                    <a:pt x="200" y="42"/>
                  </a:lnTo>
                  <a:lnTo>
                    <a:pt x="188" y="36"/>
                  </a:lnTo>
                  <a:lnTo>
                    <a:pt x="182" y="26"/>
                  </a:lnTo>
                  <a:lnTo>
                    <a:pt x="204" y="24"/>
                  </a:lnTo>
                  <a:lnTo>
                    <a:pt x="270" y="10"/>
                  </a:lnTo>
                  <a:lnTo>
                    <a:pt x="280" y="0"/>
                  </a:lnTo>
                  <a:lnTo>
                    <a:pt x="308" y="4"/>
                  </a:lnTo>
                  <a:lnTo>
                    <a:pt x="320" y="22"/>
                  </a:lnTo>
                  <a:lnTo>
                    <a:pt x="354" y="26"/>
                  </a:lnTo>
                  <a:lnTo>
                    <a:pt x="352" y="32"/>
                  </a:lnTo>
                  <a:lnTo>
                    <a:pt x="370" y="32"/>
                  </a:lnTo>
                  <a:lnTo>
                    <a:pt x="388" y="18"/>
                  </a:lnTo>
                  <a:lnTo>
                    <a:pt x="396" y="18"/>
                  </a:lnTo>
                  <a:lnTo>
                    <a:pt x="396" y="28"/>
                  </a:lnTo>
                  <a:lnTo>
                    <a:pt x="412" y="34"/>
                  </a:lnTo>
                  <a:lnTo>
                    <a:pt x="464" y="82"/>
                  </a:lnTo>
                  <a:lnTo>
                    <a:pt x="472" y="84"/>
                  </a:lnTo>
                  <a:lnTo>
                    <a:pt x="472" y="74"/>
                  </a:lnTo>
                  <a:lnTo>
                    <a:pt x="484" y="76"/>
                  </a:lnTo>
                  <a:lnTo>
                    <a:pt x="486" y="84"/>
                  </a:lnTo>
                  <a:lnTo>
                    <a:pt x="506" y="86"/>
                  </a:lnTo>
                  <a:lnTo>
                    <a:pt x="510" y="78"/>
                  </a:lnTo>
                  <a:lnTo>
                    <a:pt x="534" y="94"/>
                  </a:lnTo>
                  <a:lnTo>
                    <a:pt x="550" y="104"/>
                  </a:lnTo>
                  <a:lnTo>
                    <a:pt x="570" y="108"/>
                  </a:lnTo>
                  <a:lnTo>
                    <a:pt x="564" y="112"/>
                  </a:lnTo>
                  <a:lnTo>
                    <a:pt x="562" y="116"/>
                  </a:lnTo>
                  <a:lnTo>
                    <a:pt x="558" y="120"/>
                  </a:lnTo>
                  <a:lnTo>
                    <a:pt x="544" y="130"/>
                  </a:lnTo>
                  <a:lnTo>
                    <a:pt x="556" y="144"/>
                  </a:lnTo>
                  <a:lnTo>
                    <a:pt x="548" y="152"/>
                  </a:lnTo>
                  <a:lnTo>
                    <a:pt x="540" y="154"/>
                  </a:lnTo>
                  <a:lnTo>
                    <a:pt x="532" y="152"/>
                  </a:lnTo>
                  <a:lnTo>
                    <a:pt x="518" y="148"/>
                  </a:lnTo>
                  <a:lnTo>
                    <a:pt x="522" y="160"/>
                  </a:lnTo>
                  <a:lnTo>
                    <a:pt x="522" y="176"/>
                  </a:lnTo>
                  <a:lnTo>
                    <a:pt x="520" y="184"/>
                  </a:lnTo>
                  <a:lnTo>
                    <a:pt x="510" y="186"/>
                  </a:lnTo>
                  <a:lnTo>
                    <a:pt x="498" y="182"/>
                  </a:lnTo>
                  <a:lnTo>
                    <a:pt x="500" y="190"/>
                  </a:lnTo>
                  <a:lnTo>
                    <a:pt x="510" y="210"/>
                  </a:lnTo>
                  <a:lnTo>
                    <a:pt x="512" y="224"/>
                  </a:lnTo>
                  <a:lnTo>
                    <a:pt x="506" y="234"/>
                  </a:lnTo>
                  <a:lnTo>
                    <a:pt x="492" y="228"/>
                  </a:lnTo>
                  <a:lnTo>
                    <a:pt x="480" y="228"/>
                  </a:lnTo>
                  <a:lnTo>
                    <a:pt x="460" y="228"/>
                  </a:lnTo>
                  <a:lnTo>
                    <a:pt x="448" y="228"/>
                  </a:lnTo>
                  <a:lnTo>
                    <a:pt x="428" y="222"/>
                  </a:lnTo>
                  <a:lnTo>
                    <a:pt x="418" y="226"/>
                  </a:lnTo>
                  <a:lnTo>
                    <a:pt x="418" y="234"/>
                  </a:lnTo>
                  <a:lnTo>
                    <a:pt x="398" y="228"/>
                  </a:lnTo>
                  <a:lnTo>
                    <a:pt x="386" y="230"/>
                  </a:lnTo>
                  <a:lnTo>
                    <a:pt x="386" y="242"/>
                  </a:lnTo>
                  <a:lnTo>
                    <a:pt x="380" y="242"/>
                  </a:lnTo>
                  <a:lnTo>
                    <a:pt x="360" y="260"/>
                  </a:lnTo>
                  <a:lnTo>
                    <a:pt x="358" y="264"/>
                  </a:lnTo>
                  <a:lnTo>
                    <a:pt x="354" y="270"/>
                  </a:lnTo>
                  <a:lnTo>
                    <a:pt x="348" y="268"/>
                  </a:lnTo>
                  <a:lnTo>
                    <a:pt x="346" y="260"/>
                  </a:lnTo>
                  <a:lnTo>
                    <a:pt x="326" y="260"/>
                  </a:lnTo>
                  <a:lnTo>
                    <a:pt x="322" y="246"/>
                  </a:lnTo>
                  <a:lnTo>
                    <a:pt x="314" y="244"/>
                  </a:lnTo>
                  <a:lnTo>
                    <a:pt x="310" y="234"/>
                  </a:lnTo>
                  <a:lnTo>
                    <a:pt x="288" y="214"/>
                  </a:lnTo>
                  <a:lnTo>
                    <a:pt x="244" y="218"/>
                  </a:lnTo>
                  <a:lnTo>
                    <a:pt x="226" y="196"/>
                  </a:lnTo>
                  <a:lnTo>
                    <a:pt x="186" y="178"/>
                  </a:lnTo>
                  <a:lnTo>
                    <a:pt x="152" y="188"/>
                  </a:lnTo>
                  <a:lnTo>
                    <a:pt x="162" y="254"/>
                  </a:lnTo>
                  <a:lnTo>
                    <a:pt x="154" y="254"/>
                  </a:lnTo>
                  <a:lnTo>
                    <a:pt x="140" y="242"/>
                  </a:lnTo>
                  <a:lnTo>
                    <a:pt x="130" y="238"/>
                  </a:lnTo>
                  <a:lnTo>
                    <a:pt x="118" y="2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46" name="Freeform 236"/>
            <p:cNvSpPr/>
            <p:nvPr/>
          </p:nvSpPr>
          <p:spPr bwMode="auto">
            <a:xfrm>
              <a:off x="5602974" y="3423385"/>
              <a:ext cx="34594" cy="21239"/>
            </a:xfrm>
            <a:custGeom>
              <a:avLst/>
              <a:gdLst>
                <a:gd name="T0" fmla="*/ 0 w 24"/>
                <a:gd name="T1" fmla="*/ 2147483647 h 14"/>
                <a:gd name="T2" fmla="*/ 2147483647 w 24"/>
                <a:gd name="T3" fmla="*/ 0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0 w 2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4"/>
                <a:gd name="T26" fmla="*/ 24 w 24"/>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4">
                  <a:moveTo>
                    <a:pt x="0" y="2"/>
                  </a:moveTo>
                  <a:lnTo>
                    <a:pt x="8" y="0"/>
                  </a:lnTo>
                  <a:lnTo>
                    <a:pt x="18" y="8"/>
                  </a:lnTo>
                  <a:lnTo>
                    <a:pt x="24" y="12"/>
                  </a:lnTo>
                  <a:lnTo>
                    <a:pt x="16" y="14"/>
                  </a:lnTo>
                  <a:lnTo>
                    <a:pt x="12" y="14"/>
                  </a:lnTo>
                  <a:lnTo>
                    <a:pt x="6" y="1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47" name="Freeform 237"/>
            <p:cNvSpPr/>
            <p:nvPr/>
          </p:nvSpPr>
          <p:spPr bwMode="auto">
            <a:xfrm>
              <a:off x="5117515" y="2417183"/>
              <a:ext cx="2878162" cy="955758"/>
            </a:xfrm>
            <a:custGeom>
              <a:avLst/>
              <a:gdLst>
                <a:gd name="T0" fmla="*/ 2147483647 w 1968"/>
                <a:gd name="T1" fmla="*/ 2147483647 h 606"/>
                <a:gd name="T2" fmla="*/ 2147483647 w 1968"/>
                <a:gd name="T3" fmla="*/ 2147483647 h 606"/>
                <a:gd name="T4" fmla="*/ 2147483647 w 1968"/>
                <a:gd name="T5" fmla="*/ 2147483647 h 606"/>
                <a:gd name="T6" fmla="*/ 2147483647 w 1968"/>
                <a:gd name="T7" fmla="*/ 2147483647 h 606"/>
                <a:gd name="T8" fmla="*/ 2147483647 w 1968"/>
                <a:gd name="T9" fmla="*/ 2147483647 h 606"/>
                <a:gd name="T10" fmla="*/ 2147483647 w 1968"/>
                <a:gd name="T11" fmla="*/ 2147483647 h 606"/>
                <a:gd name="T12" fmla="*/ 2147483647 w 1968"/>
                <a:gd name="T13" fmla="*/ 2147483647 h 606"/>
                <a:gd name="T14" fmla="*/ 2147483647 w 1968"/>
                <a:gd name="T15" fmla="*/ 2147483647 h 606"/>
                <a:gd name="T16" fmla="*/ 2147483647 w 1968"/>
                <a:gd name="T17" fmla="*/ 2147483647 h 606"/>
                <a:gd name="T18" fmla="*/ 2147483647 w 1968"/>
                <a:gd name="T19" fmla="*/ 2147483647 h 606"/>
                <a:gd name="T20" fmla="*/ 2147483647 w 1968"/>
                <a:gd name="T21" fmla="*/ 2147483647 h 606"/>
                <a:gd name="T22" fmla="*/ 2147483647 w 1968"/>
                <a:gd name="T23" fmla="*/ 2147483647 h 606"/>
                <a:gd name="T24" fmla="*/ 2147483647 w 1968"/>
                <a:gd name="T25" fmla="*/ 2147483647 h 606"/>
                <a:gd name="T26" fmla="*/ 2147483647 w 1968"/>
                <a:gd name="T27" fmla="*/ 2147483647 h 606"/>
                <a:gd name="T28" fmla="*/ 2147483647 w 1968"/>
                <a:gd name="T29" fmla="*/ 2147483647 h 606"/>
                <a:gd name="T30" fmla="*/ 2147483647 w 1968"/>
                <a:gd name="T31" fmla="*/ 2147483647 h 606"/>
                <a:gd name="T32" fmla="*/ 2147483647 w 1968"/>
                <a:gd name="T33" fmla="*/ 2147483647 h 606"/>
                <a:gd name="T34" fmla="*/ 2147483647 w 1968"/>
                <a:gd name="T35" fmla="*/ 2147483647 h 606"/>
                <a:gd name="T36" fmla="*/ 2147483647 w 1968"/>
                <a:gd name="T37" fmla="*/ 2147483647 h 606"/>
                <a:gd name="T38" fmla="*/ 2147483647 w 1968"/>
                <a:gd name="T39" fmla="*/ 2147483647 h 606"/>
                <a:gd name="T40" fmla="*/ 2147483647 w 1968"/>
                <a:gd name="T41" fmla="*/ 2147483647 h 606"/>
                <a:gd name="T42" fmla="*/ 2147483647 w 1968"/>
                <a:gd name="T43" fmla="*/ 2147483647 h 606"/>
                <a:gd name="T44" fmla="*/ 2147483647 w 1968"/>
                <a:gd name="T45" fmla="*/ 2147483647 h 606"/>
                <a:gd name="T46" fmla="*/ 2147483647 w 1968"/>
                <a:gd name="T47" fmla="*/ 2147483647 h 606"/>
                <a:gd name="T48" fmla="*/ 2147483647 w 1968"/>
                <a:gd name="T49" fmla="*/ 2147483647 h 606"/>
                <a:gd name="T50" fmla="*/ 2147483647 w 1968"/>
                <a:gd name="T51" fmla="*/ 2147483647 h 606"/>
                <a:gd name="T52" fmla="*/ 2147483647 w 1968"/>
                <a:gd name="T53" fmla="*/ 2147483647 h 606"/>
                <a:gd name="T54" fmla="*/ 2147483647 w 1968"/>
                <a:gd name="T55" fmla="*/ 2147483647 h 606"/>
                <a:gd name="T56" fmla="*/ 2147483647 w 1968"/>
                <a:gd name="T57" fmla="*/ 2147483647 h 606"/>
                <a:gd name="T58" fmla="*/ 2147483647 w 1968"/>
                <a:gd name="T59" fmla="*/ 2147483647 h 606"/>
                <a:gd name="T60" fmla="*/ 2147483647 w 1968"/>
                <a:gd name="T61" fmla="*/ 0 h 606"/>
                <a:gd name="T62" fmla="*/ 2147483647 w 1968"/>
                <a:gd name="T63" fmla="*/ 2147483647 h 606"/>
                <a:gd name="T64" fmla="*/ 2147483647 w 1968"/>
                <a:gd name="T65" fmla="*/ 2147483647 h 606"/>
                <a:gd name="T66" fmla="*/ 2147483647 w 1968"/>
                <a:gd name="T67" fmla="*/ 2147483647 h 606"/>
                <a:gd name="T68" fmla="*/ 2147483647 w 1968"/>
                <a:gd name="T69" fmla="*/ 2147483647 h 606"/>
                <a:gd name="T70" fmla="*/ 2147483647 w 1968"/>
                <a:gd name="T71" fmla="*/ 2147483647 h 606"/>
                <a:gd name="T72" fmla="*/ 2147483647 w 1968"/>
                <a:gd name="T73" fmla="*/ 2147483647 h 606"/>
                <a:gd name="T74" fmla="*/ 2147483647 w 1968"/>
                <a:gd name="T75" fmla="*/ 2147483647 h 606"/>
                <a:gd name="T76" fmla="*/ 2147483647 w 1968"/>
                <a:gd name="T77" fmla="*/ 2147483647 h 606"/>
                <a:gd name="T78" fmla="*/ 2147483647 w 1968"/>
                <a:gd name="T79" fmla="*/ 2147483647 h 606"/>
                <a:gd name="T80" fmla="*/ 2147483647 w 1968"/>
                <a:gd name="T81" fmla="*/ 2147483647 h 606"/>
                <a:gd name="T82" fmla="*/ 2147483647 w 1968"/>
                <a:gd name="T83" fmla="*/ 2147483647 h 606"/>
                <a:gd name="T84" fmla="*/ 2147483647 w 1968"/>
                <a:gd name="T85" fmla="*/ 2147483647 h 606"/>
                <a:gd name="T86" fmla="*/ 2147483647 w 1968"/>
                <a:gd name="T87" fmla="*/ 2147483647 h 606"/>
                <a:gd name="T88" fmla="*/ 2147483647 w 1968"/>
                <a:gd name="T89" fmla="*/ 2147483647 h 606"/>
                <a:gd name="T90" fmla="*/ 2147483647 w 1968"/>
                <a:gd name="T91" fmla="*/ 2147483647 h 606"/>
                <a:gd name="T92" fmla="*/ 2147483647 w 1968"/>
                <a:gd name="T93" fmla="*/ 2147483647 h 606"/>
                <a:gd name="T94" fmla="*/ 2147483647 w 1968"/>
                <a:gd name="T95" fmla="*/ 2147483647 h 606"/>
                <a:gd name="T96" fmla="*/ 2147483647 w 1968"/>
                <a:gd name="T97" fmla="*/ 2147483647 h 606"/>
                <a:gd name="T98" fmla="*/ 2147483647 w 1968"/>
                <a:gd name="T99" fmla="*/ 2147483647 h 606"/>
                <a:gd name="T100" fmla="*/ 2147483647 w 1968"/>
                <a:gd name="T101" fmla="*/ 2147483647 h 606"/>
                <a:gd name="T102" fmla="*/ 2147483647 w 1968"/>
                <a:gd name="T103" fmla="*/ 2147483647 h 606"/>
                <a:gd name="T104" fmla="*/ 2147483647 w 1968"/>
                <a:gd name="T105" fmla="*/ 2147483647 h 606"/>
                <a:gd name="T106" fmla="*/ 2147483647 w 1968"/>
                <a:gd name="T107" fmla="*/ 2147483647 h 606"/>
                <a:gd name="T108" fmla="*/ 2147483647 w 1968"/>
                <a:gd name="T109" fmla="*/ 2147483647 h 606"/>
                <a:gd name="T110" fmla="*/ 2147483647 w 1968"/>
                <a:gd name="T111" fmla="*/ 2147483647 h 606"/>
                <a:gd name="T112" fmla="*/ 2147483647 w 1968"/>
                <a:gd name="T113" fmla="*/ 2147483647 h 606"/>
                <a:gd name="T114" fmla="*/ 2147483647 w 1968"/>
                <a:gd name="T115" fmla="*/ 2147483647 h 606"/>
                <a:gd name="T116" fmla="*/ 2147483647 w 1968"/>
                <a:gd name="T117" fmla="*/ 2147483647 h 606"/>
                <a:gd name="T118" fmla="*/ 2147483647 w 1968"/>
                <a:gd name="T119" fmla="*/ 2147483647 h 6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68"/>
                <a:gd name="T181" fmla="*/ 0 h 606"/>
                <a:gd name="T182" fmla="*/ 1968 w 1968"/>
                <a:gd name="T183" fmla="*/ 606 h 6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68" h="606">
                  <a:moveTo>
                    <a:pt x="902" y="458"/>
                  </a:moveTo>
                  <a:lnTo>
                    <a:pt x="912" y="448"/>
                  </a:lnTo>
                  <a:lnTo>
                    <a:pt x="924" y="440"/>
                  </a:lnTo>
                  <a:lnTo>
                    <a:pt x="936" y="436"/>
                  </a:lnTo>
                  <a:lnTo>
                    <a:pt x="950" y="434"/>
                  </a:lnTo>
                  <a:lnTo>
                    <a:pt x="958" y="436"/>
                  </a:lnTo>
                  <a:lnTo>
                    <a:pt x="964" y="436"/>
                  </a:lnTo>
                  <a:lnTo>
                    <a:pt x="982" y="442"/>
                  </a:lnTo>
                  <a:lnTo>
                    <a:pt x="1000" y="448"/>
                  </a:lnTo>
                  <a:lnTo>
                    <a:pt x="1010" y="450"/>
                  </a:lnTo>
                  <a:lnTo>
                    <a:pt x="1020" y="450"/>
                  </a:lnTo>
                  <a:lnTo>
                    <a:pt x="1026" y="450"/>
                  </a:lnTo>
                  <a:lnTo>
                    <a:pt x="1030" y="448"/>
                  </a:lnTo>
                  <a:lnTo>
                    <a:pt x="1034" y="446"/>
                  </a:lnTo>
                  <a:lnTo>
                    <a:pt x="1036" y="442"/>
                  </a:lnTo>
                  <a:lnTo>
                    <a:pt x="1036" y="438"/>
                  </a:lnTo>
                  <a:lnTo>
                    <a:pt x="1034" y="436"/>
                  </a:lnTo>
                  <a:lnTo>
                    <a:pt x="1028" y="430"/>
                  </a:lnTo>
                  <a:lnTo>
                    <a:pt x="1024" y="424"/>
                  </a:lnTo>
                  <a:lnTo>
                    <a:pt x="1022" y="420"/>
                  </a:lnTo>
                  <a:lnTo>
                    <a:pt x="1020" y="416"/>
                  </a:lnTo>
                  <a:lnTo>
                    <a:pt x="1022" y="414"/>
                  </a:lnTo>
                  <a:lnTo>
                    <a:pt x="1024" y="414"/>
                  </a:lnTo>
                  <a:lnTo>
                    <a:pt x="1030" y="412"/>
                  </a:lnTo>
                  <a:lnTo>
                    <a:pt x="1048" y="412"/>
                  </a:lnTo>
                  <a:lnTo>
                    <a:pt x="1066" y="416"/>
                  </a:lnTo>
                  <a:lnTo>
                    <a:pt x="1076" y="420"/>
                  </a:lnTo>
                  <a:lnTo>
                    <a:pt x="1082" y="426"/>
                  </a:lnTo>
                  <a:lnTo>
                    <a:pt x="1088" y="434"/>
                  </a:lnTo>
                  <a:lnTo>
                    <a:pt x="1092" y="436"/>
                  </a:lnTo>
                  <a:lnTo>
                    <a:pt x="1094" y="438"/>
                  </a:lnTo>
                  <a:lnTo>
                    <a:pt x="1100" y="440"/>
                  </a:lnTo>
                  <a:lnTo>
                    <a:pt x="1108" y="438"/>
                  </a:lnTo>
                  <a:lnTo>
                    <a:pt x="1122" y="436"/>
                  </a:lnTo>
                  <a:lnTo>
                    <a:pt x="1136" y="438"/>
                  </a:lnTo>
                  <a:lnTo>
                    <a:pt x="1148" y="440"/>
                  </a:lnTo>
                  <a:lnTo>
                    <a:pt x="1160" y="446"/>
                  </a:lnTo>
                  <a:lnTo>
                    <a:pt x="1186" y="458"/>
                  </a:lnTo>
                  <a:lnTo>
                    <a:pt x="1200" y="460"/>
                  </a:lnTo>
                  <a:lnTo>
                    <a:pt x="1214" y="462"/>
                  </a:lnTo>
                  <a:lnTo>
                    <a:pt x="1222" y="462"/>
                  </a:lnTo>
                  <a:lnTo>
                    <a:pt x="1230" y="460"/>
                  </a:lnTo>
                  <a:lnTo>
                    <a:pt x="1240" y="452"/>
                  </a:lnTo>
                  <a:lnTo>
                    <a:pt x="1252" y="444"/>
                  </a:lnTo>
                  <a:lnTo>
                    <a:pt x="1258" y="442"/>
                  </a:lnTo>
                  <a:lnTo>
                    <a:pt x="1264" y="442"/>
                  </a:lnTo>
                  <a:lnTo>
                    <a:pt x="1272" y="442"/>
                  </a:lnTo>
                  <a:lnTo>
                    <a:pt x="1284" y="446"/>
                  </a:lnTo>
                  <a:lnTo>
                    <a:pt x="1306" y="454"/>
                  </a:lnTo>
                  <a:lnTo>
                    <a:pt x="1314" y="454"/>
                  </a:lnTo>
                  <a:lnTo>
                    <a:pt x="1324" y="452"/>
                  </a:lnTo>
                  <a:lnTo>
                    <a:pt x="1326" y="450"/>
                  </a:lnTo>
                  <a:lnTo>
                    <a:pt x="1328" y="446"/>
                  </a:lnTo>
                  <a:lnTo>
                    <a:pt x="1328" y="442"/>
                  </a:lnTo>
                  <a:lnTo>
                    <a:pt x="1328" y="436"/>
                  </a:lnTo>
                  <a:lnTo>
                    <a:pt x="1326" y="426"/>
                  </a:lnTo>
                  <a:lnTo>
                    <a:pt x="1324" y="416"/>
                  </a:lnTo>
                  <a:lnTo>
                    <a:pt x="1318" y="410"/>
                  </a:lnTo>
                  <a:lnTo>
                    <a:pt x="1314" y="406"/>
                  </a:lnTo>
                  <a:lnTo>
                    <a:pt x="1312" y="404"/>
                  </a:lnTo>
                  <a:lnTo>
                    <a:pt x="1312" y="398"/>
                  </a:lnTo>
                  <a:lnTo>
                    <a:pt x="1314" y="394"/>
                  </a:lnTo>
                  <a:lnTo>
                    <a:pt x="1318" y="390"/>
                  </a:lnTo>
                  <a:lnTo>
                    <a:pt x="1324" y="388"/>
                  </a:lnTo>
                  <a:lnTo>
                    <a:pt x="1334" y="386"/>
                  </a:lnTo>
                  <a:lnTo>
                    <a:pt x="1346" y="386"/>
                  </a:lnTo>
                  <a:lnTo>
                    <a:pt x="1368" y="388"/>
                  </a:lnTo>
                  <a:lnTo>
                    <a:pt x="1384" y="394"/>
                  </a:lnTo>
                  <a:lnTo>
                    <a:pt x="1396" y="402"/>
                  </a:lnTo>
                  <a:lnTo>
                    <a:pt x="1408" y="410"/>
                  </a:lnTo>
                  <a:lnTo>
                    <a:pt x="1430" y="432"/>
                  </a:lnTo>
                  <a:lnTo>
                    <a:pt x="1442" y="440"/>
                  </a:lnTo>
                  <a:lnTo>
                    <a:pt x="1452" y="448"/>
                  </a:lnTo>
                  <a:lnTo>
                    <a:pt x="1466" y="454"/>
                  </a:lnTo>
                  <a:lnTo>
                    <a:pt x="1480" y="458"/>
                  </a:lnTo>
                  <a:lnTo>
                    <a:pt x="1494" y="462"/>
                  </a:lnTo>
                  <a:lnTo>
                    <a:pt x="1506" y="466"/>
                  </a:lnTo>
                  <a:lnTo>
                    <a:pt x="1512" y="474"/>
                  </a:lnTo>
                  <a:lnTo>
                    <a:pt x="1518" y="482"/>
                  </a:lnTo>
                  <a:lnTo>
                    <a:pt x="1526" y="488"/>
                  </a:lnTo>
                  <a:lnTo>
                    <a:pt x="1532" y="490"/>
                  </a:lnTo>
                  <a:lnTo>
                    <a:pt x="1536" y="490"/>
                  </a:lnTo>
                  <a:lnTo>
                    <a:pt x="1548" y="488"/>
                  </a:lnTo>
                  <a:lnTo>
                    <a:pt x="1554" y="484"/>
                  </a:lnTo>
                  <a:lnTo>
                    <a:pt x="1560" y="478"/>
                  </a:lnTo>
                  <a:lnTo>
                    <a:pt x="1568" y="472"/>
                  </a:lnTo>
                  <a:lnTo>
                    <a:pt x="1576" y="486"/>
                  </a:lnTo>
                  <a:lnTo>
                    <a:pt x="1580" y="496"/>
                  </a:lnTo>
                  <a:lnTo>
                    <a:pt x="1582" y="510"/>
                  </a:lnTo>
                  <a:lnTo>
                    <a:pt x="1582" y="522"/>
                  </a:lnTo>
                  <a:lnTo>
                    <a:pt x="1582" y="528"/>
                  </a:lnTo>
                  <a:lnTo>
                    <a:pt x="1582" y="538"/>
                  </a:lnTo>
                  <a:lnTo>
                    <a:pt x="1574" y="532"/>
                  </a:lnTo>
                  <a:lnTo>
                    <a:pt x="1562" y="528"/>
                  </a:lnTo>
                  <a:lnTo>
                    <a:pt x="1562" y="544"/>
                  </a:lnTo>
                  <a:lnTo>
                    <a:pt x="1570" y="550"/>
                  </a:lnTo>
                  <a:lnTo>
                    <a:pt x="1576" y="558"/>
                  </a:lnTo>
                  <a:lnTo>
                    <a:pt x="1584" y="580"/>
                  </a:lnTo>
                  <a:lnTo>
                    <a:pt x="1590" y="576"/>
                  </a:lnTo>
                  <a:lnTo>
                    <a:pt x="1600" y="574"/>
                  </a:lnTo>
                  <a:lnTo>
                    <a:pt x="1612" y="576"/>
                  </a:lnTo>
                  <a:lnTo>
                    <a:pt x="1618" y="576"/>
                  </a:lnTo>
                  <a:lnTo>
                    <a:pt x="1624" y="574"/>
                  </a:lnTo>
                  <a:lnTo>
                    <a:pt x="1630" y="574"/>
                  </a:lnTo>
                  <a:lnTo>
                    <a:pt x="1634" y="570"/>
                  </a:lnTo>
                  <a:lnTo>
                    <a:pt x="1640" y="558"/>
                  </a:lnTo>
                  <a:lnTo>
                    <a:pt x="1640" y="546"/>
                  </a:lnTo>
                  <a:lnTo>
                    <a:pt x="1642" y="532"/>
                  </a:lnTo>
                  <a:lnTo>
                    <a:pt x="1642" y="518"/>
                  </a:lnTo>
                  <a:lnTo>
                    <a:pt x="1642" y="494"/>
                  </a:lnTo>
                  <a:lnTo>
                    <a:pt x="1640" y="476"/>
                  </a:lnTo>
                  <a:lnTo>
                    <a:pt x="1636" y="458"/>
                  </a:lnTo>
                  <a:lnTo>
                    <a:pt x="1628" y="436"/>
                  </a:lnTo>
                  <a:lnTo>
                    <a:pt x="1616" y="418"/>
                  </a:lnTo>
                  <a:lnTo>
                    <a:pt x="1604" y="402"/>
                  </a:lnTo>
                  <a:lnTo>
                    <a:pt x="1588" y="386"/>
                  </a:lnTo>
                  <a:lnTo>
                    <a:pt x="1580" y="382"/>
                  </a:lnTo>
                  <a:lnTo>
                    <a:pt x="1572" y="380"/>
                  </a:lnTo>
                  <a:lnTo>
                    <a:pt x="1562" y="376"/>
                  </a:lnTo>
                  <a:lnTo>
                    <a:pt x="1554" y="376"/>
                  </a:lnTo>
                  <a:lnTo>
                    <a:pt x="1550" y="376"/>
                  </a:lnTo>
                  <a:lnTo>
                    <a:pt x="1548" y="376"/>
                  </a:lnTo>
                  <a:lnTo>
                    <a:pt x="1544" y="382"/>
                  </a:lnTo>
                  <a:lnTo>
                    <a:pt x="1534" y="378"/>
                  </a:lnTo>
                  <a:lnTo>
                    <a:pt x="1530" y="370"/>
                  </a:lnTo>
                  <a:lnTo>
                    <a:pt x="1524" y="362"/>
                  </a:lnTo>
                  <a:lnTo>
                    <a:pt x="1516" y="354"/>
                  </a:lnTo>
                  <a:lnTo>
                    <a:pt x="1510" y="358"/>
                  </a:lnTo>
                  <a:lnTo>
                    <a:pt x="1502" y="362"/>
                  </a:lnTo>
                  <a:lnTo>
                    <a:pt x="1492" y="366"/>
                  </a:lnTo>
                  <a:lnTo>
                    <a:pt x="1492" y="354"/>
                  </a:lnTo>
                  <a:lnTo>
                    <a:pt x="1494" y="354"/>
                  </a:lnTo>
                  <a:lnTo>
                    <a:pt x="1496" y="350"/>
                  </a:lnTo>
                  <a:lnTo>
                    <a:pt x="1502" y="344"/>
                  </a:lnTo>
                  <a:lnTo>
                    <a:pt x="1504" y="340"/>
                  </a:lnTo>
                  <a:lnTo>
                    <a:pt x="1504" y="334"/>
                  </a:lnTo>
                  <a:lnTo>
                    <a:pt x="1504" y="324"/>
                  </a:lnTo>
                  <a:lnTo>
                    <a:pt x="1506" y="312"/>
                  </a:lnTo>
                  <a:lnTo>
                    <a:pt x="1506" y="308"/>
                  </a:lnTo>
                  <a:lnTo>
                    <a:pt x="1508" y="302"/>
                  </a:lnTo>
                  <a:lnTo>
                    <a:pt x="1516" y="296"/>
                  </a:lnTo>
                  <a:lnTo>
                    <a:pt x="1524" y="290"/>
                  </a:lnTo>
                  <a:lnTo>
                    <a:pt x="1534" y="286"/>
                  </a:lnTo>
                  <a:lnTo>
                    <a:pt x="1546" y="284"/>
                  </a:lnTo>
                  <a:lnTo>
                    <a:pt x="1570" y="286"/>
                  </a:lnTo>
                  <a:lnTo>
                    <a:pt x="1592" y="286"/>
                  </a:lnTo>
                  <a:lnTo>
                    <a:pt x="1610" y="288"/>
                  </a:lnTo>
                  <a:lnTo>
                    <a:pt x="1624" y="292"/>
                  </a:lnTo>
                  <a:lnTo>
                    <a:pt x="1636" y="296"/>
                  </a:lnTo>
                  <a:lnTo>
                    <a:pt x="1648" y="298"/>
                  </a:lnTo>
                  <a:lnTo>
                    <a:pt x="1656" y="296"/>
                  </a:lnTo>
                  <a:lnTo>
                    <a:pt x="1662" y="294"/>
                  </a:lnTo>
                  <a:lnTo>
                    <a:pt x="1668" y="290"/>
                  </a:lnTo>
                  <a:lnTo>
                    <a:pt x="1670" y="286"/>
                  </a:lnTo>
                  <a:lnTo>
                    <a:pt x="1666" y="284"/>
                  </a:lnTo>
                  <a:lnTo>
                    <a:pt x="1660" y="278"/>
                  </a:lnTo>
                  <a:lnTo>
                    <a:pt x="1656" y="272"/>
                  </a:lnTo>
                  <a:lnTo>
                    <a:pt x="1654" y="262"/>
                  </a:lnTo>
                  <a:lnTo>
                    <a:pt x="1654" y="254"/>
                  </a:lnTo>
                  <a:lnTo>
                    <a:pt x="1656" y="252"/>
                  </a:lnTo>
                  <a:lnTo>
                    <a:pt x="1658" y="248"/>
                  </a:lnTo>
                  <a:lnTo>
                    <a:pt x="1662" y="246"/>
                  </a:lnTo>
                  <a:lnTo>
                    <a:pt x="1668" y="246"/>
                  </a:lnTo>
                  <a:lnTo>
                    <a:pt x="1682" y="246"/>
                  </a:lnTo>
                  <a:lnTo>
                    <a:pt x="1694" y="250"/>
                  </a:lnTo>
                  <a:lnTo>
                    <a:pt x="1704" y="256"/>
                  </a:lnTo>
                  <a:lnTo>
                    <a:pt x="1714" y="262"/>
                  </a:lnTo>
                  <a:lnTo>
                    <a:pt x="1722" y="264"/>
                  </a:lnTo>
                  <a:lnTo>
                    <a:pt x="1722" y="256"/>
                  </a:lnTo>
                  <a:lnTo>
                    <a:pt x="1722" y="250"/>
                  </a:lnTo>
                  <a:lnTo>
                    <a:pt x="1724" y="244"/>
                  </a:lnTo>
                  <a:lnTo>
                    <a:pt x="1722" y="230"/>
                  </a:lnTo>
                  <a:lnTo>
                    <a:pt x="1738" y="230"/>
                  </a:lnTo>
                  <a:lnTo>
                    <a:pt x="1740" y="240"/>
                  </a:lnTo>
                  <a:lnTo>
                    <a:pt x="1744" y="246"/>
                  </a:lnTo>
                  <a:lnTo>
                    <a:pt x="1750" y="254"/>
                  </a:lnTo>
                  <a:lnTo>
                    <a:pt x="1754" y="260"/>
                  </a:lnTo>
                  <a:lnTo>
                    <a:pt x="1748" y="270"/>
                  </a:lnTo>
                  <a:lnTo>
                    <a:pt x="1740" y="284"/>
                  </a:lnTo>
                  <a:lnTo>
                    <a:pt x="1734" y="300"/>
                  </a:lnTo>
                  <a:lnTo>
                    <a:pt x="1732" y="314"/>
                  </a:lnTo>
                  <a:lnTo>
                    <a:pt x="1732" y="322"/>
                  </a:lnTo>
                  <a:lnTo>
                    <a:pt x="1736" y="330"/>
                  </a:lnTo>
                  <a:lnTo>
                    <a:pt x="1740" y="338"/>
                  </a:lnTo>
                  <a:lnTo>
                    <a:pt x="1746" y="346"/>
                  </a:lnTo>
                  <a:lnTo>
                    <a:pt x="1760" y="362"/>
                  </a:lnTo>
                  <a:lnTo>
                    <a:pt x="1776" y="378"/>
                  </a:lnTo>
                  <a:lnTo>
                    <a:pt x="1814" y="406"/>
                  </a:lnTo>
                  <a:lnTo>
                    <a:pt x="1830" y="420"/>
                  </a:lnTo>
                  <a:lnTo>
                    <a:pt x="1840" y="434"/>
                  </a:lnTo>
                  <a:lnTo>
                    <a:pt x="1846" y="424"/>
                  </a:lnTo>
                  <a:lnTo>
                    <a:pt x="1848" y="416"/>
                  </a:lnTo>
                  <a:lnTo>
                    <a:pt x="1846" y="410"/>
                  </a:lnTo>
                  <a:lnTo>
                    <a:pt x="1840" y="404"/>
                  </a:lnTo>
                  <a:lnTo>
                    <a:pt x="1838" y="400"/>
                  </a:lnTo>
                  <a:lnTo>
                    <a:pt x="1840" y="398"/>
                  </a:lnTo>
                  <a:lnTo>
                    <a:pt x="1844" y="394"/>
                  </a:lnTo>
                  <a:lnTo>
                    <a:pt x="1850" y="390"/>
                  </a:lnTo>
                  <a:lnTo>
                    <a:pt x="1842" y="384"/>
                  </a:lnTo>
                  <a:lnTo>
                    <a:pt x="1838" y="382"/>
                  </a:lnTo>
                  <a:lnTo>
                    <a:pt x="1838" y="376"/>
                  </a:lnTo>
                  <a:lnTo>
                    <a:pt x="1838" y="372"/>
                  </a:lnTo>
                  <a:lnTo>
                    <a:pt x="1840" y="368"/>
                  </a:lnTo>
                  <a:lnTo>
                    <a:pt x="1850" y="366"/>
                  </a:lnTo>
                  <a:lnTo>
                    <a:pt x="1850" y="364"/>
                  </a:lnTo>
                  <a:lnTo>
                    <a:pt x="1852" y="362"/>
                  </a:lnTo>
                  <a:lnTo>
                    <a:pt x="1852" y="358"/>
                  </a:lnTo>
                  <a:lnTo>
                    <a:pt x="1850" y="356"/>
                  </a:lnTo>
                  <a:lnTo>
                    <a:pt x="1846" y="354"/>
                  </a:lnTo>
                  <a:lnTo>
                    <a:pt x="1838" y="354"/>
                  </a:lnTo>
                  <a:lnTo>
                    <a:pt x="1828" y="354"/>
                  </a:lnTo>
                  <a:lnTo>
                    <a:pt x="1840" y="338"/>
                  </a:lnTo>
                  <a:lnTo>
                    <a:pt x="1828" y="328"/>
                  </a:lnTo>
                  <a:lnTo>
                    <a:pt x="1806" y="316"/>
                  </a:lnTo>
                  <a:lnTo>
                    <a:pt x="1798" y="308"/>
                  </a:lnTo>
                  <a:lnTo>
                    <a:pt x="1790" y="302"/>
                  </a:lnTo>
                  <a:lnTo>
                    <a:pt x="1784" y="296"/>
                  </a:lnTo>
                  <a:lnTo>
                    <a:pt x="1782" y="290"/>
                  </a:lnTo>
                  <a:lnTo>
                    <a:pt x="1784" y="282"/>
                  </a:lnTo>
                  <a:lnTo>
                    <a:pt x="1786" y="274"/>
                  </a:lnTo>
                  <a:lnTo>
                    <a:pt x="1792" y="270"/>
                  </a:lnTo>
                  <a:lnTo>
                    <a:pt x="1796" y="268"/>
                  </a:lnTo>
                  <a:lnTo>
                    <a:pt x="1828" y="268"/>
                  </a:lnTo>
                  <a:lnTo>
                    <a:pt x="1838" y="266"/>
                  </a:lnTo>
                  <a:lnTo>
                    <a:pt x="1850" y="262"/>
                  </a:lnTo>
                  <a:lnTo>
                    <a:pt x="1858" y="258"/>
                  </a:lnTo>
                  <a:lnTo>
                    <a:pt x="1868" y="252"/>
                  </a:lnTo>
                  <a:lnTo>
                    <a:pt x="1888" y="240"/>
                  </a:lnTo>
                  <a:lnTo>
                    <a:pt x="1898" y="234"/>
                  </a:lnTo>
                  <a:lnTo>
                    <a:pt x="1912" y="228"/>
                  </a:lnTo>
                  <a:lnTo>
                    <a:pt x="1906" y="218"/>
                  </a:lnTo>
                  <a:lnTo>
                    <a:pt x="1900" y="214"/>
                  </a:lnTo>
                  <a:lnTo>
                    <a:pt x="1892" y="210"/>
                  </a:lnTo>
                  <a:lnTo>
                    <a:pt x="1884" y="208"/>
                  </a:lnTo>
                  <a:lnTo>
                    <a:pt x="1864" y="206"/>
                  </a:lnTo>
                  <a:lnTo>
                    <a:pt x="1856" y="204"/>
                  </a:lnTo>
                  <a:lnTo>
                    <a:pt x="1846" y="198"/>
                  </a:lnTo>
                  <a:lnTo>
                    <a:pt x="1858" y="194"/>
                  </a:lnTo>
                  <a:lnTo>
                    <a:pt x="1868" y="190"/>
                  </a:lnTo>
                  <a:lnTo>
                    <a:pt x="1862" y="184"/>
                  </a:lnTo>
                  <a:lnTo>
                    <a:pt x="1858" y="178"/>
                  </a:lnTo>
                  <a:lnTo>
                    <a:pt x="1868" y="176"/>
                  </a:lnTo>
                  <a:lnTo>
                    <a:pt x="1882" y="180"/>
                  </a:lnTo>
                  <a:lnTo>
                    <a:pt x="1912" y="188"/>
                  </a:lnTo>
                  <a:lnTo>
                    <a:pt x="1940" y="194"/>
                  </a:lnTo>
                  <a:lnTo>
                    <a:pt x="1950" y="198"/>
                  </a:lnTo>
                  <a:lnTo>
                    <a:pt x="1962" y="198"/>
                  </a:lnTo>
                  <a:lnTo>
                    <a:pt x="1966" y="198"/>
                  </a:lnTo>
                  <a:lnTo>
                    <a:pt x="1968" y="196"/>
                  </a:lnTo>
                  <a:lnTo>
                    <a:pt x="1968" y="194"/>
                  </a:lnTo>
                  <a:lnTo>
                    <a:pt x="1968" y="190"/>
                  </a:lnTo>
                  <a:lnTo>
                    <a:pt x="1968" y="188"/>
                  </a:lnTo>
                  <a:lnTo>
                    <a:pt x="1962" y="182"/>
                  </a:lnTo>
                  <a:lnTo>
                    <a:pt x="1960" y="178"/>
                  </a:lnTo>
                  <a:lnTo>
                    <a:pt x="1956" y="174"/>
                  </a:lnTo>
                  <a:lnTo>
                    <a:pt x="1940" y="166"/>
                  </a:lnTo>
                  <a:lnTo>
                    <a:pt x="1924" y="164"/>
                  </a:lnTo>
                  <a:lnTo>
                    <a:pt x="1906" y="162"/>
                  </a:lnTo>
                  <a:lnTo>
                    <a:pt x="1896" y="162"/>
                  </a:lnTo>
                  <a:lnTo>
                    <a:pt x="1892" y="162"/>
                  </a:lnTo>
                  <a:lnTo>
                    <a:pt x="1888" y="164"/>
                  </a:lnTo>
                  <a:lnTo>
                    <a:pt x="1868" y="152"/>
                  </a:lnTo>
                  <a:lnTo>
                    <a:pt x="1844" y="142"/>
                  </a:lnTo>
                  <a:lnTo>
                    <a:pt x="1818" y="134"/>
                  </a:lnTo>
                  <a:lnTo>
                    <a:pt x="1788" y="126"/>
                  </a:lnTo>
                  <a:lnTo>
                    <a:pt x="1760" y="122"/>
                  </a:lnTo>
                  <a:lnTo>
                    <a:pt x="1730" y="118"/>
                  </a:lnTo>
                  <a:lnTo>
                    <a:pt x="1700" y="114"/>
                  </a:lnTo>
                  <a:lnTo>
                    <a:pt x="1674" y="114"/>
                  </a:lnTo>
                  <a:lnTo>
                    <a:pt x="1668" y="112"/>
                  </a:lnTo>
                  <a:lnTo>
                    <a:pt x="1656" y="110"/>
                  </a:lnTo>
                  <a:lnTo>
                    <a:pt x="1652" y="110"/>
                  </a:lnTo>
                  <a:lnTo>
                    <a:pt x="1650" y="114"/>
                  </a:lnTo>
                  <a:lnTo>
                    <a:pt x="1652" y="120"/>
                  </a:lnTo>
                  <a:lnTo>
                    <a:pt x="1660" y="130"/>
                  </a:lnTo>
                  <a:lnTo>
                    <a:pt x="1644" y="130"/>
                  </a:lnTo>
                  <a:lnTo>
                    <a:pt x="1636" y="124"/>
                  </a:lnTo>
                  <a:lnTo>
                    <a:pt x="1622" y="120"/>
                  </a:lnTo>
                  <a:lnTo>
                    <a:pt x="1610" y="118"/>
                  </a:lnTo>
                  <a:lnTo>
                    <a:pt x="1594" y="118"/>
                  </a:lnTo>
                  <a:lnTo>
                    <a:pt x="1562" y="120"/>
                  </a:lnTo>
                  <a:lnTo>
                    <a:pt x="1548" y="120"/>
                  </a:lnTo>
                  <a:lnTo>
                    <a:pt x="1534" y="118"/>
                  </a:lnTo>
                  <a:lnTo>
                    <a:pt x="1526" y="116"/>
                  </a:lnTo>
                  <a:lnTo>
                    <a:pt x="1520" y="112"/>
                  </a:lnTo>
                  <a:lnTo>
                    <a:pt x="1514" y="108"/>
                  </a:lnTo>
                  <a:lnTo>
                    <a:pt x="1508" y="102"/>
                  </a:lnTo>
                  <a:lnTo>
                    <a:pt x="1500" y="98"/>
                  </a:lnTo>
                  <a:lnTo>
                    <a:pt x="1480" y="96"/>
                  </a:lnTo>
                  <a:lnTo>
                    <a:pt x="1454" y="96"/>
                  </a:lnTo>
                  <a:lnTo>
                    <a:pt x="1418" y="100"/>
                  </a:lnTo>
                  <a:lnTo>
                    <a:pt x="1406" y="100"/>
                  </a:lnTo>
                  <a:lnTo>
                    <a:pt x="1394" y="96"/>
                  </a:lnTo>
                  <a:lnTo>
                    <a:pt x="1388" y="90"/>
                  </a:lnTo>
                  <a:lnTo>
                    <a:pt x="1378" y="84"/>
                  </a:lnTo>
                  <a:lnTo>
                    <a:pt x="1364" y="72"/>
                  </a:lnTo>
                  <a:lnTo>
                    <a:pt x="1354" y="68"/>
                  </a:lnTo>
                  <a:lnTo>
                    <a:pt x="1344" y="66"/>
                  </a:lnTo>
                  <a:lnTo>
                    <a:pt x="1340" y="68"/>
                  </a:lnTo>
                  <a:lnTo>
                    <a:pt x="1336" y="70"/>
                  </a:lnTo>
                  <a:lnTo>
                    <a:pt x="1334" y="78"/>
                  </a:lnTo>
                  <a:lnTo>
                    <a:pt x="1328" y="78"/>
                  </a:lnTo>
                  <a:lnTo>
                    <a:pt x="1312" y="80"/>
                  </a:lnTo>
                  <a:lnTo>
                    <a:pt x="1304" y="78"/>
                  </a:lnTo>
                  <a:lnTo>
                    <a:pt x="1292" y="76"/>
                  </a:lnTo>
                  <a:lnTo>
                    <a:pt x="1280" y="72"/>
                  </a:lnTo>
                  <a:lnTo>
                    <a:pt x="1266" y="66"/>
                  </a:lnTo>
                  <a:lnTo>
                    <a:pt x="1260" y="64"/>
                  </a:lnTo>
                  <a:lnTo>
                    <a:pt x="1256" y="64"/>
                  </a:lnTo>
                  <a:lnTo>
                    <a:pt x="1250" y="68"/>
                  </a:lnTo>
                  <a:lnTo>
                    <a:pt x="1246" y="74"/>
                  </a:lnTo>
                  <a:lnTo>
                    <a:pt x="1240" y="82"/>
                  </a:lnTo>
                  <a:lnTo>
                    <a:pt x="1236" y="88"/>
                  </a:lnTo>
                  <a:lnTo>
                    <a:pt x="1232" y="90"/>
                  </a:lnTo>
                  <a:lnTo>
                    <a:pt x="1224" y="94"/>
                  </a:lnTo>
                  <a:lnTo>
                    <a:pt x="1212" y="96"/>
                  </a:lnTo>
                  <a:lnTo>
                    <a:pt x="1190" y="98"/>
                  </a:lnTo>
                  <a:lnTo>
                    <a:pt x="1148" y="96"/>
                  </a:lnTo>
                  <a:lnTo>
                    <a:pt x="1136" y="94"/>
                  </a:lnTo>
                  <a:lnTo>
                    <a:pt x="1124" y="90"/>
                  </a:lnTo>
                  <a:lnTo>
                    <a:pt x="1114" y="84"/>
                  </a:lnTo>
                  <a:lnTo>
                    <a:pt x="1104" y="80"/>
                  </a:lnTo>
                  <a:lnTo>
                    <a:pt x="1094" y="72"/>
                  </a:lnTo>
                  <a:lnTo>
                    <a:pt x="1082" y="66"/>
                  </a:lnTo>
                  <a:lnTo>
                    <a:pt x="1066" y="62"/>
                  </a:lnTo>
                  <a:lnTo>
                    <a:pt x="1048" y="60"/>
                  </a:lnTo>
                  <a:lnTo>
                    <a:pt x="1038" y="58"/>
                  </a:lnTo>
                  <a:lnTo>
                    <a:pt x="1018" y="56"/>
                  </a:lnTo>
                  <a:lnTo>
                    <a:pt x="980" y="54"/>
                  </a:lnTo>
                  <a:lnTo>
                    <a:pt x="924" y="56"/>
                  </a:lnTo>
                  <a:lnTo>
                    <a:pt x="898" y="54"/>
                  </a:lnTo>
                  <a:lnTo>
                    <a:pt x="868" y="54"/>
                  </a:lnTo>
                  <a:lnTo>
                    <a:pt x="880" y="46"/>
                  </a:lnTo>
                  <a:lnTo>
                    <a:pt x="886" y="40"/>
                  </a:lnTo>
                  <a:lnTo>
                    <a:pt x="890" y="34"/>
                  </a:lnTo>
                  <a:lnTo>
                    <a:pt x="876" y="26"/>
                  </a:lnTo>
                  <a:lnTo>
                    <a:pt x="852" y="20"/>
                  </a:lnTo>
                  <a:lnTo>
                    <a:pt x="828" y="12"/>
                  </a:lnTo>
                  <a:lnTo>
                    <a:pt x="800" y="4"/>
                  </a:lnTo>
                  <a:lnTo>
                    <a:pt x="774" y="2"/>
                  </a:lnTo>
                  <a:lnTo>
                    <a:pt x="764" y="0"/>
                  </a:lnTo>
                  <a:lnTo>
                    <a:pt x="752" y="2"/>
                  </a:lnTo>
                  <a:lnTo>
                    <a:pt x="742" y="4"/>
                  </a:lnTo>
                  <a:lnTo>
                    <a:pt x="736" y="8"/>
                  </a:lnTo>
                  <a:lnTo>
                    <a:pt x="732" y="14"/>
                  </a:lnTo>
                  <a:lnTo>
                    <a:pt x="728" y="22"/>
                  </a:lnTo>
                  <a:lnTo>
                    <a:pt x="712" y="20"/>
                  </a:lnTo>
                  <a:lnTo>
                    <a:pt x="692" y="18"/>
                  </a:lnTo>
                  <a:lnTo>
                    <a:pt x="668" y="20"/>
                  </a:lnTo>
                  <a:lnTo>
                    <a:pt x="642" y="26"/>
                  </a:lnTo>
                  <a:lnTo>
                    <a:pt x="630" y="28"/>
                  </a:lnTo>
                  <a:lnTo>
                    <a:pt x="618" y="32"/>
                  </a:lnTo>
                  <a:lnTo>
                    <a:pt x="608" y="38"/>
                  </a:lnTo>
                  <a:lnTo>
                    <a:pt x="602" y="46"/>
                  </a:lnTo>
                  <a:lnTo>
                    <a:pt x="608" y="46"/>
                  </a:lnTo>
                  <a:lnTo>
                    <a:pt x="618" y="52"/>
                  </a:lnTo>
                  <a:lnTo>
                    <a:pt x="606" y="54"/>
                  </a:lnTo>
                  <a:lnTo>
                    <a:pt x="596" y="54"/>
                  </a:lnTo>
                  <a:lnTo>
                    <a:pt x="578" y="54"/>
                  </a:lnTo>
                  <a:lnTo>
                    <a:pt x="564" y="56"/>
                  </a:lnTo>
                  <a:lnTo>
                    <a:pt x="574" y="74"/>
                  </a:lnTo>
                  <a:lnTo>
                    <a:pt x="562" y="74"/>
                  </a:lnTo>
                  <a:lnTo>
                    <a:pt x="552" y="76"/>
                  </a:lnTo>
                  <a:lnTo>
                    <a:pt x="548" y="80"/>
                  </a:lnTo>
                  <a:lnTo>
                    <a:pt x="548" y="82"/>
                  </a:lnTo>
                  <a:lnTo>
                    <a:pt x="546" y="86"/>
                  </a:lnTo>
                  <a:lnTo>
                    <a:pt x="548" y="90"/>
                  </a:lnTo>
                  <a:lnTo>
                    <a:pt x="548" y="96"/>
                  </a:lnTo>
                  <a:lnTo>
                    <a:pt x="542" y="94"/>
                  </a:lnTo>
                  <a:lnTo>
                    <a:pt x="536" y="90"/>
                  </a:lnTo>
                  <a:lnTo>
                    <a:pt x="524" y="82"/>
                  </a:lnTo>
                  <a:lnTo>
                    <a:pt x="516" y="74"/>
                  </a:lnTo>
                  <a:lnTo>
                    <a:pt x="510" y="72"/>
                  </a:lnTo>
                  <a:lnTo>
                    <a:pt x="502" y="68"/>
                  </a:lnTo>
                  <a:lnTo>
                    <a:pt x="502" y="72"/>
                  </a:lnTo>
                  <a:lnTo>
                    <a:pt x="500" y="80"/>
                  </a:lnTo>
                  <a:lnTo>
                    <a:pt x="502" y="84"/>
                  </a:lnTo>
                  <a:lnTo>
                    <a:pt x="506" y="90"/>
                  </a:lnTo>
                  <a:lnTo>
                    <a:pt x="514" y="96"/>
                  </a:lnTo>
                  <a:lnTo>
                    <a:pt x="522" y="102"/>
                  </a:lnTo>
                  <a:lnTo>
                    <a:pt x="522" y="124"/>
                  </a:lnTo>
                  <a:lnTo>
                    <a:pt x="512" y="116"/>
                  </a:lnTo>
                  <a:lnTo>
                    <a:pt x="504" y="108"/>
                  </a:lnTo>
                  <a:lnTo>
                    <a:pt x="492" y="88"/>
                  </a:lnTo>
                  <a:lnTo>
                    <a:pt x="486" y="82"/>
                  </a:lnTo>
                  <a:lnTo>
                    <a:pt x="478" y="74"/>
                  </a:lnTo>
                  <a:lnTo>
                    <a:pt x="466" y="68"/>
                  </a:lnTo>
                  <a:lnTo>
                    <a:pt x="450" y="66"/>
                  </a:lnTo>
                  <a:lnTo>
                    <a:pt x="442" y="68"/>
                  </a:lnTo>
                  <a:lnTo>
                    <a:pt x="438" y="72"/>
                  </a:lnTo>
                  <a:lnTo>
                    <a:pt x="434" y="80"/>
                  </a:lnTo>
                  <a:lnTo>
                    <a:pt x="434" y="88"/>
                  </a:lnTo>
                  <a:lnTo>
                    <a:pt x="434" y="94"/>
                  </a:lnTo>
                  <a:lnTo>
                    <a:pt x="438" y="102"/>
                  </a:lnTo>
                  <a:lnTo>
                    <a:pt x="440" y="108"/>
                  </a:lnTo>
                  <a:lnTo>
                    <a:pt x="446" y="114"/>
                  </a:lnTo>
                  <a:lnTo>
                    <a:pt x="454" y="120"/>
                  </a:lnTo>
                  <a:lnTo>
                    <a:pt x="462" y="126"/>
                  </a:lnTo>
                  <a:lnTo>
                    <a:pt x="468" y="128"/>
                  </a:lnTo>
                  <a:lnTo>
                    <a:pt x="478" y="130"/>
                  </a:lnTo>
                  <a:lnTo>
                    <a:pt x="468" y="136"/>
                  </a:lnTo>
                  <a:lnTo>
                    <a:pt x="460" y="136"/>
                  </a:lnTo>
                  <a:lnTo>
                    <a:pt x="450" y="134"/>
                  </a:lnTo>
                  <a:lnTo>
                    <a:pt x="440" y="132"/>
                  </a:lnTo>
                  <a:lnTo>
                    <a:pt x="420" y="122"/>
                  </a:lnTo>
                  <a:lnTo>
                    <a:pt x="410" y="118"/>
                  </a:lnTo>
                  <a:lnTo>
                    <a:pt x="400" y="116"/>
                  </a:lnTo>
                  <a:lnTo>
                    <a:pt x="366" y="116"/>
                  </a:lnTo>
                  <a:lnTo>
                    <a:pt x="368" y="120"/>
                  </a:lnTo>
                  <a:lnTo>
                    <a:pt x="370" y="130"/>
                  </a:lnTo>
                  <a:lnTo>
                    <a:pt x="370" y="134"/>
                  </a:lnTo>
                  <a:lnTo>
                    <a:pt x="368" y="134"/>
                  </a:lnTo>
                  <a:lnTo>
                    <a:pt x="362" y="132"/>
                  </a:lnTo>
                  <a:lnTo>
                    <a:pt x="356" y="124"/>
                  </a:lnTo>
                  <a:lnTo>
                    <a:pt x="350" y="122"/>
                  </a:lnTo>
                  <a:lnTo>
                    <a:pt x="346" y="122"/>
                  </a:lnTo>
                  <a:lnTo>
                    <a:pt x="340" y="124"/>
                  </a:lnTo>
                  <a:lnTo>
                    <a:pt x="334" y="128"/>
                  </a:lnTo>
                  <a:lnTo>
                    <a:pt x="322" y="136"/>
                  </a:lnTo>
                  <a:lnTo>
                    <a:pt x="314" y="136"/>
                  </a:lnTo>
                  <a:lnTo>
                    <a:pt x="306" y="138"/>
                  </a:lnTo>
                  <a:lnTo>
                    <a:pt x="302" y="136"/>
                  </a:lnTo>
                  <a:lnTo>
                    <a:pt x="302" y="134"/>
                  </a:lnTo>
                  <a:lnTo>
                    <a:pt x="298" y="132"/>
                  </a:lnTo>
                  <a:lnTo>
                    <a:pt x="290" y="130"/>
                  </a:lnTo>
                  <a:lnTo>
                    <a:pt x="280" y="132"/>
                  </a:lnTo>
                  <a:lnTo>
                    <a:pt x="270" y="134"/>
                  </a:lnTo>
                  <a:lnTo>
                    <a:pt x="260" y="136"/>
                  </a:lnTo>
                  <a:lnTo>
                    <a:pt x="250" y="142"/>
                  </a:lnTo>
                  <a:lnTo>
                    <a:pt x="236" y="152"/>
                  </a:lnTo>
                  <a:lnTo>
                    <a:pt x="222" y="164"/>
                  </a:lnTo>
                  <a:lnTo>
                    <a:pt x="218" y="158"/>
                  </a:lnTo>
                  <a:lnTo>
                    <a:pt x="216" y="152"/>
                  </a:lnTo>
                  <a:lnTo>
                    <a:pt x="214" y="144"/>
                  </a:lnTo>
                  <a:lnTo>
                    <a:pt x="214" y="136"/>
                  </a:lnTo>
                  <a:lnTo>
                    <a:pt x="192" y="136"/>
                  </a:lnTo>
                  <a:lnTo>
                    <a:pt x="192" y="144"/>
                  </a:lnTo>
                  <a:lnTo>
                    <a:pt x="194" y="150"/>
                  </a:lnTo>
                  <a:lnTo>
                    <a:pt x="196" y="158"/>
                  </a:lnTo>
                  <a:lnTo>
                    <a:pt x="198" y="166"/>
                  </a:lnTo>
                  <a:lnTo>
                    <a:pt x="190" y="166"/>
                  </a:lnTo>
                  <a:lnTo>
                    <a:pt x="180" y="168"/>
                  </a:lnTo>
                  <a:lnTo>
                    <a:pt x="172" y="172"/>
                  </a:lnTo>
                  <a:lnTo>
                    <a:pt x="166" y="176"/>
                  </a:lnTo>
                  <a:lnTo>
                    <a:pt x="158" y="186"/>
                  </a:lnTo>
                  <a:lnTo>
                    <a:pt x="148" y="196"/>
                  </a:lnTo>
                  <a:lnTo>
                    <a:pt x="132" y="190"/>
                  </a:lnTo>
                  <a:lnTo>
                    <a:pt x="118" y="190"/>
                  </a:lnTo>
                  <a:lnTo>
                    <a:pt x="126" y="198"/>
                  </a:lnTo>
                  <a:lnTo>
                    <a:pt x="130" y="206"/>
                  </a:lnTo>
                  <a:lnTo>
                    <a:pt x="132" y="210"/>
                  </a:lnTo>
                  <a:lnTo>
                    <a:pt x="118" y="210"/>
                  </a:lnTo>
                  <a:lnTo>
                    <a:pt x="110" y="208"/>
                  </a:lnTo>
                  <a:lnTo>
                    <a:pt x="102" y="202"/>
                  </a:lnTo>
                  <a:lnTo>
                    <a:pt x="94" y="196"/>
                  </a:lnTo>
                  <a:lnTo>
                    <a:pt x="84" y="180"/>
                  </a:lnTo>
                  <a:lnTo>
                    <a:pt x="76" y="166"/>
                  </a:lnTo>
                  <a:lnTo>
                    <a:pt x="84" y="166"/>
                  </a:lnTo>
                  <a:lnTo>
                    <a:pt x="96" y="170"/>
                  </a:lnTo>
                  <a:lnTo>
                    <a:pt x="110" y="172"/>
                  </a:lnTo>
                  <a:lnTo>
                    <a:pt x="124" y="174"/>
                  </a:lnTo>
                  <a:lnTo>
                    <a:pt x="134" y="172"/>
                  </a:lnTo>
                  <a:lnTo>
                    <a:pt x="142" y="170"/>
                  </a:lnTo>
                  <a:lnTo>
                    <a:pt x="158" y="164"/>
                  </a:lnTo>
                  <a:lnTo>
                    <a:pt x="156" y="158"/>
                  </a:lnTo>
                  <a:lnTo>
                    <a:pt x="150" y="152"/>
                  </a:lnTo>
                  <a:lnTo>
                    <a:pt x="144" y="146"/>
                  </a:lnTo>
                  <a:lnTo>
                    <a:pt x="138" y="142"/>
                  </a:lnTo>
                  <a:lnTo>
                    <a:pt x="120" y="136"/>
                  </a:lnTo>
                  <a:lnTo>
                    <a:pt x="100" y="132"/>
                  </a:lnTo>
                  <a:lnTo>
                    <a:pt x="56" y="124"/>
                  </a:lnTo>
                  <a:lnTo>
                    <a:pt x="36" y="118"/>
                  </a:lnTo>
                  <a:lnTo>
                    <a:pt x="28" y="114"/>
                  </a:lnTo>
                  <a:lnTo>
                    <a:pt x="24" y="110"/>
                  </a:lnTo>
                  <a:lnTo>
                    <a:pt x="24" y="122"/>
                  </a:lnTo>
                  <a:lnTo>
                    <a:pt x="8" y="126"/>
                  </a:lnTo>
                  <a:lnTo>
                    <a:pt x="2" y="130"/>
                  </a:lnTo>
                  <a:lnTo>
                    <a:pt x="0" y="134"/>
                  </a:lnTo>
                  <a:lnTo>
                    <a:pt x="0" y="136"/>
                  </a:lnTo>
                  <a:lnTo>
                    <a:pt x="0" y="140"/>
                  </a:lnTo>
                  <a:lnTo>
                    <a:pt x="2" y="142"/>
                  </a:lnTo>
                  <a:lnTo>
                    <a:pt x="10" y="144"/>
                  </a:lnTo>
                  <a:lnTo>
                    <a:pt x="18" y="146"/>
                  </a:lnTo>
                  <a:lnTo>
                    <a:pt x="20" y="148"/>
                  </a:lnTo>
                  <a:lnTo>
                    <a:pt x="20" y="150"/>
                  </a:lnTo>
                  <a:lnTo>
                    <a:pt x="20" y="154"/>
                  </a:lnTo>
                  <a:lnTo>
                    <a:pt x="18" y="158"/>
                  </a:lnTo>
                  <a:lnTo>
                    <a:pt x="14" y="160"/>
                  </a:lnTo>
                  <a:lnTo>
                    <a:pt x="14" y="164"/>
                  </a:lnTo>
                  <a:lnTo>
                    <a:pt x="16" y="166"/>
                  </a:lnTo>
                  <a:lnTo>
                    <a:pt x="18" y="164"/>
                  </a:lnTo>
                  <a:lnTo>
                    <a:pt x="24" y="164"/>
                  </a:lnTo>
                  <a:lnTo>
                    <a:pt x="24" y="174"/>
                  </a:lnTo>
                  <a:lnTo>
                    <a:pt x="28" y="186"/>
                  </a:lnTo>
                  <a:lnTo>
                    <a:pt x="30" y="192"/>
                  </a:lnTo>
                  <a:lnTo>
                    <a:pt x="32" y="196"/>
                  </a:lnTo>
                  <a:lnTo>
                    <a:pt x="36" y="198"/>
                  </a:lnTo>
                  <a:lnTo>
                    <a:pt x="36" y="202"/>
                  </a:lnTo>
                  <a:lnTo>
                    <a:pt x="38" y="208"/>
                  </a:lnTo>
                  <a:lnTo>
                    <a:pt x="40" y="212"/>
                  </a:lnTo>
                  <a:lnTo>
                    <a:pt x="40" y="218"/>
                  </a:lnTo>
                  <a:lnTo>
                    <a:pt x="50" y="222"/>
                  </a:lnTo>
                  <a:lnTo>
                    <a:pt x="56" y="228"/>
                  </a:lnTo>
                  <a:lnTo>
                    <a:pt x="56" y="240"/>
                  </a:lnTo>
                  <a:lnTo>
                    <a:pt x="46" y="242"/>
                  </a:lnTo>
                  <a:lnTo>
                    <a:pt x="38" y="246"/>
                  </a:lnTo>
                  <a:lnTo>
                    <a:pt x="28" y="260"/>
                  </a:lnTo>
                  <a:lnTo>
                    <a:pt x="32" y="266"/>
                  </a:lnTo>
                  <a:lnTo>
                    <a:pt x="36" y="268"/>
                  </a:lnTo>
                  <a:lnTo>
                    <a:pt x="40" y="270"/>
                  </a:lnTo>
                  <a:lnTo>
                    <a:pt x="34" y="276"/>
                  </a:lnTo>
                  <a:lnTo>
                    <a:pt x="26" y="282"/>
                  </a:lnTo>
                  <a:lnTo>
                    <a:pt x="20" y="284"/>
                  </a:lnTo>
                  <a:lnTo>
                    <a:pt x="20" y="294"/>
                  </a:lnTo>
                  <a:lnTo>
                    <a:pt x="18" y="296"/>
                  </a:lnTo>
                  <a:lnTo>
                    <a:pt x="14" y="296"/>
                  </a:lnTo>
                  <a:lnTo>
                    <a:pt x="16" y="300"/>
                  </a:lnTo>
                  <a:lnTo>
                    <a:pt x="24" y="314"/>
                  </a:lnTo>
                  <a:lnTo>
                    <a:pt x="26" y="320"/>
                  </a:lnTo>
                  <a:lnTo>
                    <a:pt x="28" y="330"/>
                  </a:lnTo>
                  <a:lnTo>
                    <a:pt x="30" y="338"/>
                  </a:lnTo>
                  <a:lnTo>
                    <a:pt x="30" y="340"/>
                  </a:lnTo>
                  <a:lnTo>
                    <a:pt x="32" y="340"/>
                  </a:lnTo>
                  <a:lnTo>
                    <a:pt x="34" y="340"/>
                  </a:lnTo>
                  <a:lnTo>
                    <a:pt x="42" y="338"/>
                  </a:lnTo>
                  <a:lnTo>
                    <a:pt x="50" y="334"/>
                  </a:lnTo>
                  <a:lnTo>
                    <a:pt x="58" y="338"/>
                  </a:lnTo>
                  <a:lnTo>
                    <a:pt x="68" y="338"/>
                  </a:lnTo>
                  <a:lnTo>
                    <a:pt x="80" y="338"/>
                  </a:lnTo>
                  <a:lnTo>
                    <a:pt x="88" y="350"/>
                  </a:lnTo>
                  <a:lnTo>
                    <a:pt x="88" y="358"/>
                  </a:lnTo>
                  <a:lnTo>
                    <a:pt x="94" y="362"/>
                  </a:lnTo>
                  <a:lnTo>
                    <a:pt x="100" y="372"/>
                  </a:lnTo>
                  <a:lnTo>
                    <a:pt x="104" y="376"/>
                  </a:lnTo>
                  <a:lnTo>
                    <a:pt x="108" y="376"/>
                  </a:lnTo>
                  <a:lnTo>
                    <a:pt x="112" y="378"/>
                  </a:lnTo>
                  <a:lnTo>
                    <a:pt x="112" y="376"/>
                  </a:lnTo>
                  <a:lnTo>
                    <a:pt x="114" y="384"/>
                  </a:lnTo>
                  <a:lnTo>
                    <a:pt x="110" y="386"/>
                  </a:lnTo>
                  <a:lnTo>
                    <a:pt x="96" y="390"/>
                  </a:lnTo>
                  <a:lnTo>
                    <a:pt x="104" y="406"/>
                  </a:lnTo>
                  <a:lnTo>
                    <a:pt x="112" y="406"/>
                  </a:lnTo>
                  <a:lnTo>
                    <a:pt x="132" y="400"/>
                  </a:lnTo>
                  <a:lnTo>
                    <a:pt x="142" y="408"/>
                  </a:lnTo>
                  <a:lnTo>
                    <a:pt x="142" y="414"/>
                  </a:lnTo>
                  <a:lnTo>
                    <a:pt x="144" y="422"/>
                  </a:lnTo>
                  <a:lnTo>
                    <a:pt x="160" y="424"/>
                  </a:lnTo>
                  <a:lnTo>
                    <a:pt x="164" y="436"/>
                  </a:lnTo>
                  <a:lnTo>
                    <a:pt x="174" y="436"/>
                  </a:lnTo>
                  <a:lnTo>
                    <a:pt x="178" y="440"/>
                  </a:lnTo>
                  <a:lnTo>
                    <a:pt x="192" y="436"/>
                  </a:lnTo>
                  <a:lnTo>
                    <a:pt x="198" y="444"/>
                  </a:lnTo>
                  <a:lnTo>
                    <a:pt x="210" y="448"/>
                  </a:lnTo>
                  <a:lnTo>
                    <a:pt x="214" y="448"/>
                  </a:lnTo>
                  <a:lnTo>
                    <a:pt x="222" y="450"/>
                  </a:lnTo>
                  <a:lnTo>
                    <a:pt x="228" y="452"/>
                  </a:lnTo>
                  <a:lnTo>
                    <a:pt x="234" y="454"/>
                  </a:lnTo>
                  <a:lnTo>
                    <a:pt x="236" y="456"/>
                  </a:lnTo>
                  <a:lnTo>
                    <a:pt x="236" y="458"/>
                  </a:lnTo>
                  <a:lnTo>
                    <a:pt x="234" y="460"/>
                  </a:lnTo>
                  <a:lnTo>
                    <a:pt x="230" y="464"/>
                  </a:lnTo>
                  <a:lnTo>
                    <a:pt x="234" y="472"/>
                  </a:lnTo>
                  <a:lnTo>
                    <a:pt x="236" y="480"/>
                  </a:lnTo>
                  <a:lnTo>
                    <a:pt x="236" y="484"/>
                  </a:lnTo>
                  <a:lnTo>
                    <a:pt x="220" y="484"/>
                  </a:lnTo>
                  <a:lnTo>
                    <a:pt x="212" y="492"/>
                  </a:lnTo>
                  <a:lnTo>
                    <a:pt x="212" y="500"/>
                  </a:lnTo>
                  <a:lnTo>
                    <a:pt x="216" y="500"/>
                  </a:lnTo>
                  <a:lnTo>
                    <a:pt x="224" y="500"/>
                  </a:lnTo>
                  <a:lnTo>
                    <a:pt x="206" y="510"/>
                  </a:lnTo>
                  <a:lnTo>
                    <a:pt x="214" y="518"/>
                  </a:lnTo>
                  <a:lnTo>
                    <a:pt x="206" y="520"/>
                  </a:lnTo>
                  <a:lnTo>
                    <a:pt x="206" y="532"/>
                  </a:lnTo>
                  <a:lnTo>
                    <a:pt x="192" y="534"/>
                  </a:lnTo>
                  <a:lnTo>
                    <a:pt x="198" y="536"/>
                  </a:lnTo>
                  <a:lnTo>
                    <a:pt x="202" y="540"/>
                  </a:lnTo>
                  <a:lnTo>
                    <a:pt x="208" y="544"/>
                  </a:lnTo>
                  <a:lnTo>
                    <a:pt x="216" y="548"/>
                  </a:lnTo>
                  <a:lnTo>
                    <a:pt x="242" y="562"/>
                  </a:lnTo>
                  <a:lnTo>
                    <a:pt x="250" y="564"/>
                  </a:lnTo>
                  <a:lnTo>
                    <a:pt x="260" y="564"/>
                  </a:lnTo>
                  <a:lnTo>
                    <a:pt x="272" y="568"/>
                  </a:lnTo>
                  <a:lnTo>
                    <a:pt x="284" y="570"/>
                  </a:lnTo>
                  <a:lnTo>
                    <a:pt x="294" y="572"/>
                  </a:lnTo>
                  <a:lnTo>
                    <a:pt x="304" y="578"/>
                  </a:lnTo>
                  <a:lnTo>
                    <a:pt x="318" y="578"/>
                  </a:lnTo>
                  <a:lnTo>
                    <a:pt x="334" y="584"/>
                  </a:lnTo>
                  <a:lnTo>
                    <a:pt x="340" y="592"/>
                  </a:lnTo>
                  <a:lnTo>
                    <a:pt x="350" y="594"/>
                  </a:lnTo>
                  <a:lnTo>
                    <a:pt x="354" y="598"/>
                  </a:lnTo>
                  <a:lnTo>
                    <a:pt x="356" y="600"/>
                  </a:lnTo>
                  <a:lnTo>
                    <a:pt x="358" y="602"/>
                  </a:lnTo>
                  <a:lnTo>
                    <a:pt x="362" y="604"/>
                  </a:lnTo>
                  <a:lnTo>
                    <a:pt x="364" y="606"/>
                  </a:lnTo>
                  <a:lnTo>
                    <a:pt x="370" y="606"/>
                  </a:lnTo>
                  <a:lnTo>
                    <a:pt x="376" y="600"/>
                  </a:lnTo>
                  <a:lnTo>
                    <a:pt x="380" y="596"/>
                  </a:lnTo>
                  <a:lnTo>
                    <a:pt x="372" y="582"/>
                  </a:lnTo>
                  <a:lnTo>
                    <a:pt x="362" y="568"/>
                  </a:lnTo>
                  <a:lnTo>
                    <a:pt x="352" y="558"/>
                  </a:lnTo>
                  <a:lnTo>
                    <a:pt x="350" y="556"/>
                  </a:lnTo>
                  <a:lnTo>
                    <a:pt x="342" y="544"/>
                  </a:lnTo>
                  <a:lnTo>
                    <a:pt x="344" y="542"/>
                  </a:lnTo>
                  <a:lnTo>
                    <a:pt x="348" y="530"/>
                  </a:lnTo>
                  <a:lnTo>
                    <a:pt x="350" y="526"/>
                  </a:lnTo>
                  <a:lnTo>
                    <a:pt x="354" y="526"/>
                  </a:lnTo>
                  <a:lnTo>
                    <a:pt x="358" y="524"/>
                  </a:lnTo>
                  <a:lnTo>
                    <a:pt x="366" y="518"/>
                  </a:lnTo>
                  <a:lnTo>
                    <a:pt x="374" y="512"/>
                  </a:lnTo>
                  <a:lnTo>
                    <a:pt x="370" y="506"/>
                  </a:lnTo>
                  <a:lnTo>
                    <a:pt x="366" y="498"/>
                  </a:lnTo>
                  <a:lnTo>
                    <a:pt x="358" y="486"/>
                  </a:lnTo>
                  <a:lnTo>
                    <a:pt x="342" y="486"/>
                  </a:lnTo>
                  <a:lnTo>
                    <a:pt x="342" y="476"/>
                  </a:lnTo>
                  <a:lnTo>
                    <a:pt x="336" y="478"/>
                  </a:lnTo>
                  <a:lnTo>
                    <a:pt x="332" y="478"/>
                  </a:lnTo>
                  <a:lnTo>
                    <a:pt x="332" y="476"/>
                  </a:lnTo>
                  <a:lnTo>
                    <a:pt x="332" y="474"/>
                  </a:lnTo>
                  <a:lnTo>
                    <a:pt x="332" y="464"/>
                  </a:lnTo>
                  <a:lnTo>
                    <a:pt x="332" y="462"/>
                  </a:lnTo>
                  <a:lnTo>
                    <a:pt x="332" y="446"/>
                  </a:lnTo>
                  <a:lnTo>
                    <a:pt x="342" y="436"/>
                  </a:lnTo>
                  <a:lnTo>
                    <a:pt x="350" y="448"/>
                  </a:lnTo>
                  <a:lnTo>
                    <a:pt x="358" y="444"/>
                  </a:lnTo>
                  <a:lnTo>
                    <a:pt x="356" y="432"/>
                  </a:lnTo>
                  <a:lnTo>
                    <a:pt x="380" y="412"/>
                  </a:lnTo>
                  <a:lnTo>
                    <a:pt x="402" y="416"/>
                  </a:lnTo>
                  <a:lnTo>
                    <a:pt x="418" y="422"/>
                  </a:lnTo>
                  <a:lnTo>
                    <a:pt x="434" y="434"/>
                  </a:lnTo>
                  <a:lnTo>
                    <a:pt x="442" y="432"/>
                  </a:lnTo>
                  <a:lnTo>
                    <a:pt x="454" y="436"/>
                  </a:lnTo>
                  <a:lnTo>
                    <a:pt x="460" y="428"/>
                  </a:lnTo>
                  <a:lnTo>
                    <a:pt x="492" y="428"/>
                  </a:lnTo>
                  <a:lnTo>
                    <a:pt x="502" y="436"/>
                  </a:lnTo>
                  <a:lnTo>
                    <a:pt x="534" y="434"/>
                  </a:lnTo>
                  <a:lnTo>
                    <a:pt x="536" y="420"/>
                  </a:lnTo>
                  <a:lnTo>
                    <a:pt x="512" y="412"/>
                  </a:lnTo>
                  <a:lnTo>
                    <a:pt x="516" y="406"/>
                  </a:lnTo>
                  <a:lnTo>
                    <a:pt x="518" y="394"/>
                  </a:lnTo>
                  <a:lnTo>
                    <a:pt x="532" y="392"/>
                  </a:lnTo>
                  <a:lnTo>
                    <a:pt x="520" y="386"/>
                  </a:lnTo>
                  <a:lnTo>
                    <a:pt x="514" y="376"/>
                  </a:lnTo>
                  <a:lnTo>
                    <a:pt x="534" y="376"/>
                  </a:lnTo>
                  <a:lnTo>
                    <a:pt x="602" y="360"/>
                  </a:lnTo>
                  <a:lnTo>
                    <a:pt x="612" y="350"/>
                  </a:lnTo>
                  <a:lnTo>
                    <a:pt x="640" y="354"/>
                  </a:lnTo>
                  <a:lnTo>
                    <a:pt x="652" y="372"/>
                  </a:lnTo>
                  <a:lnTo>
                    <a:pt x="684" y="376"/>
                  </a:lnTo>
                  <a:lnTo>
                    <a:pt x="684" y="382"/>
                  </a:lnTo>
                  <a:lnTo>
                    <a:pt x="702" y="382"/>
                  </a:lnTo>
                  <a:lnTo>
                    <a:pt x="720" y="368"/>
                  </a:lnTo>
                  <a:lnTo>
                    <a:pt x="728" y="368"/>
                  </a:lnTo>
                  <a:lnTo>
                    <a:pt x="728" y="378"/>
                  </a:lnTo>
                  <a:lnTo>
                    <a:pt x="744" y="384"/>
                  </a:lnTo>
                  <a:lnTo>
                    <a:pt x="796" y="432"/>
                  </a:lnTo>
                  <a:lnTo>
                    <a:pt x="804" y="434"/>
                  </a:lnTo>
                  <a:lnTo>
                    <a:pt x="804" y="424"/>
                  </a:lnTo>
                  <a:lnTo>
                    <a:pt x="816" y="426"/>
                  </a:lnTo>
                  <a:lnTo>
                    <a:pt x="818" y="434"/>
                  </a:lnTo>
                  <a:lnTo>
                    <a:pt x="836" y="436"/>
                  </a:lnTo>
                  <a:lnTo>
                    <a:pt x="842" y="428"/>
                  </a:lnTo>
                  <a:lnTo>
                    <a:pt x="866" y="446"/>
                  </a:lnTo>
                  <a:lnTo>
                    <a:pt x="884" y="454"/>
                  </a:lnTo>
                  <a:lnTo>
                    <a:pt x="902" y="4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48" name="Freeform 238"/>
            <p:cNvSpPr/>
            <p:nvPr/>
          </p:nvSpPr>
          <p:spPr bwMode="auto">
            <a:xfrm>
              <a:off x="6109189" y="3386217"/>
              <a:ext cx="164895" cy="110178"/>
            </a:xfrm>
            <a:custGeom>
              <a:avLst/>
              <a:gdLst>
                <a:gd name="T0" fmla="*/ 0 w 112"/>
                <a:gd name="T1" fmla="*/ 2147483647 h 68"/>
                <a:gd name="T2" fmla="*/ 2147483647 w 112"/>
                <a:gd name="T3" fmla="*/ 2147483647 h 68"/>
                <a:gd name="T4" fmla="*/ 2147483647 w 112"/>
                <a:gd name="T5" fmla="*/ 2147483647 h 68"/>
                <a:gd name="T6" fmla="*/ 2147483647 w 112"/>
                <a:gd name="T7" fmla="*/ 2147483647 h 68"/>
                <a:gd name="T8" fmla="*/ 2147483647 w 112"/>
                <a:gd name="T9" fmla="*/ 2147483647 h 68"/>
                <a:gd name="T10" fmla="*/ 2147483647 w 112"/>
                <a:gd name="T11" fmla="*/ 2147483647 h 68"/>
                <a:gd name="T12" fmla="*/ 2147483647 w 112"/>
                <a:gd name="T13" fmla="*/ 0 h 68"/>
                <a:gd name="T14" fmla="*/ 2147483647 w 112"/>
                <a:gd name="T15" fmla="*/ 2147483647 h 68"/>
                <a:gd name="T16" fmla="*/ 2147483647 w 112"/>
                <a:gd name="T17" fmla="*/ 2147483647 h 68"/>
                <a:gd name="T18" fmla="*/ 2147483647 w 112"/>
                <a:gd name="T19" fmla="*/ 2147483647 h 68"/>
                <a:gd name="T20" fmla="*/ 2147483647 w 112"/>
                <a:gd name="T21" fmla="*/ 2147483647 h 68"/>
                <a:gd name="T22" fmla="*/ 2147483647 w 112"/>
                <a:gd name="T23" fmla="*/ 2147483647 h 68"/>
                <a:gd name="T24" fmla="*/ 2147483647 w 112"/>
                <a:gd name="T25" fmla="*/ 2147483647 h 68"/>
                <a:gd name="T26" fmla="*/ 2147483647 w 112"/>
                <a:gd name="T27" fmla="*/ 2147483647 h 68"/>
                <a:gd name="T28" fmla="*/ 2147483647 w 112"/>
                <a:gd name="T29" fmla="*/ 2147483647 h 68"/>
                <a:gd name="T30" fmla="*/ 2147483647 w 112"/>
                <a:gd name="T31" fmla="*/ 2147483647 h 68"/>
                <a:gd name="T32" fmla="*/ 2147483647 w 112"/>
                <a:gd name="T33" fmla="*/ 2147483647 h 68"/>
                <a:gd name="T34" fmla="*/ 2147483647 w 112"/>
                <a:gd name="T35" fmla="*/ 2147483647 h 68"/>
                <a:gd name="T36" fmla="*/ 2147483647 w 112"/>
                <a:gd name="T37" fmla="*/ 2147483647 h 68"/>
                <a:gd name="T38" fmla="*/ 2147483647 w 112"/>
                <a:gd name="T39" fmla="*/ 2147483647 h 68"/>
                <a:gd name="T40" fmla="*/ 2147483647 w 112"/>
                <a:gd name="T41" fmla="*/ 2147483647 h 68"/>
                <a:gd name="T42" fmla="*/ 2147483647 w 112"/>
                <a:gd name="T43" fmla="*/ 2147483647 h 68"/>
                <a:gd name="T44" fmla="*/ 2147483647 w 112"/>
                <a:gd name="T45" fmla="*/ 2147483647 h 68"/>
                <a:gd name="T46" fmla="*/ 2147483647 w 112"/>
                <a:gd name="T47" fmla="*/ 2147483647 h 68"/>
                <a:gd name="T48" fmla="*/ 2147483647 w 112"/>
                <a:gd name="T49" fmla="*/ 2147483647 h 68"/>
                <a:gd name="T50" fmla="*/ 2147483647 w 112"/>
                <a:gd name="T51" fmla="*/ 2147483647 h 68"/>
                <a:gd name="T52" fmla="*/ 2147483647 w 112"/>
                <a:gd name="T53" fmla="*/ 2147483647 h 68"/>
                <a:gd name="T54" fmla="*/ 2147483647 w 112"/>
                <a:gd name="T55" fmla="*/ 2147483647 h 68"/>
                <a:gd name="T56" fmla="*/ 2147483647 w 112"/>
                <a:gd name="T57" fmla="*/ 2147483647 h 68"/>
                <a:gd name="T58" fmla="*/ 2147483647 w 112"/>
                <a:gd name="T59" fmla="*/ 2147483647 h 68"/>
                <a:gd name="T60" fmla="*/ 2147483647 w 112"/>
                <a:gd name="T61" fmla="*/ 2147483647 h 68"/>
                <a:gd name="T62" fmla="*/ 2147483647 w 112"/>
                <a:gd name="T63" fmla="*/ 2147483647 h 68"/>
                <a:gd name="T64" fmla="*/ 2147483647 w 112"/>
                <a:gd name="T65" fmla="*/ 2147483647 h 68"/>
                <a:gd name="T66" fmla="*/ 2147483647 w 112"/>
                <a:gd name="T67" fmla="*/ 2147483647 h 68"/>
                <a:gd name="T68" fmla="*/ 2147483647 w 112"/>
                <a:gd name="T69" fmla="*/ 2147483647 h 68"/>
                <a:gd name="T70" fmla="*/ 2147483647 w 112"/>
                <a:gd name="T71" fmla="*/ 2147483647 h 68"/>
                <a:gd name="T72" fmla="*/ 2147483647 w 112"/>
                <a:gd name="T73" fmla="*/ 2147483647 h 68"/>
                <a:gd name="T74" fmla="*/ 2147483647 w 112"/>
                <a:gd name="T75" fmla="*/ 2147483647 h 68"/>
                <a:gd name="T76" fmla="*/ 2147483647 w 112"/>
                <a:gd name="T77" fmla="*/ 2147483647 h 68"/>
                <a:gd name="T78" fmla="*/ 2147483647 w 112"/>
                <a:gd name="T79" fmla="*/ 2147483647 h 68"/>
                <a:gd name="T80" fmla="*/ 2147483647 w 112"/>
                <a:gd name="T81" fmla="*/ 2147483647 h 68"/>
                <a:gd name="T82" fmla="*/ 2147483647 w 112"/>
                <a:gd name="T83" fmla="*/ 2147483647 h 68"/>
                <a:gd name="T84" fmla="*/ 2147483647 w 112"/>
                <a:gd name="T85" fmla="*/ 2147483647 h 68"/>
                <a:gd name="T86" fmla="*/ 2147483647 w 112"/>
                <a:gd name="T87" fmla="*/ 2147483647 h 68"/>
                <a:gd name="T88" fmla="*/ 2147483647 w 112"/>
                <a:gd name="T89" fmla="*/ 2147483647 h 68"/>
                <a:gd name="T90" fmla="*/ 2147483647 w 112"/>
                <a:gd name="T91" fmla="*/ 2147483647 h 68"/>
                <a:gd name="T92" fmla="*/ 0 w 112"/>
                <a:gd name="T93" fmla="*/ 2147483647 h 68"/>
                <a:gd name="T94" fmla="*/ 0 w 112"/>
                <a:gd name="T95" fmla="*/ 2147483647 h 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2"/>
                <a:gd name="T145" fmla="*/ 0 h 68"/>
                <a:gd name="T146" fmla="*/ 112 w 112"/>
                <a:gd name="T147" fmla="*/ 68 h 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2" h="68">
                  <a:moveTo>
                    <a:pt x="0" y="26"/>
                  </a:moveTo>
                  <a:lnTo>
                    <a:pt x="14" y="26"/>
                  </a:lnTo>
                  <a:lnTo>
                    <a:pt x="16" y="16"/>
                  </a:lnTo>
                  <a:lnTo>
                    <a:pt x="22" y="14"/>
                  </a:lnTo>
                  <a:lnTo>
                    <a:pt x="22" y="4"/>
                  </a:lnTo>
                  <a:lnTo>
                    <a:pt x="32" y="6"/>
                  </a:lnTo>
                  <a:lnTo>
                    <a:pt x="36" y="0"/>
                  </a:lnTo>
                  <a:lnTo>
                    <a:pt x="44" y="6"/>
                  </a:lnTo>
                  <a:lnTo>
                    <a:pt x="44" y="10"/>
                  </a:lnTo>
                  <a:lnTo>
                    <a:pt x="36" y="14"/>
                  </a:lnTo>
                  <a:lnTo>
                    <a:pt x="32" y="16"/>
                  </a:lnTo>
                  <a:lnTo>
                    <a:pt x="40" y="16"/>
                  </a:lnTo>
                  <a:lnTo>
                    <a:pt x="46" y="18"/>
                  </a:lnTo>
                  <a:lnTo>
                    <a:pt x="44" y="28"/>
                  </a:lnTo>
                  <a:lnTo>
                    <a:pt x="58" y="28"/>
                  </a:lnTo>
                  <a:lnTo>
                    <a:pt x="64" y="30"/>
                  </a:lnTo>
                  <a:lnTo>
                    <a:pt x="78" y="30"/>
                  </a:lnTo>
                  <a:lnTo>
                    <a:pt x="84" y="26"/>
                  </a:lnTo>
                  <a:lnTo>
                    <a:pt x="84" y="30"/>
                  </a:lnTo>
                  <a:lnTo>
                    <a:pt x="88" y="32"/>
                  </a:lnTo>
                  <a:lnTo>
                    <a:pt x="98" y="38"/>
                  </a:lnTo>
                  <a:lnTo>
                    <a:pt x="102" y="44"/>
                  </a:lnTo>
                  <a:lnTo>
                    <a:pt x="108" y="48"/>
                  </a:lnTo>
                  <a:lnTo>
                    <a:pt x="112" y="58"/>
                  </a:lnTo>
                  <a:lnTo>
                    <a:pt x="106" y="60"/>
                  </a:lnTo>
                  <a:lnTo>
                    <a:pt x="98" y="62"/>
                  </a:lnTo>
                  <a:lnTo>
                    <a:pt x="90" y="64"/>
                  </a:lnTo>
                  <a:lnTo>
                    <a:pt x="82" y="66"/>
                  </a:lnTo>
                  <a:lnTo>
                    <a:pt x="76" y="68"/>
                  </a:lnTo>
                  <a:lnTo>
                    <a:pt x="74" y="68"/>
                  </a:lnTo>
                  <a:lnTo>
                    <a:pt x="70" y="68"/>
                  </a:lnTo>
                  <a:lnTo>
                    <a:pt x="66" y="64"/>
                  </a:lnTo>
                  <a:lnTo>
                    <a:pt x="60" y="58"/>
                  </a:lnTo>
                  <a:lnTo>
                    <a:pt x="58" y="50"/>
                  </a:lnTo>
                  <a:lnTo>
                    <a:pt x="54" y="40"/>
                  </a:lnTo>
                  <a:lnTo>
                    <a:pt x="48" y="40"/>
                  </a:lnTo>
                  <a:lnTo>
                    <a:pt x="44" y="46"/>
                  </a:lnTo>
                  <a:lnTo>
                    <a:pt x="40" y="50"/>
                  </a:lnTo>
                  <a:lnTo>
                    <a:pt x="34" y="56"/>
                  </a:lnTo>
                  <a:lnTo>
                    <a:pt x="30" y="60"/>
                  </a:lnTo>
                  <a:lnTo>
                    <a:pt x="20" y="66"/>
                  </a:lnTo>
                  <a:lnTo>
                    <a:pt x="12" y="66"/>
                  </a:lnTo>
                  <a:lnTo>
                    <a:pt x="16" y="56"/>
                  </a:lnTo>
                  <a:lnTo>
                    <a:pt x="16" y="46"/>
                  </a:lnTo>
                  <a:lnTo>
                    <a:pt x="12" y="42"/>
                  </a:lnTo>
                  <a:lnTo>
                    <a:pt x="6" y="38"/>
                  </a:lnTo>
                  <a:lnTo>
                    <a:pt x="0" y="32"/>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49" name="Freeform 239"/>
            <p:cNvSpPr/>
            <p:nvPr/>
          </p:nvSpPr>
          <p:spPr bwMode="auto">
            <a:xfrm>
              <a:off x="5471520" y="3305243"/>
              <a:ext cx="161435" cy="73009"/>
            </a:xfrm>
            <a:custGeom>
              <a:avLst/>
              <a:gdLst>
                <a:gd name="T0" fmla="*/ 2147483647 w 110"/>
                <a:gd name="T1" fmla="*/ 2147483647 h 46"/>
                <a:gd name="T2" fmla="*/ 2147483647 w 110"/>
                <a:gd name="T3" fmla="*/ 2147483647 h 46"/>
                <a:gd name="T4" fmla="*/ 2147483647 w 110"/>
                <a:gd name="T5" fmla="*/ 2147483647 h 46"/>
                <a:gd name="T6" fmla="*/ 2147483647 w 110"/>
                <a:gd name="T7" fmla="*/ 2147483647 h 46"/>
                <a:gd name="T8" fmla="*/ 2147483647 w 110"/>
                <a:gd name="T9" fmla="*/ 2147483647 h 46"/>
                <a:gd name="T10" fmla="*/ 2147483647 w 110"/>
                <a:gd name="T11" fmla="*/ 2147483647 h 46"/>
                <a:gd name="T12" fmla="*/ 2147483647 w 110"/>
                <a:gd name="T13" fmla="*/ 2147483647 h 46"/>
                <a:gd name="T14" fmla="*/ 2147483647 w 110"/>
                <a:gd name="T15" fmla="*/ 2147483647 h 46"/>
                <a:gd name="T16" fmla="*/ 2147483647 w 110"/>
                <a:gd name="T17" fmla="*/ 2147483647 h 46"/>
                <a:gd name="T18" fmla="*/ 2147483647 w 110"/>
                <a:gd name="T19" fmla="*/ 2147483647 h 46"/>
                <a:gd name="T20" fmla="*/ 2147483647 w 110"/>
                <a:gd name="T21" fmla="*/ 2147483647 h 46"/>
                <a:gd name="T22" fmla="*/ 2147483647 w 110"/>
                <a:gd name="T23" fmla="*/ 2147483647 h 46"/>
                <a:gd name="T24" fmla="*/ 2147483647 w 110"/>
                <a:gd name="T25" fmla="*/ 2147483647 h 46"/>
                <a:gd name="T26" fmla="*/ 2147483647 w 110"/>
                <a:gd name="T27" fmla="*/ 2147483647 h 46"/>
                <a:gd name="T28" fmla="*/ 2147483647 w 110"/>
                <a:gd name="T29" fmla="*/ 2147483647 h 46"/>
                <a:gd name="T30" fmla="*/ 2147483647 w 110"/>
                <a:gd name="T31" fmla="*/ 2147483647 h 46"/>
                <a:gd name="T32" fmla="*/ 2147483647 w 110"/>
                <a:gd name="T33" fmla="*/ 2147483647 h 46"/>
                <a:gd name="T34" fmla="*/ 2147483647 w 110"/>
                <a:gd name="T35" fmla="*/ 2147483647 h 46"/>
                <a:gd name="T36" fmla="*/ 2147483647 w 110"/>
                <a:gd name="T37" fmla="*/ 2147483647 h 46"/>
                <a:gd name="T38" fmla="*/ 2147483647 w 110"/>
                <a:gd name="T39" fmla="*/ 2147483647 h 46"/>
                <a:gd name="T40" fmla="*/ 2147483647 w 110"/>
                <a:gd name="T41" fmla="*/ 2147483647 h 46"/>
                <a:gd name="T42" fmla="*/ 2147483647 w 110"/>
                <a:gd name="T43" fmla="*/ 2147483647 h 46"/>
                <a:gd name="T44" fmla="*/ 2147483647 w 110"/>
                <a:gd name="T45" fmla="*/ 2147483647 h 46"/>
                <a:gd name="T46" fmla="*/ 2147483647 w 110"/>
                <a:gd name="T47" fmla="*/ 2147483647 h 46"/>
                <a:gd name="T48" fmla="*/ 0 w 110"/>
                <a:gd name="T49" fmla="*/ 0 h 46"/>
                <a:gd name="T50" fmla="*/ 2147483647 w 110"/>
                <a:gd name="T51" fmla="*/ 2147483647 h 46"/>
                <a:gd name="T52" fmla="*/ 2147483647 w 110"/>
                <a:gd name="T53" fmla="*/ 2147483647 h 46"/>
                <a:gd name="T54" fmla="*/ 2147483647 w 110"/>
                <a:gd name="T55" fmla="*/ 2147483647 h 46"/>
                <a:gd name="T56" fmla="*/ 2147483647 w 110"/>
                <a:gd name="T57" fmla="*/ 2147483647 h 46"/>
                <a:gd name="T58" fmla="*/ 2147483647 w 110"/>
                <a:gd name="T59" fmla="*/ 2147483647 h 46"/>
                <a:gd name="T60" fmla="*/ 2147483647 w 110"/>
                <a:gd name="T61" fmla="*/ 2147483647 h 46"/>
                <a:gd name="T62" fmla="*/ 2147483647 w 110"/>
                <a:gd name="T63" fmla="*/ 2147483647 h 46"/>
                <a:gd name="T64" fmla="*/ 2147483647 w 110"/>
                <a:gd name="T65" fmla="*/ 2147483647 h 46"/>
                <a:gd name="T66" fmla="*/ 2147483647 w 110"/>
                <a:gd name="T67" fmla="*/ 2147483647 h 46"/>
                <a:gd name="T68" fmla="*/ 2147483647 w 110"/>
                <a:gd name="T69" fmla="*/ 2147483647 h 46"/>
                <a:gd name="T70" fmla="*/ 2147483647 w 110"/>
                <a:gd name="T71" fmla="*/ 2147483647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0"/>
                <a:gd name="T109" fmla="*/ 0 h 46"/>
                <a:gd name="T110" fmla="*/ 110 w 110"/>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0" h="46">
                  <a:moveTo>
                    <a:pt x="36" y="36"/>
                  </a:moveTo>
                  <a:lnTo>
                    <a:pt x="44" y="34"/>
                  </a:lnTo>
                  <a:lnTo>
                    <a:pt x="50" y="34"/>
                  </a:lnTo>
                  <a:lnTo>
                    <a:pt x="60" y="36"/>
                  </a:lnTo>
                  <a:lnTo>
                    <a:pt x="64" y="40"/>
                  </a:lnTo>
                  <a:lnTo>
                    <a:pt x="66" y="42"/>
                  </a:lnTo>
                  <a:lnTo>
                    <a:pt x="66" y="44"/>
                  </a:lnTo>
                  <a:lnTo>
                    <a:pt x="78" y="44"/>
                  </a:lnTo>
                  <a:lnTo>
                    <a:pt x="86" y="44"/>
                  </a:lnTo>
                  <a:lnTo>
                    <a:pt x="88" y="38"/>
                  </a:lnTo>
                  <a:lnTo>
                    <a:pt x="96" y="42"/>
                  </a:lnTo>
                  <a:lnTo>
                    <a:pt x="100" y="46"/>
                  </a:lnTo>
                  <a:lnTo>
                    <a:pt x="110" y="46"/>
                  </a:lnTo>
                  <a:lnTo>
                    <a:pt x="106" y="40"/>
                  </a:lnTo>
                  <a:lnTo>
                    <a:pt x="104" y="36"/>
                  </a:lnTo>
                  <a:lnTo>
                    <a:pt x="108" y="32"/>
                  </a:lnTo>
                  <a:lnTo>
                    <a:pt x="98" y="30"/>
                  </a:lnTo>
                  <a:lnTo>
                    <a:pt x="92" y="22"/>
                  </a:lnTo>
                  <a:lnTo>
                    <a:pt x="76" y="16"/>
                  </a:lnTo>
                  <a:lnTo>
                    <a:pt x="62" y="16"/>
                  </a:lnTo>
                  <a:lnTo>
                    <a:pt x="52" y="10"/>
                  </a:lnTo>
                  <a:lnTo>
                    <a:pt x="40" y="8"/>
                  </a:lnTo>
                  <a:lnTo>
                    <a:pt x="30" y="6"/>
                  </a:lnTo>
                  <a:lnTo>
                    <a:pt x="18" y="2"/>
                  </a:lnTo>
                  <a:lnTo>
                    <a:pt x="0" y="0"/>
                  </a:lnTo>
                  <a:lnTo>
                    <a:pt x="6" y="4"/>
                  </a:lnTo>
                  <a:lnTo>
                    <a:pt x="12" y="8"/>
                  </a:lnTo>
                  <a:lnTo>
                    <a:pt x="20" y="12"/>
                  </a:lnTo>
                  <a:lnTo>
                    <a:pt x="24" y="14"/>
                  </a:lnTo>
                  <a:lnTo>
                    <a:pt x="30" y="16"/>
                  </a:lnTo>
                  <a:lnTo>
                    <a:pt x="32" y="20"/>
                  </a:lnTo>
                  <a:lnTo>
                    <a:pt x="34" y="24"/>
                  </a:lnTo>
                  <a:lnTo>
                    <a:pt x="34" y="26"/>
                  </a:lnTo>
                  <a:lnTo>
                    <a:pt x="36" y="30"/>
                  </a:lnTo>
                  <a:lnTo>
                    <a:pt x="36" y="32"/>
                  </a:lnTo>
                  <a:lnTo>
                    <a:pt x="3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50" name="Freeform 240"/>
            <p:cNvSpPr/>
            <p:nvPr/>
          </p:nvSpPr>
          <p:spPr bwMode="auto">
            <a:xfrm>
              <a:off x="5568381" y="3372942"/>
              <a:ext cx="74952" cy="67700"/>
            </a:xfrm>
            <a:custGeom>
              <a:avLst/>
              <a:gdLst>
                <a:gd name="T0" fmla="*/ 0 w 52"/>
                <a:gd name="T1" fmla="*/ 0 h 42"/>
                <a:gd name="T2" fmla="*/ 2147483647 w 52"/>
                <a:gd name="T3" fmla="*/ 0 h 42"/>
                <a:gd name="T4" fmla="*/ 2147483647 w 52"/>
                <a:gd name="T5" fmla="*/ 2147483647 h 42"/>
                <a:gd name="T6" fmla="*/ 2147483647 w 52"/>
                <a:gd name="T7" fmla="*/ 2147483647 h 42"/>
                <a:gd name="T8" fmla="*/ 2147483647 w 52"/>
                <a:gd name="T9" fmla="*/ 2147483647 h 42"/>
                <a:gd name="T10" fmla="*/ 2147483647 w 52"/>
                <a:gd name="T11" fmla="*/ 2147483647 h 42"/>
                <a:gd name="T12" fmla="*/ 2147483647 w 52"/>
                <a:gd name="T13" fmla="*/ 2147483647 h 42"/>
                <a:gd name="T14" fmla="*/ 2147483647 w 52"/>
                <a:gd name="T15" fmla="*/ 2147483647 h 42"/>
                <a:gd name="T16" fmla="*/ 2147483647 w 52"/>
                <a:gd name="T17" fmla="*/ 2147483647 h 42"/>
                <a:gd name="T18" fmla="*/ 2147483647 w 52"/>
                <a:gd name="T19" fmla="*/ 2147483647 h 42"/>
                <a:gd name="T20" fmla="*/ 2147483647 w 52"/>
                <a:gd name="T21" fmla="*/ 2147483647 h 42"/>
                <a:gd name="T22" fmla="*/ 2147483647 w 52"/>
                <a:gd name="T23" fmla="*/ 2147483647 h 42"/>
                <a:gd name="T24" fmla="*/ 2147483647 w 52"/>
                <a:gd name="T25" fmla="*/ 2147483647 h 42"/>
                <a:gd name="T26" fmla="*/ 2147483647 w 52"/>
                <a:gd name="T27" fmla="*/ 2147483647 h 42"/>
                <a:gd name="T28" fmla="*/ 2147483647 w 52"/>
                <a:gd name="T29" fmla="*/ 2147483647 h 42"/>
                <a:gd name="T30" fmla="*/ 2147483647 w 52"/>
                <a:gd name="T31" fmla="*/ 2147483647 h 42"/>
                <a:gd name="T32" fmla="*/ 2147483647 w 52"/>
                <a:gd name="T33" fmla="*/ 2147483647 h 42"/>
                <a:gd name="T34" fmla="*/ 2147483647 w 52"/>
                <a:gd name="T35" fmla="*/ 2147483647 h 42"/>
                <a:gd name="T36" fmla="*/ 2147483647 w 52"/>
                <a:gd name="T37" fmla="*/ 2147483647 h 42"/>
                <a:gd name="T38" fmla="*/ 2147483647 w 52"/>
                <a:gd name="T39" fmla="*/ 2147483647 h 42"/>
                <a:gd name="T40" fmla="*/ 0 w 52"/>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42"/>
                <a:gd name="T65" fmla="*/ 52 w 52"/>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42">
                  <a:moveTo>
                    <a:pt x="0" y="0"/>
                  </a:moveTo>
                  <a:lnTo>
                    <a:pt x="20" y="0"/>
                  </a:lnTo>
                  <a:lnTo>
                    <a:pt x="26" y="6"/>
                  </a:lnTo>
                  <a:lnTo>
                    <a:pt x="28" y="6"/>
                  </a:lnTo>
                  <a:lnTo>
                    <a:pt x="30" y="10"/>
                  </a:lnTo>
                  <a:lnTo>
                    <a:pt x="32" y="16"/>
                  </a:lnTo>
                  <a:lnTo>
                    <a:pt x="38" y="22"/>
                  </a:lnTo>
                  <a:lnTo>
                    <a:pt x="40" y="22"/>
                  </a:lnTo>
                  <a:lnTo>
                    <a:pt x="48" y="26"/>
                  </a:lnTo>
                  <a:lnTo>
                    <a:pt x="52" y="38"/>
                  </a:lnTo>
                  <a:lnTo>
                    <a:pt x="48" y="42"/>
                  </a:lnTo>
                  <a:lnTo>
                    <a:pt x="42" y="38"/>
                  </a:lnTo>
                  <a:lnTo>
                    <a:pt x="38" y="34"/>
                  </a:lnTo>
                  <a:lnTo>
                    <a:pt x="32" y="30"/>
                  </a:lnTo>
                  <a:lnTo>
                    <a:pt x="24" y="32"/>
                  </a:lnTo>
                  <a:lnTo>
                    <a:pt x="20" y="26"/>
                  </a:lnTo>
                  <a:lnTo>
                    <a:pt x="16" y="22"/>
                  </a:lnTo>
                  <a:lnTo>
                    <a:pt x="12" y="20"/>
                  </a:lnTo>
                  <a:lnTo>
                    <a:pt x="2" y="18"/>
                  </a:lnTo>
                  <a:lnTo>
                    <a:pt x="2" y="1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51" name="Freeform 241"/>
            <p:cNvSpPr/>
            <p:nvPr/>
          </p:nvSpPr>
          <p:spPr bwMode="auto">
            <a:xfrm>
              <a:off x="5598362" y="3357013"/>
              <a:ext cx="113005" cy="92921"/>
            </a:xfrm>
            <a:custGeom>
              <a:avLst/>
              <a:gdLst>
                <a:gd name="T0" fmla="*/ 2147483647 w 78"/>
                <a:gd name="T1" fmla="*/ 2147483647 h 60"/>
                <a:gd name="T2" fmla="*/ 2147483647 w 78"/>
                <a:gd name="T3" fmla="*/ 2147483647 h 60"/>
                <a:gd name="T4" fmla="*/ 2147483647 w 78"/>
                <a:gd name="T5" fmla="*/ 2147483647 h 60"/>
                <a:gd name="T6" fmla="*/ 2147483647 w 78"/>
                <a:gd name="T7" fmla="*/ 2147483647 h 60"/>
                <a:gd name="T8" fmla="*/ 2147483647 w 78"/>
                <a:gd name="T9" fmla="*/ 2147483647 h 60"/>
                <a:gd name="T10" fmla="*/ 2147483647 w 78"/>
                <a:gd name="T11" fmla="*/ 2147483647 h 60"/>
                <a:gd name="T12" fmla="*/ 2147483647 w 78"/>
                <a:gd name="T13" fmla="*/ 0 h 60"/>
                <a:gd name="T14" fmla="*/ 2147483647 w 78"/>
                <a:gd name="T15" fmla="*/ 2147483647 h 60"/>
                <a:gd name="T16" fmla="*/ 2147483647 w 78"/>
                <a:gd name="T17" fmla="*/ 2147483647 h 60"/>
                <a:gd name="T18" fmla="*/ 2147483647 w 78"/>
                <a:gd name="T19" fmla="*/ 2147483647 h 60"/>
                <a:gd name="T20" fmla="*/ 2147483647 w 78"/>
                <a:gd name="T21" fmla="*/ 2147483647 h 60"/>
                <a:gd name="T22" fmla="*/ 2147483647 w 78"/>
                <a:gd name="T23" fmla="*/ 2147483647 h 60"/>
                <a:gd name="T24" fmla="*/ 2147483647 w 78"/>
                <a:gd name="T25" fmla="*/ 2147483647 h 60"/>
                <a:gd name="T26" fmla="*/ 2147483647 w 78"/>
                <a:gd name="T27" fmla="*/ 2147483647 h 60"/>
                <a:gd name="T28" fmla="*/ 0 w 78"/>
                <a:gd name="T29" fmla="*/ 2147483647 h 60"/>
                <a:gd name="T30" fmla="*/ 2147483647 w 78"/>
                <a:gd name="T31" fmla="*/ 2147483647 h 60"/>
                <a:gd name="T32" fmla="*/ 2147483647 w 78"/>
                <a:gd name="T33" fmla="*/ 2147483647 h 60"/>
                <a:gd name="T34" fmla="*/ 2147483647 w 78"/>
                <a:gd name="T35" fmla="*/ 2147483647 h 60"/>
                <a:gd name="T36" fmla="*/ 2147483647 w 78"/>
                <a:gd name="T37" fmla="*/ 2147483647 h 60"/>
                <a:gd name="T38" fmla="*/ 2147483647 w 78"/>
                <a:gd name="T39" fmla="*/ 2147483647 h 60"/>
                <a:gd name="T40" fmla="*/ 2147483647 w 78"/>
                <a:gd name="T41" fmla="*/ 2147483647 h 60"/>
                <a:gd name="T42" fmla="*/ 2147483647 w 78"/>
                <a:gd name="T43" fmla="*/ 2147483647 h 60"/>
                <a:gd name="T44" fmla="*/ 2147483647 w 78"/>
                <a:gd name="T45" fmla="*/ 2147483647 h 60"/>
                <a:gd name="T46" fmla="*/ 2147483647 w 78"/>
                <a:gd name="T47" fmla="*/ 2147483647 h 60"/>
                <a:gd name="T48" fmla="*/ 2147483647 w 78"/>
                <a:gd name="T49" fmla="*/ 2147483647 h 60"/>
                <a:gd name="T50" fmla="*/ 2147483647 w 78"/>
                <a:gd name="T51" fmla="*/ 2147483647 h 60"/>
                <a:gd name="T52" fmla="*/ 2147483647 w 78"/>
                <a:gd name="T53" fmla="*/ 2147483647 h 60"/>
                <a:gd name="T54" fmla="*/ 2147483647 w 78"/>
                <a:gd name="T55" fmla="*/ 2147483647 h 60"/>
                <a:gd name="T56" fmla="*/ 2147483647 w 78"/>
                <a:gd name="T57" fmla="*/ 2147483647 h 60"/>
                <a:gd name="T58" fmla="*/ 2147483647 w 78"/>
                <a:gd name="T59" fmla="*/ 2147483647 h 60"/>
                <a:gd name="T60" fmla="*/ 2147483647 w 78"/>
                <a:gd name="T61" fmla="*/ 2147483647 h 60"/>
                <a:gd name="T62" fmla="*/ 2147483647 w 78"/>
                <a:gd name="T63" fmla="*/ 2147483647 h 60"/>
                <a:gd name="T64" fmla="*/ 2147483647 w 78"/>
                <a:gd name="T65" fmla="*/ 2147483647 h 60"/>
                <a:gd name="T66" fmla="*/ 2147483647 w 78"/>
                <a:gd name="T67" fmla="*/ 2147483647 h 60"/>
                <a:gd name="T68" fmla="*/ 2147483647 w 78"/>
                <a:gd name="T69" fmla="*/ 2147483647 h 60"/>
                <a:gd name="T70" fmla="*/ 2147483647 w 78"/>
                <a:gd name="T71" fmla="*/ 2147483647 h 60"/>
                <a:gd name="T72" fmla="*/ 2147483647 w 78"/>
                <a:gd name="T73" fmla="*/ 2147483647 h 60"/>
                <a:gd name="T74" fmla="*/ 2147483647 w 78"/>
                <a:gd name="T75" fmla="*/ 2147483647 h 60"/>
                <a:gd name="T76" fmla="*/ 2147483647 w 78"/>
                <a:gd name="T77" fmla="*/ 2147483647 h 60"/>
                <a:gd name="T78" fmla="*/ 2147483647 w 78"/>
                <a:gd name="T79" fmla="*/ 2147483647 h 60"/>
                <a:gd name="T80" fmla="*/ 2147483647 w 78"/>
                <a:gd name="T81" fmla="*/ 2147483647 h 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8"/>
                <a:gd name="T124" fmla="*/ 0 h 60"/>
                <a:gd name="T125" fmla="*/ 78 w 78"/>
                <a:gd name="T126" fmla="*/ 60 h 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8" h="60">
                  <a:moveTo>
                    <a:pt x="52" y="2"/>
                  </a:moveTo>
                  <a:lnTo>
                    <a:pt x="48" y="6"/>
                  </a:lnTo>
                  <a:lnTo>
                    <a:pt x="42" y="12"/>
                  </a:lnTo>
                  <a:lnTo>
                    <a:pt x="36" y="12"/>
                  </a:lnTo>
                  <a:lnTo>
                    <a:pt x="32" y="8"/>
                  </a:lnTo>
                  <a:lnTo>
                    <a:pt x="28" y="6"/>
                  </a:lnTo>
                  <a:lnTo>
                    <a:pt x="22" y="0"/>
                  </a:lnTo>
                  <a:lnTo>
                    <a:pt x="18" y="4"/>
                  </a:lnTo>
                  <a:lnTo>
                    <a:pt x="20" y="8"/>
                  </a:lnTo>
                  <a:lnTo>
                    <a:pt x="24" y="14"/>
                  </a:lnTo>
                  <a:lnTo>
                    <a:pt x="20" y="14"/>
                  </a:lnTo>
                  <a:lnTo>
                    <a:pt x="14" y="14"/>
                  </a:lnTo>
                  <a:lnTo>
                    <a:pt x="10" y="10"/>
                  </a:lnTo>
                  <a:lnTo>
                    <a:pt x="2" y="6"/>
                  </a:lnTo>
                  <a:lnTo>
                    <a:pt x="0" y="12"/>
                  </a:lnTo>
                  <a:lnTo>
                    <a:pt x="6" y="18"/>
                  </a:lnTo>
                  <a:lnTo>
                    <a:pt x="8" y="18"/>
                  </a:lnTo>
                  <a:lnTo>
                    <a:pt x="10" y="24"/>
                  </a:lnTo>
                  <a:lnTo>
                    <a:pt x="12" y="28"/>
                  </a:lnTo>
                  <a:lnTo>
                    <a:pt x="14" y="30"/>
                  </a:lnTo>
                  <a:lnTo>
                    <a:pt x="20" y="34"/>
                  </a:lnTo>
                  <a:lnTo>
                    <a:pt x="28" y="38"/>
                  </a:lnTo>
                  <a:lnTo>
                    <a:pt x="32" y="50"/>
                  </a:lnTo>
                  <a:lnTo>
                    <a:pt x="36" y="46"/>
                  </a:lnTo>
                  <a:lnTo>
                    <a:pt x="42" y="42"/>
                  </a:lnTo>
                  <a:lnTo>
                    <a:pt x="46" y="38"/>
                  </a:lnTo>
                  <a:lnTo>
                    <a:pt x="54" y="38"/>
                  </a:lnTo>
                  <a:lnTo>
                    <a:pt x="54" y="44"/>
                  </a:lnTo>
                  <a:lnTo>
                    <a:pt x="56" y="46"/>
                  </a:lnTo>
                  <a:lnTo>
                    <a:pt x="56" y="52"/>
                  </a:lnTo>
                  <a:lnTo>
                    <a:pt x="58" y="54"/>
                  </a:lnTo>
                  <a:lnTo>
                    <a:pt x="60" y="56"/>
                  </a:lnTo>
                  <a:lnTo>
                    <a:pt x="64" y="56"/>
                  </a:lnTo>
                  <a:lnTo>
                    <a:pt x="68" y="60"/>
                  </a:lnTo>
                  <a:lnTo>
                    <a:pt x="72" y="28"/>
                  </a:lnTo>
                  <a:lnTo>
                    <a:pt x="78" y="28"/>
                  </a:lnTo>
                  <a:lnTo>
                    <a:pt x="64" y="18"/>
                  </a:lnTo>
                  <a:lnTo>
                    <a:pt x="62" y="14"/>
                  </a:lnTo>
                  <a:lnTo>
                    <a:pt x="56" y="8"/>
                  </a:lnTo>
                  <a:lnTo>
                    <a:pt x="56" y="6"/>
                  </a:lnTo>
                  <a:lnTo>
                    <a:pt x="5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52" name="Freeform 267"/>
            <p:cNvSpPr/>
            <p:nvPr/>
          </p:nvSpPr>
          <p:spPr bwMode="auto">
            <a:xfrm>
              <a:off x="7933409" y="4637995"/>
              <a:ext cx="222550" cy="241594"/>
            </a:xfrm>
            <a:custGeom>
              <a:avLst/>
              <a:gdLst>
                <a:gd name="T0" fmla="*/ 2147483647 w 152"/>
                <a:gd name="T1" fmla="*/ 2147483647 h 154"/>
                <a:gd name="T2" fmla="*/ 0 w 152"/>
                <a:gd name="T3" fmla="*/ 2147483647 h 154"/>
                <a:gd name="T4" fmla="*/ 2147483647 w 152"/>
                <a:gd name="T5" fmla="*/ 2147483647 h 154"/>
                <a:gd name="T6" fmla="*/ 2147483647 w 152"/>
                <a:gd name="T7" fmla="*/ 2147483647 h 154"/>
                <a:gd name="T8" fmla="*/ 2147483647 w 152"/>
                <a:gd name="T9" fmla="*/ 2147483647 h 154"/>
                <a:gd name="T10" fmla="*/ 2147483647 w 152"/>
                <a:gd name="T11" fmla="*/ 2147483647 h 154"/>
                <a:gd name="T12" fmla="*/ 2147483647 w 152"/>
                <a:gd name="T13" fmla="*/ 2147483647 h 154"/>
                <a:gd name="T14" fmla="*/ 2147483647 w 152"/>
                <a:gd name="T15" fmla="*/ 2147483647 h 154"/>
                <a:gd name="T16" fmla="*/ 2147483647 w 152"/>
                <a:gd name="T17" fmla="*/ 2147483647 h 154"/>
                <a:gd name="T18" fmla="*/ 2147483647 w 152"/>
                <a:gd name="T19" fmla="*/ 2147483647 h 154"/>
                <a:gd name="T20" fmla="*/ 2147483647 w 152"/>
                <a:gd name="T21" fmla="*/ 2147483647 h 154"/>
                <a:gd name="T22" fmla="*/ 2147483647 w 152"/>
                <a:gd name="T23" fmla="*/ 2147483647 h 154"/>
                <a:gd name="T24" fmla="*/ 2147483647 w 152"/>
                <a:gd name="T25" fmla="*/ 2147483647 h 154"/>
                <a:gd name="T26" fmla="*/ 2147483647 w 152"/>
                <a:gd name="T27" fmla="*/ 2147483647 h 154"/>
                <a:gd name="T28" fmla="*/ 2147483647 w 152"/>
                <a:gd name="T29" fmla="*/ 2147483647 h 154"/>
                <a:gd name="T30" fmla="*/ 2147483647 w 152"/>
                <a:gd name="T31" fmla="*/ 2147483647 h 154"/>
                <a:gd name="T32" fmla="*/ 2147483647 w 152"/>
                <a:gd name="T33" fmla="*/ 2147483647 h 154"/>
                <a:gd name="T34" fmla="*/ 2147483647 w 152"/>
                <a:gd name="T35" fmla="*/ 2147483647 h 154"/>
                <a:gd name="T36" fmla="*/ 2147483647 w 152"/>
                <a:gd name="T37" fmla="*/ 2147483647 h 154"/>
                <a:gd name="T38" fmla="*/ 2147483647 w 152"/>
                <a:gd name="T39" fmla="*/ 2147483647 h 154"/>
                <a:gd name="T40" fmla="*/ 2147483647 w 152"/>
                <a:gd name="T41" fmla="*/ 2147483647 h 154"/>
                <a:gd name="T42" fmla="*/ 2147483647 w 152"/>
                <a:gd name="T43" fmla="*/ 2147483647 h 154"/>
                <a:gd name="T44" fmla="*/ 2147483647 w 152"/>
                <a:gd name="T45" fmla="*/ 2147483647 h 154"/>
                <a:gd name="T46" fmla="*/ 2147483647 w 152"/>
                <a:gd name="T47" fmla="*/ 2147483647 h 154"/>
                <a:gd name="T48" fmla="*/ 2147483647 w 152"/>
                <a:gd name="T49" fmla="*/ 2147483647 h 154"/>
                <a:gd name="T50" fmla="*/ 2147483647 w 152"/>
                <a:gd name="T51" fmla="*/ 2147483647 h 154"/>
                <a:gd name="T52" fmla="*/ 2147483647 w 152"/>
                <a:gd name="T53" fmla="*/ 2147483647 h 154"/>
                <a:gd name="T54" fmla="*/ 2147483647 w 152"/>
                <a:gd name="T55" fmla="*/ 2147483647 h 154"/>
                <a:gd name="T56" fmla="*/ 2147483647 w 152"/>
                <a:gd name="T57" fmla="*/ 2147483647 h 154"/>
                <a:gd name="T58" fmla="*/ 2147483647 w 152"/>
                <a:gd name="T59" fmla="*/ 2147483647 h 154"/>
                <a:gd name="T60" fmla="*/ 2147483647 w 152"/>
                <a:gd name="T61" fmla="*/ 2147483647 h 154"/>
                <a:gd name="T62" fmla="*/ 2147483647 w 152"/>
                <a:gd name="T63" fmla="*/ 2147483647 h 154"/>
                <a:gd name="T64" fmla="*/ 2147483647 w 152"/>
                <a:gd name="T65" fmla="*/ 2147483647 h 154"/>
                <a:gd name="T66" fmla="*/ 2147483647 w 152"/>
                <a:gd name="T67" fmla="*/ 2147483647 h 154"/>
                <a:gd name="T68" fmla="*/ 2147483647 w 152"/>
                <a:gd name="T69" fmla="*/ 2147483647 h 154"/>
                <a:gd name="T70" fmla="*/ 2147483647 w 152"/>
                <a:gd name="T71" fmla="*/ 2147483647 h 154"/>
                <a:gd name="T72" fmla="*/ 2147483647 w 152"/>
                <a:gd name="T73" fmla="*/ 2147483647 h 154"/>
                <a:gd name="T74" fmla="*/ 2147483647 w 152"/>
                <a:gd name="T75" fmla="*/ 0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2"/>
                <a:gd name="T115" fmla="*/ 0 h 154"/>
                <a:gd name="T116" fmla="*/ 152 w 152"/>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2" h="154">
                  <a:moveTo>
                    <a:pt x="4" y="0"/>
                  </a:moveTo>
                  <a:lnTo>
                    <a:pt x="4" y="76"/>
                  </a:lnTo>
                  <a:lnTo>
                    <a:pt x="0" y="80"/>
                  </a:lnTo>
                  <a:lnTo>
                    <a:pt x="0" y="84"/>
                  </a:lnTo>
                  <a:lnTo>
                    <a:pt x="4" y="88"/>
                  </a:lnTo>
                  <a:lnTo>
                    <a:pt x="4" y="126"/>
                  </a:lnTo>
                  <a:lnTo>
                    <a:pt x="14" y="130"/>
                  </a:lnTo>
                  <a:lnTo>
                    <a:pt x="24" y="130"/>
                  </a:lnTo>
                  <a:lnTo>
                    <a:pt x="28" y="130"/>
                  </a:lnTo>
                  <a:lnTo>
                    <a:pt x="32" y="126"/>
                  </a:lnTo>
                  <a:lnTo>
                    <a:pt x="36" y="122"/>
                  </a:lnTo>
                  <a:lnTo>
                    <a:pt x="38" y="118"/>
                  </a:lnTo>
                  <a:lnTo>
                    <a:pt x="32" y="118"/>
                  </a:lnTo>
                  <a:lnTo>
                    <a:pt x="42" y="118"/>
                  </a:lnTo>
                  <a:lnTo>
                    <a:pt x="42" y="110"/>
                  </a:lnTo>
                  <a:lnTo>
                    <a:pt x="42" y="104"/>
                  </a:lnTo>
                  <a:lnTo>
                    <a:pt x="46" y="98"/>
                  </a:lnTo>
                  <a:lnTo>
                    <a:pt x="52" y="98"/>
                  </a:lnTo>
                  <a:lnTo>
                    <a:pt x="68" y="98"/>
                  </a:lnTo>
                  <a:lnTo>
                    <a:pt x="82" y="106"/>
                  </a:lnTo>
                  <a:lnTo>
                    <a:pt x="86" y="110"/>
                  </a:lnTo>
                  <a:lnTo>
                    <a:pt x="88" y="114"/>
                  </a:lnTo>
                  <a:lnTo>
                    <a:pt x="90" y="120"/>
                  </a:lnTo>
                  <a:lnTo>
                    <a:pt x="92" y="126"/>
                  </a:lnTo>
                  <a:lnTo>
                    <a:pt x="90" y="124"/>
                  </a:lnTo>
                  <a:lnTo>
                    <a:pt x="92" y="130"/>
                  </a:lnTo>
                  <a:lnTo>
                    <a:pt x="96" y="134"/>
                  </a:lnTo>
                  <a:lnTo>
                    <a:pt x="98" y="138"/>
                  </a:lnTo>
                  <a:lnTo>
                    <a:pt x="104" y="142"/>
                  </a:lnTo>
                  <a:lnTo>
                    <a:pt x="120" y="146"/>
                  </a:lnTo>
                  <a:lnTo>
                    <a:pt x="132" y="150"/>
                  </a:lnTo>
                  <a:lnTo>
                    <a:pt x="136" y="152"/>
                  </a:lnTo>
                  <a:lnTo>
                    <a:pt x="138" y="154"/>
                  </a:lnTo>
                  <a:lnTo>
                    <a:pt x="142" y="154"/>
                  </a:lnTo>
                  <a:lnTo>
                    <a:pt x="148" y="154"/>
                  </a:lnTo>
                  <a:lnTo>
                    <a:pt x="150" y="152"/>
                  </a:lnTo>
                  <a:lnTo>
                    <a:pt x="152" y="150"/>
                  </a:lnTo>
                  <a:lnTo>
                    <a:pt x="150" y="146"/>
                  </a:lnTo>
                  <a:lnTo>
                    <a:pt x="148" y="142"/>
                  </a:lnTo>
                  <a:lnTo>
                    <a:pt x="144" y="138"/>
                  </a:lnTo>
                  <a:lnTo>
                    <a:pt x="142" y="134"/>
                  </a:lnTo>
                  <a:lnTo>
                    <a:pt x="136" y="132"/>
                  </a:lnTo>
                  <a:lnTo>
                    <a:pt x="132" y="130"/>
                  </a:lnTo>
                  <a:lnTo>
                    <a:pt x="130" y="122"/>
                  </a:lnTo>
                  <a:lnTo>
                    <a:pt x="128" y="120"/>
                  </a:lnTo>
                  <a:lnTo>
                    <a:pt x="124" y="118"/>
                  </a:lnTo>
                  <a:lnTo>
                    <a:pt x="122" y="118"/>
                  </a:lnTo>
                  <a:lnTo>
                    <a:pt x="118" y="116"/>
                  </a:lnTo>
                  <a:lnTo>
                    <a:pt x="114" y="108"/>
                  </a:lnTo>
                  <a:lnTo>
                    <a:pt x="112" y="104"/>
                  </a:lnTo>
                  <a:lnTo>
                    <a:pt x="112" y="98"/>
                  </a:lnTo>
                  <a:lnTo>
                    <a:pt x="108" y="98"/>
                  </a:lnTo>
                  <a:lnTo>
                    <a:pt x="102" y="94"/>
                  </a:lnTo>
                  <a:lnTo>
                    <a:pt x="96" y="84"/>
                  </a:lnTo>
                  <a:lnTo>
                    <a:pt x="102" y="84"/>
                  </a:lnTo>
                  <a:lnTo>
                    <a:pt x="112" y="84"/>
                  </a:lnTo>
                  <a:lnTo>
                    <a:pt x="118" y="84"/>
                  </a:lnTo>
                  <a:lnTo>
                    <a:pt x="122" y="82"/>
                  </a:lnTo>
                  <a:lnTo>
                    <a:pt x="124" y="80"/>
                  </a:lnTo>
                  <a:lnTo>
                    <a:pt x="126" y="76"/>
                  </a:lnTo>
                  <a:lnTo>
                    <a:pt x="122" y="74"/>
                  </a:lnTo>
                  <a:lnTo>
                    <a:pt x="116" y="72"/>
                  </a:lnTo>
                  <a:lnTo>
                    <a:pt x="104" y="66"/>
                  </a:lnTo>
                  <a:lnTo>
                    <a:pt x="96" y="62"/>
                  </a:lnTo>
                  <a:lnTo>
                    <a:pt x="94" y="60"/>
                  </a:lnTo>
                  <a:lnTo>
                    <a:pt x="90" y="58"/>
                  </a:lnTo>
                  <a:lnTo>
                    <a:pt x="86" y="58"/>
                  </a:lnTo>
                  <a:lnTo>
                    <a:pt x="82" y="58"/>
                  </a:lnTo>
                  <a:lnTo>
                    <a:pt x="82" y="56"/>
                  </a:lnTo>
                  <a:lnTo>
                    <a:pt x="80" y="52"/>
                  </a:lnTo>
                  <a:lnTo>
                    <a:pt x="80" y="46"/>
                  </a:lnTo>
                  <a:lnTo>
                    <a:pt x="80" y="44"/>
                  </a:lnTo>
                  <a:lnTo>
                    <a:pt x="78" y="38"/>
                  </a:lnTo>
                  <a:lnTo>
                    <a:pt x="56" y="22"/>
                  </a:lnTo>
                  <a:lnTo>
                    <a:pt x="32" y="12"/>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53" name="Freeform 268"/>
            <p:cNvSpPr/>
            <p:nvPr/>
          </p:nvSpPr>
          <p:spPr bwMode="auto">
            <a:xfrm>
              <a:off x="6864476" y="4401710"/>
              <a:ext cx="257144" cy="325224"/>
            </a:xfrm>
            <a:custGeom>
              <a:avLst/>
              <a:gdLst>
                <a:gd name="T0" fmla="*/ 2147483647 w 176"/>
                <a:gd name="T1" fmla="*/ 2147483647 h 206"/>
                <a:gd name="T2" fmla="*/ 2147483647 w 176"/>
                <a:gd name="T3" fmla="*/ 2147483647 h 206"/>
                <a:gd name="T4" fmla="*/ 2147483647 w 176"/>
                <a:gd name="T5" fmla="*/ 2147483647 h 206"/>
                <a:gd name="T6" fmla="*/ 0 w 176"/>
                <a:gd name="T7" fmla="*/ 2147483647 h 206"/>
                <a:gd name="T8" fmla="*/ 2147483647 w 176"/>
                <a:gd name="T9" fmla="*/ 0 h 206"/>
                <a:gd name="T10" fmla="*/ 2147483647 w 176"/>
                <a:gd name="T11" fmla="*/ 0 h 206"/>
                <a:gd name="T12" fmla="*/ 2147483647 w 176"/>
                <a:gd name="T13" fmla="*/ 2147483647 h 206"/>
                <a:gd name="T14" fmla="*/ 2147483647 w 176"/>
                <a:gd name="T15" fmla="*/ 2147483647 h 206"/>
                <a:gd name="T16" fmla="*/ 2147483647 w 176"/>
                <a:gd name="T17" fmla="*/ 2147483647 h 206"/>
                <a:gd name="T18" fmla="*/ 2147483647 w 176"/>
                <a:gd name="T19" fmla="*/ 2147483647 h 206"/>
                <a:gd name="T20" fmla="*/ 2147483647 w 176"/>
                <a:gd name="T21" fmla="*/ 2147483647 h 206"/>
                <a:gd name="T22" fmla="*/ 2147483647 w 176"/>
                <a:gd name="T23" fmla="*/ 2147483647 h 206"/>
                <a:gd name="T24" fmla="*/ 2147483647 w 176"/>
                <a:gd name="T25" fmla="*/ 2147483647 h 206"/>
                <a:gd name="T26" fmla="*/ 2147483647 w 176"/>
                <a:gd name="T27" fmla="*/ 2147483647 h 206"/>
                <a:gd name="T28" fmla="*/ 2147483647 w 176"/>
                <a:gd name="T29" fmla="*/ 2147483647 h 206"/>
                <a:gd name="T30" fmla="*/ 2147483647 w 176"/>
                <a:gd name="T31" fmla="*/ 2147483647 h 206"/>
                <a:gd name="T32" fmla="*/ 2147483647 w 176"/>
                <a:gd name="T33" fmla="*/ 2147483647 h 206"/>
                <a:gd name="T34" fmla="*/ 2147483647 w 176"/>
                <a:gd name="T35" fmla="*/ 2147483647 h 206"/>
                <a:gd name="T36" fmla="*/ 2147483647 w 176"/>
                <a:gd name="T37" fmla="*/ 2147483647 h 206"/>
                <a:gd name="T38" fmla="*/ 2147483647 w 176"/>
                <a:gd name="T39" fmla="*/ 2147483647 h 206"/>
                <a:gd name="T40" fmla="*/ 2147483647 w 176"/>
                <a:gd name="T41" fmla="*/ 2147483647 h 206"/>
                <a:gd name="T42" fmla="*/ 2147483647 w 176"/>
                <a:gd name="T43" fmla="*/ 2147483647 h 206"/>
                <a:gd name="T44" fmla="*/ 2147483647 w 176"/>
                <a:gd name="T45" fmla="*/ 2147483647 h 206"/>
                <a:gd name="T46" fmla="*/ 2147483647 w 176"/>
                <a:gd name="T47" fmla="*/ 2147483647 h 206"/>
                <a:gd name="T48" fmla="*/ 2147483647 w 176"/>
                <a:gd name="T49" fmla="*/ 2147483647 h 206"/>
                <a:gd name="T50" fmla="*/ 2147483647 w 176"/>
                <a:gd name="T51" fmla="*/ 2147483647 h 206"/>
                <a:gd name="T52" fmla="*/ 2147483647 w 176"/>
                <a:gd name="T53" fmla="*/ 2147483647 h 206"/>
                <a:gd name="T54" fmla="*/ 2147483647 w 176"/>
                <a:gd name="T55" fmla="*/ 2147483647 h 206"/>
                <a:gd name="T56" fmla="*/ 2147483647 w 176"/>
                <a:gd name="T57" fmla="*/ 2147483647 h 206"/>
                <a:gd name="T58" fmla="*/ 2147483647 w 176"/>
                <a:gd name="T59" fmla="*/ 2147483647 h 206"/>
                <a:gd name="T60" fmla="*/ 2147483647 w 176"/>
                <a:gd name="T61" fmla="*/ 2147483647 h 206"/>
                <a:gd name="T62" fmla="*/ 2147483647 w 176"/>
                <a:gd name="T63" fmla="*/ 2147483647 h 206"/>
                <a:gd name="T64" fmla="*/ 2147483647 w 176"/>
                <a:gd name="T65" fmla="*/ 2147483647 h 206"/>
                <a:gd name="T66" fmla="*/ 2147483647 w 176"/>
                <a:gd name="T67" fmla="*/ 2147483647 h 206"/>
                <a:gd name="T68" fmla="*/ 2147483647 w 176"/>
                <a:gd name="T69" fmla="*/ 2147483647 h 206"/>
                <a:gd name="T70" fmla="*/ 2147483647 w 176"/>
                <a:gd name="T71" fmla="*/ 2147483647 h 206"/>
                <a:gd name="T72" fmla="*/ 2147483647 w 176"/>
                <a:gd name="T73" fmla="*/ 2147483647 h 206"/>
                <a:gd name="T74" fmla="*/ 2147483647 w 176"/>
                <a:gd name="T75" fmla="*/ 2147483647 h 206"/>
                <a:gd name="T76" fmla="*/ 2147483647 w 176"/>
                <a:gd name="T77" fmla="*/ 2147483647 h 206"/>
                <a:gd name="T78" fmla="*/ 2147483647 w 176"/>
                <a:gd name="T79" fmla="*/ 2147483647 h 206"/>
                <a:gd name="T80" fmla="*/ 2147483647 w 176"/>
                <a:gd name="T81" fmla="*/ 2147483647 h 206"/>
                <a:gd name="T82" fmla="*/ 2147483647 w 176"/>
                <a:gd name="T83" fmla="*/ 2147483647 h 206"/>
                <a:gd name="T84" fmla="*/ 2147483647 w 176"/>
                <a:gd name="T85" fmla="*/ 2147483647 h 206"/>
                <a:gd name="T86" fmla="*/ 2147483647 w 176"/>
                <a:gd name="T87" fmla="*/ 2147483647 h 20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6"/>
                <a:gd name="T133" fmla="*/ 0 h 206"/>
                <a:gd name="T134" fmla="*/ 176 w 176"/>
                <a:gd name="T135" fmla="*/ 206 h 20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6" h="206">
                  <a:moveTo>
                    <a:pt x="42" y="54"/>
                  </a:moveTo>
                  <a:lnTo>
                    <a:pt x="36" y="46"/>
                  </a:lnTo>
                  <a:lnTo>
                    <a:pt x="32" y="38"/>
                  </a:lnTo>
                  <a:lnTo>
                    <a:pt x="22" y="28"/>
                  </a:lnTo>
                  <a:lnTo>
                    <a:pt x="16" y="24"/>
                  </a:lnTo>
                  <a:lnTo>
                    <a:pt x="6" y="14"/>
                  </a:lnTo>
                  <a:lnTo>
                    <a:pt x="2" y="10"/>
                  </a:lnTo>
                  <a:lnTo>
                    <a:pt x="0" y="4"/>
                  </a:lnTo>
                  <a:lnTo>
                    <a:pt x="0" y="2"/>
                  </a:lnTo>
                  <a:lnTo>
                    <a:pt x="4" y="0"/>
                  </a:lnTo>
                  <a:lnTo>
                    <a:pt x="8" y="0"/>
                  </a:lnTo>
                  <a:lnTo>
                    <a:pt x="10" y="0"/>
                  </a:lnTo>
                  <a:lnTo>
                    <a:pt x="10" y="4"/>
                  </a:lnTo>
                  <a:lnTo>
                    <a:pt x="18" y="6"/>
                  </a:lnTo>
                  <a:lnTo>
                    <a:pt x="34" y="6"/>
                  </a:lnTo>
                  <a:lnTo>
                    <a:pt x="36" y="6"/>
                  </a:lnTo>
                  <a:lnTo>
                    <a:pt x="40" y="8"/>
                  </a:lnTo>
                  <a:lnTo>
                    <a:pt x="44" y="14"/>
                  </a:lnTo>
                  <a:lnTo>
                    <a:pt x="48" y="20"/>
                  </a:lnTo>
                  <a:lnTo>
                    <a:pt x="52" y="28"/>
                  </a:lnTo>
                  <a:lnTo>
                    <a:pt x="60" y="32"/>
                  </a:lnTo>
                  <a:lnTo>
                    <a:pt x="62" y="34"/>
                  </a:lnTo>
                  <a:lnTo>
                    <a:pt x="64" y="36"/>
                  </a:lnTo>
                  <a:lnTo>
                    <a:pt x="70" y="38"/>
                  </a:lnTo>
                  <a:lnTo>
                    <a:pt x="74" y="42"/>
                  </a:lnTo>
                  <a:lnTo>
                    <a:pt x="82" y="52"/>
                  </a:lnTo>
                  <a:lnTo>
                    <a:pt x="88" y="58"/>
                  </a:lnTo>
                  <a:lnTo>
                    <a:pt x="90" y="62"/>
                  </a:lnTo>
                  <a:lnTo>
                    <a:pt x="92" y="64"/>
                  </a:lnTo>
                  <a:lnTo>
                    <a:pt x="98" y="62"/>
                  </a:lnTo>
                  <a:lnTo>
                    <a:pt x="100" y="66"/>
                  </a:lnTo>
                  <a:lnTo>
                    <a:pt x="108" y="72"/>
                  </a:lnTo>
                  <a:lnTo>
                    <a:pt x="118" y="80"/>
                  </a:lnTo>
                  <a:lnTo>
                    <a:pt x="120" y="82"/>
                  </a:lnTo>
                  <a:lnTo>
                    <a:pt x="122" y="86"/>
                  </a:lnTo>
                  <a:lnTo>
                    <a:pt x="124" y="84"/>
                  </a:lnTo>
                  <a:lnTo>
                    <a:pt x="128" y="82"/>
                  </a:lnTo>
                  <a:lnTo>
                    <a:pt x="128" y="86"/>
                  </a:lnTo>
                  <a:lnTo>
                    <a:pt x="126" y="90"/>
                  </a:lnTo>
                  <a:lnTo>
                    <a:pt x="124" y="94"/>
                  </a:lnTo>
                  <a:lnTo>
                    <a:pt x="140" y="94"/>
                  </a:lnTo>
                  <a:lnTo>
                    <a:pt x="140" y="102"/>
                  </a:lnTo>
                  <a:lnTo>
                    <a:pt x="136" y="114"/>
                  </a:lnTo>
                  <a:lnTo>
                    <a:pt x="138" y="118"/>
                  </a:lnTo>
                  <a:lnTo>
                    <a:pt x="142" y="120"/>
                  </a:lnTo>
                  <a:lnTo>
                    <a:pt x="146" y="122"/>
                  </a:lnTo>
                  <a:lnTo>
                    <a:pt x="152" y="122"/>
                  </a:lnTo>
                  <a:lnTo>
                    <a:pt x="152" y="134"/>
                  </a:lnTo>
                  <a:lnTo>
                    <a:pt x="152" y="136"/>
                  </a:lnTo>
                  <a:lnTo>
                    <a:pt x="152" y="138"/>
                  </a:lnTo>
                  <a:lnTo>
                    <a:pt x="156" y="138"/>
                  </a:lnTo>
                  <a:lnTo>
                    <a:pt x="158" y="138"/>
                  </a:lnTo>
                  <a:lnTo>
                    <a:pt x="160" y="140"/>
                  </a:lnTo>
                  <a:lnTo>
                    <a:pt x="162" y="144"/>
                  </a:lnTo>
                  <a:lnTo>
                    <a:pt x="172" y="150"/>
                  </a:lnTo>
                  <a:lnTo>
                    <a:pt x="174" y="152"/>
                  </a:lnTo>
                  <a:lnTo>
                    <a:pt x="176" y="158"/>
                  </a:lnTo>
                  <a:lnTo>
                    <a:pt x="174" y="192"/>
                  </a:lnTo>
                  <a:lnTo>
                    <a:pt x="174" y="204"/>
                  </a:lnTo>
                  <a:lnTo>
                    <a:pt x="170" y="206"/>
                  </a:lnTo>
                  <a:lnTo>
                    <a:pt x="164" y="206"/>
                  </a:lnTo>
                  <a:lnTo>
                    <a:pt x="160" y="204"/>
                  </a:lnTo>
                  <a:lnTo>
                    <a:pt x="154" y="206"/>
                  </a:lnTo>
                  <a:lnTo>
                    <a:pt x="152" y="206"/>
                  </a:lnTo>
                  <a:lnTo>
                    <a:pt x="148" y="206"/>
                  </a:lnTo>
                  <a:lnTo>
                    <a:pt x="146" y="204"/>
                  </a:lnTo>
                  <a:lnTo>
                    <a:pt x="144" y="198"/>
                  </a:lnTo>
                  <a:lnTo>
                    <a:pt x="140" y="192"/>
                  </a:lnTo>
                  <a:lnTo>
                    <a:pt x="132" y="186"/>
                  </a:lnTo>
                  <a:lnTo>
                    <a:pt x="124" y="180"/>
                  </a:lnTo>
                  <a:lnTo>
                    <a:pt x="118" y="176"/>
                  </a:lnTo>
                  <a:lnTo>
                    <a:pt x="112" y="168"/>
                  </a:lnTo>
                  <a:lnTo>
                    <a:pt x="104" y="160"/>
                  </a:lnTo>
                  <a:lnTo>
                    <a:pt x="98" y="150"/>
                  </a:lnTo>
                  <a:lnTo>
                    <a:pt x="96" y="144"/>
                  </a:lnTo>
                  <a:lnTo>
                    <a:pt x="94" y="138"/>
                  </a:lnTo>
                  <a:lnTo>
                    <a:pt x="88" y="126"/>
                  </a:lnTo>
                  <a:lnTo>
                    <a:pt x="82" y="114"/>
                  </a:lnTo>
                  <a:lnTo>
                    <a:pt x="76" y="104"/>
                  </a:lnTo>
                  <a:lnTo>
                    <a:pt x="66" y="94"/>
                  </a:lnTo>
                  <a:lnTo>
                    <a:pt x="64" y="88"/>
                  </a:lnTo>
                  <a:lnTo>
                    <a:pt x="64" y="82"/>
                  </a:lnTo>
                  <a:lnTo>
                    <a:pt x="62" y="76"/>
                  </a:lnTo>
                  <a:lnTo>
                    <a:pt x="60" y="70"/>
                  </a:lnTo>
                  <a:lnTo>
                    <a:pt x="54" y="66"/>
                  </a:lnTo>
                  <a:lnTo>
                    <a:pt x="48" y="62"/>
                  </a:lnTo>
                  <a:lnTo>
                    <a:pt x="42" y="58"/>
                  </a:lnTo>
                  <a:lnTo>
                    <a:pt x="40" y="54"/>
                  </a:lnTo>
                  <a:lnTo>
                    <a:pt x="42"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54" name="Freeform 269"/>
            <p:cNvSpPr/>
            <p:nvPr/>
          </p:nvSpPr>
          <p:spPr bwMode="auto">
            <a:xfrm>
              <a:off x="7194266" y="4449498"/>
              <a:ext cx="234082" cy="230974"/>
            </a:xfrm>
            <a:custGeom>
              <a:avLst/>
              <a:gdLst>
                <a:gd name="T0" fmla="*/ 2147483647 w 160"/>
                <a:gd name="T1" fmla="*/ 2147483647 h 146"/>
                <a:gd name="T2" fmla="*/ 2147483647 w 160"/>
                <a:gd name="T3" fmla="*/ 0 h 146"/>
                <a:gd name="T4" fmla="*/ 2147483647 w 160"/>
                <a:gd name="T5" fmla="*/ 2147483647 h 146"/>
                <a:gd name="T6" fmla="*/ 2147483647 w 160"/>
                <a:gd name="T7" fmla="*/ 2147483647 h 146"/>
                <a:gd name="T8" fmla="*/ 2147483647 w 160"/>
                <a:gd name="T9" fmla="*/ 2147483647 h 146"/>
                <a:gd name="T10" fmla="*/ 2147483647 w 160"/>
                <a:gd name="T11" fmla="*/ 2147483647 h 146"/>
                <a:gd name="T12" fmla="*/ 2147483647 w 160"/>
                <a:gd name="T13" fmla="*/ 2147483647 h 146"/>
                <a:gd name="T14" fmla="*/ 2147483647 w 160"/>
                <a:gd name="T15" fmla="*/ 2147483647 h 146"/>
                <a:gd name="T16" fmla="*/ 2147483647 w 160"/>
                <a:gd name="T17" fmla="*/ 2147483647 h 146"/>
                <a:gd name="T18" fmla="*/ 2147483647 w 160"/>
                <a:gd name="T19" fmla="*/ 2147483647 h 146"/>
                <a:gd name="T20" fmla="*/ 2147483647 w 160"/>
                <a:gd name="T21" fmla="*/ 2147483647 h 146"/>
                <a:gd name="T22" fmla="*/ 2147483647 w 160"/>
                <a:gd name="T23" fmla="*/ 2147483647 h 146"/>
                <a:gd name="T24" fmla="*/ 2147483647 w 160"/>
                <a:gd name="T25" fmla="*/ 2147483647 h 146"/>
                <a:gd name="T26" fmla="*/ 2147483647 w 160"/>
                <a:gd name="T27" fmla="*/ 2147483647 h 146"/>
                <a:gd name="T28" fmla="*/ 2147483647 w 160"/>
                <a:gd name="T29" fmla="*/ 2147483647 h 146"/>
                <a:gd name="T30" fmla="*/ 2147483647 w 160"/>
                <a:gd name="T31" fmla="*/ 2147483647 h 146"/>
                <a:gd name="T32" fmla="*/ 0 w 160"/>
                <a:gd name="T33" fmla="*/ 2147483647 h 146"/>
                <a:gd name="T34" fmla="*/ 2147483647 w 160"/>
                <a:gd name="T35" fmla="*/ 2147483647 h 146"/>
                <a:gd name="T36" fmla="*/ 2147483647 w 160"/>
                <a:gd name="T37" fmla="*/ 2147483647 h 146"/>
                <a:gd name="T38" fmla="*/ 2147483647 w 160"/>
                <a:gd name="T39" fmla="*/ 2147483647 h 146"/>
                <a:gd name="T40" fmla="*/ 2147483647 w 160"/>
                <a:gd name="T41" fmla="*/ 2147483647 h 146"/>
                <a:gd name="T42" fmla="*/ 2147483647 w 160"/>
                <a:gd name="T43" fmla="*/ 2147483647 h 146"/>
                <a:gd name="T44" fmla="*/ 2147483647 w 160"/>
                <a:gd name="T45" fmla="*/ 2147483647 h 146"/>
                <a:gd name="T46" fmla="*/ 2147483647 w 160"/>
                <a:gd name="T47" fmla="*/ 2147483647 h 146"/>
                <a:gd name="T48" fmla="*/ 2147483647 w 160"/>
                <a:gd name="T49" fmla="*/ 2147483647 h 146"/>
                <a:gd name="T50" fmla="*/ 2147483647 w 160"/>
                <a:gd name="T51" fmla="*/ 2147483647 h 146"/>
                <a:gd name="T52" fmla="*/ 2147483647 w 160"/>
                <a:gd name="T53" fmla="*/ 2147483647 h 146"/>
                <a:gd name="T54" fmla="*/ 2147483647 w 160"/>
                <a:gd name="T55" fmla="*/ 2147483647 h 146"/>
                <a:gd name="T56" fmla="*/ 2147483647 w 160"/>
                <a:gd name="T57" fmla="*/ 2147483647 h 146"/>
                <a:gd name="T58" fmla="*/ 2147483647 w 160"/>
                <a:gd name="T59" fmla="*/ 2147483647 h 146"/>
                <a:gd name="T60" fmla="*/ 2147483647 w 160"/>
                <a:gd name="T61" fmla="*/ 2147483647 h 146"/>
                <a:gd name="T62" fmla="*/ 2147483647 w 160"/>
                <a:gd name="T63" fmla="*/ 2147483647 h 146"/>
                <a:gd name="T64" fmla="*/ 2147483647 w 160"/>
                <a:gd name="T65" fmla="*/ 2147483647 h 146"/>
                <a:gd name="T66" fmla="*/ 2147483647 w 160"/>
                <a:gd name="T67" fmla="*/ 2147483647 h 146"/>
                <a:gd name="T68" fmla="*/ 2147483647 w 160"/>
                <a:gd name="T69" fmla="*/ 2147483647 h 146"/>
                <a:gd name="T70" fmla="*/ 2147483647 w 160"/>
                <a:gd name="T71" fmla="*/ 2147483647 h 146"/>
                <a:gd name="T72" fmla="*/ 2147483647 w 160"/>
                <a:gd name="T73" fmla="*/ 2147483647 h 146"/>
                <a:gd name="T74" fmla="*/ 2147483647 w 160"/>
                <a:gd name="T75" fmla="*/ 2147483647 h 146"/>
                <a:gd name="T76" fmla="*/ 2147483647 w 160"/>
                <a:gd name="T77" fmla="*/ 2147483647 h 146"/>
                <a:gd name="T78" fmla="*/ 2147483647 w 160"/>
                <a:gd name="T79" fmla="*/ 2147483647 h 146"/>
                <a:gd name="T80" fmla="*/ 2147483647 w 160"/>
                <a:gd name="T81" fmla="*/ 2147483647 h 146"/>
                <a:gd name="T82" fmla="*/ 2147483647 w 160"/>
                <a:gd name="T83" fmla="*/ 2147483647 h 146"/>
                <a:gd name="T84" fmla="*/ 2147483647 w 160"/>
                <a:gd name="T85" fmla="*/ 2147483647 h 146"/>
                <a:gd name="T86" fmla="*/ 2147483647 w 160"/>
                <a:gd name="T87" fmla="*/ 2147483647 h 146"/>
                <a:gd name="T88" fmla="*/ 2147483647 w 160"/>
                <a:gd name="T89" fmla="*/ 2147483647 h 146"/>
                <a:gd name="T90" fmla="*/ 2147483647 w 160"/>
                <a:gd name="T91" fmla="*/ 2147483647 h 146"/>
                <a:gd name="T92" fmla="*/ 2147483647 w 160"/>
                <a:gd name="T93" fmla="*/ 2147483647 h 146"/>
                <a:gd name="T94" fmla="*/ 2147483647 w 160"/>
                <a:gd name="T95" fmla="*/ 2147483647 h 146"/>
                <a:gd name="T96" fmla="*/ 2147483647 w 160"/>
                <a:gd name="T97" fmla="*/ 2147483647 h 146"/>
                <a:gd name="T98" fmla="*/ 2147483647 w 160"/>
                <a:gd name="T99" fmla="*/ 2147483647 h 146"/>
                <a:gd name="T100" fmla="*/ 2147483647 w 160"/>
                <a:gd name="T101" fmla="*/ 2147483647 h 146"/>
                <a:gd name="T102" fmla="*/ 2147483647 w 160"/>
                <a:gd name="T103" fmla="*/ 2147483647 h 14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0"/>
                <a:gd name="T157" fmla="*/ 0 h 146"/>
                <a:gd name="T158" fmla="*/ 160 w 160"/>
                <a:gd name="T159" fmla="*/ 146 h 14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0" h="146">
                  <a:moveTo>
                    <a:pt x="136" y="4"/>
                  </a:moveTo>
                  <a:lnTo>
                    <a:pt x="126" y="2"/>
                  </a:lnTo>
                  <a:lnTo>
                    <a:pt x="120" y="0"/>
                  </a:lnTo>
                  <a:lnTo>
                    <a:pt x="114" y="0"/>
                  </a:lnTo>
                  <a:lnTo>
                    <a:pt x="108" y="0"/>
                  </a:lnTo>
                  <a:lnTo>
                    <a:pt x="102" y="4"/>
                  </a:lnTo>
                  <a:lnTo>
                    <a:pt x="96" y="8"/>
                  </a:lnTo>
                  <a:lnTo>
                    <a:pt x="92" y="14"/>
                  </a:lnTo>
                  <a:lnTo>
                    <a:pt x="88" y="26"/>
                  </a:lnTo>
                  <a:lnTo>
                    <a:pt x="84" y="40"/>
                  </a:lnTo>
                  <a:lnTo>
                    <a:pt x="84" y="48"/>
                  </a:lnTo>
                  <a:lnTo>
                    <a:pt x="82" y="52"/>
                  </a:lnTo>
                  <a:lnTo>
                    <a:pt x="78" y="52"/>
                  </a:lnTo>
                  <a:lnTo>
                    <a:pt x="74" y="50"/>
                  </a:lnTo>
                  <a:lnTo>
                    <a:pt x="70" y="48"/>
                  </a:lnTo>
                  <a:lnTo>
                    <a:pt x="66" y="44"/>
                  </a:lnTo>
                  <a:lnTo>
                    <a:pt x="62" y="42"/>
                  </a:lnTo>
                  <a:lnTo>
                    <a:pt x="58" y="42"/>
                  </a:lnTo>
                  <a:lnTo>
                    <a:pt x="56" y="44"/>
                  </a:lnTo>
                  <a:lnTo>
                    <a:pt x="50" y="50"/>
                  </a:lnTo>
                  <a:lnTo>
                    <a:pt x="42" y="52"/>
                  </a:lnTo>
                  <a:lnTo>
                    <a:pt x="40" y="54"/>
                  </a:lnTo>
                  <a:lnTo>
                    <a:pt x="34" y="56"/>
                  </a:lnTo>
                  <a:lnTo>
                    <a:pt x="28" y="54"/>
                  </a:lnTo>
                  <a:lnTo>
                    <a:pt x="22" y="52"/>
                  </a:lnTo>
                  <a:lnTo>
                    <a:pt x="16" y="50"/>
                  </a:lnTo>
                  <a:lnTo>
                    <a:pt x="14" y="48"/>
                  </a:lnTo>
                  <a:lnTo>
                    <a:pt x="14" y="46"/>
                  </a:lnTo>
                  <a:lnTo>
                    <a:pt x="14" y="36"/>
                  </a:lnTo>
                  <a:lnTo>
                    <a:pt x="14" y="34"/>
                  </a:lnTo>
                  <a:lnTo>
                    <a:pt x="8" y="38"/>
                  </a:lnTo>
                  <a:lnTo>
                    <a:pt x="4" y="44"/>
                  </a:lnTo>
                  <a:lnTo>
                    <a:pt x="2" y="52"/>
                  </a:lnTo>
                  <a:lnTo>
                    <a:pt x="0" y="60"/>
                  </a:lnTo>
                  <a:lnTo>
                    <a:pt x="2" y="66"/>
                  </a:lnTo>
                  <a:lnTo>
                    <a:pt x="4" y="72"/>
                  </a:lnTo>
                  <a:lnTo>
                    <a:pt x="4" y="74"/>
                  </a:lnTo>
                  <a:lnTo>
                    <a:pt x="2" y="78"/>
                  </a:lnTo>
                  <a:lnTo>
                    <a:pt x="4" y="82"/>
                  </a:lnTo>
                  <a:lnTo>
                    <a:pt x="8" y="86"/>
                  </a:lnTo>
                  <a:lnTo>
                    <a:pt x="10" y="86"/>
                  </a:lnTo>
                  <a:lnTo>
                    <a:pt x="10" y="92"/>
                  </a:lnTo>
                  <a:lnTo>
                    <a:pt x="16" y="94"/>
                  </a:lnTo>
                  <a:lnTo>
                    <a:pt x="18" y="96"/>
                  </a:lnTo>
                  <a:lnTo>
                    <a:pt x="18" y="98"/>
                  </a:lnTo>
                  <a:lnTo>
                    <a:pt x="18" y="102"/>
                  </a:lnTo>
                  <a:lnTo>
                    <a:pt x="16" y="106"/>
                  </a:lnTo>
                  <a:lnTo>
                    <a:pt x="16" y="108"/>
                  </a:lnTo>
                  <a:lnTo>
                    <a:pt x="18" y="112"/>
                  </a:lnTo>
                  <a:lnTo>
                    <a:pt x="18" y="110"/>
                  </a:lnTo>
                  <a:lnTo>
                    <a:pt x="18" y="116"/>
                  </a:lnTo>
                  <a:lnTo>
                    <a:pt x="20" y="120"/>
                  </a:lnTo>
                  <a:lnTo>
                    <a:pt x="24" y="124"/>
                  </a:lnTo>
                  <a:lnTo>
                    <a:pt x="28" y="126"/>
                  </a:lnTo>
                  <a:lnTo>
                    <a:pt x="34" y="126"/>
                  </a:lnTo>
                  <a:lnTo>
                    <a:pt x="42" y="128"/>
                  </a:lnTo>
                  <a:lnTo>
                    <a:pt x="46" y="130"/>
                  </a:lnTo>
                  <a:lnTo>
                    <a:pt x="44" y="134"/>
                  </a:lnTo>
                  <a:lnTo>
                    <a:pt x="48" y="134"/>
                  </a:lnTo>
                  <a:lnTo>
                    <a:pt x="54" y="134"/>
                  </a:lnTo>
                  <a:lnTo>
                    <a:pt x="56" y="132"/>
                  </a:lnTo>
                  <a:lnTo>
                    <a:pt x="62" y="130"/>
                  </a:lnTo>
                  <a:lnTo>
                    <a:pt x="66" y="130"/>
                  </a:lnTo>
                  <a:lnTo>
                    <a:pt x="72" y="130"/>
                  </a:lnTo>
                  <a:lnTo>
                    <a:pt x="78" y="132"/>
                  </a:lnTo>
                  <a:lnTo>
                    <a:pt x="82" y="134"/>
                  </a:lnTo>
                  <a:lnTo>
                    <a:pt x="88" y="134"/>
                  </a:lnTo>
                  <a:lnTo>
                    <a:pt x="88" y="140"/>
                  </a:lnTo>
                  <a:lnTo>
                    <a:pt x="88" y="144"/>
                  </a:lnTo>
                  <a:lnTo>
                    <a:pt x="88" y="146"/>
                  </a:lnTo>
                  <a:lnTo>
                    <a:pt x="90" y="146"/>
                  </a:lnTo>
                  <a:lnTo>
                    <a:pt x="98" y="144"/>
                  </a:lnTo>
                  <a:lnTo>
                    <a:pt x="106" y="142"/>
                  </a:lnTo>
                  <a:lnTo>
                    <a:pt x="112" y="138"/>
                  </a:lnTo>
                  <a:lnTo>
                    <a:pt x="120" y="138"/>
                  </a:lnTo>
                  <a:lnTo>
                    <a:pt x="120" y="134"/>
                  </a:lnTo>
                  <a:lnTo>
                    <a:pt x="118" y="134"/>
                  </a:lnTo>
                  <a:lnTo>
                    <a:pt x="116" y="130"/>
                  </a:lnTo>
                  <a:lnTo>
                    <a:pt x="116" y="126"/>
                  </a:lnTo>
                  <a:lnTo>
                    <a:pt x="118" y="124"/>
                  </a:lnTo>
                  <a:lnTo>
                    <a:pt x="122" y="120"/>
                  </a:lnTo>
                  <a:lnTo>
                    <a:pt x="122" y="114"/>
                  </a:lnTo>
                  <a:lnTo>
                    <a:pt x="122" y="108"/>
                  </a:lnTo>
                  <a:lnTo>
                    <a:pt x="120" y="106"/>
                  </a:lnTo>
                  <a:lnTo>
                    <a:pt x="122" y="100"/>
                  </a:lnTo>
                  <a:lnTo>
                    <a:pt x="126" y="94"/>
                  </a:lnTo>
                  <a:lnTo>
                    <a:pt x="132" y="92"/>
                  </a:lnTo>
                  <a:lnTo>
                    <a:pt x="136" y="82"/>
                  </a:lnTo>
                  <a:lnTo>
                    <a:pt x="138" y="72"/>
                  </a:lnTo>
                  <a:lnTo>
                    <a:pt x="142" y="60"/>
                  </a:lnTo>
                  <a:lnTo>
                    <a:pt x="144" y="58"/>
                  </a:lnTo>
                  <a:lnTo>
                    <a:pt x="148" y="56"/>
                  </a:lnTo>
                  <a:lnTo>
                    <a:pt x="154" y="56"/>
                  </a:lnTo>
                  <a:lnTo>
                    <a:pt x="160" y="56"/>
                  </a:lnTo>
                  <a:lnTo>
                    <a:pt x="160" y="52"/>
                  </a:lnTo>
                  <a:lnTo>
                    <a:pt x="150" y="46"/>
                  </a:lnTo>
                  <a:lnTo>
                    <a:pt x="146" y="40"/>
                  </a:lnTo>
                  <a:lnTo>
                    <a:pt x="144" y="34"/>
                  </a:lnTo>
                  <a:lnTo>
                    <a:pt x="146" y="32"/>
                  </a:lnTo>
                  <a:lnTo>
                    <a:pt x="148" y="28"/>
                  </a:lnTo>
                  <a:lnTo>
                    <a:pt x="142" y="26"/>
                  </a:lnTo>
                  <a:lnTo>
                    <a:pt x="138" y="22"/>
                  </a:lnTo>
                  <a:lnTo>
                    <a:pt x="138" y="14"/>
                  </a:lnTo>
                  <a:lnTo>
                    <a:pt x="136" y="8"/>
                  </a:lnTo>
                  <a:lnTo>
                    <a:pt x="13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55" name="Freeform 270"/>
            <p:cNvSpPr/>
            <p:nvPr/>
          </p:nvSpPr>
          <p:spPr bwMode="auto">
            <a:xfrm>
              <a:off x="7190806" y="4879590"/>
              <a:ext cx="930560" cy="816377"/>
            </a:xfrm>
            <a:custGeom>
              <a:avLst/>
              <a:gdLst>
                <a:gd name="T0" fmla="*/ 2147483647 w 636"/>
                <a:gd name="T1" fmla="*/ 2147483647 h 516"/>
                <a:gd name="T2" fmla="*/ 2147483647 w 636"/>
                <a:gd name="T3" fmla="*/ 2147483647 h 516"/>
                <a:gd name="T4" fmla="*/ 2147483647 w 636"/>
                <a:gd name="T5" fmla="*/ 2147483647 h 516"/>
                <a:gd name="T6" fmla="*/ 2147483647 w 636"/>
                <a:gd name="T7" fmla="*/ 2147483647 h 516"/>
                <a:gd name="T8" fmla="*/ 2147483647 w 636"/>
                <a:gd name="T9" fmla="*/ 2147483647 h 516"/>
                <a:gd name="T10" fmla="*/ 2147483647 w 636"/>
                <a:gd name="T11" fmla="*/ 2147483647 h 516"/>
                <a:gd name="T12" fmla="*/ 2147483647 w 636"/>
                <a:gd name="T13" fmla="*/ 2147483647 h 516"/>
                <a:gd name="T14" fmla="*/ 2147483647 w 636"/>
                <a:gd name="T15" fmla="*/ 2147483647 h 516"/>
                <a:gd name="T16" fmla="*/ 2147483647 w 636"/>
                <a:gd name="T17" fmla="*/ 2147483647 h 516"/>
                <a:gd name="T18" fmla="*/ 2147483647 w 636"/>
                <a:gd name="T19" fmla="*/ 2147483647 h 516"/>
                <a:gd name="T20" fmla="*/ 2147483647 w 636"/>
                <a:gd name="T21" fmla="*/ 2147483647 h 516"/>
                <a:gd name="T22" fmla="*/ 2147483647 w 636"/>
                <a:gd name="T23" fmla="*/ 2147483647 h 516"/>
                <a:gd name="T24" fmla="*/ 2147483647 w 636"/>
                <a:gd name="T25" fmla="*/ 2147483647 h 516"/>
                <a:gd name="T26" fmla="*/ 2147483647 w 636"/>
                <a:gd name="T27" fmla="*/ 2147483647 h 516"/>
                <a:gd name="T28" fmla="*/ 2147483647 w 636"/>
                <a:gd name="T29" fmla="*/ 2147483647 h 516"/>
                <a:gd name="T30" fmla="*/ 2147483647 w 636"/>
                <a:gd name="T31" fmla="*/ 2147483647 h 516"/>
                <a:gd name="T32" fmla="*/ 2147483647 w 636"/>
                <a:gd name="T33" fmla="*/ 2147483647 h 516"/>
                <a:gd name="T34" fmla="*/ 2147483647 w 636"/>
                <a:gd name="T35" fmla="*/ 2147483647 h 516"/>
                <a:gd name="T36" fmla="*/ 2147483647 w 636"/>
                <a:gd name="T37" fmla="*/ 2147483647 h 516"/>
                <a:gd name="T38" fmla="*/ 2147483647 w 636"/>
                <a:gd name="T39" fmla="*/ 2147483647 h 516"/>
                <a:gd name="T40" fmla="*/ 2147483647 w 636"/>
                <a:gd name="T41" fmla="*/ 2147483647 h 516"/>
                <a:gd name="T42" fmla="*/ 2147483647 w 636"/>
                <a:gd name="T43" fmla="*/ 0 h 516"/>
                <a:gd name="T44" fmla="*/ 2147483647 w 636"/>
                <a:gd name="T45" fmla="*/ 2147483647 h 516"/>
                <a:gd name="T46" fmla="*/ 2147483647 w 636"/>
                <a:gd name="T47" fmla="*/ 2147483647 h 516"/>
                <a:gd name="T48" fmla="*/ 2147483647 w 636"/>
                <a:gd name="T49" fmla="*/ 2147483647 h 516"/>
                <a:gd name="T50" fmla="*/ 2147483647 w 636"/>
                <a:gd name="T51" fmla="*/ 2147483647 h 516"/>
                <a:gd name="T52" fmla="*/ 2147483647 w 636"/>
                <a:gd name="T53" fmla="*/ 2147483647 h 516"/>
                <a:gd name="T54" fmla="*/ 2147483647 w 636"/>
                <a:gd name="T55" fmla="*/ 2147483647 h 516"/>
                <a:gd name="T56" fmla="*/ 2147483647 w 636"/>
                <a:gd name="T57" fmla="*/ 2147483647 h 516"/>
                <a:gd name="T58" fmla="*/ 2147483647 w 636"/>
                <a:gd name="T59" fmla="*/ 2147483647 h 516"/>
                <a:gd name="T60" fmla="*/ 2147483647 w 636"/>
                <a:gd name="T61" fmla="*/ 2147483647 h 516"/>
                <a:gd name="T62" fmla="*/ 2147483647 w 636"/>
                <a:gd name="T63" fmla="*/ 2147483647 h 516"/>
                <a:gd name="T64" fmla="*/ 2147483647 w 636"/>
                <a:gd name="T65" fmla="*/ 2147483647 h 516"/>
                <a:gd name="T66" fmla="*/ 2147483647 w 636"/>
                <a:gd name="T67" fmla="*/ 2147483647 h 516"/>
                <a:gd name="T68" fmla="*/ 2147483647 w 636"/>
                <a:gd name="T69" fmla="*/ 2147483647 h 516"/>
                <a:gd name="T70" fmla="*/ 2147483647 w 636"/>
                <a:gd name="T71" fmla="*/ 2147483647 h 516"/>
                <a:gd name="T72" fmla="*/ 2147483647 w 636"/>
                <a:gd name="T73" fmla="*/ 2147483647 h 516"/>
                <a:gd name="T74" fmla="*/ 2147483647 w 636"/>
                <a:gd name="T75" fmla="*/ 2147483647 h 516"/>
                <a:gd name="T76" fmla="*/ 2147483647 w 636"/>
                <a:gd name="T77" fmla="*/ 2147483647 h 516"/>
                <a:gd name="T78" fmla="*/ 2147483647 w 636"/>
                <a:gd name="T79" fmla="*/ 2147483647 h 516"/>
                <a:gd name="T80" fmla="*/ 2147483647 w 636"/>
                <a:gd name="T81" fmla="*/ 2147483647 h 516"/>
                <a:gd name="T82" fmla="*/ 2147483647 w 636"/>
                <a:gd name="T83" fmla="*/ 2147483647 h 516"/>
                <a:gd name="T84" fmla="*/ 2147483647 w 636"/>
                <a:gd name="T85" fmla="*/ 2147483647 h 516"/>
                <a:gd name="T86" fmla="*/ 2147483647 w 636"/>
                <a:gd name="T87" fmla="*/ 2147483647 h 516"/>
                <a:gd name="T88" fmla="*/ 2147483647 w 636"/>
                <a:gd name="T89" fmla="*/ 2147483647 h 516"/>
                <a:gd name="T90" fmla="*/ 2147483647 w 636"/>
                <a:gd name="T91" fmla="*/ 2147483647 h 516"/>
                <a:gd name="T92" fmla="*/ 2147483647 w 636"/>
                <a:gd name="T93" fmla="*/ 2147483647 h 516"/>
                <a:gd name="T94" fmla="*/ 2147483647 w 636"/>
                <a:gd name="T95" fmla="*/ 2147483647 h 516"/>
                <a:gd name="T96" fmla="*/ 2147483647 w 636"/>
                <a:gd name="T97" fmla="*/ 2147483647 h 516"/>
                <a:gd name="T98" fmla="*/ 2147483647 w 636"/>
                <a:gd name="T99" fmla="*/ 2147483647 h 516"/>
                <a:gd name="T100" fmla="*/ 0 w 636"/>
                <a:gd name="T101" fmla="*/ 2147483647 h 516"/>
                <a:gd name="T102" fmla="*/ 2147483647 w 636"/>
                <a:gd name="T103" fmla="*/ 2147483647 h 516"/>
                <a:gd name="T104" fmla="*/ 2147483647 w 636"/>
                <a:gd name="T105" fmla="*/ 2147483647 h 516"/>
                <a:gd name="T106" fmla="*/ 2147483647 w 636"/>
                <a:gd name="T107" fmla="*/ 2147483647 h 516"/>
                <a:gd name="T108" fmla="*/ 2147483647 w 636"/>
                <a:gd name="T109" fmla="*/ 2147483647 h 516"/>
                <a:gd name="T110" fmla="*/ 2147483647 w 636"/>
                <a:gd name="T111" fmla="*/ 2147483647 h 516"/>
                <a:gd name="T112" fmla="*/ 2147483647 w 636"/>
                <a:gd name="T113" fmla="*/ 2147483647 h 516"/>
                <a:gd name="T114" fmla="*/ 2147483647 w 636"/>
                <a:gd name="T115" fmla="*/ 2147483647 h 516"/>
                <a:gd name="T116" fmla="*/ 2147483647 w 636"/>
                <a:gd name="T117" fmla="*/ 2147483647 h 516"/>
                <a:gd name="T118" fmla="*/ 2147483647 w 636"/>
                <a:gd name="T119" fmla="*/ 2147483647 h 5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36"/>
                <a:gd name="T181" fmla="*/ 0 h 516"/>
                <a:gd name="T182" fmla="*/ 636 w 636"/>
                <a:gd name="T183" fmla="*/ 516 h 5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36" h="516">
                  <a:moveTo>
                    <a:pt x="180" y="138"/>
                  </a:moveTo>
                  <a:lnTo>
                    <a:pt x="186" y="132"/>
                  </a:lnTo>
                  <a:lnTo>
                    <a:pt x="188" y="130"/>
                  </a:lnTo>
                  <a:lnTo>
                    <a:pt x="188" y="124"/>
                  </a:lnTo>
                  <a:lnTo>
                    <a:pt x="190" y="118"/>
                  </a:lnTo>
                  <a:lnTo>
                    <a:pt x="194" y="112"/>
                  </a:lnTo>
                  <a:lnTo>
                    <a:pt x="198" y="108"/>
                  </a:lnTo>
                  <a:lnTo>
                    <a:pt x="202" y="106"/>
                  </a:lnTo>
                  <a:lnTo>
                    <a:pt x="204" y="112"/>
                  </a:lnTo>
                  <a:lnTo>
                    <a:pt x="206" y="114"/>
                  </a:lnTo>
                  <a:lnTo>
                    <a:pt x="210" y="116"/>
                  </a:lnTo>
                  <a:lnTo>
                    <a:pt x="212" y="114"/>
                  </a:lnTo>
                  <a:lnTo>
                    <a:pt x="212" y="112"/>
                  </a:lnTo>
                  <a:lnTo>
                    <a:pt x="214" y="110"/>
                  </a:lnTo>
                  <a:lnTo>
                    <a:pt x="212" y="106"/>
                  </a:lnTo>
                  <a:lnTo>
                    <a:pt x="212" y="100"/>
                  </a:lnTo>
                  <a:lnTo>
                    <a:pt x="220" y="100"/>
                  </a:lnTo>
                  <a:lnTo>
                    <a:pt x="226" y="100"/>
                  </a:lnTo>
                  <a:lnTo>
                    <a:pt x="226" y="92"/>
                  </a:lnTo>
                  <a:lnTo>
                    <a:pt x="230" y="86"/>
                  </a:lnTo>
                  <a:lnTo>
                    <a:pt x="232" y="82"/>
                  </a:lnTo>
                  <a:lnTo>
                    <a:pt x="236" y="80"/>
                  </a:lnTo>
                  <a:lnTo>
                    <a:pt x="240" y="78"/>
                  </a:lnTo>
                  <a:lnTo>
                    <a:pt x="242" y="72"/>
                  </a:lnTo>
                  <a:lnTo>
                    <a:pt x="244" y="68"/>
                  </a:lnTo>
                  <a:lnTo>
                    <a:pt x="248" y="64"/>
                  </a:lnTo>
                  <a:lnTo>
                    <a:pt x="262" y="58"/>
                  </a:lnTo>
                  <a:lnTo>
                    <a:pt x="270" y="56"/>
                  </a:lnTo>
                  <a:lnTo>
                    <a:pt x="276" y="54"/>
                  </a:lnTo>
                  <a:lnTo>
                    <a:pt x="284" y="62"/>
                  </a:lnTo>
                  <a:lnTo>
                    <a:pt x="288" y="66"/>
                  </a:lnTo>
                  <a:lnTo>
                    <a:pt x="288" y="72"/>
                  </a:lnTo>
                  <a:lnTo>
                    <a:pt x="288" y="74"/>
                  </a:lnTo>
                  <a:lnTo>
                    <a:pt x="286" y="76"/>
                  </a:lnTo>
                  <a:lnTo>
                    <a:pt x="290" y="74"/>
                  </a:lnTo>
                  <a:lnTo>
                    <a:pt x="294" y="72"/>
                  </a:lnTo>
                  <a:lnTo>
                    <a:pt x="298" y="74"/>
                  </a:lnTo>
                  <a:lnTo>
                    <a:pt x="302" y="74"/>
                  </a:lnTo>
                  <a:lnTo>
                    <a:pt x="306" y="72"/>
                  </a:lnTo>
                  <a:lnTo>
                    <a:pt x="310" y="70"/>
                  </a:lnTo>
                  <a:lnTo>
                    <a:pt x="308" y="62"/>
                  </a:lnTo>
                  <a:lnTo>
                    <a:pt x="310" y="56"/>
                  </a:lnTo>
                  <a:lnTo>
                    <a:pt x="314" y="54"/>
                  </a:lnTo>
                  <a:lnTo>
                    <a:pt x="320" y="50"/>
                  </a:lnTo>
                  <a:lnTo>
                    <a:pt x="326" y="48"/>
                  </a:lnTo>
                  <a:lnTo>
                    <a:pt x="324" y="44"/>
                  </a:lnTo>
                  <a:lnTo>
                    <a:pt x="322" y="42"/>
                  </a:lnTo>
                  <a:lnTo>
                    <a:pt x="324" y="38"/>
                  </a:lnTo>
                  <a:lnTo>
                    <a:pt x="326" y="34"/>
                  </a:lnTo>
                  <a:lnTo>
                    <a:pt x="334" y="28"/>
                  </a:lnTo>
                  <a:lnTo>
                    <a:pt x="344" y="26"/>
                  </a:lnTo>
                  <a:lnTo>
                    <a:pt x="354" y="26"/>
                  </a:lnTo>
                  <a:lnTo>
                    <a:pt x="358" y="24"/>
                  </a:lnTo>
                  <a:lnTo>
                    <a:pt x="360" y="24"/>
                  </a:lnTo>
                  <a:lnTo>
                    <a:pt x="362" y="20"/>
                  </a:lnTo>
                  <a:lnTo>
                    <a:pt x="364" y="16"/>
                  </a:lnTo>
                  <a:lnTo>
                    <a:pt x="364" y="12"/>
                  </a:lnTo>
                  <a:lnTo>
                    <a:pt x="358" y="10"/>
                  </a:lnTo>
                  <a:lnTo>
                    <a:pt x="358" y="8"/>
                  </a:lnTo>
                  <a:lnTo>
                    <a:pt x="358" y="2"/>
                  </a:lnTo>
                  <a:lnTo>
                    <a:pt x="362" y="2"/>
                  </a:lnTo>
                  <a:lnTo>
                    <a:pt x="364" y="4"/>
                  </a:lnTo>
                  <a:lnTo>
                    <a:pt x="368" y="6"/>
                  </a:lnTo>
                  <a:lnTo>
                    <a:pt x="366" y="10"/>
                  </a:lnTo>
                  <a:lnTo>
                    <a:pt x="368" y="10"/>
                  </a:lnTo>
                  <a:lnTo>
                    <a:pt x="372" y="12"/>
                  </a:lnTo>
                  <a:lnTo>
                    <a:pt x="374" y="12"/>
                  </a:lnTo>
                  <a:lnTo>
                    <a:pt x="384" y="14"/>
                  </a:lnTo>
                  <a:lnTo>
                    <a:pt x="390" y="18"/>
                  </a:lnTo>
                  <a:lnTo>
                    <a:pt x="398" y="22"/>
                  </a:lnTo>
                  <a:lnTo>
                    <a:pt x="408" y="22"/>
                  </a:lnTo>
                  <a:lnTo>
                    <a:pt x="414" y="22"/>
                  </a:lnTo>
                  <a:lnTo>
                    <a:pt x="416" y="18"/>
                  </a:lnTo>
                  <a:lnTo>
                    <a:pt x="418" y="24"/>
                  </a:lnTo>
                  <a:lnTo>
                    <a:pt x="422" y="26"/>
                  </a:lnTo>
                  <a:lnTo>
                    <a:pt x="424" y="22"/>
                  </a:lnTo>
                  <a:lnTo>
                    <a:pt x="424" y="20"/>
                  </a:lnTo>
                  <a:lnTo>
                    <a:pt x="428" y="20"/>
                  </a:lnTo>
                  <a:lnTo>
                    <a:pt x="432" y="22"/>
                  </a:lnTo>
                  <a:lnTo>
                    <a:pt x="434" y="26"/>
                  </a:lnTo>
                  <a:lnTo>
                    <a:pt x="432" y="30"/>
                  </a:lnTo>
                  <a:lnTo>
                    <a:pt x="428" y="36"/>
                  </a:lnTo>
                  <a:lnTo>
                    <a:pt x="422" y="40"/>
                  </a:lnTo>
                  <a:lnTo>
                    <a:pt x="416" y="42"/>
                  </a:lnTo>
                  <a:lnTo>
                    <a:pt x="416" y="48"/>
                  </a:lnTo>
                  <a:lnTo>
                    <a:pt x="416" y="50"/>
                  </a:lnTo>
                  <a:lnTo>
                    <a:pt x="418" y="52"/>
                  </a:lnTo>
                  <a:lnTo>
                    <a:pt x="420" y="54"/>
                  </a:lnTo>
                  <a:lnTo>
                    <a:pt x="422" y="54"/>
                  </a:lnTo>
                  <a:lnTo>
                    <a:pt x="424" y="52"/>
                  </a:lnTo>
                  <a:lnTo>
                    <a:pt x="426" y="54"/>
                  </a:lnTo>
                  <a:lnTo>
                    <a:pt x="428" y="54"/>
                  </a:lnTo>
                  <a:lnTo>
                    <a:pt x="426" y="58"/>
                  </a:lnTo>
                  <a:lnTo>
                    <a:pt x="422" y="60"/>
                  </a:lnTo>
                  <a:lnTo>
                    <a:pt x="420" y="60"/>
                  </a:lnTo>
                  <a:lnTo>
                    <a:pt x="418" y="56"/>
                  </a:lnTo>
                  <a:lnTo>
                    <a:pt x="418" y="54"/>
                  </a:lnTo>
                  <a:lnTo>
                    <a:pt x="410" y="60"/>
                  </a:lnTo>
                  <a:lnTo>
                    <a:pt x="406" y="64"/>
                  </a:lnTo>
                  <a:lnTo>
                    <a:pt x="404" y="70"/>
                  </a:lnTo>
                  <a:lnTo>
                    <a:pt x="404" y="76"/>
                  </a:lnTo>
                  <a:lnTo>
                    <a:pt x="408" y="80"/>
                  </a:lnTo>
                  <a:lnTo>
                    <a:pt x="410" y="84"/>
                  </a:lnTo>
                  <a:lnTo>
                    <a:pt x="414" y="86"/>
                  </a:lnTo>
                  <a:lnTo>
                    <a:pt x="424" y="90"/>
                  </a:lnTo>
                  <a:lnTo>
                    <a:pt x="430" y="92"/>
                  </a:lnTo>
                  <a:lnTo>
                    <a:pt x="434" y="96"/>
                  </a:lnTo>
                  <a:lnTo>
                    <a:pt x="442" y="104"/>
                  </a:lnTo>
                  <a:lnTo>
                    <a:pt x="456" y="108"/>
                  </a:lnTo>
                  <a:lnTo>
                    <a:pt x="458" y="110"/>
                  </a:lnTo>
                  <a:lnTo>
                    <a:pt x="462" y="116"/>
                  </a:lnTo>
                  <a:lnTo>
                    <a:pt x="464" y="120"/>
                  </a:lnTo>
                  <a:lnTo>
                    <a:pt x="466" y="122"/>
                  </a:lnTo>
                  <a:lnTo>
                    <a:pt x="468" y="122"/>
                  </a:lnTo>
                  <a:lnTo>
                    <a:pt x="472" y="122"/>
                  </a:lnTo>
                  <a:lnTo>
                    <a:pt x="476" y="120"/>
                  </a:lnTo>
                  <a:lnTo>
                    <a:pt x="480" y="116"/>
                  </a:lnTo>
                  <a:lnTo>
                    <a:pt x="484" y="110"/>
                  </a:lnTo>
                  <a:lnTo>
                    <a:pt x="486" y="104"/>
                  </a:lnTo>
                  <a:lnTo>
                    <a:pt x="490" y="92"/>
                  </a:lnTo>
                  <a:lnTo>
                    <a:pt x="494" y="84"/>
                  </a:lnTo>
                  <a:lnTo>
                    <a:pt x="498" y="76"/>
                  </a:lnTo>
                  <a:lnTo>
                    <a:pt x="500" y="64"/>
                  </a:lnTo>
                  <a:lnTo>
                    <a:pt x="502" y="52"/>
                  </a:lnTo>
                  <a:lnTo>
                    <a:pt x="504" y="42"/>
                  </a:lnTo>
                  <a:lnTo>
                    <a:pt x="510" y="32"/>
                  </a:lnTo>
                  <a:lnTo>
                    <a:pt x="514" y="24"/>
                  </a:lnTo>
                  <a:lnTo>
                    <a:pt x="520" y="6"/>
                  </a:lnTo>
                  <a:lnTo>
                    <a:pt x="522" y="0"/>
                  </a:lnTo>
                  <a:lnTo>
                    <a:pt x="524" y="0"/>
                  </a:lnTo>
                  <a:lnTo>
                    <a:pt x="528" y="0"/>
                  </a:lnTo>
                  <a:lnTo>
                    <a:pt x="532" y="0"/>
                  </a:lnTo>
                  <a:lnTo>
                    <a:pt x="534" y="4"/>
                  </a:lnTo>
                  <a:lnTo>
                    <a:pt x="532" y="12"/>
                  </a:lnTo>
                  <a:lnTo>
                    <a:pt x="532" y="20"/>
                  </a:lnTo>
                  <a:lnTo>
                    <a:pt x="532" y="26"/>
                  </a:lnTo>
                  <a:lnTo>
                    <a:pt x="536" y="44"/>
                  </a:lnTo>
                  <a:lnTo>
                    <a:pt x="538" y="56"/>
                  </a:lnTo>
                  <a:lnTo>
                    <a:pt x="540" y="60"/>
                  </a:lnTo>
                  <a:lnTo>
                    <a:pt x="542" y="62"/>
                  </a:lnTo>
                  <a:lnTo>
                    <a:pt x="546" y="62"/>
                  </a:lnTo>
                  <a:lnTo>
                    <a:pt x="548" y="60"/>
                  </a:lnTo>
                  <a:lnTo>
                    <a:pt x="552" y="68"/>
                  </a:lnTo>
                  <a:lnTo>
                    <a:pt x="558" y="76"/>
                  </a:lnTo>
                  <a:lnTo>
                    <a:pt x="554" y="82"/>
                  </a:lnTo>
                  <a:lnTo>
                    <a:pt x="556" y="90"/>
                  </a:lnTo>
                  <a:lnTo>
                    <a:pt x="554" y="100"/>
                  </a:lnTo>
                  <a:lnTo>
                    <a:pt x="556" y="106"/>
                  </a:lnTo>
                  <a:lnTo>
                    <a:pt x="558" y="110"/>
                  </a:lnTo>
                  <a:lnTo>
                    <a:pt x="560" y="118"/>
                  </a:lnTo>
                  <a:lnTo>
                    <a:pt x="560" y="124"/>
                  </a:lnTo>
                  <a:lnTo>
                    <a:pt x="562" y="132"/>
                  </a:lnTo>
                  <a:lnTo>
                    <a:pt x="564" y="136"/>
                  </a:lnTo>
                  <a:lnTo>
                    <a:pt x="564" y="144"/>
                  </a:lnTo>
                  <a:lnTo>
                    <a:pt x="564" y="148"/>
                  </a:lnTo>
                  <a:lnTo>
                    <a:pt x="568" y="152"/>
                  </a:lnTo>
                  <a:lnTo>
                    <a:pt x="576" y="158"/>
                  </a:lnTo>
                  <a:lnTo>
                    <a:pt x="584" y="162"/>
                  </a:lnTo>
                  <a:lnTo>
                    <a:pt x="592" y="168"/>
                  </a:lnTo>
                  <a:lnTo>
                    <a:pt x="594" y="174"/>
                  </a:lnTo>
                  <a:lnTo>
                    <a:pt x="594" y="178"/>
                  </a:lnTo>
                  <a:lnTo>
                    <a:pt x="596" y="182"/>
                  </a:lnTo>
                  <a:lnTo>
                    <a:pt x="598" y="186"/>
                  </a:lnTo>
                  <a:lnTo>
                    <a:pt x="598" y="200"/>
                  </a:lnTo>
                  <a:lnTo>
                    <a:pt x="598" y="206"/>
                  </a:lnTo>
                  <a:lnTo>
                    <a:pt x="600" y="208"/>
                  </a:lnTo>
                  <a:lnTo>
                    <a:pt x="602" y="208"/>
                  </a:lnTo>
                  <a:lnTo>
                    <a:pt x="604" y="208"/>
                  </a:lnTo>
                  <a:lnTo>
                    <a:pt x="604" y="206"/>
                  </a:lnTo>
                  <a:lnTo>
                    <a:pt x="612" y="216"/>
                  </a:lnTo>
                  <a:lnTo>
                    <a:pt x="614" y="220"/>
                  </a:lnTo>
                  <a:lnTo>
                    <a:pt x="614" y="228"/>
                  </a:lnTo>
                  <a:lnTo>
                    <a:pt x="616" y="232"/>
                  </a:lnTo>
                  <a:lnTo>
                    <a:pt x="618" y="234"/>
                  </a:lnTo>
                  <a:lnTo>
                    <a:pt x="620" y="236"/>
                  </a:lnTo>
                  <a:lnTo>
                    <a:pt x="622" y="238"/>
                  </a:lnTo>
                  <a:lnTo>
                    <a:pt x="632" y="250"/>
                  </a:lnTo>
                  <a:lnTo>
                    <a:pt x="634" y="258"/>
                  </a:lnTo>
                  <a:lnTo>
                    <a:pt x="636" y="264"/>
                  </a:lnTo>
                  <a:lnTo>
                    <a:pt x="634" y="270"/>
                  </a:lnTo>
                  <a:lnTo>
                    <a:pt x="632" y="276"/>
                  </a:lnTo>
                  <a:lnTo>
                    <a:pt x="630" y="280"/>
                  </a:lnTo>
                  <a:lnTo>
                    <a:pt x="630" y="288"/>
                  </a:lnTo>
                  <a:lnTo>
                    <a:pt x="630" y="300"/>
                  </a:lnTo>
                  <a:lnTo>
                    <a:pt x="630" y="312"/>
                  </a:lnTo>
                  <a:lnTo>
                    <a:pt x="626" y="322"/>
                  </a:lnTo>
                  <a:lnTo>
                    <a:pt x="624" y="328"/>
                  </a:lnTo>
                  <a:lnTo>
                    <a:pt x="620" y="336"/>
                  </a:lnTo>
                  <a:lnTo>
                    <a:pt x="608" y="352"/>
                  </a:lnTo>
                  <a:lnTo>
                    <a:pt x="600" y="370"/>
                  </a:lnTo>
                  <a:lnTo>
                    <a:pt x="598" y="376"/>
                  </a:lnTo>
                  <a:lnTo>
                    <a:pt x="594" y="378"/>
                  </a:lnTo>
                  <a:lnTo>
                    <a:pt x="590" y="382"/>
                  </a:lnTo>
                  <a:lnTo>
                    <a:pt x="586" y="384"/>
                  </a:lnTo>
                  <a:lnTo>
                    <a:pt x="582" y="390"/>
                  </a:lnTo>
                  <a:lnTo>
                    <a:pt x="578" y="394"/>
                  </a:lnTo>
                  <a:lnTo>
                    <a:pt x="566" y="402"/>
                  </a:lnTo>
                  <a:lnTo>
                    <a:pt x="558" y="408"/>
                  </a:lnTo>
                  <a:lnTo>
                    <a:pt x="552" y="416"/>
                  </a:lnTo>
                  <a:lnTo>
                    <a:pt x="548" y="424"/>
                  </a:lnTo>
                  <a:lnTo>
                    <a:pt x="542" y="432"/>
                  </a:lnTo>
                  <a:lnTo>
                    <a:pt x="522" y="454"/>
                  </a:lnTo>
                  <a:lnTo>
                    <a:pt x="510" y="466"/>
                  </a:lnTo>
                  <a:lnTo>
                    <a:pt x="500" y="480"/>
                  </a:lnTo>
                  <a:lnTo>
                    <a:pt x="498" y="482"/>
                  </a:lnTo>
                  <a:lnTo>
                    <a:pt x="496" y="486"/>
                  </a:lnTo>
                  <a:lnTo>
                    <a:pt x="496" y="488"/>
                  </a:lnTo>
                  <a:lnTo>
                    <a:pt x="494" y="490"/>
                  </a:lnTo>
                  <a:lnTo>
                    <a:pt x="484" y="490"/>
                  </a:lnTo>
                  <a:lnTo>
                    <a:pt x="476" y="490"/>
                  </a:lnTo>
                  <a:lnTo>
                    <a:pt x="468" y="492"/>
                  </a:lnTo>
                  <a:lnTo>
                    <a:pt x="462" y="492"/>
                  </a:lnTo>
                  <a:lnTo>
                    <a:pt x="454" y="496"/>
                  </a:lnTo>
                  <a:lnTo>
                    <a:pt x="448" y="500"/>
                  </a:lnTo>
                  <a:lnTo>
                    <a:pt x="442" y="504"/>
                  </a:lnTo>
                  <a:lnTo>
                    <a:pt x="438" y="506"/>
                  </a:lnTo>
                  <a:lnTo>
                    <a:pt x="434" y="508"/>
                  </a:lnTo>
                  <a:lnTo>
                    <a:pt x="432" y="512"/>
                  </a:lnTo>
                  <a:lnTo>
                    <a:pt x="428" y="514"/>
                  </a:lnTo>
                  <a:lnTo>
                    <a:pt x="426" y="516"/>
                  </a:lnTo>
                  <a:lnTo>
                    <a:pt x="420" y="506"/>
                  </a:lnTo>
                  <a:lnTo>
                    <a:pt x="416" y="494"/>
                  </a:lnTo>
                  <a:lnTo>
                    <a:pt x="412" y="494"/>
                  </a:lnTo>
                  <a:lnTo>
                    <a:pt x="410" y="496"/>
                  </a:lnTo>
                  <a:lnTo>
                    <a:pt x="408" y="500"/>
                  </a:lnTo>
                  <a:lnTo>
                    <a:pt x="386" y="514"/>
                  </a:lnTo>
                  <a:lnTo>
                    <a:pt x="380" y="510"/>
                  </a:lnTo>
                  <a:lnTo>
                    <a:pt x="378" y="504"/>
                  </a:lnTo>
                  <a:lnTo>
                    <a:pt x="370" y="504"/>
                  </a:lnTo>
                  <a:lnTo>
                    <a:pt x="364" y="504"/>
                  </a:lnTo>
                  <a:lnTo>
                    <a:pt x="358" y="500"/>
                  </a:lnTo>
                  <a:lnTo>
                    <a:pt x="354" y="494"/>
                  </a:lnTo>
                  <a:lnTo>
                    <a:pt x="348" y="488"/>
                  </a:lnTo>
                  <a:lnTo>
                    <a:pt x="346" y="482"/>
                  </a:lnTo>
                  <a:lnTo>
                    <a:pt x="346" y="478"/>
                  </a:lnTo>
                  <a:lnTo>
                    <a:pt x="350" y="474"/>
                  </a:lnTo>
                  <a:lnTo>
                    <a:pt x="352" y="470"/>
                  </a:lnTo>
                  <a:lnTo>
                    <a:pt x="354" y="464"/>
                  </a:lnTo>
                  <a:lnTo>
                    <a:pt x="352" y="458"/>
                  </a:lnTo>
                  <a:lnTo>
                    <a:pt x="348" y="454"/>
                  </a:lnTo>
                  <a:lnTo>
                    <a:pt x="344" y="452"/>
                  </a:lnTo>
                  <a:lnTo>
                    <a:pt x="340" y="448"/>
                  </a:lnTo>
                  <a:lnTo>
                    <a:pt x="346" y="440"/>
                  </a:lnTo>
                  <a:lnTo>
                    <a:pt x="346" y="436"/>
                  </a:lnTo>
                  <a:lnTo>
                    <a:pt x="348" y="432"/>
                  </a:lnTo>
                  <a:lnTo>
                    <a:pt x="346" y="428"/>
                  </a:lnTo>
                  <a:lnTo>
                    <a:pt x="342" y="428"/>
                  </a:lnTo>
                  <a:lnTo>
                    <a:pt x="340" y="430"/>
                  </a:lnTo>
                  <a:lnTo>
                    <a:pt x="336" y="436"/>
                  </a:lnTo>
                  <a:lnTo>
                    <a:pt x="332" y="442"/>
                  </a:lnTo>
                  <a:lnTo>
                    <a:pt x="330" y="444"/>
                  </a:lnTo>
                  <a:lnTo>
                    <a:pt x="326" y="444"/>
                  </a:lnTo>
                  <a:lnTo>
                    <a:pt x="324" y="444"/>
                  </a:lnTo>
                  <a:lnTo>
                    <a:pt x="322" y="442"/>
                  </a:lnTo>
                  <a:lnTo>
                    <a:pt x="324" y="438"/>
                  </a:lnTo>
                  <a:lnTo>
                    <a:pt x="328" y="438"/>
                  </a:lnTo>
                  <a:lnTo>
                    <a:pt x="332" y="436"/>
                  </a:lnTo>
                  <a:lnTo>
                    <a:pt x="346" y="420"/>
                  </a:lnTo>
                  <a:lnTo>
                    <a:pt x="352" y="412"/>
                  </a:lnTo>
                  <a:lnTo>
                    <a:pt x="356" y="404"/>
                  </a:lnTo>
                  <a:lnTo>
                    <a:pt x="350" y="404"/>
                  </a:lnTo>
                  <a:lnTo>
                    <a:pt x="342" y="404"/>
                  </a:lnTo>
                  <a:lnTo>
                    <a:pt x="340" y="410"/>
                  </a:lnTo>
                  <a:lnTo>
                    <a:pt x="338" y="416"/>
                  </a:lnTo>
                  <a:lnTo>
                    <a:pt x="332" y="416"/>
                  </a:lnTo>
                  <a:lnTo>
                    <a:pt x="326" y="418"/>
                  </a:lnTo>
                  <a:lnTo>
                    <a:pt x="318" y="424"/>
                  </a:lnTo>
                  <a:lnTo>
                    <a:pt x="312" y="432"/>
                  </a:lnTo>
                  <a:lnTo>
                    <a:pt x="310" y="438"/>
                  </a:lnTo>
                  <a:lnTo>
                    <a:pt x="304" y="438"/>
                  </a:lnTo>
                  <a:lnTo>
                    <a:pt x="304" y="436"/>
                  </a:lnTo>
                  <a:lnTo>
                    <a:pt x="304" y="434"/>
                  </a:lnTo>
                  <a:lnTo>
                    <a:pt x="304" y="426"/>
                  </a:lnTo>
                  <a:lnTo>
                    <a:pt x="306" y="418"/>
                  </a:lnTo>
                  <a:lnTo>
                    <a:pt x="304" y="410"/>
                  </a:lnTo>
                  <a:lnTo>
                    <a:pt x="304" y="406"/>
                  </a:lnTo>
                  <a:lnTo>
                    <a:pt x="302" y="400"/>
                  </a:lnTo>
                  <a:lnTo>
                    <a:pt x="300" y="392"/>
                  </a:lnTo>
                  <a:lnTo>
                    <a:pt x="286" y="388"/>
                  </a:lnTo>
                  <a:lnTo>
                    <a:pt x="276" y="384"/>
                  </a:lnTo>
                  <a:lnTo>
                    <a:pt x="270" y="382"/>
                  </a:lnTo>
                  <a:lnTo>
                    <a:pt x="268" y="380"/>
                  </a:lnTo>
                  <a:lnTo>
                    <a:pt x="264" y="378"/>
                  </a:lnTo>
                  <a:lnTo>
                    <a:pt x="232" y="378"/>
                  </a:lnTo>
                  <a:lnTo>
                    <a:pt x="208" y="392"/>
                  </a:lnTo>
                  <a:lnTo>
                    <a:pt x="176" y="392"/>
                  </a:lnTo>
                  <a:lnTo>
                    <a:pt x="164" y="398"/>
                  </a:lnTo>
                  <a:lnTo>
                    <a:pt x="150" y="406"/>
                  </a:lnTo>
                  <a:lnTo>
                    <a:pt x="134" y="416"/>
                  </a:lnTo>
                  <a:lnTo>
                    <a:pt x="122" y="420"/>
                  </a:lnTo>
                  <a:lnTo>
                    <a:pt x="108" y="422"/>
                  </a:lnTo>
                  <a:lnTo>
                    <a:pt x="92" y="422"/>
                  </a:lnTo>
                  <a:lnTo>
                    <a:pt x="84" y="424"/>
                  </a:lnTo>
                  <a:lnTo>
                    <a:pt x="74" y="426"/>
                  </a:lnTo>
                  <a:lnTo>
                    <a:pt x="58" y="432"/>
                  </a:lnTo>
                  <a:lnTo>
                    <a:pt x="42" y="438"/>
                  </a:lnTo>
                  <a:lnTo>
                    <a:pt x="32" y="440"/>
                  </a:lnTo>
                  <a:lnTo>
                    <a:pt x="24" y="440"/>
                  </a:lnTo>
                  <a:lnTo>
                    <a:pt x="18" y="440"/>
                  </a:lnTo>
                  <a:lnTo>
                    <a:pt x="14" y="436"/>
                  </a:lnTo>
                  <a:lnTo>
                    <a:pt x="6" y="430"/>
                  </a:lnTo>
                  <a:lnTo>
                    <a:pt x="4" y="428"/>
                  </a:lnTo>
                  <a:lnTo>
                    <a:pt x="2" y="428"/>
                  </a:lnTo>
                  <a:lnTo>
                    <a:pt x="0" y="426"/>
                  </a:lnTo>
                  <a:lnTo>
                    <a:pt x="0" y="422"/>
                  </a:lnTo>
                  <a:lnTo>
                    <a:pt x="0" y="420"/>
                  </a:lnTo>
                  <a:lnTo>
                    <a:pt x="2" y="416"/>
                  </a:lnTo>
                  <a:lnTo>
                    <a:pt x="4" y="414"/>
                  </a:lnTo>
                  <a:lnTo>
                    <a:pt x="10" y="412"/>
                  </a:lnTo>
                  <a:lnTo>
                    <a:pt x="16" y="408"/>
                  </a:lnTo>
                  <a:lnTo>
                    <a:pt x="24" y="394"/>
                  </a:lnTo>
                  <a:lnTo>
                    <a:pt x="30" y="380"/>
                  </a:lnTo>
                  <a:lnTo>
                    <a:pt x="28" y="376"/>
                  </a:lnTo>
                  <a:lnTo>
                    <a:pt x="26" y="372"/>
                  </a:lnTo>
                  <a:lnTo>
                    <a:pt x="26" y="362"/>
                  </a:lnTo>
                  <a:lnTo>
                    <a:pt x="26" y="328"/>
                  </a:lnTo>
                  <a:lnTo>
                    <a:pt x="26" y="316"/>
                  </a:lnTo>
                  <a:lnTo>
                    <a:pt x="26" y="304"/>
                  </a:lnTo>
                  <a:lnTo>
                    <a:pt x="24" y="296"/>
                  </a:lnTo>
                  <a:lnTo>
                    <a:pt x="20" y="288"/>
                  </a:lnTo>
                  <a:lnTo>
                    <a:pt x="16" y="280"/>
                  </a:lnTo>
                  <a:lnTo>
                    <a:pt x="16" y="276"/>
                  </a:lnTo>
                  <a:lnTo>
                    <a:pt x="20" y="280"/>
                  </a:lnTo>
                  <a:lnTo>
                    <a:pt x="20" y="284"/>
                  </a:lnTo>
                  <a:lnTo>
                    <a:pt x="26" y="284"/>
                  </a:lnTo>
                  <a:lnTo>
                    <a:pt x="24" y="278"/>
                  </a:lnTo>
                  <a:lnTo>
                    <a:pt x="24" y="272"/>
                  </a:lnTo>
                  <a:lnTo>
                    <a:pt x="28" y="276"/>
                  </a:lnTo>
                  <a:lnTo>
                    <a:pt x="28" y="280"/>
                  </a:lnTo>
                  <a:lnTo>
                    <a:pt x="30" y="278"/>
                  </a:lnTo>
                  <a:lnTo>
                    <a:pt x="30" y="276"/>
                  </a:lnTo>
                  <a:lnTo>
                    <a:pt x="32" y="272"/>
                  </a:lnTo>
                  <a:lnTo>
                    <a:pt x="28" y="256"/>
                  </a:lnTo>
                  <a:lnTo>
                    <a:pt x="36" y="236"/>
                  </a:lnTo>
                  <a:lnTo>
                    <a:pt x="38" y="226"/>
                  </a:lnTo>
                  <a:lnTo>
                    <a:pt x="40" y="214"/>
                  </a:lnTo>
                  <a:lnTo>
                    <a:pt x="40" y="208"/>
                  </a:lnTo>
                  <a:lnTo>
                    <a:pt x="44" y="202"/>
                  </a:lnTo>
                  <a:lnTo>
                    <a:pt x="46" y="206"/>
                  </a:lnTo>
                  <a:lnTo>
                    <a:pt x="48" y="208"/>
                  </a:lnTo>
                  <a:lnTo>
                    <a:pt x="48" y="210"/>
                  </a:lnTo>
                  <a:lnTo>
                    <a:pt x="52" y="208"/>
                  </a:lnTo>
                  <a:lnTo>
                    <a:pt x="54" y="206"/>
                  </a:lnTo>
                  <a:lnTo>
                    <a:pt x="56" y="202"/>
                  </a:lnTo>
                  <a:lnTo>
                    <a:pt x="58" y="198"/>
                  </a:lnTo>
                  <a:lnTo>
                    <a:pt x="62" y="196"/>
                  </a:lnTo>
                  <a:lnTo>
                    <a:pt x="70" y="194"/>
                  </a:lnTo>
                  <a:lnTo>
                    <a:pt x="76" y="190"/>
                  </a:lnTo>
                  <a:lnTo>
                    <a:pt x="78" y="188"/>
                  </a:lnTo>
                  <a:lnTo>
                    <a:pt x="82" y="186"/>
                  </a:lnTo>
                  <a:lnTo>
                    <a:pt x="86" y="182"/>
                  </a:lnTo>
                  <a:lnTo>
                    <a:pt x="94" y="178"/>
                  </a:lnTo>
                  <a:lnTo>
                    <a:pt x="102" y="176"/>
                  </a:lnTo>
                  <a:lnTo>
                    <a:pt x="110" y="174"/>
                  </a:lnTo>
                  <a:lnTo>
                    <a:pt x="118" y="172"/>
                  </a:lnTo>
                  <a:lnTo>
                    <a:pt x="128" y="168"/>
                  </a:lnTo>
                  <a:lnTo>
                    <a:pt x="138" y="166"/>
                  </a:lnTo>
                  <a:lnTo>
                    <a:pt x="146" y="166"/>
                  </a:lnTo>
                  <a:lnTo>
                    <a:pt x="156" y="164"/>
                  </a:lnTo>
                  <a:lnTo>
                    <a:pt x="162" y="162"/>
                  </a:lnTo>
                  <a:lnTo>
                    <a:pt x="168" y="152"/>
                  </a:lnTo>
                  <a:lnTo>
                    <a:pt x="180"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56" name="Freeform 272"/>
            <p:cNvSpPr/>
            <p:nvPr/>
          </p:nvSpPr>
          <p:spPr bwMode="auto">
            <a:xfrm>
              <a:off x="7515983" y="4807908"/>
              <a:ext cx="94555" cy="58407"/>
            </a:xfrm>
            <a:custGeom>
              <a:avLst/>
              <a:gdLst>
                <a:gd name="T0" fmla="*/ 2147483647 w 64"/>
                <a:gd name="T1" fmla="*/ 0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2147483647 w 64"/>
                <a:gd name="T13" fmla="*/ 2147483647 h 38"/>
                <a:gd name="T14" fmla="*/ 2147483647 w 64"/>
                <a:gd name="T15" fmla="*/ 2147483647 h 38"/>
                <a:gd name="T16" fmla="*/ 2147483647 w 64"/>
                <a:gd name="T17" fmla="*/ 2147483647 h 38"/>
                <a:gd name="T18" fmla="*/ 0 w 64"/>
                <a:gd name="T19" fmla="*/ 2147483647 h 38"/>
                <a:gd name="T20" fmla="*/ 0 w 64"/>
                <a:gd name="T21" fmla="*/ 2147483647 h 38"/>
                <a:gd name="T22" fmla="*/ 0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2147483647 h 38"/>
                <a:gd name="T38" fmla="*/ 2147483647 w 64"/>
                <a:gd name="T39" fmla="*/ 2147483647 h 38"/>
                <a:gd name="T40" fmla="*/ 2147483647 w 64"/>
                <a:gd name="T41" fmla="*/ 0 h 38"/>
                <a:gd name="T42" fmla="*/ 2147483647 w 64"/>
                <a:gd name="T43" fmla="*/ 0 h 38"/>
                <a:gd name="T44" fmla="*/ 2147483647 w 64"/>
                <a:gd name="T45" fmla="*/ 2147483647 h 38"/>
                <a:gd name="T46" fmla="*/ 2147483647 w 64"/>
                <a:gd name="T47" fmla="*/ 0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38"/>
                <a:gd name="T74" fmla="*/ 64 w 64"/>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38">
                  <a:moveTo>
                    <a:pt x="64" y="0"/>
                  </a:moveTo>
                  <a:lnTo>
                    <a:pt x="52" y="10"/>
                  </a:lnTo>
                  <a:lnTo>
                    <a:pt x="36" y="16"/>
                  </a:lnTo>
                  <a:lnTo>
                    <a:pt x="32" y="18"/>
                  </a:lnTo>
                  <a:lnTo>
                    <a:pt x="28" y="20"/>
                  </a:lnTo>
                  <a:lnTo>
                    <a:pt x="22" y="28"/>
                  </a:lnTo>
                  <a:lnTo>
                    <a:pt x="14" y="36"/>
                  </a:lnTo>
                  <a:lnTo>
                    <a:pt x="8" y="38"/>
                  </a:lnTo>
                  <a:lnTo>
                    <a:pt x="2" y="38"/>
                  </a:lnTo>
                  <a:lnTo>
                    <a:pt x="0" y="38"/>
                  </a:lnTo>
                  <a:lnTo>
                    <a:pt x="0" y="34"/>
                  </a:lnTo>
                  <a:lnTo>
                    <a:pt x="0" y="30"/>
                  </a:lnTo>
                  <a:lnTo>
                    <a:pt x="2" y="26"/>
                  </a:lnTo>
                  <a:lnTo>
                    <a:pt x="10" y="20"/>
                  </a:lnTo>
                  <a:lnTo>
                    <a:pt x="26" y="14"/>
                  </a:lnTo>
                  <a:lnTo>
                    <a:pt x="28" y="12"/>
                  </a:lnTo>
                  <a:lnTo>
                    <a:pt x="30" y="8"/>
                  </a:lnTo>
                  <a:lnTo>
                    <a:pt x="32" y="6"/>
                  </a:lnTo>
                  <a:lnTo>
                    <a:pt x="36" y="4"/>
                  </a:lnTo>
                  <a:lnTo>
                    <a:pt x="46" y="2"/>
                  </a:lnTo>
                  <a:lnTo>
                    <a:pt x="54" y="0"/>
                  </a:lnTo>
                  <a:lnTo>
                    <a:pt x="64" y="0"/>
                  </a:lnTo>
                  <a:lnTo>
                    <a:pt x="64" y="2"/>
                  </a:lnTo>
                  <a:lnTo>
                    <a:pt x="6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57" name="Freeform 273"/>
            <p:cNvSpPr/>
            <p:nvPr/>
          </p:nvSpPr>
          <p:spPr bwMode="auto">
            <a:xfrm>
              <a:off x="7437572" y="4799943"/>
              <a:ext cx="72646" cy="15929"/>
            </a:xfrm>
            <a:custGeom>
              <a:avLst/>
              <a:gdLst>
                <a:gd name="T0" fmla="*/ 2147483647 w 50"/>
                <a:gd name="T1" fmla="*/ 2147483647 h 10"/>
                <a:gd name="T2" fmla="*/ 2147483647 w 50"/>
                <a:gd name="T3" fmla="*/ 2147483647 h 10"/>
                <a:gd name="T4" fmla="*/ 2147483647 w 50"/>
                <a:gd name="T5" fmla="*/ 2147483647 h 10"/>
                <a:gd name="T6" fmla="*/ 2147483647 w 50"/>
                <a:gd name="T7" fmla="*/ 2147483647 h 10"/>
                <a:gd name="T8" fmla="*/ 2147483647 w 50"/>
                <a:gd name="T9" fmla="*/ 2147483647 h 10"/>
                <a:gd name="T10" fmla="*/ 2147483647 w 50"/>
                <a:gd name="T11" fmla="*/ 2147483647 h 10"/>
                <a:gd name="T12" fmla="*/ 2147483647 w 50"/>
                <a:gd name="T13" fmla="*/ 2147483647 h 10"/>
                <a:gd name="T14" fmla="*/ 0 w 50"/>
                <a:gd name="T15" fmla="*/ 2147483647 h 10"/>
                <a:gd name="T16" fmla="*/ 2147483647 w 50"/>
                <a:gd name="T17" fmla="*/ 2147483647 h 10"/>
                <a:gd name="T18" fmla="*/ 2147483647 w 50"/>
                <a:gd name="T19" fmla="*/ 0 h 10"/>
                <a:gd name="T20" fmla="*/ 2147483647 w 50"/>
                <a:gd name="T21" fmla="*/ 2147483647 h 10"/>
                <a:gd name="T22" fmla="*/ 2147483647 w 50"/>
                <a:gd name="T23" fmla="*/ 2147483647 h 10"/>
                <a:gd name="T24" fmla="*/ 2147483647 w 50"/>
                <a:gd name="T25" fmla="*/ 2147483647 h 10"/>
                <a:gd name="T26" fmla="*/ 2147483647 w 50"/>
                <a:gd name="T27" fmla="*/ 2147483647 h 10"/>
                <a:gd name="T28" fmla="*/ 2147483647 w 50"/>
                <a:gd name="T29" fmla="*/ 2147483647 h 10"/>
                <a:gd name="T30" fmla="*/ 2147483647 w 50"/>
                <a:gd name="T31" fmla="*/ 2147483647 h 10"/>
                <a:gd name="T32" fmla="*/ 2147483647 w 50"/>
                <a:gd name="T33" fmla="*/ 2147483647 h 10"/>
                <a:gd name="T34" fmla="*/ 2147483647 w 50"/>
                <a:gd name="T35" fmla="*/ 2147483647 h 10"/>
                <a:gd name="T36" fmla="*/ 2147483647 w 50"/>
                <a:gd name="T37" fmla="*/ 2147483647 h 10"/>
                <a:gd name="T38" fmla="*/ 2147483647 w 50"/>
                <a:gd name="T39" fmla="*/ 2147483647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
                <a:gd name="T61" fmla="*/ 0 h 10"/>
                <a:gd name="T62" fmla="*/ 50 w 50"/>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 h="10">
                  <a:moveTo>
                    <a:pt x="40" y="8"/>
                  </a:moveTo>
                  <a:lnTo>
                    <a:pt x="34" y="10"/>
                  </a:lnTo>
                  <a:lnTo>
                    <a:pt x="28" y="10"/>
                  </a:lnTo>
                  <a:lnTo>
                    <a:pt x="22" y="8"/>
                  </a:lnTo>
                  <a:lnTo>
                    <a:pt x="10" y="10"/>
                  </a:lnTo>
                  <a:lnTo>
                    <a:pt x="4" y="10"/>
                  </a:lnTo>
                  <a:lnTo>
                    <a:pt x="2" y="8"/>
                  </a:lnTo>
                  <a:lnTo>
                    <a:pt x="0" y="4"/>
                  </a:lnTo>
                  <a:lnTo>
                    <a:pt x="6" y="2"/>
                  </a:lnTo>
                  <a:lnTo>
                    <a:pt x="12" y="0"/>
                  </a:lnTo>
                  <a:lnTo>
                    <a:pt x="18" y="2"/>
                  </a:lnTo>
                  <a:lnTo>
                    <a:pt x="24" y="4"/>
                  </a:lnTo>
                  <a:lnTo>
                    <a:pt x="28" y="6"/>
                  </a:lnTo>
                  <a:lnTo>
                    <a:pt x="34" y="8"/>
                  </a:lnTo>
                  <a:lnTo>
                    <a:pt x="42" y="6"/>
                  </a:lnTo>
                  <a:lnTo>
                    <a:pt x="50" y="4"/>
                  </a:lnTo>
                  <a:lnTo>
                    <a:pt x="46" y="8"/>
                  </a:lnTo>
                  <a:lnTo>
                    <a:pt x="44" y="10"/>
                  </a:lnTo>
                  <a:lnTo>
                    <a:pt x="38" y="10"/>
                  </a:lnTo>
                  <a:lnTo>
                    <a:pt x="4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58" name="Freeform 274"/>
            <p:cNvSpPr/>
            <p:nvPr/>
          </p:nvSpPr>
          <p:spPr bwMode="auto">
            <a:xfrm>
              <a:off x="7105476" y="4737554"/>
              <a:ext cx="235234" cy="78319"/>
            </a:xfrm>
            <a:custGeom>
              <a:avLst/>
              <a:gdLst>
                <a:gd name="T0" fmla="*/ 2147483647 w 162"/>
                <a:gd name="T1" fmla="*/ 2147483647 h 50"/>
                <a:gd name="T2" fmla="*/ 0 w 162"/>
                <a:gd name="T3" fmla="*/ 2147483647 h 50"/>
                <a:gd name="T4" fmla="*/ 2147483647 w 162"/>
                <a:gd name="T5" fmla="*/ 2147483647 h 50"/>
                <a:gd name="T6" fmla="*/ 2147483647 w 162"/>
                <a:gd name="T7" fmla="*/ 2147483647 h 50"/>
                <a:gd name="T8" fmla="*/ 2147483647 w 162"/>
                <a:gd name="T9" fmla="*/ 2147483647 h 50"/>
                <a:gd name="T10" fmla="*/ 2147483647 w 162"/>
                <a:gd name="T11" fmla="*/ 0 h 50"/>
                <a:gd name="T12" fmla="*/ 2147483647 w 162"/>
                <a:gd name="T13" fmla="*/ 2147483647 h 50"/>
                <a:gd name="T14" fmla="*/ 2147483647 w 162"/>
                <a:gd name="T15" fmla="*/ 2147483647 h 50"/>
                <a:gd name="T16" fmla="*/ 2147483647 w 162"/>
                <a:gd name="T17" fmla="*/ 2147483647 h 50"/>
                <a:gd name="T18" fmla="*/ 2147483647 w 162"/>
                <a:gd name="T19" fmla="*/ 2147483647 h 50"/>
                <a:gd name="T20" fmla="*/ 2147483647 w 162"/>
                <a:gd name="T21" fmla="*/ 2147483647 h 50"/>
                <a:gd name="T22" fmla="*/ 2147483647 w 162"/>
                <a:gd name="T23" fmla="*/ 2147483647 h 50"/>
                <a:gd name="T24" fmla="*/ 2147483647 w 162"/>
                <a:gd name="T25" fmla="*/ 2147483647 h 50"/>
                <a:gd name="T26" fmla="*/ 2147483647 w 162"/>
                <a:gd name="T27" fmla="*/ 2147483647 h 50"/>
                <a:gd name="T28" fmla="*/ 2147483647 w 162"/>
                <a:gd name="T29" fmla="*/ 2147483647 h 50"/>
                <a:gd name="T30" fmla="*/ 2147483647 w 162"/>
                <a:gd name="T31" fmla="*/ 2147483647 h 50"/>
                <a:gd name="T32" fmla="*/ 2147483647 w 162"/>
                <a:gd name="T33" fmla="*/ 2147483647 h 50"/>
                <a:gd name="T34" fmla="*/ 2147483647 w 162"/>
                <a:gd name="T35" fmla="*/ 2147483647 h 50"/>
                <a:gd name="T36" fmla="*/ 2147483647 w 162"/>
                <a:gd name="T37" fmla="*/ 2147483647 h 50"/>
                <a:gd name="T38" fmla="*/ 2147483647 w 162"/>
                <a:gd name="T39" fmla="*/ 2147483647 h 50"/>
                <a:gd name="T40" fmla="*/ 2147483647 w 162"/>
                <a:gd name="T41" fmla="*/ 2147483647 h 50"/>
                <a:gd name="T42" fmla="*/ 2147483647 w 162"/>
                <a:gd name="T43" fmla="*/ 2147483647 h 50"/>
                <a:gd name="T44" fmla="*/ 2147483647 w 162"/>
                <a:gd name="T45" fmla="*/ 2147483647 h 50"/>
                <a:gd name="T46" fmla="*/ 2147483647 w 162"/>
                <a:gd name="T47" fmla="*/ 2147483647 h 50"/>
                <a:gd name="T48" fmla="*/ 2147483647 w 162"/>
                <a:gd name="T49" fmla="*/ 2147483647 h 50"/>
                <a:gd name="T50" fmla="*/ 2147483647 w 162"/>
                <a:gd name="T51" fmla="*/ 2147483647 h 50"/>
                <a:gd name="T52" fmla="*/ 2147483647 w 162"/>
                <a:gd name="T53" fmla="*/ 2147483647 h 50"/>
                <a:gd name="T54" fmla="*/ 2147483647 w 162"/>
                <a:gd name="T55" fmla="*/ 2147483647 h 50"/>
                <a:gd name="T56" fmla="*/ 2147483647 w 162"/>
                <a:gd name="T57" fmla="*/ 2147483647 h 50"/>
                <a:gd name="T58" fmla="*/ 2147483647 w 162"/>
                <a:gd name="T59" fmla="*/ 2147483647 h 50"/>
                <a:gd name="T60" fmla="*/ 2147483647 w 162"/>
                <a:gd name="T61" fmla="*/ 2147483647 h 50"/>
                <a:gd name="T62" fmla="*/ 2147483647 w 162"/>
                <a:gd name="T63" fmla="*/ 2147483647 h 50"/>
                <a:gd name="T64" fmla="*/ 2147483647 w 162"/>
                <a:gd name="T65" fmla="*/ 2147483647 h 50"/>
                <a:gd name="T66" fmla="*/ 2147483647 w 162"/>
                <a:gd name="T67" fmla="*/ 2147483647 h 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2"/>
                <a:gd name="T103" fmla="*/ 0 h 50"/>
                <a:gd name="T104" fmla="*/ 162 w 162"/>
                <a:gd name="T105" fmla="*/ 50 h 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2" h="50">
                  <a:moveTo>
                    <a:pt x="16" y="16"/>
                  </a:moveTo>
                  <a:lnTo>
                    <a:pt x="8" y="16"/>
                  </a:lnTo>
                  <a:lnTo>
                    <a:pt x="4" y="14"/>
                  </a:lnTo>
                  <a:lnTo>
                    <a:pt x="0" y="12"/>
                  </a:lnTo>
                  <a:lnTo>
                    <a:pt x="4" y="10"/>
                  </a:lnTo>
                  <a:lnTo>
                    <a:pt x="8" y="10"/>
                  </a:lnTo>
                  <a:lnTo>
                    <a:pt x="10" y="8"/>
                  </a:lnTo>
                  <a:lnTo>
                    <a:pt x="10" y="6"/>
                  </a:lnTo>
                  <a:lnTo>
                    <a:pt x="10" y="4"/>
                  </a:lnTo>
                  <a:lnTo>
                    <a:pt x="10" y="2"/>
                  </a:lnTo>
                  <a:lnTo>
                    <a:pt x="12" y="0"/>
                  </a:lnTo>
                  <a:lnTo>
                    <a:pt x="16" y="0"/>
                  </a:lnTo>
                  <a:lnTo>
                    <a:pt x="22" y="2"/>
                  </a:lnTo>
                  <a:lnTo>
                    <a:pt x="36" y="2"/>
                  </a:lnTo>
                  <a:lnTo>
                    <a:pt x="48" y="4"/>
                  </a:lnTo>
                  <a:lnTo>
                    <a:pt x="50" y="6"/>
                  </a:lnTo>
                  <a:lnTo>
                    <a:pt x="52" y="8"/>
                  </a:lnTo>
                  <a:lnTo>
                    <a:pt x="54" y="12"/>
                  </a:lnTo>
                  <a:lnTo>
                    <a:pt x="56" y="14"/>
                  </a:lnTo>
                  <a:lnTo>
                    <a:pt x="62" y="16"/>
                  </a:lnTo>
                  <a:lnTo>
                    <a:pt x="70" y="16"/>
                  </a:lnTo>
                  <a:lnTo>
                    <a:pt x="78" y="14"/>
                  </a:lnTo>
                  <a:lnTo>
                    <a:pt x="84" y="12"/>
                  </a:lnTo>
                  <a:lnTo>
                    <a:pt x="88" y="10"/>
                  </a:lnTo>
                  <a:lnTo>
                    <a:pt x="90" y="8"/>
                  </a:lnTo>
                  <a:lnTo>
                    <a:pt x="92" y="10"/>
                  </a:lnTo>
                  <a:lnTo>
                    <a:pt x="94" y="10"/>
                  </a:lnTo>
                  <a:lnTo>
                    <a:pt x="100" y="12"/>
                  </a:lnTo>
                  <a:lnTo>
                    <a:pt x="102" y="16"/>
                  </a:lnTo>
                  <a:lnTo>
                    <a:pt x="106" y="16"/>
                  </a:lnTo>
                  <a:lnTo>
                    <a:pt x="114" y="18"/>
                  </a:lnTo>
                  <a:lnTo>
                    <a:pt x="118" y="20"/>
                  </a:lnTo>
                  <a:lnTo>
                    <a:pt x="118" y="22"/>
                  </a:lnTo>
                  <a:lnTo>
                    <a:pt x="118" y="30"/>
                  </a:lnTo>
                  <a:lnTo>
                    <a:pt x="124" y="32"/>
                  </a:lnTo>
                  <a:lnTo>
                    <a:pt x="132" y="32"/>
                  </a:lnTo>
                  <a:lnTo>
                    <a:pt x="146" y="34"/>
                  </a:lnTo>
                  <a:lnTo>
                    <a:pt x="150" y="36"/>
                  </a:lnTo>
                  <a:lnTo>
                    <a:pt x="162" y="40"/>
                  </a:lnTo>
                  <a:lnTo>
                    <a:pt x="162" y="42"/>
                  </a:lnTo>
                  <a:lnTo>
                    <a:pt x="160" y="46"/>
                  </a:lnTo>
                  <a:lnTo>
                    <a:pt x="156" y="48"/>
                  </a:lnTo>
                  <a:lnTo>
                    <a:pt x="152" y="48"/>
                  </a:lnTo>
                  <a:lnTo>
                    <a:pt x="150" y="46"/>
                  </a:lnTo>
                  <a:lnTo>
                    <a:pt x="146" y="40"/>
                  </a:lnTo>
                  <a:lnTo>
                    <a:pt x="144" y="46"/>
                  </a:lnTo>
                  <a:lnTo>
                    <a:pt x="144" y="48"/>
                  </a:lnTo>
                  <a:lnTo>
                    <a:pt x="142" y="50"/>
                  </a:lnTo>
                  <a:lnTo>
                    <a:pt x="136" y="48"/>
                  </a:lnTo>
                  <a:lnTo>
                    <a:pt x="130" y="46"/>
                  </a:lnTo>
                  <a:lnTo>
                    <a:pt x="126" y="44"/>
                  </a:lnTo>
                  <a:lnTo>
                    <a:pt x="118" y="42"/>
                  </a:lnTo>
                  <a:lnTo>
                    <a:pt x="92" y="42"/>
                  </a:lnTo>
                  <a:lnTo>
                    <a:pt x="90" y="40"/>
                  </a:lnTo>
                  <a:lnTo>
                    <a:pt x="84" y="40"/>
                  </a:lnTo>
                  <a:lnTo>
                    <a:pt x="82" y="38"/>
                  </a:lnTo>
                  <a:lnTo>
                    <a:pt x="80" y="36"/>
                  </a:lnTo>
                  <a:lnTo>
                    <a:pt x="74" y="34"/>
                  </a:lnTo>
                  <a:lnTo>
                    <a:pt x="64" y="32"/>
                  </a:lnTo>
                  <a:lnTo>
                    <a:pt x="56" y="32"/>
                  </a:lnTo>
                  <a:lnTo>
                    <a:pt x="48" y="32"/>
                  </a:lnTo>
                  <a:lnTo>
                    <a:pt x="40" y="32"/>
                  </a:lnTo>
                  <a:lnTo>
                    <a:pt x="36" y="32"/>
                  </a:lnTo>
                  <a:lnTo>
                    <a:pt x="36" y="30"/>
                  </a:lnTo>
                  <a:lnTo>
                    <a:pt x="32" y="26"/>
                  </a:lnTo>
                  <a:lnTo>
                    <a:pt x="24" y="26"/>
                  </a:lnTo>
                  <a:lnTo>
                    <a:pt x="20" y="26"/>
                  </a:lnTo>
                  <a:lnTo>
                    <a:pt x="18" y="22"/>
                  </a:lnTo>
                  <a:lnTo>
                    <a:pt x="1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59" name="Freeform 275"/>
            <p:cNvSpPr/>
            <p:nvPr/>
          </p:nvSpPr>
          <p:spPr bwMode="auto">
            <a:xfrm>
              <a:off x="7105476" y="4610119"/>
              <a:ext cx="33440" cy="41151"/>
            </a:xfrm>
            <a:custGeom>
              <a:avLst/>
              <a:gdLst>
                <a:gd name="T0" fmla="*/ 0 w 24"/>
                <a:gd name="T1" fmla="*/ 2147483647 h 26"/>
                <a:gd name="T2" fmla="*/ 2147483647 w 24"/>
                <a:gd name="T3" fmla="*/ 2147483647 h 26"/>
                <a:gd name="T4" fmla="*/ 2147483647 w 24"/>
                <a:gd name="T5" fmla="*/ 2147483647 h 26"/>
                <a:gd name="T6" fmla="*/ 2147483647 w 24"/>
                <a:gd name="T7" fmla="*/ 0 h 26"/>
                <a:gd name="T8" fmla="*/ 2147483647 w 24"/>
                <a:gd name="T9" fmla="*/ 0 h 26"/>
                <a:gd name="T10" fmla="*/ 2147483647 w 24"/>
                <a:gd name="T11" fmla="*/ 2147483647 h 26"/>
                <a:gd name="T12" fmla="*/ 2147483647 w 24"/>
                <a:gd name="T13" fmla="*/ 2147483647 h 26"/>
                <a:gd name="T14" fmla="*/ 2147483647 w 24"/>
                <a:gd name="T15" fmla="*/ 2147483647 h 26"/>
                <a:gd name="T16" fmla="*/ 2147483647 w 24"/>
                <a:gd name="T17" fmla="*/ 2147483647 h 26"/>
                <a:gd name="T18" fmla="*/ 2147483647 w 24"/>
                <a:gd name="T19" fmla="*/ 2147483647 h 26"/>
                <a:gd name="T20" fmla="*/ 2147483647 w 24"/>
                <a:gd name="T21" fmla="*/ 2147483647 h 26"/>
                <a:gd name="T22" fmla="*/ 2147483647 w 24"/>
                <a:gd name="T23" fmla="*/ 2147483647 h 26"/>
                <a:gd name="T24" fmla="*/ 2147483647 w 24"/>
                <a:gd name="T25" fmla="*/ 2147483647 h 26"/>
                <a:gd name="T26" fmla="*/ 2147483647 w 24"/>
                <a:gd name="T27" fmla="*/ 2147483647 h 26"/>
                <a:gd name="T28" fmla="*/ 2147483647 w 24"/>
                <a:gd name="T29" fmla="*/ 2147483647 h 26"/>
                <a:gd name="T30" fmla="*/ 2147483647 w 24"/>
                <a:gd name="T31" fmla="*/ 2147483647 h 26"/>
                <a:gd name="T32" fmla="*/ 2147483647 w 24"/>
                <a:gd name="T33" fmla="*/ 2147483647 h 26"/>
                <a:gd name="T34" fmla="*/ 2147483647 w 24"/>
                <a:gd name="T35" fmla="*/ 2147483647 h 26"/>
                <a:gd name="T36" fmla="*/ 0 w 24"/>
                <a:gd name="T37" fmla="*/ 2147483647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6"/>
                <a:gd name="T59" fmla="*/ 24 w 24"/>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6">
                  <a:moveTo>
                    <a:pt x="0" y="6"/>
                  </a:moveTo>
                  <a:lnTo>
                    <a:pt x="4" y="4"/>
                  </a:lnTo>
                  <a:lnTo>
                    <a:pt x="6" y="2"/>
                  </a:lnTo>
                  <a:lnTo>
                    <a:pt x="10" y="0"/>
                  </a:lnTo>
                  <a:lnTo>
                    <a:pt x="12" y="0"/>
                  </a:lnTo>
                  <a:lnTo>
                    <a:pt x="14" y="2"/>
                  </a:lnTo>
                  <a:lnTo>
                    <a:pt x="14" y="6"/>
                  </a:lnTo>
                  <a:lnTo>
                    <a:pt x="18" y="12"/>
                  </a:lnTo>
                  <a:lnTo>
                    <a:pt x="24" y="18"/>
                  </a:lnTo>
                  <a:lnTo>
                    <a:pt x="24" y="24"/>
                  </a:lnTo>
                  <a:lnTo>
                    <a:pt x="22" y="26"/>
                  </a:lnTo>
                  <a:lnTo>
                    <a:pt x="14" y="22"/>
                  </a:lnTo>
                  <a:lnTo>
                    <a:pt x="12" y="18"/>
                  </a:lnTo>
                  <a:lnTo>
                    <a:pt x="10" y="16"/>
                  </a:lnTo>
                  <a:lnTo>
                    <a:pt x="12" y="12"/>
                  </a:lnTo>
                  <a:lnTo>
                    <a:pt x="12" y="10"/>
                  </a:lnTo>
                  <a:lnTo>
                    <a:pt x="6" y="8"/>
                  </a:lnTo>
                  <a:lnTo>
                    <a:pt x="2"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60" name="Freeform 276"/>
            <p:cNvSpPr/>
            <p:nvPr/>
          </p:nvSpPr>
          <p:spPr bwMode="auto">
            <a:xfrm>
              <a:off x="7159672" y="4639322"/>
              <a:ext cx="17296" cy="15929"/>
            </a:xfrm>
            <a:custGeom>
              <a:avLst/>
              <a:gdLst>
                <a:gd name="T0" fmla="*/ 2147483647 w 12"/>
                <a:gd name="T1" fmla="*/ 2147483647 h 10"/>
                <a:gd name="T2" fmla="*/ 2147483647 w 12"/>
                <a:gd name="T3" fmla="*/ 2147483647 h 10"/>
                <a:gd name="T4" fmla="*/ 2147483647 w 12"/>
                <a:gd name="T5" fmla="*/ 2147483647 h 10"/>
                <a:gd name="T6" fmla="*/ 2147483647 w 12"/>
                <a:gd name="T7" fmla="*/ 2147483647 h 10"/>
                <a:gd name="T8" fmla="*/ 2147483647 w 12"/>
                <a:gd name="T9" fmla="*/ 2147483647 h 10"/>
                <a:gd name="T10" fmla="*/ 0 w 12"/>
                <a:gd name="T11" fmla="*/ 2147483647 h 10"/>
                <a:gd name="T12" fmla="*/ 2147483647 w 12"/>
                <a:gd name="T13" fmla="*/ 2147483647 h 10"/>
                <a:gd name="T14" fmla="*/ 2147483647 w 12"/>
                <a:gd name="T15" fmla="*/ 0 h 10"/>
                <a:gd name="T16" fmla="*/ 2147483647 w 12"/>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0"/>
                <a:gd name="T29" fmla="*/ 12 w 12"/>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0">
                  <a:moveTo>
                    <a:pt x="12" y="2"/>
                  </a:moveTo>
                  <a:lnTo>
                    <a:pt x="10" y="6"/>
                  </a:lnTo>
                  <a:lnTo>
                    <a:pt x="10" y="10"/>
                  </a:lnTo>
                  <a:lnTo>
                    <a:pt x="4" y="10"/>
                  </a:lnTo>
                  <a:lnTo>
                    <a:pt x="2" y="8"/>
                  </a:lnTo>
                  <a:lnTo>
                    <a:pt x="0" y="4"/>
                  </a:lnTo>
                  <a:lnTo>
                    <a:pt x="2" y="2"/>
                  </a:lnTo>
                  <a:lnTo>
                    <a:pt x="4" y="0"/>
                  </a:lnTo>
                  <a:lnTo>
                    <a:pt x="1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61" name="Freeform 277"/>
            <p:cNvSpPr/>
            <p:nvPr/>
          </p:nvSpPr>
          <p:spPr bwMode="auto">
            <a:xfrm>
              <a:off x="6948653" y="4592862"/>
              <a:ext cx="13837" cy="17257"/>
            </a:xfrm>
            <a:custGeom>
              <a:avLst/>
              <a:gdLst>
                <a:gd name="T0" fmla="*/ 2147483647 w 10"/>
                <a:gd name="T1" fmla="*/ 0 h 12"/>
                <a:gd name="T2" fmla="*/ 2147483647 w 10"/>
                <a:gd name="T3" fmla="*/ 2147483647 h 12"/>
                <a:gd name="T4" fmla="*/ 2147483647 w 10"/>
                <a:gd name="T5" fmla="*/ 2147483647 h 12"/>
                <a:gd name="T6" fmla="*/ 2147483647 w 10"/>
                <a:gd name="T7" fmla="*/ 2147483647 h 12"/>
                <a:gd name="T8" fmla="*/ 2147483647 w 10"/>
                <a:gd name="T9" fmla="*/ 2147483647 h 12"/>
                <a:gd name="T10" fmla="*/ 2147483647 w 10"/>
                <a:gd name="T11" fmla="*/ 2147483647 h 12"/>
                <a:gd name="T12" fmla="*/ 2147483647 w 10"/>
                <a:gd name="T13" fmla="*/ 2147483647 h 12"/>
                <a:gd name="T14" fmla="*/ 0 w 10"/>
                <a:gd name="T15" fmla="*/ 2147483647 h 12"/>
                <a:gd name="T16" fmla="*/ 2147483647 w 10"/>
                <a:gd name="T17" fmla="*/ 0 h 12"/>
                <a:gd name="T18" fmla="*/ 2147483647 w 10"/>
                <a:gd name="T19" fmla="*/ 0 h 12"/>
                <a:gd name="T20" fmla="*/ 2147483647 w 10"/>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2"/>
                <a:gd name="T35" fmla="*/ 10 w 10"/>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2">
                  <a:moveTo>
                    <a:pt x="6" y="0"/>
                  </a:moveTo>
                  <a:lnTo>
                    <a:pt x="6" y="6"/>
                  </a:lnTo>
                  <a:lnTo>
                    <a:pt x="10" y="8"/>
                  </a:lnTo>
                  <a:lnTo>
                    <a:pt x="10" y="12"/>
                  </a:lnTo>
                  <a:lnTo>
                    <a:pt x="6" y="12"/>
                  </a:lnTo>
                  <a:lnTo>
                    <a:pt x="4" y="10"/>
                  </a:lnTo>
                  <a:lnTo>
                    <a:pt x="2" y="8"/>
                  </a:lnTo>
                  <a:lnTo>
                    <a:pt x="0" y="4"/>
                  </a:lnTo>
                  <a:lnTo>
                    <a:pt x="2" y="0"/>
                  </a:lnTo>
                  <a:lnTo>
                    <a:pt x="4"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62" name="Freeform 278"/>
            <p:cNvSpPr/>
            <p:nvPr/>
          </p:nvSpPr>
          <p:spPr bwMode="auto">
            <a:xfrm>
              <a:off x="6917519" y="4522508"/>
              <a:ext cx="17296" cy="22567"/>
            </a:xfrm>
            <a:custGeom>
              <a:avLst/>
              <a:gdLst>
                <a:gd name="T0" fmla="*/ 2147483647 w 12"/>
                <a:gd name="T1" fmla="*/ 2147483647 h 14"/>
                <a:gd name="T2" fmla="*/ 2147483647 w 12"/>
                <a:gd name="T3" fmla="*/ 2147483647 h 14"/>
                <a:gd name="T4" fmla="*/ 2147483647 w 12"/>
                <a:gd name="T5" fmla="*/ 2147483647 h 14"/>
                <a:gd name="T6" fmla="*/ 2147483647 w 12"/>
                <a:gd name="T7" fmla="*/ 2147483647 h 14"/>
                <a:gd name="T8" fmla="*/ 0 w 12"/>
                <a:gd name="T9" fmla="*/ 2147483647 h 14"/>
                <a:gd name="T10" fmla="*/ 0 w 12"/>
                <a:gd name="T11" fmla="*/ 2147483647 h 14"/>
                <a:gd name="T12" fmla="*/ 0 w 12"/>
                <a:gd name="T13" fmla="*/ 0 h 14"/>
                <a:gd name="T14" fmla="*/ 2147483647 w 12"/>
                <a:gd name="T15" fmla="*/ 2147483647 h 14"/>
                <a:gd name="T16" fmla="*/ 2147483647 w 12"/>
                <a:gd name="T17" fmla="*/ 2147483647 h 14"/>
                <a:gd name="T18" fmla="*/ 2147483647 w 12"/>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4"/>
                <a:gd name="T32" fmla="*/ 12 w 12"/>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4">
                  <a:moveTo>
                    <a:pt x="12" y="8"/>
                  </a:moveTo>
                  <a:lnTo>
                    <a:pt x="10" y="12"/>
                  </a:lnTo>
                  <a:lnTo>
                    <a:pt x="8" y="14"/>
                  </a:lnTo>
                  <a:lnTo>
                    <a:pt x="4" y="12"/>
                  </a:lnTo>
                  <a:lnTo>
                    <a:pt x="0" y="8"/>
                  </a:lnTo>
                  <a:lnTo>
                    <a:pt x="0" y="6"/>
                  </a:lnTo>
                  <a:lnTo>
                    <a:pt x="0" y="0"/>
                  </a:lnTo>
                  <a:lnTo>
                    <a:pt x="6" y="4"/>
                  </a:lnTo>
                  <a:lnTo>
                    <a:pt x="10" y="6"/>
                  </a:ln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63" name="Freeform 279"/>
            <p:cNvSpPr/>
            <p:nvPr/>
          </p:nvSpPr>
          <p:spPr bwMode="auto">
            <a:xfrm>
              <a:off x="7673959" y="4888882"/>
              <a:ext cx="29981" cy="15929"/>
            </a:xfrm>
            <a:custGeom>
              <a:avLst/>
              <a:gdLst>
                <a:gd name="T0" fmla="*/ 0 w 20"/>
                <a:gd name="T1" fmla="*/ 0 h 10"/>
                <a:gd name="T2" fmla="*/ 0 w 20"/>
                <a:gd name="T3" fmla="*/ 2147483647 h 10"/>
                <a:gd name="T4" fmla="*/ 2147483647 w 20"/>
                <a:gd name="T5" fmla="*/ 2147483647 h 10"/>
                <a:gd name="T6" fmla="*/ 2147483647 w 20"/>
                <a:gd name="T7" fmla="*/ 2147483647 h 10"/>
                <a:gd name="T8" fmla="*/ 2147483647 w 20"/>
                <a:gd name="T9" fmla="*/ 2147483647 h 10"/>
                <a:gd name="T10" fmla="*/ 2147483647 w 20"/>
                <a:gd name="T11" fmla="*/ 2147483647 h 10"/>
                <a:gd name="T12" fmla="*/ 2147483647 w 20"/>
                <a:gd name="T13" fmla="*/ 2147483647 h 10"/>
                <a:gd name="T14" fmla="*/ 2147483647 w 20"/>
                <a:gd name="T15" fmla="*/ 0 h 10"/>
                <a:gd name="T16" fmla="*/ 2147483647 w 20"/>
                <a:gd name="T17" fmla="*/ 0 h 10"/>
                <a:gd name="T18" fmla="*/ 0 w 2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0"/>
                <a:gd name="T32" fmla="*/ 20 w 2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0">
                  <a:moveTo>
                    <a:pt x="0" y="0"/>
                  </a:moveTo>
                  <a:lnTo>
                    <a:pt x="0" y="8"/>
                  </a:lnTo>
                  <a:lnTo>
                    <a:pt x="4" y="10"/>
                  </a:lnTo>
                  <a:lnTo>
                    <a:pt x="10" y="10"/>
                  </a:lnTo>
                  <a:lnTo>
                    <a:pt x="14" y="10"/>
                  </a:lnTo>
                  <a:lnTo>
                    <a:pt x="16" y="6"/>
                  </a:lnTo>
                  <a:lnTo>
                    <a:pt x="20" y="2"/>
                  </a:lnTo>
                  <a:lnTo>
                    <a:pt x="16"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64" name="Freeform 280"/>
            <p:cNvSpPr/>
            <p:nvPr/>
          </p:nvSpPr>
          <p:spPr bwMode="auto">
            <a:xfrm>
              <a:off x="7730461" y="5734463"/>
              <a:ext cx="95708" cy="92921"/>
            </a:xfrm>
            <a:custGeom>
              <a:avLst/>
              <a:gdLst>
                <a:gd name="T0" fmla="*/ 2147483647 w 66"/>
                <a:gd name="T1" fmla="*/ 2147483647 h 58"/>
                <a:gd name="T2" fmla="*/ 2147483647 w 66"/>
                <a:gd name="T3" fmla="*/ 2147483647 h 58"/>
                <a:gd name="T4" fmla="*/ 2147483647 w 66"/>
                <a:gd name="T5" fmla="*/ 2147483647 h 58"/>
                <a:gd name="T6" fmla="*/ 2147483647 w 66"/>
                <a:gd name="T7" fmla="*/ 2147483647 h 58"/>
                <a:gd name="T8" fmla="*/ 2147483647 w 66"/>
                <a:gd name="T9" fmla="*/ 2147483647 h 58"/>
                <a:gd name="T10" fmla="*/ 2147483647 w 66"/>
                <a:gd name="T11" fmla="*/ 2147483647 h 58"/>
                <a:gd name="T12" fmla="*/ 2147483647 w 66"/>
                <a:gd name="T13" fmla="*/ 2147483647 h 58"/>
                <a:gd name="T14" fmla="*/ 2147483647 w 66"/>
                <a:gd name="T15" fmla="*/ 2147483647 h 58"/>
                <a:gd name="T16" fmla="*/ 2147483647 w 66"/>
                <a:gd name="T17" fmla="*/ 2147483647 h 58"/>
                <a:gd name="T18" fmla="*/ 2147483647 w 66"/>
                <a:gd name="T19" fmla="*/ 2147483647 h 58"/>
                <a:gd name="T20" fmla="*/ 2147483647 w 66"/>
                <a:gd name="T21" fmla="*/ 2147483647 h 58"/>
                <a:gd name="T22" fmla="*/ 2147483647 w 66"/>
                <a:gd name="T23" fmla="*/ 2147483647 h 58"/>
                <a:gd name="T24" fmla="*/ 2147483647 w 66"/>
                <a:gd name="T25" fmla="*/ 2147483647 h 58"/>
                <a:gd name="T26" fmla="*/ 2147483647 w 66"/>
                <a:gd name="T27" fmla="*/ 2147483647 h 58"/>
                <a:gd name="T28" fmla="*/ 2147483647 w 66"/>
                <a:gd name="T29" fmla="*/ 2147483647 h 58"/>
                <a:gd name="T30" fmla="*/ 2147483647 w 66"/>
                <a:gd name="T31" fmla="*/ 2147483647 h 58"/>
                <a:gd name="T32" fmla="*/ 2147483647 w 66"/>
                <a:gd name="T33" fmla="*/ 2147483647 h 58"/>
                <a:gd name="T34" fmla="*/ 2147483647 w 66"/>
                <a:gd name="T35" fmla="*/ 2147483647 h 58"/>
                <a:gd name="T36" fmla="*/ 2147483647 w 66"/>
                <a:gd name="T37" fmla="*/ 2147483647 h 58"/>
                <a:gd name="T38" fmla="*/ 2147483647 w 66"/>
                <a:gd name="T39" fmla="*/ 2147483647 h 58"/>
                <a:gd name="T40" fmla="*/ 2147483647 w 66"/>
                <a:gd name="T41" fmla="*/ 2147483647 h 58"/>
                <a:gd name="T42" fmla="*/ 2147483647 w 66"/>
                <a:gd name="T43" fmla="*/ 2147483647 h 58"/>
                <a:gd name="T44" fmla="*/ 2147483647 w 66"/>
                <a:gd name="T45" fmla="*/ 2147483647 h 58"/>
                <a:gd name="T46" fmla="*/ 2147483647 w 66"/>
                <a:gd name="T47" fmla="*/ 2147483647 h 58"/>
                <a:gd name="T48" fmla="*/ 2147483647 w 66"/>
                <a:gd name="T49" fmla="*/ 2147483647 h 58"/>
                <a:gd name="T50" fmla="*/ 0 w 66"/>
                <a:gd name="T51" fmla="*/ 2147483647 h 58"/>
                <a:gd name="T52" fmla="*/ 0 w 66"/>
                <a:gd name="T53" fmla="*/ 2147483647 h 58"/>
                <a:gd name="T54" fmla="*/ 0 w 66"/>
                <a:gd name="T55" fmla="*/ 2147483647 h 58"/>
                <a:gd name="T56" fmla="*/ 0 w 66"/>
                <a:gd name="T57" fmla="*/ 2147483647 h 58"/>
                <a:gd name="T58" fmla="*/ 2147483647 w 66"/>
                <a:gd name="T59" fmla="*/ 2147483647 h 58"/>
                <a:gd name="T60" fmla="*/ 2147483647 w 66"/>
                <a:gd name="T61" fmla="*/ 2147483647 h 58"/>
                <a:gd name="T62" fmla="*/ 2147483647 w 66"/>
                <a:gd name="T63" fmla="*/ 2147483647 h 58"/>
                <a:gd name="T64" fmla="*/ 2147483647 w 66"/>
                <a:gd name="T65" fmla="*/ 2147483647 h 58"/>
                <a:gd name="T66" fmla="*/ 2147483647 w 66"/>
                <a:gd name="T67" fmla="*/ 2147483647 h 58"/>
                <a:gd name="T68" fmla="*/ 2147483647 w 66"/>
                <a:gd name="T69" fmla="*/ 2147483647 h 58"/>
                <a:gd name="T70" fmla="*/ 2147483647 w 66"/>
                <a:gd name="T71" fmla="*/ 2147483647 h 58"/>
                <a:gd name="T72" fmla="*/ 2147483647 w 66"/>
                <a:gd name="T73" fmla="*/ 0 h 58"/>
                <a:gd name="T74" fmla="*/ 2147483647 w 66"/>
                <a:gd name="T75" fmla="*/ 2147483647 h 58"/>
                <a:gd name="T76" fmla="*/ 2147483647 w 66"/>
                <a:gd name="T77" fmla="*/ 2147483647 h 5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58"/>
                <a:gd name="T119" fmla="*/ 66 w 66"/>
                <a:gd name="T120" fmla="*/ 58 h 5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58">
                  <a:moveTo>
                    <a:pt x="18" y="2"/>
                  </a:moveTo>
                  <a:lnTo>
                    <a:pt x="24" y="8"/>
                  </a:lnTo>
                  <a:lnTo>
                    <a:pt x="28" y="10"/>
                  </a:lnTo>
                  <a:lnTo>
                    <a:pt x="32" y="12"/>
                  </a:lnTo>
                  <a:lnTo>
                    <a:pt x="40" y="12"/>
                  </a:lnTo>
                  <a:lnTo>
                    <a:pt x="46" y="10"/>
                  </a:lnTo>
                  <a:lnTo>
                    <a:pt x="58" y="6"/>
                  </a:lnTo>
                  <a:lnTo>
                    <a:pt x="66" y="6"/>
                  </a:lnTo>
                  <a:lnTo>
                    <a:pt x="66" y="8"/>
                  </a:lnTo>
                  <a:lnTo>
                    <a:pt x="64" y="12"/>
                  </a:lnTo>
                  <a:lnTo>
                    <a:pt x="60" y="16"/>
                  </a:lnTo>
                  <a:lnTo>
                    <a:pt x="56" y="24"/>
                  </a:lnTo>
                  <a:lnTo>
                    <a:pt x="54" y="32"/>
                  </a:lnTo>
                  <a:lnTo>
                    <a:pt x="50" y="34"/>
                  </a:lnTo>
                  <a:lnTo>
                    <a:pt x="46" y="36"/>
                  </a:lnTo>
                  <a:lnTo>
                    <a:pt x="42" y="42"/>
                  </a:lnTo>
                  <a:lnTo>
                    <a:pt x="38" y="48"/>
                  </a:lnTo>
                  <a:lnTo>
                    <a:pt x="34" y="50"/>
                  </a:lnTo>
                  <a:lnTo>
                    <a:pt x="32" y="52"/>
                  </a:lnTo>
                  <a:lnTo>
                    <a:pt x="30" y="50"/>
                  </a:lnTo>
                  <a:lnTo>
                    <a:pt x="28" y="46"/>
                  </a:lnTo>
                  <a:lnTo>
                    <a:pt x="18" y="54"/>
                  </a:lnTo>
                  <a:lnTo>
                    <a:pt x="16" y="56"/>
                  </a:lnTo>
                  <a:lnTo>
                    <a:pt x="10" y="58"/>
                  </a:lnTo>
                  <a:lnTo>
                    <a:pt x="4" y="56"/>
                  </a:lnTo>
                  <a:lnTo>
                    <a:pt x="0" y="52"/>
                  </a:lnTo>
                  <a:lnTo>
                    <a:pt x="0" y="48"/>
                  </a:lnTo>
                  <a:lnTo>
                    <a:pt x="0" y="42"/>
                  </a:lnTo>
                  <a:lnTo>
                    <a:pt x="0" y="38"/>
                  </a:lnTo>
                  <a:lnTo>
                    <a:pt x="2" y="36"/>
                  </a:lnTo>
                  <a:lnTo>
                    <a:pt x="6" y="32"/>
                  </a:lnTo>
                  <a:lnTo>
                    <a:pt x="8" y="32"/>
                  </a:lnTo>
                  <a:lnTo>
                    <a:pt x="8" y="28"/>
                  </a:lnTo>
                  <a:lnTo>
                    <a:pt x="6" y="20"/>
                  </a:lnTo>
                  <a:lnTo>
                    <a:pt x="8" y="16"/>
                  </a:lnTo>
                  <a:lnTo>
                    <a:pt x="12" y="8"/>
                  </a:lnTo>
                  <a:lnTo>
                    <a:pt x="18" y="0"/>
                  </a:lnTo>
                  <a:lnTo>
                    <a:pt x="18" y="4"/>
                  </a:lnTo>
                  <a:lnTo>
                    <a:pt x="1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65" name="Freeform 281"/>
            <p:cNvSpPr/>
            <p:nvPr/>
          </p:nvSpPr>
          <p:spPr bwMode="auto">
            <a:xfrm>
              <a:off x="8116753" y="5739773"/>
              <a:ext cx="267521" cy="179205"/>
            </a:xfrm>
            <a:custGeom>
              <a:avLst/>
              <a:gdLst>
                <a:gd name="T0" fmla="*/ 2147483647 w 184"/>
                <a:gd name="T1" fmla="*/ 2147483647 h 114"/>
                <a:gd name="T2" fmla="*/ 2147483647 w 184"/>
                <a:gd name="T3" fmla="*/ 2147483647 h 114"/>
                <a:gd name="T4" fmla="*/ 2147483647 w 184"/>
                <a:gd name="T5" fmla="*/ 2147483647 h 114"/>
                <a:gd name="T6" fmla="*/ 2147483647 w 184"/>
                <a:gd name="T7" fmla="*/ 2147483647 h 114"/>
                <a:gd name="T8" fmla="*/ 2147483647 w 184"/>
                <a:gd name="T9" fmla="*/ 2147483647 h 114"/>
                <a:gd name="T10" fmla="*/ 2147483647 w 184"/>
                <a:gd name="T11" fmla="*/ 2147483647 h 114"/>
                <a:gd name="T12" fmla="*/ 2147483647 w 184"/>
                <a:gd name="T13" fmla="*/ 2147483647 h 114"/>
                <a:gd name="T14" fmla="*/ 2147483647 w 184"/>
                <a:gd name="T15" fmla="*/ 0 h 114"/>
                <a:gd name="T16" fmla="*/ 2147483647 w 184"/>
                <a:gd name="T17" fmla="*/ 2147483647 h 114"/>
                <a:gd name="T18" fmla="*/ 2147483647 w 184"/>
                <a:gd name="T19" fmla="*/ 2147483647 h 114"/>
                <a:gd name="T20" fmla="*/ 2147483647 w 184"/>
                <a:gd name="T21" fmla="*/ 2147483647 h 114"/>
                <a:gd name="T22" fmla="*/ 2147483647 w 184"/>
                <a:gd name="T23" fmla="*/ 2147483647 h 114"/>
                <a:gd name="T24" fmla="*/ 2147483647 w 184"/>
                <a:gd name="T25" fmla="*/ 2147483647 h 114"/>
                <a:gd name="T26" fmla="*/ 2147483647 w 184"/>
                <a:gd name="T27" fmla="*/ 2147483647 h 114"/>
                <a:gd name="T28" fmla="*/ 2147483647 w 184"/>
                <a:gd name="T29" fmla="*/ 2147483647 h 114"/>
                <a:gd name="T30" fmla="*/ 2147483647 w 184"/>
                <a:gd name="T31" fmla="*/ 2147483647 h 114"/>
                <a:gd name="T32" fmla="*/ 2147483647 w 184"/>
                <a:gd name="T33" fmla="*/ 2147483647 h 114"/>
                <a:gd name="T34" fmla="*/ 2147483647 w 184"/>
                <a:gd name="T35" fmla="*/ 2147483647 h 114"/>
                <a:gd name="T36" fmla="*/ 2147483647 w 184"/>
                <a:gd name="T37" fmla="*/ 2147483647 h 114"/>
                <a:gd name="T38" fmla="*/ 2147483647 w 184"/>
                <a:gd name="T39" fmla="*/ 2147483647 h 114"/>
                <a:gd name="T40" fmla="*/ 2147483647 w 184"/>
                <a:gd name="T41" fmla="*/ 2147483647 h 114"/>
                <a:gd name="T42" fmla="*/ 2147483647 w 184"/>
                <a:gd name="T43" fmla="*/ 2147483647 h 114"/>
                <a:gd name="T44" fmla="*/ 2147483647 w 184"/>
                <a:gd name="T45" fmla="*/ 2147483647 h 114"/>
                <a:gd name="T46" fmla="*/ 2147483647 w 184"/>
                <a:gd name="T47" fmla="*/ 2147483647 h 114"/>
                <a:gd name="T48" fmla="*/ 2147483647 w 184"/>
                <a:gd name="T49" fmla="*/ 2147483647 h 114"/>
                <a:gd name="T50" fmla="*/ 2147483647 w 184"/>
                <a:gd name="T51" fmla="*/ 2147483647 h 114"/>
                <a:gd name="T52" fmla="*/ 2147483647 w 184"/>
                <a:gd name="T53" fmla="*/ 2147483647 h 114"/>
                <a:gd name="T54" fmla="*/ 2147483647 w 184"/>
                <a:gd name="T55" fmla="*/ 2147483647 h 114"/>
                <a:gd name="T56" fmla="*/ 2147483647 w 184"/>
                <a:gd name="T57" fmla="*/ 2147483647 h 114"/>
                <a:gd name="T58" fmla="*/ 2147483647 w 184"/>
                <a:gd name="T59" fmla="*/ 2147483647 h 114"/>
                <a:gd name="T60" fmla="*/ 2147483647 w 184"/>
                <a:gd name="T61" fmla="*/ 2147483647 h 114"/>
                <a:gd name="T62" fmla="*/ 2147483647 w 184"/>
                <a:gd name="T63" fmla="*/ 2147483647 h 114"/>
                <a:gd name="T64" fmla="*/ 2147483647 w 184"/>
                <a:gd name="T65" fmla="*/ 2147483647 h 114"/>
                <a:gd name="T66" fmla="*/ 2147483647 w 184"/>
                <a:gd name="T67" fmla="*/ 2147483647 h 114"/>
                <a:gd name="T68" fmla="*/ 2147483647 w 184"/>
                <a:gd name="T69" fmla="*/ 2147483647 h 114"/>
                <a:gd name="T70" fmla="*/ 2147483647 w 184"/>
                <a:gd name="T71" fmla="*/ 2147483647 h 114"/>
                <a:gd name="T72" fmla="*/ 2147483647 w 184"/>
                <a:gd name="T73" fmla="*/ 2147483647 h 114"/>
                <a:gd name="T74" fmla="*/ 2147483647 w 184"/>
                <a:gd name="T75" fmla="*/ 2147483647 h 114"/>
                <a:gd name="T76" fmla="*/ 2147483647 w 184"/>
                <a:gd name="T77" fmla="*/ 2147483647 h 114"/>
                <a:gd name="T78" fmla="*/ 2147483647 w 184"/>
                <a:gd name="T79" fmla="*/ 2147483647 h 114"/>
                <a:gd name="T80" fmla="*/ 2147483647 w 184"/>
                <a:gd name="T81" fmla="*/ 2147483647 h 114"/>
                <a:gd name="T82" fmla="*/ 2147483647 w 184"/>
                <a:gd name="T83" fmla="*/ 2147483647 h 114"/>
                <a:gd name="T84" fmla="*/ 0 w 184"/>
                <a:gd name="T85" fmla="*/ 2147483647 h 114"/>
                <a:gd name="T86" fmla="*/ 0 w 184"/>
                <a:gd name="T87" fmla="*/ 2147483647 h 114"/>
                <a:gd name="T88" fmla="*/ 2147483647 w 184"/>
                <a:gd name="T89" fmla="*/ 2147483647 h 114"/>
                <a:gd name="T90" fmla="*/ 2147483647 w 184"/>
                <a:gd name="T91" fmla="*/ 2147483647 h 114"/>
                <a:gd name="T92" fmla="*/ 2147483647 w 184"/>
                <a:gd name="T93" fmla="*/ 2147483647 h 114"/>
                <a:gd name="T94" fmla="*/ 2147483647 w 184"/>
                <a:gd name="T95" fmla="*/ 2147483647 h 114"/>
                <a:gd name="T96" fmla="*/ 2147483647 w 184"/>
                <a:gd name="T97" fmla="*/ 2147483647 h 114"/>
                <a:gd name="T98" fmla="*/ 2147483647 w 184"/>
                <a:gd name="T99" fmla="*/ 2147483647 h 114"/>
                <a:gd name="T100" fmla="*/ 2147483647 w 184"/>
                <a:gd name="T101" fmla="*/ 2147483647 h 114"/>
                <a:gd name="T102" fmla="*/ 2147483647 w 184"/>
                <a:gd name="T103" fmla="*/ 2147483647 h 114"/>
                <a:gd name="T104" fmla="*/ 2147483647 w 184"/>
                <a:gd name="T105" fmla="*/ 2147483647 h 114"/>
                <a:gd name="T106" fmla="*/ 2147483647 w 184"/>
                <a:gd name="T107" fmla="*/ 2147483647 h 11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4"/>
                <a:gd name="T163" fmla="*/ 0 h 114"/>
                <a:gd name="T164" fmla="*/ 184 w 184"/>
                <a:gd name="T165" fmla="*/ 114 h 11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4" h="114">
                  <a:moveTo>
                    <a:pt x="110" y="42"/>
                  </a:moveTo>
                  <a:lnTo>
                    <a:pt x="120" y="32"/>
                  </a:lnTo>
                  <a:lnTo>
                    <a:pt x="132" y="24"/>
                  </a:lnTo>
                  <a:lnTo>
                    <a:pt x="138" y="22"/>
                  </a:lnTo>
                  <a:lnTo>
                    <a:pt x="144" y="18"/>
                  </a:lnTo>
                  <a:lnTo>
                    <a:pt x="154" y="6"/>
                  </a:lnTo>
                  <a:lnTo>
                    <a:pt x="162" y="2"/>
                  </a:lnTo>
                  <a:lnTo>
                    <a:pt x="166" y="0"/>
                  </a:lnTo>
                  <a:lnTo>
                    <a:pt x="172" y="2"/>
                  </a:lnTo>
                  <a:lnTo>
                    <a:pt x="168" y="6"/>
                  </a:lnTo>
                  <a:lnTo>
                    <a:pt x="166" y="14"/>
                  </a:lnTo>
                  <a:lnTo>
                    <a:pt x="172" y="12"/>
                  </a:lnTo>
                  <a:lnTo>
                    <a:pt x="176" y="10"/>
                  </a:lnTo>
                  <a:lnTo>
                    <a:pt x="184" y="6"/>
                  </a:lnTo>
                  <a:lnTo>
                    <a:pt x="184" y="16"/>
                  </a:lnTo>
                  <a:lnTo>
                    <a:pt x="178" y="18"/>
                  </a:lnTo>
                  <a:lnTo>
                    <a:pt x="176" y="22"/>
                  </a:lnTo>
                  <a:lnTo>
                    <a:pt x="172" y="28"/>
                  </a:lnTo>
                  <a:lnTo>
                    <a:pt x="168" y="32"/>
                  </a:lnTo>
                  <a:lnTo>
                    <a:pt x="164" y="34"/>
                  </a:lnTo>
                  <a:lnTo>
                    <a:pt x="158" y="36"/>
                  </a:lnTo>
                  <a:lnTo>
                    <a:pt x="140" y="46"/>
                  </a:lnTo>
                  <a:lnTo>
                    <a:pt x="132" y="52"/>
                  </a:lnTo>
                  <a:lnTo>
                    <a:pt x="130" y="54"/>
                  </a:lnTo>
                  <a:lnTo>
                    <a:pt x="128" y="56"/>
                  </a:lnTo>
                  <a:lnTo>
                    <a:pt x="128" y="60"/>
                  </a:lnTo>
                  <a:lnTo>
                    <a:pt x="122" y="64"/>
                  </a:lnTo>
                  <a:lnTo>
                    <a:pt x="114" y="64"/>
                  </a:lnTo>
                  <a:lnTo>
                    <a:pt x="102" y="66"/>
                  </a:lnTo>
                  <a:lnTo>
                    <a:pt x="94" y="70"/>
                  </a:lnTo>
                  <a:lnTo>
                    <a:pt x="86" y="78"/>
                  </a:lnTo>
                  <a:lnTo>
                    <a:pt x="74" y="90"/>
                  </a:lnTo>
                  <a:lnTo>
                    <a:pt x="70" y="94"/>
                  </a:lnTo>
                  <a:lnTo>
                    <a:pt x="66" y="98"/>
                  </a:lnTo>
                  <a:lnTo>
                    <a:pt x="54" y="100"/>
                  </a:lnTo>
                  <a:lnTo>
                    <a:pt x="50" y="104"/>
                  </a:lnTo>
                  <a:lnTo>
                    <a:pt x="42" y="110"/>
                  </a:lnTo>
                  <a:lnTo>
                    <a:pt x="36" y="112"/>
                  </a:lnTo>
                  <a:lnTo>
                    <a:pt x="28" y="114"/>
                  </a:lnTo>
                  <a:lnTo>
                    <a:pt x="20" y="112"/>
                  </a:lnTo>
                  <a:lnTo>
                    <a:pt x="10" y="108"/>
                  </a:lnTo>
                  <a:lnTo>
                    <a:pt x="2" y="102"/>
                  </a:lnTo>
                  <a:lnTo>
                    <a:pt x="0" y="100"/>
                  </a:lnTo>
                  <a:lnTo>
                    <a:pt x="0" y="96"/>
                  </a:lnTo>
                  <a:lnTo>
                    <a:pt x="8" y="90"/>
                  </a:lnTo>
                  <a:lnTo>
                    <a:pt x="20" y="84"/>
                  </a:lnTo>
                  <a:lnTo>
                    <a:pt x="30" y="78"/>
                  </a:lnTo>
                  <a:lnTo>
                    <a:pt x="40" y="72"/>
                  </a:lnTo>
                  <a:lnTo>
                    <a:pt x="62" y="60"/>
                  </a:lnTo>
                  <a:lnTo>
                    <a:pt x="68" y="58"/>
                  </a:lnTo>
                  <a:lnTo>
                    <a:pt x="72" y="58"/>
                  </a:lnTo>
                  <a:lnTo>
                    <a:pt x="82" y="58"/>
                  </a:lnTo>
                  <a:lnTo>
                    <a:pt x="96" y="52"/>
                  </a:lnTo>
                  <a:lnTo>
                    <a:pt x="11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66" name="Freeform 282"/>
            <p:cNvSpPr/>
            <p:nvPr/>
          </p:nvSpPr>
          <p:spPr bwMode="auto">
            <a:xfrm>
              <a:off x="8391193" y="5565877"/>
              <a:ext cx="153364" cy="208409"/>
            </a:xfrm>
            <a:custGeom>
              <a:avLst/>
              <a:gdLst>
                <a:gd name="T0" fmla="*/ 2147483647 w 106"/>
                <a:gd name="T1" fmla="*/ 2147483647 h 132"/>
                <a:gd name="T2" fmla="*/ 0 w 106"/>
                <a:gd name="T3" fmla="*/ 2147483647 h 132"/>
                <a:gd name="T4" fmla="*/ 2147483647 w 106"/>
                <a:gd name="T5" fmla="*/ 2147483647 h 132"/>
                <a:gd name="T6" fmla="*/ 2147483647 w 106"/>
                <a:gd name="T7" fmla="*/ 2147483647 h 132"/>
                <a:gd name="T8" fmla="*/ 2147483647 w 106"/>
                <a:gd name="T9" fmla="*/ 2147483647 h 132"/>
                <a:gd name="T10" fmla="*/ 2147483647 w 106"/>
                <a:gd name="T11" fmla="*/ 2147483647 h 132"/>
                <a:gd name="T12" fmla="*/ 2147483647 w 106"/>
                <a:gd name="T13" fmla="*/ 2147483647 h 132"/>
                <a:gd name="T14" fmla="*/ 2147483647 w 106"/>
                <a:gd name="T15" fmla="*/ 2147483647 h 132"/>
                <a:gd name="T16" fmla="*/ 2147483647 w 106"/>
                <a:gd name="T17" fmla="*/ 2147483647 h 132"/>
                <a:gd name="T18" fmla="*/ 2147483647 w 106"/>
                <a:gd name="T19" fmla="*/ 2147483647 h 132"/>
                <a:gd name="T20" fmla="*/ 2147483647 w 106"/>
                <a:gd name="T21" fmla="*/ 2147483647 h 132"/>
                <a:gd name="T22" fmla="*/ 2147483647 w 106"/>
                <a:gd name="T23" fmla="*/ 2147483647 h 132"/>
                <a:gd name="T24" fmla="*/ 2147483647 w 106"/>
                <a:gd name="T25" fmla="*/ 2147483647 h 132"/>
                <a:gd name="T26" fmla="*/ 2147483647 w 106"/>
                <a:gd name="T27" fmla="*/ 2147483647 h 132"/>
                <a:gd name="T28" fmla="*/ 2147483647 w 106"/>
                <a:gd name="T29" fmla="*/ 2147483647 h 132"/>
                <a:gd name="T30" fmla="*/ 2147483647 w 106"/>
                <a:gd name="T31" fmla="*/ 2147483647 h 132"/>
                <a:gd name="T32" fmla="*/ 2147483647 w 106"/>
                <a:gd name="T33" fmla="*/ 2147483647 h 132"/>
                <a:gd name="T34" fmla="*/ 2147483647 w 106"/>
                <a:gd name="T35" fmla="*/ 0 h 132"/>
                <a:gd name="T36" fmla="*/ 2147483647 w 106"/>
                <a:gd name="T37" fmla="*/ 2147483647 h 132"/>
                <a:gd name="T38" fmla="*/ 2147483647 w 106"/>
                <a:gd name="T39" fmla="*/ 2147483647 h 132"/>
                <a:gd name="T40" fmla="*/ 2147483647 w 106"/>
                <a:gd name="T41" fmla="*/ 2147483647 h 132"/>
                <a:gd name="T42" fmla="*/ 2147483647 w 106"/>
                <a:gd name="T43" fmla="*/ 2147483647 h 132"/>
                <a:gd name="T44" fmla="*/ 2147483647 w 106"/>
                <a:gd name="T45" fmla="*/ 2147483647 h 132"/>
                <a:gd name="T46" fmla="*/ 2147483647 w 106"/>
                <a:gd name="T47" fmla="*/ 2147483647 h 132"/>
                <a:gd name="T48" fmla="*/ 2147483647 w 106"/>
                <a:gd name="T49" fmla="*/ 2147483647 h 132"/>
                <a:gd name="T50" fmla="*/ 2147483647 w 106"/>
                <a:gd name="T51" fmla="*/ 2147483647 h 132"/>
                <a:gd name="T52" fmla="*/ 2147483647 w 106"/>
                <a:gd name="T53" fmla="*/ 2147483647 h 132"/>
                <a:gd name="T54" fmla="*/ 2147483647 w 106"/>
                <a:gd name="T55" fmla="*/ 2147483647 h 132"/>
                <a:gd name="T56" fmla="*/ 2147483647 w 106"/>
                <a:gd name="T57" fmla="*/ 2147483647 h 132"/>
                <a:gd name="T58" fmla="*/ 2147483647 w 106"/>
                <a:gd name="T59" fmla="*/ 2147483647 h 132"/>
                <a:gd name="T60" fmla="*/ 2147483647 w 106"/>
                <a:gd name="T61" fmla="*/ 2147483647 h 132"/>
                <a:gd name="T62" fmla="*/ 2147483647 w 106"/>
                <a:gd name="T63" fmla="*/ 2147483647 h 132"/>
                <a:gd name="T64" fmla="*/ 2147483647 w 106"/>
                <a:gd name="T65" fmla="*/ 2147483647 h 132"/>
                <a:gd name="T66" fmla="*/ 2147483647 w 106"/>
                <a:gd name="T67" fmla="*/ 2147483647 h 132"/>
                <a:gd name="T68" fmla="*/ 2147483647 w 106"/>
                <a:gd name="T69" fmla="*/ 2147483647 h 132"/>
                <a:gd name="T70" fmla="*/ 2147483647 w 106"/>
                <a:gd name="T71" fmla="*/ 2147483647 h 132"/>
                <a:gd name="T72" fmla="*/ 2147483647 w 106"/>
                <a:gd name="T73" fmla="*/ 2147483647 h 132"/>
                <a:gd name="T74" fmla="*/ 2147483647 w 106"/>
                <a:gd name="T75" fmla="*/ 2147483647 h 132"/>
                <a:gd name="T76" fmla="*/ 2147483647 w 106"/>
                <a:gd name="T77" fmla="*/ 2147483647 h 132"/>
                <a:gd name="T78" fmla="*/ 2147483647 w 106"/>
                <a:gd name="T79" fmla="*/ 2147483647 h 132"/>
                <a:gd name="T80" fmla="*/ 2147483647 w 106"/>
                <a:gd name="T81" fmla="*/ 2147483647 h 1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6"/>
                <a:gd name="T124" fmla="*/ 0 h 132"/>
                <a:gd name="T125" fmla="*/ 106 w 106"/>
                <a:gd name="T126" fmla="*/ 132 h 1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6" h="132">
                  <a:moveTo>
                    <a:pt x="6" y="132"/>
                  </a:moveTo>
                  <a:lnTo>
                    <a:pt x="2" y="130"/>
                  </a:lnTo>
                  <a:lnTo>
                    <a:pt x="0" y="126"/>
                  </a:lnTo>
                  <a:lnTo>
                    <a:pt x="0" y="122"/>
                  </a:lnTo>
                  <a:lnTo>
                    <a:pt x="2" y="120"/>
                  </a:lnTo>
                  <a:lnTo>
                    <a:pt x="6" y="120"/>
                  </a:lnTo>
                  <a:lnTo>
                    <a:pt x="12" y="116"/>
                  </a:lnTo>
                  <a:lnTo>
                    <a:pt x="18" y="114"/>
                  </a:lnTo>
                  <a:lnTo>
                    <a:pt x="22" y="110"/>
                  </a:lnTo>
                  <a:lnTo>
                    <a:pt x="24" y="104"/>
                  </a:lnTo>
                  <a:lnTo>
                    <a:pt x="16" y="98"/>
                  </a:lnTo>
                  <a:lnTo>
                    <a:pt x="12" y="94"/>
                  </a:lnTo>
                  <a:lnTo>
                    <a:pt x="12" y="90"/>
                  </a:lnTo>
                  <a:lnTo>
                    <a:pt x="14" y="86"/>
                  </a:lnTo>
                  <a:lnTo>
                    <a:pt x="16" y="84"/>
                  </a:lnTo>
                  <a:lnTo>
                    <a:pt x="18" y="84"/>
                  </a:lnTo>
                  <a:lnTo>
                    <a:pt x="20" y="84"/>
                  </a:lnTo>
                  <a:lnTo>
                    <a:pt x="26" y="84"/>
                  </a:lnTo>
                  <a:lnTo>
                    <a:pt x="30" y="82"/>
                  </a:lnTo>
                  <a:lnTo>
                    <a:pt x="34" y="78"/>
                  </a:lnTo>
                  <a:lnTo>
                    <a:pt x="40" y="70"/>
                  </a:lnTo>
                  <a:lnTo>
                    <a:pt x="44" y="68"/>
                  </a:lnTo>
                  <a:lnTo>
                    <a:pt x="48" y="62"/>
                  </a:lnTo>
                  <a:lnTo>
                    <a:pt x="52" y="54"/>
                  </a:lnTo>
                  <a:lnTo>
                    <a:pt x="54" y="44"/>
                  </a:lnTo>
                  <a:lnTo>
                    <a:pt x="58" y="34"/>
                  </a:lnTo>
                  <a:lnTo>
                    <a:pt x="54" y="32"/>
                  </a:lnTo>
                  <a:lnTo>
                    <a:pt x="52" y="30"/>
                  </a:lnTo>
                  <a:lnTo>
                    <a:pt x="52" y="24"/>
                  </a:lnTo>
                  <a:lnTo>
                    <a:pt x="52" y="22"/>
                  </a:lnTo>
                  <a:lnTo>
                    <a:pt x="54" y="20"/>
                  </a:lnTo>
                  <a:lnTo>
                    <a:pt x="52" y="16"/>
                  </a:lnTo>
                  <a:lnTo>
                    <a:pt x="52" y="14"/>
                  </a:lnTo>
                  <a:lnTo>
                    <a:pt x="54" y="4"/>
                  </a:lnTo>
                  <a:lnTo>
                    <a:pt x="56" y="2"/>
                  </a:lnTo>
                  <a:lnTo>
                    <a:pt x="58" y="0"/>
                  </a:lnTo>
                  <a:lnTo>
                    <a:pt x="60" y="4"/>
                  </a:lnTo>
                  <a:lnTo>
                    <a:pt x="64" y="8"/>
                  </a:lnTo>
                  <a:lnTo>
                    <a:pt x="68" y="14"/>
                  </a:lnTo>
                  <a:lnTo>
                    <a:pt x="70" y="20"/>
                  </a:lnTo>
                  <a:lnTo>
                    <a:pt x="70" y="24"/>
                  </a:lnTo>
                  <a:lnTo>
                    <a:pt x="68" y="26"/>
                  </a:lnTo>
                  <a:lnTo>
                    <a:pt x="64" y="28"/>
                  </a:lnTo>
                  <a:lnTo>
                    <a:pt x="62" y="30"/>
                  </a:lnTo>
                  <a:lnTo>
                    <a:pt x="62" y="34"/>
                  </a:lnTo>
                  <a:lnTo>
                    <a:pt x="60" y="38"/>
                  </a:lnTo>
                  <a:lnTo>
                    <a:pt x="58" y="44"/>
                  </a:lnTo>
                  <a:lnTo>
                    <a:pt x="60" y="46"/>
                  </a:lnTo>
                  <a:lnTo>
                    <a:pt x="62" y="48"/>
                  </a:lnTo>
                  <a:lnTo>
                    <a:pt x="66" y="46"/>
                  </a:lnTo>
                  <a:lnTo>
                    <a:pt x="68" y="44"/>
                  </a:lnTo>
                  <a:lnTo>
                    <a:pt x="74" y="38"/>
                  </a:lnTo>
                  <a:lnTo>
                    <a:pt x="74" y="40"/>
                  </a:lnTo>
                  <a:lnTo>
                    <a:pt x="74" y="44"/>
                  </a:lnTo>
                  <a:lnTo>
                    <a:pt x="72" y="48"/>
                  </a:lnTo>
                  <a:lnTo>
                    <a:pt x="70" y="52"/>
                  </a:lnTo>
                  <a:lnTo>
                    <a:pt x="70" y="56"/>
                  </a:lnTo>
                  <a:lnTo>
                    <a:pt x="72" y="60"/>
                  </a:lnTo>
                  <a:lnTo>
                    <a:pt x="76" y="62"/>
                  </a:lnTo>
                  <a:lnTo>
                    <a:pt x="78" y="64"/>
                  </a:lnTo>
                  <a:lnTo>
                    <a:pt x="84" y="62"/>
                  </a:lnTo>
                  <a:lnTo>
                    <a:pt x="88" y="60"/>
                  </a:lnTo>
                  <a:lnTo>
                    <a:pt x="92" y="58"/>
                  </a:lnTo>
                  <a:lnTo>
                    <a:pt x="96" y="56"/>
                  </a:lnTo>
                  <a:lnTo>
                    <a:pt x="102" y="58"/>
                  </a:lnTo>
                  <a:lnTo>
                    <a:pt x="104" y="60"/>
                  </a:lnTo>
                  <a:lnTo>
                    <a:pt x="106" y="62"/>
                  </a:lnTo>
                  <a:lnTo>
                    <a:pt x="104" y="64"/>
                  </a:lnTo>
                  <a:lnTo>
                    <a:pt x="102" y="68"/>
                  </a:lnTo>
                  <a:lnTo>
                    <a:pt x="96" y="70"/>
                  </a:lnTo>
                  <a:lnTo>
                    <a:pt x="80" y="86"/>
                  </a:lnTo>
                  <a:lnTo>
                    <a:pt x="76" y="88"/>
                  </a:lnTo>
                  <a:lnTo>
                    <a:pt x="72" y="86"/>
                  </a:lnTo>
                  <a:lnTo>
                    <a:pt x="68" y="86"/>
                  </a:lnTo>
                  <a:lnTo>
                    <a:pt x="64" y="86"/>
                  </a:lnTo>
                  <a:lnTo>
                    <a:pt x="58" y="92"/>
                  </a:lnTo>
                  <a:lnTo>
                    <a:pt x="54" y="98"/>
                  </a:lnTo>
                  <a:lnTo>
                    <a:pt x="44" y="108"/>
                  </a:lnTo>
                  <a:lnTo>
                    <a:pt x="30" y="118"/>
                  </a:lnTo>
                  <a:lnTo>
                    <a:pt x="18" y="128"/>
                  </a:lnTo>
                  <a:lnTo>
                    <a:pt x="12" y="130"/>
                  </a:lnTo>
                  <a:lnTo>
                    <a:pt x="6"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67" name="Freeform 283"/>
            <p:cNvSpPr/>
            <p:nvPr/>
          </p:nvSpPr>
          <p:spPr bwMode="auto">
            <a:xfrm>
              <a:off x="8418868" y="5151716"/>
              <a:ext cx="56503" cy="70354"/>
            </a:xfrm>
            <a:custGeom>
              <a:avLst/>
              <a:gdLst>
                <a:gd name="T0" fmla="*/ 2147483647 w 38"/>
                <a:gd name="T1" fmla="*/ 2147483647 h 44"/>
                <a:gd name="T2" fmla="*/ 2147483647 w 38"/>
                <a:gd name="T3" fmla="*/ 2147483647 h 44"/>
                <a:gd name="T4" fmla="*/ 2147483647 w 38"/>
                <a:gd name="T5" fmla="*/ 2147483647 h 44"/>
                <a:gd name="T6" fmla="*/ 2147483647 w 38"/>
                <a:gd name="T7" fmla="*/ 2147483647 h 44"/>
                <a:gd name="T8" fmla="*/ 2147483647 w 38"/>
                <a:gd name="T9" fmla="*/ 2147483647 h 44"/>
                <a:gd name="T10" fmla="*/ 2147483647 w 38"/>
                <a:gd name="T11" fmla="*/ 2147483647 h 44"/>
                <a:gd name="T12" fmla="*/ 0 w 38"/>
                <a:gd name="T13" fmla="*/ 2147483647 h 44"/>
                <a:gd name="T14" fmla="*/ 0 w 38"/>
                <a:gd name="T15" fmla="*/ 0 h 44"/>
                <a:gd name="T16" fmla="*/ 2147483647 w 38"/>
                <a:gd name="T17" fmla="*/ 2147483647 h 44"/>
                <a:gd name="T18" fmla="*/ 2147483647 w 38"/>
                <a:gd name="T19" fmla="*/ 2147483647 h 44"/>
                <a:gd name="T20" fmla="*/ 2147483647 w 38"/>
                <a:gd name="T21" fmla="*/ 2147483647 h 44"/>
                <a:gd name="T22" fmla="*/ 2147483647 w 38"/>
                <a:gd name="T23" fmla="*/ 2147483647 h 44"/>
                <a:gd name="T24" fmla="*/ 2147483647 w 38"/>
                <a:gd name="T25" fmla="*/ 2147483647 h 44"/>
                <a:gd name="T26" fmla="*/ 2147483647 w 38"/>
                <a:gd name="T27" fmla="*/ 2147483647 h 44"/>
                <a:gd name="T28" fmla="*/ 2147483647 w 38"/>
                <a:gd name="T29" fmla="*/ 2147483647 h 44"/>
                <a:gd name="T30" fmla="*/ 2147483647 w 38"/>
                <a:gd name="T31" fmla="*/ 2147483647 h 44"/>
                <a:gd name="T32" fmla="*/ 2147483647 w 38"/>
                <a:gd name="T33" fmla="*/ 2147483647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44"/>
                <a:gd name="T53" fmla="*/ 38 w 38"/>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44">
                  <a:moveTo>
                    <a:pt x="38" y="42"/>
                  </a:moveTo>
                  <a:lnTo>
                    <a:pt x="36" y="44"/>
                  </a:lnTo>
                  <a:lnTo>
                    <a:pt x="32" y="42"/>
                  </a:lnTo>
                  <a:lnTo>
                    <a:pt x="26" y="40"/>
                  </a:lnTo>
                  <a:lnTo>
                    <a:pt x="14" y="32"/>
                  </a:lnTo>
                  <a:lnTo>
                    <a:pt x="6" y="20"/>
                  </a:lnTo>
                  <a:lnTo>
                    <a:pt x="0" y="12"/>
                  </a:lnTo>
                  <a:lnTo>
                    <a:pt x="0" y="0"/>
                  </a:lnTo>
                  <a:lnTo>
                    <a:pt x="8" y="4"/>
                  </a:lnTo>
                  <a:lnTo>
                    <a:pt x="12" y="10"/>
                  </a:lnTo>
                  <a:lnTo>
                    <a:pt x="16" y="16"/>
                  </a:lnTo>
                  <a:lnTo>
                    <a:pt x="20" y="22"/>
                  </a:lnTo>
                  <a:lnTo>
                    <a:pt x="24" y="24"/>
                  </a:lnTo>
                  <a:lnTo>
                    <a:pt x="28" y="26"/>
                  </a:lnTo>
                  <a:lnTo>
                    <a:pt x="32" y="28"/>
                  </a:lnTo>
                  <a:lnTo>
                    <a:pt x="34" y="32"/>
                  </a:lnTo>
                  <a:lnTo>
                    <a:pt x="38"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68" name="Freeform 284"/>
            <p:cNvSpPr/>
            <p:nvPr/>
          </p:nvSpPr>
          <p:spPr bwMode="auto">
            <a:xfrm>
              <a:off x="8116753" y="4691093"/>
              <a:ext cx="92249" cy="59734"/>
            </a:xfrm>
            <a:custGeom>
              <a:avLst/>
              <a:gdLst>
                <a:gd name="T0" fmla="*/ 2147483647 w 64"/>
                <a:gd name="T1" fmla="*/ 2147483647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0 w 64"/>
                <a:gd name="T13" fmla="*/ 2147483647 h 38"/>
                <a:gd name="T14" fmla="*/ 0 w 64"/>
                <a:gd name="T15" fmla="*/ 2147483647 h 38"/>
                <a:gd name="T16" fmla="*/ 0 w 64"/>
                <a:gd name="T17" fmla="*/ 2147483647 h 38"/>
                <a:gd name="T18" fmla="*/ 2147483647 w 64"/>
                <a:gd name="T19" fmla="*/ 2147483647 h 38"/>
                <a:gd name="T20" fmla="*/ 2147483647 w 64"/>
                <a:gd name="T21" fmla="*/ 2147483647 h 38"/>
                <a:gd name="T22" fmla="*/ 2147483647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0 h 38"/>
                <a:gd name="T38" fmla="*/ 2147483647 w 64"/>
                <a:gd name="T39" fmla="*/ 0 h 38"/>
                <a:gd name="T40" fmla="*/ 2147483647 w 64"/>
                <a:gd name="T41" fmla="*/ 2147483647 h 38"/>
                <a:gd name="T42" fmla="*/ 2147483647 w 64"/>
                <a:gd name="T43" fmla="*/ 2147483647 h 38"/>
                <a:gd name="T44" fmla="*/ 2147483647 w 64"/>
                <a:gd name="T45" fmla="*/ 2147483647 h 38"/>
                <a:gd name="T46" fmla="*/ 2147483647 w 64"/>
                <a:gd name="T47" fmla="*/ 2147483647 h 38"/>
                <a:gd name="T48" fmla="*/ 2147483647 w 64"/>
                <a:gd name="T49" fmla="*/ 2147483647 h 38"/>
                <a:gd name="T50" fmla="*/ 2147483647 w 64"/>
                <a:gd name="T51" fmla="*/ 2147483647 h 38"/>
                <a:gd name="T52" fmla="*/ 2147483647 w 64"/>
                <a:gd name="T53" fmla="*/ 2147483647 h 38"/>
                <a:gd name="T54" fmla="*/ 2147483647 w 64"/>
                <a:gd name="T55" fmla="*/ 2147483647 h 38"/>
                <a:gd name="T56" fmla="*/ 2147483647 w 64"/>
                <a:gd name="T57" fmla="*/ 2147483647 h 38"/>
                <a:gd name="T58" fmla="*/ 2147483647 w 64"/>
                <a:gd name="T59" fmla="*/ 2147483647 h 38"/>
                <a:gd name="T60" fmla="*/ 2147483647 w 64"/>
                <a:gd name="T61" fmla="*/ 2147483647 h 38"/>
                <a:gd name="T62" fmla="*/ 2147483647 w 64"/>
                <a:gd name="T63" fmla="*/ 2147483647 h 38"/>
                <a:gd name="T64" fmla="*/ 2147483647 w 64"/>
                <a:gd name="T65" fmla="*/ 214748364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38"/>
                <a:gd name="T101" fmla="*/ 64 w 64"/>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38">
                  <a:moveTo>
                    <a:pt x="36" y="38"/>
                  </a:moveTo>
                  <a:lnTo>
                    <a:pt x="34" y="38"/>
                  </a:lnTo>
                  <a:lnTo>
                    <a:pt x="30" y="38"/>
                  </a:lnTo>
                  <a:lnTo>
                    <a:pt x="22" y="38"/>
                  </a:lnTo>
                  <a:lnTo>
                    <a:pt x="10" y="36"/>
                  </a:lnTo>
                  <a:lnTo>
                    <a:pt x="2" y="32"/>
                  </a:lnTo>
                  <a:lnTo>
                    <a:pt x="0" y="28"/>
                  </a:lnTo>
                  <a:lnTo>
                    <a:pt x="0" y="26"/>
                  </a:lnTo>
                  <a:lnTo>
                    <a:pt x="0" y="24"/>
                  </a:lnTo>
                  <a:lnTo>
                    <a:pt x="2" y="22"/>
                  </a:lnTo>
                  <a:lnTo>
                    <a:pt x="24" y="22"/>
                  </a:lnTo>
                  <a:lnTo>
                    <a:pt x="28" y="24"/>
                  </a:lnTo>
                  <a:lnTo>
                    <a:pt x="30" y="24"/>
                  </a:lnTo>
                  <a:lnTo>
                    <a:pt x="38" y="22"/>
                  </a:lnTo>
                  <a:lnTo>
                    <a:pt x="42" y="18"/>
                  </a:lnTo>
                  <a:lnTo>
                    <a:pt x="46" y="14"/>
                  </a:lnTo>
                  <a:lnTo>
                    <a:pt x="52" y="10"/>
                  </a:lnTo>
                  <a:lnTo>
                    <a:pt x="52" y="4"/>
                  </a:lnTo>
                  <a:lnTo>
                    <a:pt x="52" y="0"/>
                  </a:lnTo>
                  <a:lnTo>
                    <a:pt x="54" y="0"/>
                  </a:lnTo>
                  <a:lnTo>
                    <a:pt x="56" y="2"/>
                  </a:lnTo>
                  <a:lnTo>
                    <a:pt x="60" y="4"/>
                  </a:lnTo>
                  <a:lnTo>
                    <a:pt x="62" y="8"/>
                  </a:lnTo>
                  <a:lnTo>
                    <a:pt x="64" y="10"/>
                  </a:lnTo>
                  <a:lnTo>
                    <a:pt x="62" y="12"/>
                  </a:lnTo>
                  <a:lnTo>
                    <a:pt x="60" y="16"/>
                  </a:lnTo>
                  <a:lnTo>
                    <a:pt x="58" y="18"/>
                  </a:lnTo>
                  <a:lnTo>
                    <a:pt x="58" y="20"/>
                  </a:lnTo>
                  <a:lnTo>
                    <a:pt x="54" y="26"/>
                  </a:lnTo>
                  <a:lnTo>
                    <a:pt x="46" y="32"/>
                  </a:lnTo>
                  <a:lnTo>
                    <a:pt x="40" y="36"/>
                  </a:lnTo>
                  <a:lnTo>
                    <a:pt x="34" y="38"/>
                  </a:lnTo>
                  <a:lnTo>
                    <a:pt x="36"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69" name="Freeform 285"/>
            <p:cNvSpPr/>
            <p:nvPr/>
          </p:nvSpPr>
          <p:spPr bwMode="auto">
            <a:xfrm>
              <a:off x="7778892" y="4725607"/>
              <a:ext cx="17296" cy="25221"/>
            </a:xfrm>
            <a:custGeom>
              <a:avLst/>
              <a:gdLst>
                <a:gd name="T0" fmla="*/ 2147483647 w 12"/>
                <a:gd name="T1" fmla="*/ 2147483647 h 16"/>
                <a:gd name="T2" fmla="*/ 2147483647 w 12"/>
                <a:gd name="T3" fmla="*/ 2147483647 h 16"/>
                <a:gd name="T4" fmla="*/ 2147483647 w 12"/>
                <a:gd name="T5" fmla="*/ 2147483647 h 16"/>
                <a:gd name="T6" fmla="*/ 2147483647 w 12"/>
                <a:gd name="T7" fmla="*/ 2147483647 h 16"/>
                <a:gd name="T8" fmla="*/ 2147483647 w 12"/>
                <a:gd name="T9" fmla="*/ 2147483647 h 16"/>
                <a:gd name="T10" fmla="*/ 0 w 12"/>
                <a:gd name="T11" fmla="*/ 2147483647 h 16"/>
                <a:gd name="T12" fmla="*/ 2147483647 w 12"/>
                <a:gd name="T13" fmla="*/ 2147483647 h 16"/>
                <a:gd name="T14" fmla="*/ 2147483647 w 12"/>
                <a:gd name="T15" fmla="*/ 0 h 16"/>
                <a:gd name="T16" fmla="*/ 2147483647 w 12"/>
                <a:gd name="T17" fmla="*/ 2147483647 h 16"/>
                <a:gd name="T18" fmla="*/ 2147483647 w 12"/>
                <a:gd name="T19" fmla="*/ 2147483647 h 16"/>
                <a:gd name="T20" fmla="*/ 2147483647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12" y="10"/>
                  </a:moveTo>
                  <a:lnTo>
                    <a:pt x="12" y="14"/>
                  </a:lnTo>
                  <a:lnTo>
                    <a:pt x="12" y="16"/>
                  </a:lnTo>
                  <a:lnTo>
                    <a:pt x="6" y="16"/>
                  </a:lnTo>
                  <a:lnTo>
                    <a:pt x="2" y="14"/>
                  </a:lnTo>
                  <a:lnTo>
                    <a:pt x="0" y="10"/>
                  </a:lnTo>
                  <a:lnTo>
                    <a:pt x="2" y="4"/>
                  </a:lnTo>
                  <a:lnTo>
                    <a:pt x="8" y="0"/>
                  </a:lnTo>
                  <a:lnTo>
                    <a:pt x="10" y="6"/>
                  </a:lnTo>
                  <a:lnTo>
                    <a:pt x="10" y="8"/>
                  </a:lnTo>
                  <a:lnTo>
                    <a:pt x="1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70" name="Freeform 286"/>
            <p:cNvSpPr/>
            <p:nvPr/>
          </p:nvSpPr>
          <p:spPr bwMode="auto">
            <a:xfrm>
              <a:off x="7703940" y="4773395"/>
              <a:ext cx="17296" cy="29203"/>
            </a:xfrm>
            <a:custGeom>
              <a:avLst/>
              <a:gdLst>
                <a:gd name="T0" fmla="*/ 2147483647 w 12"/>
                <a:gd name="T1" fmla="*/ 2147483647 h 20"/>
                <a:gd name="T2" fmla="*/ 2147483647 w 12"/>
                <a:gd name="T3" fmla="*/ 2147483647 h 20"/>
                <a:gd name="T4" fmla="*/ 2147483647 w 12"/>
                <a:gd name="T5" fmla="*/ 0 h 20"/>
                <a:gd name="T6" fmla="*/ 2147483647 w 12"/>
                <a:gd name="T7" fmla="*/ 2147483647 h 20"/>
                <a:gd name="T8" fmla="*/ 2147483647 w 12"/>
                <a:gd name="T9" fmla="*/ 2147483647 h 20"/>
                <a:gd name="T10" fmla="*/ 2147483647 w 12"/>
                <a:gd name="T11" fmla="*/ 2147483647 h 20"/>
                <a:gd name="T12" fmla="*/ 2147483647 w 12"/>
                <a:gd name="T13" fmla="*/ 2147483647 h 20"/>
                <a:gd name="T14" fmla="*/ 0 w 12"/>
                <a:gd name="T15" fmla="*/ 2147483647 h 20"/>
                <a:gd name="T16" fmla="*/ 0 w 12"/>
                <a:gd name="T17" fmla="*/ 2147483647 h 20"/>
                <a:gd name="T18" fmla="*/ 2147483647 w 12"/>
                <a:gd name="T19" fmla="*/ 2147483647 h 20"/>
                <a:gd name="T20" fmla="*/ 2147483647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6" y="2"/>
                  </a:moveTo>
                  <a:lnTo>
                    <a:pt x="8" y="2"/>
                  </a:lnTo>
                  <a:lnTo>
                    <a:pt x="8" y="0"/>
                  </a:lnTo>
                  <a:lnTo>
                    <a:pt x="10" y="2"/>
                  </a:lnTo>
                  <a:lnTo>
                    <a:pt x="12" y="4"/>
                  </a:lnTo>
                  <a:lnTo>
                    <a:pt x="10" y="6"/>
                  </a:lnTo>
                  <a:lnTo>
                    <a:pt x="8" y="12"/>
                  </a:lnTo>
                  <a:lnTo>
                    <a:pt x="0" y="20"/>
                  </a:lnTo>
                  <a:lnTo>
                    <a:pt x="0" y="10"/>
                  </a:lnTo>
                  <a:lnTo>
                    <a:pt x="2" y="6"/>
                  </a:lnTo>
                  <a:lnTo>
                    <a:pt x="4" y="4"/>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71" name="Freeform 287"/>
            <p:cNvSpPr/>
            <p:nvPr/>
          </p:nvSpPr>
          <p:spPr bwMode="auto">
            <a:xfrm>
              <a:off x="7635907" y="4645960"/>
              <a:ext cx="73799" cy="34513"/>
            </a:xfrm>
            <a:custGeom>
              <a:avLst/>
              <a:gdLst>
                <a:gd name="T0" fmla="*/ 2147483647 w 50"/>
                <a:gd name="T1" fmla="*/ 2147483647 h 22"/>
                <a:gd name="T2" fmla="*/ 2147483647 w 50"/>
                <a:gd name="T3" fmla="*/ 2147483647 h 22"/>
                <a:gd name="T4" fmla="*/ 2147483647 w 50"/>
                <a:gd name="T5" fmla="*/ 2147483647 h 22"/>
                <a:gd name="T6" fmla="*/ 2147483647 w 50"/>
                <a:gd name="T7" fmla="*/ 2147483647 h 22"/>
                <a:gd name="T8" fmla="*/ 2147483647 w 50"/>
                <a:gd name="T9" fmla="*/ 2147483647 h 22"/>
                <a:gd name="T10" fmla="*/ 2147483647 w 50"/>
                <a:gd name="T11" fmla="*/ 2147483647 h 22"/>
                <a:gd name="T12" fmla="*/ 2147483647 w 50"/>
                <a:gd name="T13" fmla="*/ 2147483647 h 22"/>
                <a:gd name="T14" fmla="*/ 2147483647 w 50"/>
                <a:gd name="T15" fmla="*/ 2147483647 h 22"/>
                <a:gd name="T16" fmla="*/ 2147483647 w 50"/>
                <a:gd name="T17" fmla="*/ 2147483647 h 22"/>
                <a:gd name="T18" fmla="*/ 0 w 50"/>
                <a:gd name="T19" fmla="*/ 2147483647 h 22"/>
                <a:gd name="T20" fmla="*/ 2147483647 w 50"/>
                <a:gd name="T21" fmla="*/ 2147483647 h 22"/>
                <a:gd name="T22" fmla="*/ 2147483647 w 50"/>
                <a:gd name="T23" fmla="*/ 2147483647 h 22"/>
                <a:gd name="T24" fmla="*/ 2147483647 w 50"/>
                <a:gd name="T25" fmla="*/ 2147483647 h 22"/>
                <a:gd name="T26" fmla="*/ 2147483647 w 50"/>
                <a:gd name="T27" fmla="*/ 2147483647 h 22"/>
                <a:gd name="T28" fmla="*/ 2147483647 w 50"/>
                <a:gd name="T29" fmla="*/ 0 h 22"/>
                <a:gd name="T30" fmla="*/ 2147483647 w 50"/>
                <a:gd name="T31" fmla="*/ 2147483647 h 22"/>
                <a:gd name="T32" fmla="*/ 2147483647 w 50"/>
                <a:gd name="T33" fmla="*/ 2147483647 h 22"/>
                <a:gd name="T34" fmla="*/ 2147483647 w 50"/>
                <a:gd name="T35" fmla="*/ 0 h 22"/>
                <a:gd name="T36" fmla="*/ 2147483647 w 50"/>
                <a:gd name="T37" fmla="*/ 2147483647 h 22"/>
                <a:gd name="T38" fmla="*/ 2147483647 w 50"/>
                <a:gd name="T39" fmla="*/ 2147483647 h 22"/>
                <a:gd name="T40" fmla="*/ 2147483647 w 50"/>
                <a:gd name="T41" fmla="*/ 2147483647 h 22"/>
                <a:gd name="T42" fmla="*/ 2147483647 w 50"/>
                <a:gd name="T43" fmla="*/ 2147483647 h 22"/>
                <a:gd name="T44" fmla="*/ 2147483647 w 50"/>
                <a:gd name="T45" fmla="*/ 2147483647 h 22"/>
                <a:gd name="T46" fmla="*/ 2147483647 w 50"/>
                <a:gd name="T47" fmla="*/ 2147483647 h 22"/>
                <a:gd name="T48" fmla="*/ 2147483647 w 50"/>
                <a:gd name="T49" fmla="*/ 2147483647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0"/>
                <a:gd name="T76" fmla="*/ 0 h 22"/>
                <a:gd name="T77" fmla="*/ 50 w 50"/>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0" h="22">
                  <a:moveTo>
                    <a:pt x="42" y="22"/>
                  </a:moveTo>
                  <a:lnTo>
                    <a:pt x="40" y="20"/>
                  </a:lnTo>
                  <a:lnTo>
                    <a:pt x="38" y="16"/>
                  </a:lnTo>
                  <a:lnTo>
                    <a:pt x="34" y="14"/>
                  </a:lnTo>
                  <a:lnTo>
                    <a:pt x="30" y="14"/>
                  </a:lnTo>
                  <a:lnTo>
                    <a:pt x="24" y="12"/>
                  </a:lnTo>
                  <a:lnTo>
                    <a:pt x="16" y="12"/>
                  </a:lnTo>
                  <a:lnTo>
                    <a:pt x="10" y="12"/>
                  </a:lnTo>
                  <a:lnTo>
                    <a:pt x="2" y="12"/>
                  </a:lnTo>
                  <a:lnTo>
                    <a:pt x="0" y="10"/>
                  </a:lnTo>
                  <a:lnTo>
                    <a:pt x="8" y="4"/>
                  </a:lnTo>
                  <a:lnTo>
                    <a:pt x="14" y="4"/>
                  </a:lnTo>
                  <a:lnTo>
                    <a:pt x="18" y="2"/>
                  </a:lnTo>
                  <a:lnTo>
                    <a:pt x="24" y="2"/>
                  </a:lnTo>
                  <a:lnTo>
                    <a:pt x="28" y="0"/>
                  </a:lnTo>
                  <a:lnTo>
                    <a:pt x="28" y="2"/>
                  </a:lnTo>
                  <a:lnTo>
                    <a:pt x="30" y="2"/>
                  </a:lnTo>
                  <a:lnTo>
                    <a:pt x="34" y="0"/>
                  </a:lnTo>
                  <a:lnTo>
                    <a:pt x="38" y="2"/>
                  </a:lnTo>
                  <a:lnTo>
                    <a:pt x="44" y="6"/>
                  </a:lnTo>
                  <a:lnTo>
                    <a:pt x="48" y="10"/>
                  </a:lnTo>
                  <a:lnTo>
                    <a:pt x="50" y="16"/>
                  </a:lnTo>
                  <a:lnTo>
                    <a:pt x="48" y="18"/>
                  </a:lnTo>
                  <a:lnTo>
                    <a:pt x="46" y="20"/>
                  </a:lnTo>
                  <a:lnTo>
                    <a:pt x="42"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72" name="Freeform 288"/>
            <p:cNvSpPr/>
            <p:nvPr/>
          </p:nvSpPr>
          <p:spPr bwMode="auto">
            <a:xfrm>
              <a:off x="7633600" y="4510561"/>
              <a:ext cx="28828" cy="66372"/>
            </a:xfrm>
            <a:custGeom>
              <a:avLst/>
              <a:gdLst>
                <a:gd name="T0" fmla="*/ 2147483647 w 20"/>
                <a:gd name="T1" fmla="*/ 2147483647 h 42"/>
                <a:gd name="T2" fmla="*/ 2147483647 w 20"/>
                <a:gd name="T3" fmla="*/ 2147483647 h 42"/>
                <a:gd name="T4" fmla="*/ 2147483647 w 20"/>
                <a:gd name="T5" fmla="*/ 2147483647 h 42"/>
                <a:gd name="T6" fmla="*/ 0 w 20"/>
                <a:gd name="T7" fmla="*/ 2147483647 h 42"/>
                <a:gd name="T8" fmla="*/ 2147483647 w 20"/>
                <a:gd name="T9" fmla="*/ 2147483647 h 42"/>
                <a:gd name="T10" fmla="*/ 0 w 20"/>
                <a:gd name="T11" fmla="*/ 0 h 42"/>
                <a:gd name="T12" fmla="*/ 2147483647 w 20"/>
                <a:gd name="T13" fmla="*/ 0 h 42"/>
                <a:gd name="T14" fmla="*/ 2147483647 w 20"/>
                <a:gd name="T15" fmla="*/ 2147483647 h 42"/>
                <a:gd name="T16" fmla="*/ 2147483647 w 20"/>
                <a:gd name="T17" fmla="*/ 2147483647 h 42"/>
                <a:gd name="T18" fmla="*/ 2147483647 w 20"/>
                <a:gd name="T19" fmla="*/ 2147483647 h 42"/>
                <a:gd name="T20" fmla="*/ 2147483647 w 20"/>
                <a:gd name="T21" fmla="*/ 2147483647 h 42"/>
                <a:gd name="T22" fmla="*/ 2147483647 w 20"/>
                <a:gd name="T23" fmla="*/ 2147483647 h 42"/>
                <a:gd name="T24" fmla="*/ 2147483647 w 20"/>
                <a:gd name="T25" fmla="*/ 2147483647 h 42"/>
                <a:gd name="T26" fmla="*/ 2147483647 w 20"/>
                <a:gd name="T27" fmla="*/ 2147483647 h 42"/>
                <a:gd name="T28" fmla="*/ 2147483647 w 20"/>
                <a:gd name="T29" fmla="*/ 2147483647 h 42"/>
                <a:gd name="T30" fmla="*/ 2147483647 w 20"/>
                <a:gd name="T31" fmla="*/ 2147483647 h 42"/>
                <a:gd name="T32" fmla="*/ 2147483647 w 20"/>
                <a:gd name="T33" fmla="*/ 2147483647 h 42"/>
                <a:gd name="T34" fmla="*/ 2147483647 w 20"/>
                <a:gd name="T35" fmla="*/ 2147483647 h 42"/>
                <a:gd name="T36" fmla="*/ 2147483647 w 20"/>
                <a:gd name="T37" fmla="*/ 2147483647 h 42"/>
                <a:gd name="T38" fmla="*/ 2147483647 w 20"/>
                <a:gd name="T39" fmla="*/ 2147483647 h 42"/>
                <a:gd name="T40" fmla="*/ 2147483647 w 20"/>
                <a:gd name="T41" fmla="*/ 2147483647 h 42"/>
                <a:gd name="T42" fmla="*/ 2147483647 w 20"/>
                <a:gd name="T43" fmla="*/ 2147483647 h 42"/>
                <a:gd name="T44" fmla="*/ 2147483647 w 20"/>
                <a:gd name="T45" fmla="*/ 2147483647 h 42"/>
                <a:gd name="T46" fmla="*/ 2147483647 w 20"/>
                <a:gd name="T47" fmla="*/ 2147483647 h 42"/>
                <a:gd name="T48" fmla="*/ 2147483647 w 20"/>
                <a:gd name="T49" fmla="*/ 2147483647 h 42"/>
                <a:gd name="T50" fmla="*/ 2147483647 w 20"/>
                <a:gd name="T51" fmla="*/ 2147483647 h 42"/>
                <a:gd name="T52" fmla="*/ 2147483647 w 20"/>
                <a:gd name="T53" fmla="*/ 2147483647 h 42"/>
                <a:gd name="T54" fmla="*/ 2147483647 w 20"/>
                <a:gd name="T55" fmla="*/ 2147483647 h 42"/>
                <a:gd name="T56" fmla="*/ 2147483647 w 20"/>
                <a:gd name="T57" fmla="*/ 2147483647 h 42"/>
                <a:gd name="T58" fmla="*/ 2147483647 w 2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
                <a:gd name="T91" fmla="*/ 0 h 42"/>
                <a:gd name="T92" fmla="*/ 20 w 2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 h="42">
                  <a:moveTo>
                    <a:pt x="2" y="22"/>
                  </a:moveTo>
                  <a:lnTo>
                    <a:pt x="2" y="18"/>
                  </a:lnTo>
                  <a:lnTo>
                    <a:pt x="2" y="14"/>
                  </a:lnTo>
                  <a:lnTo>
                    <a:pt x="0" y="10"/>
                  </a:lnTo>
                  <a:lnTo>
                    <a:pt x="2" y="4"/>
                  </a:lnTo>
                  <a:lnTo>
                    <a:pt x="0" y="0"/>
                  </a:lnTo>
                  <a:lnTo>
                    <a:pt x="4" y="0"/>
                  </a:lnTo>
                  <a:lnTo>
                    <a:pt x="6" y="8"/>
                  </a:lnTo>
                  <a:lnTo>
                    <a:pt x="4" y="16"/>
                  </a:lnTo>
                  <a:lnTo>
                    <a:pt x="8" y="16"/>
                  </a:lnTo>
                  <a:lnTo>
                    <a:pt x="8" y="8"/>
                  </a:lnTo>
                  <a:lnTo>
                    <a:pt x="16" y="8"/>
                  </a:lnTo>
                  <a:lnTo>
                    <a:pt x="16" y="12"/>
                  </a:lnTo>
                  <a:lnTo>
                    <a:pt x="16" y="14"/>
                  </a:lnTo>
                  <a:lnTo>
                    <a:pt x="14" y="16"/>
                  </a:lnTo>
                  <a:lnTo>
                    <a:pt x="12" y="18"/>
                  </a:lnTo>
                  <a:lnTo>
                    <a:pt x="12" y="22"/>
                  </a:lnTo>
                  <a:lnTo>
                    <a:pt x="20" y="32"/>
                  </a:lnTo>
                  <a:lnTo>
                    <a:pt x="16" y="32"/>
                  </a:lnTo>
                  <a:lnTo>
                    <a:pt x="14" y="30"/>
                  </a:lnTo>
                  <a:lnTo>
                    <a:pt x="12" y="28"/>
                  </a:lnTo>
                  <a:lnTo>
                    <a:pt x="8" y="28"/>
                  </a:lnTo>
                  <a:lnTo>
                    <a:pt x="6" y="28"/>
                  </a:lnTo>
                  <a:lnTo>
                    <a:pt x="4" y="30"/>
                  </a:lnTo>
                  <a:lnTo>
                    <a:pt x="4" y="34"/>
                  </a:lnTo>
                  <a:lnTo>
                    <a:pt x="4" y="38"/>
                  </a:lnTo>
                  <a:lnTo>
                    <a:pt x="6" y="42"/>
                  </a:lnTo>
                  <a:lnTo>
                    <a:pt x="2" y="40"/>
                  </a:lnTo>
                  <a:lnTo>
                    <a:pt x="2" y="34"/>
                  </a:lnTo>
                  <a:lnTo>
                    <a:pt x="2"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73" name="Freeform 289"/>
            <p:cNvSpPr/>
            <p:nvPr/>
          </p:nvSpPr>
          <p:spPr bwMode="auto">
            <a:xfrm>
              <a:off x="7596701" y="4655252"/>
              <a:ext cx="24215" cy="25221"/>
            </a:xfrm>
            <a:custGeom>
              <a:avLst/>
              <a:gdLst>
                <a:gd name="T0" fmla="*/ 2147483647 w 18"/>
                <a:gd name="T1" fmla="*/ 2147483647 h 16"/>
                <a:gd name="T2" fmla="*/ 2147483647 w 18"/>
                <a:gd name="T3" fmla="*/ 2147483647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0 w 18"/>
                <a:gd name="T15" fmla="*/ 2147483647 h 16"/>
                <a:gd name="T16" fmla="*/ 0 w 18"/>
                <a:gd name="T17" fmla="*/ 2147483647 h 16"/>
                <a:gd name="T18" fmla="*/ 2147483647 w 18"/>
                <a:gd name="T19" fmla="*/ 0 h 16"/>
                <a:gd name="T20" fmla="*/ 2147483647 w 18"/>
                <a:gd name="T21" fmla="*/ 2147483647 h 16"/>
                <a:gd name="T22" fmla="*/ 2147483647 w 1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6" y="4"/>
                  </a:moveTo>
                  <a:lnTo>
                    <a:pt x="18" y="6"/>
                  </a:lnTo>
                  <a:lnTo>
                    <a:pt x="18" y="10"/>
                  </a:lnTo>
                  <a:lnTo>
                    <a:pt x="18" y="12"/>
                  </a:lnTo>
                  <a:lnTo>
                    <a:pt x="16" y="14"/>
                  </a:lnTo>
                  <a:lnTo>
                    <a:pt x="10" y="16"/>
                  </a:lnTo>
                  <a:lnTo>
                    <a:pt x="2" y="12"/>
                  </a:lnTo>
                  <a:lnTo>
                    <a:pt x="0" y="8"/>
                  </a:lnTo>
                  <a:lnTo>
                    <a:pt x="0" y="4"/>
                  </a:lnTo>
                  <a:lnTo>
                    <a:pt x="10" y="0"/>
                  </a:lnTo>
                  <a:lnTo>
                    <a:pt x="18" y="4"/>
                  </a:lnTo>
                  <a:lnTo>
                    <a:pt x="1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74" name="Freeform 290"/>
            <p:cNvSpPr/>
            <p:nvPr/>
          </p:nvSpPr>
          <p:spPr bwMode="auto">
            <a:xfrm>
              <a:off x="7349935" y="4798616"/>
              <a:ext cx="73799" cy="25221"/>
            </a:xfrm>
            <a:custGeom>
              <a:avLst/>
              <a:gdLst>
                <a:gd name="T0" fmla="*/ 2147483647 w 50"/>
                <a:gd name="T1" fmla="*/ 2147483647 h 16"/>
                <a:gd name="T2" fmla="*/ 2147483647 w 50"/>
                <a:gd name="T3" fmla="*/ 2147483647 h 16"/>
                <a:gd name="T4" fmla="*/ 2147483647 w 50"/>
                <a:gd name="T5" fmla="*/ 2147483647 h 16"/>
                <a:gd name="T6" fmla="*/ 2147483647 w 50"/>
                <a:gd name="T7" fmla="*/ 2147483647 h 16"/>
                <a:gd name="T8" fmla="*/ 2147483647 w 50"/>
                <a:gd name="T9" fmla="*/ 2147483647 h 16"/>
                <a:gd name="T10" fmla="*/ 2147483647 w 50"/>
                <a:gd name="T11" fmla="*/ 2147483647 h 16"/>
                <a:gd name="T12" fmla="*/ 2147483647 w 50"/>
                <a:gd name="T13" fmla="*/ 2147483647 h 16"/>
                <a:gd name="T14" fmla="*/ 2147483647 w 50"/>
                <a:gd name="T15" fmla="*/ 2147483647 h 16"/>
                <a:gd name="T16" fmla="*/ 2147483647 w 50"/>
                <a:gd name="T17" fmla="*/ 2147483647 h 16"/>
                <a:gd name="T18" fmla="*/ 2147483647 w 50"/>
                <a:gd name="T19" fmla="*/ 2147483647 h 16"/>
                <a:gd name="T20" fmla="*/ 2147483647 w 50"/>
                <a:gd name="T21" fmla="*/ 2147483647 h 16"/>
                <a:gd name="T22" fmla="*/ 2147483647 w 50"/>
                <a:gd name="T23" fmla="*/ 2147483647 h 16"/>
                <a:gd name="T24" fmla="*/ 2147483647 w 50"/>
                <a:gd name="T25" fmla="*/ 2147483647 h 16"/>
                <a:gd name="T26" fmla="*/ 0 w 50"/>
                <a:gd name="T27" fmla="*/ 2147483647 h 16"/>
                <a:gd name="T28" fmla="*/ 2147483647 w 50"/>
                <a:gd name="T29" fmla="*/ 2147483647 h 16"/>
                <a:gd name="T30" fmla="*/ 2147483647 w 50"/>
                <a:gd name="T31" fmla="*/ 2147483647 h 16"/>
                <a:gd name="T32" fmla="*/ 2147483647 w 50"/>
                <a:gd name="T33" fmla="*/ 2147483647 h 16"/>
                <a:gd name="T34" fmla="*/ 2147483647 w 50"/>
                <a:gd name="T35" fmla="*/ 2147483647 h 16"/>
                <a:gd name="T36" fmla="*/ 2147483647 w 50"/>
                <a:gd name="T37" fmla="*/ 2147483647 h 16"/>
                <a:gd name="T38" fmla="*/ 2147483647 w 50"/>
                <a:gd name="T39" fmla="*/ 2147483647 h 16"/>
                <a:gd name="T40" fmla="*/ 2147483647 w 50"/>
                <a:gd name="T41" fmla="*/ 2147483647 h 16"/>
                <a:gd name="T42" fmla="*/ 2147483647 w 50"/>
                <a:gd name="T43" fmla="*/ 2147483647 h 16"/>
                <a:gd name="T44" fmla="*/ 2147483647 w 50"/>
                <a:gd name="T45" fmla="*/ 2147483647 h 16"/>
                <a:gd name="T46" fmla="*/ 2147483647 w 50"/>
                <a:gd name="T47" fmla="*/ 2147483647 h 16"/>
                <a:gd name="T48" fmla="*/ 2147483647 w 50"/>
                <a:gd name="T49" fmla="*/ 0 h 16"/>
                <a:gd name="T50" fmla="*/ 2147483647 w 50"/>
                <a:gd name="T51" fmla="*/ 2147483647 h 16"/>
                <a:gd name="T52" fmla="*/ 2147483647 w 50"/>
                <a:gd name="T53" fmla="*/ 2147483647 h 16"/>
                <a:gd name="T54" fmla="*/ 2147483647 w 50"/>
                <a:gd name="T55" fmla="*/ 2147483647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0"/>
                <a:gd name="T85" fmla="*/ 0 h 16"/>
                <a:gd name="T86" fmla="*/ 50 w 50"/>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0" h="16">
                  <a:moveTo>
                    <a:pt x="50" y="12"/>
                  </a:moveTo>
                  <a:lnTo>
                    <a:pt x="48" y="12"/>
                  </a:lnTo>
                  <a:lnTo>
                    <a:pt x="42" y="12"/>
                  </a:lnTo>
                  <a:lnTo>
                    <a:pt x="38" y="10"/>
                  </a:lnTo>
                  <a:lnTo>
                    <a:pt x="34" y="14"/>
                  </a:lnTo>
                  <a:lnTo>
                    <a:pt x="30" y="16"/>
                  </a:lnTo>
                  <a:lnTo>
                    <a:pt x="20" y="16"/>
                  </a:lnTo>
                  <a:lnTo>
                    <a:pt x="16" y="16"/>
                  </a:lnTo>
                  <a:lnTo>
                    <a:pt x="14" y="14"/>
                  </a:lnTo>
                  <a:lnTo>
                    <a:pt x="12" y="10"/>
                  </a:lnTo>
                  <a:lnTo>
                    <a:pt x="8" y="12"/>
                  </a:lnTo>
                  <a:lnTo>
                    <a:pt x="6" y="14"/>
                  </a:lnTo>
                  <a:lnTo>
                    <a:pt x="2" y="12"/>
                  </a:lnTo>
                  <a:lnTo>
                    <a:pt x="0" y="10"/>
                  </a:lnTo>
                  <a:lnTo>
                    <a:pt x="2" y="6"/>
                  </a:lnTo>
                  <a:lnTo>
                    <a:pt x="6" y="4"/>
                  </a:lnTo>
                  <a:lnTo>
                    <a:pt x="10" y="2"/>
                  </a:lnTo>
                  <a:lnTo>
                    <a:pt x="14" y="2"/>
                  </a:lnTo>
                  <a:lnTo>
                    <a:pt x="14" y="6"/>
                  </a:lnTo>
                  <a:lnTo>
                    <a:pt x="32" y="10"/>
                  </a:lnTo>
                  <a:lnTo>
                    <a:pt x="38" y="10"/>
                  </a:lnTo>
                  <a:lnTo>
                    <a:pt x="34" y="6"/>
                  </a:lnTo>
                  <a:lnTo>
                    <a:pt x="32" y="4"/>
                  </a:lnTo>
                  <a:lnTo>
                    <a:pt x="34" y="2"/>
                  </a:lnTo>
                  <a:lnTo>
                    <a:pt x="38" y="0"/>
                  </a:lnTo>
                  <a:lnTo>
                    <a:pt x="42" y="4"/>
                  </a:lnTo>
                  <a:lnTo>
                    <a:pt x="50" y="8"/>
                  </a:lnTo>
                  <a:lnTo>
                    <a:pt x="5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75" name="Freeform 291"/>
            <p:cNvSpPr/>
            <p:nvPr/>
          </p:nvSpPr>
          <p:spPr bwMode="auto">
            <a:xfrm>
              <a:off x="7494074" y="4279585"/>
              <a:ext cx="110698" cy="122125"/>
            </a:xfrm>
            <a:custGeom>
              <a:avLst/>
              <a:gdLst>
                <a:gd name="T0" fmla="*/ 2147483647 w 76"/>
                <a:gd name="T1" fmla="*/ 2147483647 h 78"/>
                <a:gd name="T2" fmla="*/ 2147483647 w 76"/>
                <a:gd name="T3" fmla="*/ 2147483647 h 78"/>
                <a:gd name="T4" fmla="*/ 2147483647 w 76"/>
                <a:gd name="T5" fmla="*/ 2147483647 h 78"/>
                <a:gd name="T6" fmla="*/ 2147483647 w 76"/>
                <a:gd name="T7" fmla="*/ 2147483647 h 78"/>
                <a:gd name="T8" fmla="*/ 2147483647 w 76"/>
                <a:gd name="T9" fmla="*/ 2147483647 h 78"/>
                <a:gd name="T10" fmla="*/ 2147483647 w 76"/>
                <a:gd name="T11" fmla="*/ 2147483647 h 78"/>
                <a:gd name="T12" fmla="*/ 2147483647 w 76"/>
                <a:gd name="T13" fmla="*/ 2147483647 h 78"/>
                <a:gd name="T14" fmla="*/ 2147483647 w 76"/>
                <a:gd name="T15" fmla="*/ 2147483647 h 78"/>
                <a:gd name="T16" fmla="*/ 2147483647 w 76"/>
                <a:gd name="T17" fmla="*/ 2147483647 h 78"/>
                <a:gd name="T18" fmla="*/ 2147483647 w 76"/>
                <a:gd name="T19" fmla="*/ 2147483647 h 78"/>
                <a:gd name="T20" fmla="*/ 2147483647 w 76"/>
                <a:gd name="T21" fmla="*/ 2147483647 h 78"/>
                <a:gd name="T22" fmla="*/ 2147483647 w 76"/>
                <a:gd name="T23" fmla="*/ 2147483647 h 78"/>
                <a:gd name="T24" fmla="*/ 2147483647 w 76"/>
                <a:gd name="T25" fmla="*/ 2147483647 h 78"/>
                <a:gd name="T26" fmla="*/ 2147483647 w 76"/>
                <a:gd name="T27" fmla="*/ 2147483647 h 78"/>
                <a:gd name="T28" fmla="*/ 2147483647 w 76"/>
                <a:gd name="T29" fmla="*/ 2147483647 h 78"/>
                <a:gd name="T30" fmla="*/ 2147483647 w 76"/>
                <a:gd name="T31" fmla="*/ 2147483647 h 78"/>
                <a:gd name="T32" fmla="*/ 0 w 76"/>
                <a:gd name="T33" fmla="*/ 2147483647 h 78"/>
                <a:gd name="T34" fmla="*/ 2147483647 w 76"/>
                <a:gd name="T35" fmla="*/ 2147483647 h 78"/>
                <a:gd name="T36" fmla="*/ 0 w 76"/>
                <a:gd name="T37" fmla="*/ 2147483647 h 78"/>
                <a:gd name="T38" fmla="*/ 2147483647 w 76"/>
                <a:gd name="T39" fmla="*/ 2147483647 h 78"/>
                <a:gd name="T40" fmla="*/ 2147483647 w 76"/>
                <a:gd name="T41" fmla="*/ 2147483647 h 78"/>
                <a:gd name="T42" fmla="*/ 2147483647 w 76"/>
                <a:gd name="T43" fmla="*/ 2147483647 h 78"/>
                <a:gd name="T44" fmla="*/ 2147483647 w 76"/>
                <a:gd name="T45" fmla="*/ 2147483647 h 78"/>
                <a:gd name="T46" fmla="*/ 2147483647 w 76"/>
                <a:gd name="T47" fmla="*/ 2147483647 h 78"/>
                <a:gd name="T48" fmla="*/ 2147483647 w 76"/>
                <a:gd name="T49" fmla="*/ 2147483647 h 78"/>
                <a:gd name="T50" fmla="*/ 2147483647 w 76"/>
                <a:gd name="T51" fmla="*/ 2147483647 h 78"/>
                <a:gd name="T52" fmla="*/ 2147483647 w 76"/>
                <a:gd name="T53" fmla="*/ 2147483647 h 78"/>
                <a:gd name="T54" fmla="*/ 2147483647 w 76"/>
                <a:gd name="T55" fmla="*/ 2147483647 h 78"/>
                <a:gd name="T56" fmla="*/ 2147483647 w 76"/>
                <a:gd name="T57" fmla="*/ 0 h 78"/>
                <a:gd name="T58" fmla="*/ 2147483647 w 76"/>
                <a:gd name="T59" fmla="*/ 2147483647 h 78"/>
                <a:gd name="T60" fmla="*/ 2147483647 w 76"/>
                <a:gd name="T61" fmla="*/ 2147483647 h 78"/>
                <a:gd name="T62" fmla="*/ 2147483647 w 76"/>
                <a:gd name="T63" fmla="*/ 2147483647 h 78"/>
                <a:gd name="T64" fmla="*/ 2147483647 w 76"/>
                <a:gd name="T65" fmla="*/ 2147483647 h 78"/>
                <a:gd name="T66" fmla="*/ 2147483647 w 76"/>
                <a:gd name="T67" fmla="*/ 2147483647 h 78"/>
                <a:gd name="T68" fmla="*/ 2147483647 w 76"/>
                <a:gd name="T69" fmla="*/ 2147483647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78"/>
                <a:gd name="T107" fmla="*/ 76 w 76"/>
                <a:gd name="T108" fmla="*/ 78 h 7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78">
                  <a:moveTo>
                    <a:pt x="64" y="56"/>
                  </a:moveTo>
                  <a:lnTo>
                    <a:pt x="60" y="52"/>
                  </a:lnTo>
                  <a:lnTo>
                    <a:pt x="56" y="54"/>
                  </a:lnTo>
                  <a:lnTo>
                    <a:pt x="54" y="58"/>
                  </a:lnTo>
                  <a:lnTo>
                    <a:pt x="56" y="62"/>
                  </a:lnTo>
                  <a:lnTo>
                    <a:pt x="58" y="64"/>
                  </a:lnTo>
                  <a:lnTo>
                    <a:pt x="60" y="68"/>
                  </a:lnTo>
                  <a:lnTo>
                    <a:pt x="62" y="72"/>
                  </a:lnTo>
                  <a:lnTo>
                    <a:pt x="60" y="78"/>
                  </a:lnTo>
                  <a:lnTo>
                    <a:pt x="58" y="78"/>
                  </a:lnTo>
                  <a:lnTo>
                    <a:pt x="54" y="78"/>
                  </a:lnTo>
                  <a:lnTo>
                    <a:pt x="52" y="78"/>
                  </a:lnTo>
                  <a:lnTo>
                    <a:pt x="52" y="74"/>
                  </a:lnTo>
                  <a:lnTo>
                    <a:pt x="48" y="76"/>
                  </a:lnTo>
                  <a:lnTo>
                    <a:pt x="46" y="76"/>
                  </a:lnTo>
                  <a:lnTo>
                    <a:pt x="42" y="74"/>
                  </a:lnTo>
                  <a:lnTo>
                    <a:pt x="36" y="70"/>
                  </a:lnTo>
                  <a:lnTo>
                    <a:pt x="34" y="62"/>
                  </a:lnTo>
                  <a:lnTo>
                    <a:pt x="32" y="54"/>
                  </a:lnTo>
                  <a:lnTo>
                    <a:pt x="34" y="52"/>
                  </a:lnTo>
                  <a:lnTo>
                    <a:pt x="36" y="50"/>
                  </a:lnTo>
                  <a:lnTo>
                    <a:pt x="32" y="44"/>
                  </a:lnTo>
                  <a:lnTo>
                    <a:pt x="24" y="44"/>
                  </a:lnTo>
                  <a:lnTo>
                    <a:pt x="24" y="48"/>
                  </a:lnTo>
                  <a:lnTo>
                    <a:pt x="20" y="48"/>
                  </a:lnTo>
                  <a:lnTo>
                    <a:pt x="18" y="46"/>
                  </a:lnTo>
                  <a:lnTo>
                    <a:pt x="16" y="48"/>
                  </a:lnTo>
                  <a:lnTo>
                    <a:pt x="12" y="44"/>
                  </a:lnTo>
                  <a:lnTo>
                    <a:pt x="10" y="50"/>
                  </a:lnTo>
                  <a:lnTo>
                    <a:pt x="8" y="56"/>
                  </a:lnTo>
                  <a:lnTo>
                    <a:pt x="6" y="64"/>
                  </a:lnTo>
                  <a:lnTo>
                    <a:pt x="4" y="66"/>
                  </a:lnTo>
                  <a:lnTo>
                    <a:pt x="2" y="68"/>
                  </a:lnTo>
                  <a:lnTo>
                    <a:pt x="0" y="66"/>
                  </a:lnTo>
                  <a:lnTo>
                    <a:pt x="0" y="62"/>
                  </a:lnTo>
                  <a:lnTo>
                    <a:pt x="2" y="54"/>
                  </a:lnTo>
                  <a:lnTo>
                    <a:pt x="0" y="50"/>
                  </a:lnTo>
                  <a:lnTo>
                    <a:pt x="0" y="42"/>
                  </a:lnTo>
                  <a:lnTo>
                    <a:pt x="2" y="34"/>
                  </a:lnTo>
                  <a:lnTo>
                    <a:pt x="6" y="34"/>
                  </a:lnTo>
                  <a:lnTo>
                    <a:pt x="10" y="32"/>
                  </a:lnTo>
                  <a:lnTo>
                    <a:pt x="14" y="28"/>
                  </a:lnTo>
                  <a:lnTo>
                    <a:pt x="16" y="24"/>
                  </a:lnTo>
                  <a:lnTo>
                    <a:pt x="18" y="24"/>
                  </a:lnTo>
                  <a:lnTo>
                    <a:pt x="20" y="22"/>
                  </a:lnTo>
                  <a:lnTo>
                    <a:pt x="26" y="24"/>
                  </a:lnTo>
                  <a:lnTo>
                    <a:pt x="28" y="26"/>
                  </a:lnTo>
                  <a:lnTo>
                    <a:pt x="30" y="28"/>
                  </a:lnTo>
                  <a:lnTo>
                    <a:pt x="32" y="30"/>
                  </a:lnTo>
                  <a:lnTo>
                    <a:pt x="36" y="30"/>
                  </a:lnTo>
                  <a:lnTo>
                    <a:pt x="36" y="26"/>
                  </a:lnTo>
                  <a:lnTo>
                    <a:pt x="40" y="24"/>
                  </a:lnTo>
                  <a:lnTo>
                    <a:pt x="42" y="20"/>
                  </a:lnTo>
                  <a:lnTo>
                    <a:pt x="44" y="18"/>
                  </a:lnTo>
                  <a:lnTo>
                    <a:pt x="48" y="16"/>
                  </a:lnTo>
                  <a:lnTo>
                    <a:pt x="52" y="14"/>
                  </a:lnTo>
                  <a:lnTo>
                    <a:pt x="52" y="6"/>
                  </a:lnTo>
                  <a:lnTo>
                    <a:pt x="54" y="0"/>
                  </a:lnTo>
                  <a:lnTo>
                    <a:pt x="58" y="2"/>
                  </a:lnTo>
                  <a:lnTo>
                    <a:pt x="62" y="6"/>
                  </a:lnTo>
                  <a:lnTo>
                    <a:pt x="68" y="14"/>
                  </a:lnTo>
                  <a:lnTo>
                    <a:pt x="70" y="26"/>
                  </a:lnTo>
                  <a:lnTo>
                    <a:pt x="76" y="50"/>
                  </a:lnTo>
                  <a:lnTo>
                    <a:pt x="74" y="52"/>
                  </a:lnTo>
                  <a:lnTo>
                    <a:pt x="72" y="56"/>
                  </a:lnTo>
                  <a:lnTo>
                    <a:pt x="70" y="62"/>
                  </a:lnTo>
                  <a:lnTo>
                    <a:pt x="70" y="68"/>
                  </a:lnTo>
                  <a:lnTo>
                    <a:pt x="68" y="66"/>
                  </a:lnTo>
                  <a:lnTo>
                    <a:pt x="66" y="60"/>
                  </a:lnTo>
                  <a:lnTo>
                    <a:pt x="62" y="52"/>
                  </a:lnTo>
                  <a:lnTo>
                    <a:pt x="64"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76" name="Freeform 292"/>
            <p:cNvSpPr/>
            <p:nvPr/>
          </p:nvSpPr>
          <p:spPr bwMode="auto">
            <a:xfrm>
              <a:off x="7379916" y="4251709"/>
              <a:ext cx="57656" cy="66372"/>
            </a:xfrm>
            <a:custGeom>
              <a:avLst/>
              <a:gdLst>
                <a:gd name="T0" fmla="*/ 2147483647 w 38"/>
                <a:gd name="T1" fmla="*/ 2147483647 h 42"/>
                <a:gd name="T2" fmla="*/ 0 w 38"/>
                <a:gd name="T3" fmla="*/ 2147483647 h 42"/>
                <a:gd name="T4" fmla="*/ 2147483647 w 38"/>
                <a:gd name="T5" fmla="*/ 2147483647 h 42"/>
                <a:gd name="T6" fmla="*/ 2147483647 w 38"/>
                <a:gd name="T7" fmla="*/ 2147483647 h 42"/>
                <a:gd name="T8" fmla="*/ 2147483647 w 38"/>
                <a:gd name="T9" fmla="*/ 2147483647 h 42"/>
                <a:gd name="T10" fmla="*/ 2147483647 w 38"/>
                <a:gd name="T11" fmla="*/ 2147483647 h 42"/>
                <a:gd name="T12" fmla="*/ 2147483647 w 38"/>
                <a:gd name="T13" fmla="*/ 2147483647 h 42"/>
                <a:gd name="T14" fmla="*/ 2147483647 w 38"/>
                <a:gd name="T15" fmla="*/ 2147483647 h 42"/>
                <a:gd name="T16" fmla="*/ 2147483647 w 38"/>
                <a:gd name="T17" fmla="*/ 0 h 42"/>
                <a:gd name="T18" fmla="*/ 2147483647 w 38"/>
                <a:gd name="T19" fmla="*/ 2147483647 h 42"/>
                <a:gd name="T20" fmla="*/ 2147483647 w 38"/>
                <a:gd name="T21" fmla="*/ 2147483647 h 42"/>
                <a:gd name="T22" fmla="*/ 2147483647 w 38"/>
                <a:gd name="T23" fmla="*/ 2147483647 h 42"/>
                <a:gd name="T24" fmla="*/ 2147483647 w 38"/>
                <a:gd name="T25" fmla="*/ 2147483647 h 42"/>
                <a:gd name="T26" fmla="*/ 2147483647 w 38"/>
                <a:gd name="T27" fmla="*/ 2147483647 h 42"/>
                <a:gd name="T28" fmla="*/ 2147483647 w 38"/>
                <a:gd name="T29" fmla="*/ 2147483647 h 42"/>
                <a:gd name="T30" fmla="*/ 2147483647 w 38"/>
                <a:gd name="T31" fmla="*/ 2147483647 h 42"/>
                <a:gd name="T32" fmla="*/ 2147483647 w 38"/>
                <a:gd name="T33" fmla="*/ 2147483647 h 42"/>
                <a:gd name="T34" fmla="*/ 2147483647 w 38"/>
                <a:gd name="T35" fmla="*/ 2147483647 h 42"/>
                <a:gd name="T36" fmla="*/ 2147483647 w 38"/>
                <a:gd name="T37" fmla="*/ 2147483647 h 42"/>
                <a:gd name="T38" fmla="*/ 2147483647 w 38"/>
                <a:gd name="T39" fmla="*/ 2147483647 h 42"/>
                <a:gd name="T40" fmla="*/ 2147483647 w 38"/>
                <a:gd name="T41" fmla="*/ 2147483647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42"/>
                <a:gd name="T65" fmla="*/ 38 w 38"/>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42">
                  <a:moveTo>
                    <a:pt x="4" y="42"/>
                  </a:moveTo>
                  <a:lnTo>
                    <a:pt x="0" y="42"/>
                  </a:lnTo>
                  <a:lnTo>
                    <a:pt x="2" y="38"/>
                  </a:lnTo>
                  <a:lnTo>
                    <a:pt x="6" y="34"/>
                  </a:lnTo>
                  <a:lnTo>
                    <a:pt x="14" y="24"/>
                  </a:lnTo>
                  <a:lnTo>
                    <a:pt x="24" y="16"/>
                  </a:lnTo>
                  <a:lnTo>
                    <a:pt x="30" y="8"/>
                  </a:lnTo>
                  <a:lnTo>
                    <a:pt x="32" y="4"/>
                  </a:lnTo>
                  <a:lnTo>
                    <a:pt x="34" y="0"/>
                  </a:lnTo>
                  <a:lnTo>
                    <a:pt x="34" y="4"/>
                  </a:lnTo>
                  <a:lnTo>
                    <a:pt x="36" y="6"/>
                  </a:lnTo>
                  <a:lnTo>
                    <a:pt x="38" y="10"/>
                  </a:lnTo>
                  <a:lnTo>
                    <a:pt x="36" y="12"/>
                  </a:lnTo>
                  <a:lnTo>
                    <a:pt x="32" y="14"/>
                  </a:lnTo>
                  <a:lnTo>
                    <a:pt x="32" y="16"/>
                  </a:lnTo>
                  <a:lnTo>
                    <a:pt x="30" y="18"/>
                  </a:lnTo>
                  <a:lnTo>
                    <a:pt x="22" y="18"/>
                  </a:lnTo>
                  <a:lnTo>
                    <a:pt x="20" y="28"/>
                  </a:lnTo>
                  <a:lnTo>
                    <a:pt x="14" y="36"/>
                  </a:lnTo>
                  <a:lnTo>
                    <a:pt x="10" y="40"/>
                  </a:lnTo>
                  <a:lnTo>
                    <a:pt x="4"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77" name="Freeform 293"/>
            <p:cNvSpPr/>
            <p:nvPr/>
          </p:nvSpPr>
          <p:spPr bwMode="auto">
            <a:xfrm>
              <a:off x="7423734" y="4031354"/>
              <a:ext cx="107239" cy="171240"/>
            </a:xfrm>
            <a:custGeom>
              <a:avLst/>
              <a:gdLst>
                <a:gd name="T0" fmla="*/ 2147483647 w 74"/>
                <a:gd name="T1" fmla="*/ 2147483647 h 110"/>
                <a:gd name="T2" fmla="*/ 2147483647 w 74"/>
                <a:gd name="T3" fmla="*/ 2147483647 h 110"/>
                <a:gd name="T4" fmla="*/ 2147483647 w 74"/>
                <a:gd name="T5" fmla="*/ 2147483647 h 110"/>
                <a:gd name="T6" fmla="*/ 2147483647 w 74"/>
                <a:gd name="T7" fmla="*/ 0 h 110"/>
                <a:gd name="T8" fmla="*/ 2147483647 w 74"/>
                <a:gd name="T9" fmla="*/ 2147483647 h 110"/>
                <a:gd name="T10" fmla="*/ 2147483647 w 74"/>
                <a:gd name="T11" fmla="*/ 2147483647 h 110"/>
                <a:gd name="T12" fmla="*/ 2147483647 w 74"/>
                <a:gd name="T13" fmla="*/ 2147483647 h 110"/>
                <a:gd name="T14" fmla="*/ 2147483647 w 74"/>
                <a:gd name="T15" fmla="*/ 2147483647 h 110"/>
                <a:gd name="T16" fmla="*/ 2147483647 w 74"/>
                <a:gd name="T17" fmla="*/ 2147483647 h 110"/>
                <a:gd name="T18" fmla="*/ 2147483647 w 74"/>
                <a:gd name="T19" fmla="*/ 2147483647 h 110"/>
                <a:gd name="T20" fmla="*/ 2147483647 w 74"/>
                <a:gd name="T21" fmla="*/ 2147483647 h 110"/>
                <a:gd name="T22" fmla="*/ 2147483647 w 74"/>
                <a:gd name="T23" fmla="*/ 2147483647 h 110"/>
                <a:gd name="T24" fmla="*/ 2147483647 w 74"/>
                <a:gd name="T25" fmla="*/ 2147483647 h 110"/>
                <a:gd name="T26" fmla="*/ 2147483647 w 74"/>
                <a:gd name="T27" fmla="*/ 2147483647 h 110"/>
                <a:gd name="T28" fmla="*/ 2147483647 w 74"/>
                <a:gd name="T29" fmla="*/ 2147483647 h 110"/>
                <a:gd name="T30" fmla="*/ 2147483647 w 74"/>
                <a:gd name="T31" fmla="*/ 2147483647 h 110"/>
                <a:gd name="T32" fmla="*/ 2147483647 w 74"/>
                <a:gd name="T33" fmla="*/ 2147483647 h 110"/>
                <a:gd name="T34" fmla="*/ 2147483647 w 74"/>
                <a:gd name="T35" fmla="*/ 2147483647 h 110"/>
                <a:gd name="T36" fmla="*/ 2147483647 w 74"/>
                <a:gd name="T37" fmla="*/ 2147483647 h 110"/>
                <a:gd name="T38" fmla="*/ 2147483647 w 74"/>
                <a:gd name="T39" fmla="*/ 2147483647 h 110"/>
                <a:gd name="T40" fmla="*/ 2147483647 w 74"/>
                <a:gd name="T41" fmla="*/ 2147483647 h 110"/>
                <a:gd name="T42" fmla="*/ 2147483647 w 74"/>
                <a:gd name="T43" fmla="*/ 2147483647 h 110"/>
                <a:gd name="T44" fmla="*/ 2147483647 w 74"/>
                <a:gd name="T45" fmla="*/ 2147483647 h 110"/>
                <a:gd name="T46" fmla="*/ 2147483647 w 74"/>
                <a:gd name="T47" fmla="*/ 2147483647 h 110"/>
                <a:gd name="T48" fmla="*/ 2147483647 w 74"/>
                <a:gd name="T49" fmla="*/ 2147483647 h 110"/>
                <a:gd name="T50" fmla="*/ 2147483647 w 74"/>
                <a:gd name="T51" fmla="*/ 2147483647 h 110"/>
                <a:gd name="T52" fmla="*/ 2147483647 w 74"/>
                <a:gd name="T53" fmla="*/ 2147483647 h 110"/>
                <a:gd name="T54" fmla="*/ 2147483647 w 74"/>
                <a:gd name="T55" fmla="*/ 2147483647 h 110"/>
                <a:gd name="T56" fmla="*/ 2147483647 w 74"/>
                <a:gd name="T57" fmla="*/ 2147483647 h 110"/>
                <a:gd name="T58" fmla="*/ 2147483647 w 74"/>
                <a:gd name="T59" fmla="*/ 2147483647 h 110"/>
                <a:gd name="T60" fmla="*/ 2147483647 w 74"/>
                <a:gd name="T61" fmla="*/ 2147483647 h 110"/>
                <a:gd name="T62" fmla="*/ 2147483647 w 74"/>
                <a:gd name="T63" fmla="*/ 2147483647 h 110"/>
                <a:gd name="T64" fmla="*/ 2147483647 w 74"/>
                <a:gd name="T65" fmla="*/ 2147483647 h 110"/>
                <a:gd name="T66" fmla="*/ 2147483647 w 74"/>
                <a:gd name="T67" fmla="*/ 2147483647 h 110"/>
                <a:gd name="T68" fmla="*/ 2147483647 w 74"/>
                <a:gd name="T69" fmla="*/ 2147483647 h 110"/>
                <a:gd name="T70" fmla="*/ 2147483647 w 74"/>
                <a:gd name="T71" fmla="*/ 2147483647 h 110"/>
                <a:gd name="T72" fmla="*/ 2147483647 w 74"/>
                <a:gd name="T73" fmla="*/ 2147483647 h 110"/>
                <a:gd name="T74" fmla="*/ 0 w 74"/>
                <a:gd name="T75" fmla="*/ 2147483647 h 110"/>
                <a:gd name="T76" fmla="*/ 2147483647 w 74"/>
                <a:gd name="T77" fmla="*/ 2147483647 h 1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4"/>
                <a:gd name="T118" fmla="*/ 0 h 110"/>
                <a:gd name="T119" fmla="*/ 74 w 74"/>
                <a:gd name="T120" fmla="*/ 110 h 1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4" h="110">
                  <a:moveTo>
                    <a:pt x="4" y="46"/>
                  </a:moveTo>
                  <a:lnTo>
                    <a:pt x="8" y="38"/>
                  </a:lnTo>
                  <a:lnTo>
                    <a:pt x="8" y="30"/>
                  </a:lnTo>
                  <a:lnTo>
                    <a:pt x="6" y="20"/>
                  </a:lnTo>
                  <a:lnTo>
                    <a:pt x="4" y="12"/>
                  </a:lnTo>
                  <a:lnTo>
                    <a:pt x="6" y="4"/>
                  </a:lnTo>
                  <a:lnTo>
                    <a:pt x="8" y="2"/>
                  </a:lnTo>
                  <a:lnTo>
                    <a:pt x="10" y="0"/>
                  </a:lnTo>
                  <a:lnTo>
                    <a:pt x="12" y="2"/>
                  </a:lnTo>
                  <a:lnTo>
                    <a:pt x="14" y="6"/>
                  </a:lnTo>
                  <a:lnTo>
                    <a:pt x="16" y="10"/>
                  </a:lnTo>
                  <a:lnTo>
                    <a:pt x="20" y="10"/>
                  </a:lnTo>
                  <a:lnTo>
                    <a:pt x="22" y="10"/>
                  </a:lnTo>
                  <a:lnTo>
                    <a:pt x="24" y="8"/>
                  </a:lnTo>
                  <a:lnTo>
                    <a:pt x="28" y="4"/>
                  </a:lnTo>
                  <a:lnTo>
                    <a:pt x="28" y="8"/>
                  </a:lnTo>
                  <a:lnTo>
                    <a:pt x="30" y="12"/>
                  </a:lnTo>
                  <a:lnTo>
                    <a:pt x="32" y="18"/>
                  </a:lnTo>
                  <a:lnTo>
                    <a:pt x="34" y="22"/>
                  </a:lnTo>
                  <a:lnTo>
                    <a:pt x="36" y="30"/>
                  </a:lnTo>
                  <a:lnTo>
                    <a:pt x="36" y="36"/>
                  </a:lnTo>
                  <a:lnTo>
                    <a:pt x="36" y="44"/>
                  </a:lnTo>
                  <a:lnTo>
                    <a:pt x="32" y="48"/>
                  </a:lnTo>
                  <a:lnTo>
                    <a:pt x="28" y="54"/>
                  </a:lnTo>
                  <a:lnTo>
                    <a:pt x="26" y="62"/>
                  </a:lnTo>
                  <a:lnTo>
                    <a:pt x="28" y="70"/>
                  </a:lnTo>
                  <a:lnTo>
                    <a:pt x="32" y="76"/>
                  </a:lnTo>
                  <a:lnTo>
                    <a:pt x="36" y="82"/>
                  </a:lnTo>
                  <a:lnTo>
                    <a:pt x="40" y="86"/>
                  </a:lnTo>
                  <a:lnTo>
                    <a:pt x="40" y="84"/>
                  </a:lnTo>
                  <a:lnTo>
                    <a:pt x="42" y="80"/>
                  </a:lnTo>
                  <a:lnTo>
                    <a:pt x="46" y="80"/>
                  </a:lnTo>
                  <a:lnTo>
                    <a:pt x="50" y="82"/>
                  </a:lnTo>
                  <a:lnTo>
                    <a:pt x="54" y="86"/>
                  </a:lnTo>
                  <a:lnTo>
                    <a:pt x="56" y="90"/>
                  </a:lnTo>
                  <a:lnTo>
                    <a:pt x="60" y="92"/>
                  </a:lnTo>
                  <a:lnTo>
                    <a:pt x="62" y="90"/>
                  </a:lnTo>
                  <a:lnTo>
                    <a:pt x="64" y="88"/>
                  </a:lnTo>
                  <a:lnTo>
                    <a:pt x="66" y="90"/>
                  </a:lnTo>
                  <a:lnTo>
                    <a:pt x="64" y="94"/>
                  </a:lnTo>
                  <a:lnTo>
                    <a:pt x="64" y="96"/>
                  </a:lnTo>
                  <a:lnTo>
                    <a:pt x="64" y="98"/>
                  </a:lnTo>
                  <a:lnTo>
                    <a:pt x="66" y="96"/>
                  </a:lnTo>
                  <a:lnTo>
                    <a:pt x="68" y="100"/>
                  </a:lnTo>
                  <a:lnTo>
                    <a:pt x="74" y="102"/>
                  </a:lnTo>
                  <a:lnTo>
                    <a:pt x="74" y="106"/>
                  </a:lnTo>
                  <a:lnTo>
                    <a:pt x="74" y="110"/>
                  </a:lnTo>
                  <a:lnTo>
                    <a:pt x="72" y="110"/>
                  </a:lnTo>
                  <a:lnTo>
                    <a:pt x="70" y="108"/>
                  </a:lnTo>
                  <a:lnTo>
                    <a:pt x="68" y="106"/>
                  </a:lnTo>
                  <a:lnTo>
                    <a:pt x="64" y="100"/>
                  </a:lnTo>
                  <a:lnTo>
                    <a:pt x="60" y="98"/>
                  </a:lnTo>
                  <a:lnTo>
                    <a:pt x="54" y="94"/>
                  </a:lnTo>
                  <a:lnTo>
                    <a:pt x="50" y="90"/>
                  </a:lnTo>
                  <a:lnTo>
                    <a:pt x="48" y="92"/>
                  </a:lnTo>
                  <a:lnTo>
                    <a:pt x="48" y="96"/>
                  </a:lnTo>
                  <a:lnTo>
                    <a:pt x="50" y="100"/>
                  </a:lnTo>
                  <a:lnTo>
                    <a:pt x="44" y="100"/>
                  </a:lnTo>
                  <a:lnTo>
                    <a:pt x="42" y="94"/>
                  </a:lnTo>
                  <a:lnTo>
                    <a:pt x="38" y="90"/>
                  </a:lnTo>
                  <a:lnTo>
                    <a:pt x="34" y="88"/>
                  </a:lnTo>
                  <a:lnTo>
                    <a:pt x="30" y="90"/>
                  </a:lnTo>
                  <a:lnTo>
                    <a:pt x="26" y="92"/>
                  </a:lnTo>
                  <a:lnTo>
                    <a:pt x="22" y="90"/>
                  </a:lnTo>
                  <a:lnTo>
                    <a:pt x="20" y="88"/>
                  </a:lnTo>
                  <a:lnTo>
                    <a:pt x="16" y="84"/>
                  </a:lnTo>
                  <a:lnTo>
                    <a:pt x="18" y="80"/>
                  </a:lnTo>
                  <a:lnTo>
                    <a:pt x="20" y="76"/>
                  </a:lnTo>
                  <a:lnTo>
                    <a:pt x="20" y="72"/>
                  </a:lnTo>
                  <a:lnTo>
                    <a:pt x="16" y="72"/>
                  </a:lnTo>
                  <a:lnTo>
                    <a:pt x="14" y="74"/>
                  </a:lnTo>
                  <a:lnTo>
                    <a:pt x="12" y="74"/>
                  </a:lnTo>
                  <a:lnTo>
                    <a:pt x="6" y="72"/>
                  </a:lnTo>
                  <a:lnTo>
                    <a:pt x="2" y="70"/>
                  </a:lnTo>
                  <a:lnTo>
                    <a:pt x="0" y="66"/>
                  </a:lnTo>
                  <a:lnTo>
                    <a:pt x="0" y="52"/>
                  </a:lnTo>
                  <a:lnTo>
                    <a:pt x="2" y="46"/>
                  </a:lnTo>
                  <a:lnTo>
                    <a:pt x="4"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78" name="Freeform 294"/>
            <p:cNvSpPr/>
            <p:nvPr/>
          </p:nvSpPr>
          <p:spPr bwMode="auto">
            <a:xfrm>
              <a:off x="7536739" y="4206577"/>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2147483647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2147483647 h 42"/>
                <a:gd name="T28" fmla="*/ 2147483647 w 24"/>
                <a:gd name="T29" fmla="*/ 2147483647 h 42"/>
                <a:gd name="T30" fmla="*/ 2147483647 w 24"/>
                <a:gd name="T31" fmla="*/ 2147483647 h 42"/>
                <a:gd name="T32" fmla="*/ 2147483647 w 24"/>
                <a:gd name="T33" fmla="*/ 2147483647 h 42"/>
                <a:gd name="T34" fmla="*/ 2147483647 w 24"/>
                <a:gd name="T35" fmla="*/ 2147483647 h 42"/>
                <a:gd name="T36" fmla="*/ 2147483647 w 24"/>
                <a:gd name="T37" fmla="*/ 2147483647 h 42"/>
                <a:gd name="T38" fmla="*/ 2147483647 w 24"/>
                <a:gd name="T39" fmla="*/ 2147483647 h 42"/>
                <a:gd name="T40" fmla="*/ 2147483647 w 24"/>
                <a:gd name="T41" fmla="*/ 2147483647 h 42"/>
                <a:gd name="T42" fmla="*/ 0 w 24"/>
                <a:gd name="T43" fmla="*/ 2147483647 h 42"/>
                <a:gd name="T44" fmla="*/ 2147483647 w 24"/>
                <a:gd name="T45" fmla="*/ 0 h 42"/>
                <a:gd name="T46" fmla="*/ 2147483647 w 24"/>
                <a:gd name="T47" fmla="*/ 0 h 42"/>
                <a:gd name="T48" fmla="*/ 2147483647 w 24"/>
                <a:gd name="T49" fmla="*/ 2147483647 h 42"/>
                <a:gd name="T50" fmla="*/ 2147483647 w 24"/>
                <a:gd name="T51" fmla="*/ 2147483647 h 42"/>
                <a:gd name="T52" fmla="*/ 2147483647 w 24"/>
                <a:gd name="T53" fmla="*/ 2147483647 h 42"/>
                <a:gd name="T54" fmla="*/ 2147483647 w 24"/>
                <a:gd name="T55" fmla="*/ 2147483647 h 42"/>
                <a:gd name="T56" fmla="*/ 2147483647 w 24"/>
                <a:gd name="T57" fmla="*/ 2147483647 h 42"/>
                <a:gd name="T58" fmla="*/ 2147483647 w 24"/>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42"/>
                <a:gd name="T92" fmla="*/ 24 w 24"/>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42">
                  <a:moveTo>
                    <a:pt x="22" y="28"/>
                  </a:moveTo>
                  <a:lnTo>
                    <a:pt x="14" y="28"/>
                  </a:lnTo>
                  <a:lnTo>
                    <a:pt x="14" y="36"/>
                  </a:lnTo>
                  <a:lnTo>
                    <a:pt x="18" y="40"/>
                  </a:lnTo>
                  <a:lnTo>
                    <a:pt x="18" y="42"/>
                  </a:lnTo>
                  <a:lnTo>
                    <a:pt x="14" y="42"/>
                  </a:lnTo>
                  <a:lnTo>
                    <a:pt x="12" y="42"/>
                  </a:lnTo>
                  <a:lnTo>
                    <a:pt x="10" y="42"/>
                  </a:lnTo>
                  <a:lnTo>
                    <a:pt x="10" y="38"/>
                  </a:lnTo>
                  <a:lnTo>
                    <a:pt x="12" y="36"/>
                  </a:lnTo>
                  <a:lnTo>
                    <a:pt x="12" y="32"/>
                  </a:lnTo>
                  <a:lnTo>
                    <a:pt x="8" y="32"/>
                  </a:lnTo>
                  <a:lnTo>
                    <a:pt x="6" y="30"/>
                  </a:lnTo>
                  <a:lnTo>
                    <a:pt x="2" y="24"/>
                  </a:lnTo>
                  <a:lnTo>
                    <a:pt x="2" y="22"/>
                  </a:lnTo>
                  <a:lnTo>
                    <a:pt x="10" y="22"/>
                  </a:lnTo>
                  <a:lnTo>
                    <a:pt x="12" y="20"/>
                  </a:lnTo>
                  <a:lnTo>
                    <a:pt x="14" y="18"/>
                  </a:lnTo>
                  <a:lnTo>
                    <a:pt x="12" y="14"/>
                  </a:lnTo>
                  <a:lnTo>
                    <a:pt x="6" y="10"/>
                  </a:lnTo>
                  <a:lnTo>
                    <a:pt x="2" y="6"/>
                  </a:lnTo>
                  <a:lnTo>
                    <a:pt x="0" y="2"/>
                  </a:lnTo>
                  <a:lnTo>
                    <a:pt x="4" y="0"/>
                  </a:lnTo>
                  <a:lnTo>
                    <a:pt x="12" y="0"/>
                  </a:lnTo>
                  <a:lnTo>
                    <a:pt x="16" y="2"/>
                  </a:lnTo>
                  <a:lnTo>
                    <a:pt x="16" y="8"/>
                  </a:lnTo>
                  <a:lnTo>
                    <a:pt x="20" y="8"/>
                  </a:lnTo>
                  <a:lnTo>
                    <a:pt x="20" y="16"/>
                  </a:lnTo>
                  <a:lnTo>
                    <a:pt x="24" y="22"/>
                  </a:lnTo>
                  <a:lnTo>
                    <a:pt x="22"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79" name="Freeform 295"/>
            <p:cNvSpPr/>
            <p:nvPr/>
          </p:nvSpPr>
          <p:spPr bwMode="auto">
            <a:xfrm>
              <a:off x="7480236" y="4225161"/>
              <a:ext cx="33440" cy="45133"/>
            </a:xfrm>
            <a:custGeom>
              <a:avLst/>
              <a:gdLst>
                <a:gd name="T0" fmla="*/ 2147483647 w 22"/>
                <a:gd name="T1" fmla="*/ 2147483647 h 28"/>
                <a:gd name="T2" fmla="*/ 2147483647 w 22"/>
                <a:gd name="T3" fmla="*/ 2147483647 h 28"/>
                <a:gd name="T4" fmla="*/ 2147483647 w 22"/>
                <a:gd name="T5" fmla="*/ 2147483647 h 28"/>
                <a:gd name="T6" fmla="*/ 2147483647 w 22"/>
                <a:gd name="T7" fmla="*/ 2147483647 h 28"/>
                <a:gd name="T8" fmla="*/ 2147483647 w 22"/>
                <a:gd name="T9" fmla="*/ 2147483647 h 28"/>
                <a:gd name="T10" fmla="*/ 2147483647 w 22"/>
                <a:gd name="T11" fmla="*/ 2147483647 h 28"/>
                <a:gd name="T12" fmla="*/ 2147483647 w 22"/>
                <a:gd name="T13" fmla="*/ 2147483647 h 28"/>
                <a:gd name="T14" fmla="*/ 2147483647 w 22"/>
                <a:gd name="T15" fmla="*/ 2147483647 h 28"/>
                <a:gd name="T16" fmla="*/ 2147483647 w 22"/>
                <a:gd name="T17" fmla="*/ 2147483647 h 28"/>
                <a:gd name="T18" fmla="*/ 0 w 22"/>
                <a:gd name="T19" fmla="*/ 2147483647 h 28"/>
                <a:gd name="T20" fmla="*/ 2147483647 w 22"/>
                <a:gd name="T21" fmla="*/ 2147483647 h 28"/>
                <a:gd name="T22" fmla="*/ 2147483647 w 22"/>
                <a:gd name="T23" fmla="*/ 0 h 28"/>
                <a:gd name="T24" fmla="*/ 2147483647 w 22"/>
                <a:gd name="T25" fmla="*/ 2147483647 h 28"/>
                <a:gd name="T26" fmla="*/ 2147483647 w 22"/>
                <a:gd name="T27" fmla="*/ 214748364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28"/>
                <a:gd name="T44" fmla="*/ 22 w 22"/>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28">
                  <a:moveTo>
                    <a:pt x="10" y="4"/>
                  </a:moveTo>
                  <a:lnTo>
                    <a:pt x="12" y="4"/>
                  </a:lnTo>
                  <a:lnTo>
                    <a:pt x="14" y="4"/>
                  </a:lnTo>
                  <a:lnTo>
                    <a:pt x="20" y="6"/>
                  </a:lnTo>
                  <a:lnTo>
                    <a:pt x="22" y="10"/>
                  </a:lnTo>
                  <a:lnTo>
                    <a:pt x="20" y="16"/>
                  </a:lnTo>
                  <a:lnTo>
                    <a:pt x="14" y="22"/>
                  </a:lnTo>
                  <a:lnTo>
                    <a:pt x="2" y="28"/>
                  </a:lnTo>
                  <a:lnTo>
                    <a:pt x="2" y="14"/>
                  </a:lnTo>
                  <a:lnTo>
                    <a:pt x="0" y="4"/>
                  </a:lnTo>
                  <a:lnTo>
                    <a:pt x="2" y="2"/>
                  </a:lnTo>
                  <a:lnTo>
                    <a:pt x="4" y="0"/>
                  </a:lnTo>
                  <a:lnTo>
                    <a:pt x="8" y="4"/>
                  </a:lnTo>
                  <a:lnTo>
                    <a:pt x="1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80" name="Freeform 296"/>
            <p:cNvSpPr/>
            <p:nvPr/>
          </p:nvSpPr>
          <p:spPr bwMode="auto">
            <a:xfrm>
              <a:off x="8264352" y="4721624"/>
              <a:ext cx="24215" cy="47788"/>
            </a:xfrm>
            <a:custGeom>
              <a:avLst/>
              <a:gdLst>
                <a:gd name="T0" fmla="*/ 2147483647 w 16"/>
                <a:gd name="T1" fmla="*/ 2147483647 h 30"/>
                <a:gd name="T2" fmla="*/ 2147483647 w 16"/>
                <a:gd name="T3" fmla="*/ 2147483647 h 30"/>
                <a:gd name="T4" fmla="*/ 2147483647 w 16"/>
                <a:gd name="T5" fmla="*/ 2147483647 h 30"/>
                <a:gd name="T6" fmla="*/ 2147483647 w 16"/>
                <a:gd name="T7" fmla="*/ 2147483647 h 30"/>
                <a:gd name="T8" fmla="*/ 2147483647 w 16"/>
                <a:gd name="T9" fmla="*/ 2147483647 h 30"/>
                <a:gd name="T10" fmla="*/ 2147483647 w 16"/>
                <a:gd name="T11" fmla="*/ 2147483647 h 30"/>
                <a:gd name="T12" fmla="*/ 2147483647 w 16"/>
                <a:gd name="T13" fmla="*/ 2147483647 h 30"/>
                <a:gd name="T14" fmla="*/ 2147483647 w 16"/>
                <a:gd name="T15" fmla="*/ 2147483647 h 30"/>
                <a:gd name="T16" fmla="*/ 2147483647 w 16"/>
                <a:gd name="T17" fmla="*/ 2147483647 h 30"/>
                <a:gd name="T18" fmla="*/ 0 w 16"/>
                <a:gd name="T19" fmla="*/ 2147483647 h 30"/>
                <a:gd name="T20" fmla="*/ 0 w 16"/>
                <a:gd name="T21" fmla="*/ 0 h 30"/>
                <a:gd name="T22" fmla="*/ 2147483647 w 16"/>
                <a:gd name="T23" fmla="*/ 2147483647 h 30"/>
                <a:gd name="T24" fmla="*/ 2147483647 w 16"/>
                <a:gd name="T25" fmla="*/ 2147483647 h 30"/>
                <a:gd name="T26" fmla="*/ 2147483647 w 16"/>
                <a:gd name="T27" fmla="*/ 2147483647 h 30"/>
                <a:gd name="T28" fmla="*/ 2147483647 w 16"/>
                <a:gd name="T29" fmla="*/ 2147483647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30"/>
                <a:gd name="T47" fmla="*/ 16 w 1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30">
                  <a:moveTo>
                    <a:pt x="16" y="18"/>
                  </a:moveTo>
                  <a:lnTo>
                    <a:pt x="16" y="24"/>
                  </a:lnTo>
                  <a:lnTo>
                    <a:pt x="14" y="28"/>
                  </a:lnTo>
                  <a:lnTo>
                    <a:pt x="12" y="30"/>
                  </a:lnTo>
                  <a:lnTo>
                    <a:pt x="10" y="30"/>
                  </a:lnTo>
                  <a:lnTo>
                    <a:pt x="8" y="30"/>
                  </a:lnTo>
                  <a:lnTo>
                    <a:pt x="6" y="26"/>
                  </a:lnTo>
                  <a:lnTo>
                    <a:pt x="4" y="18"/>
                  </a:lnTo>
                  <a:lnTo>
                    <a:pt x="2" y="12"/>
                  </a:lnTo>
                  <a:lnTo>
                    <a:pt x="0" y="6"/>
                  </a:lnTo>
                  <a:lnTo>
                    <a:pt x="0" y="0"/>
                  </a:lnTo>
                  <a:lnTo>
                    <a:pt x="8" y="12"/>
                  </a:lnTo>
                  <a:lnTo>
                    <a:pt x="10" y="18"/>
                  </a:lnTo>
                  <a:lnTo>
                    <a:pt x="14" y="18"/>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81" name="Freeform 297"/>
            <p:cNvSpPr/>
            <p:nvPr/>
          </p:nvSpPr>
          <p:spPr bwMode="auto">
            <a:xfrm>
              <a:off x="8346222" y="4786669"/>
              <a:ext cx="32287" cy="27876"/>
            </a:xfrm>
            <a:custGeom>
              <a:avLst/>
              <a:gdLst>
                <a:gd name="T0" fmla="*/ 2147483647 w 22"/>
                <a:gd name="T1" fmla="*/ 2147483647 h 16"/>
                <a:gd name="T2" fmla="*/ 2147483647 w 22"/>
                <a:gd name="T3" fmla="*/ 2147483647 h 16"/>
                <a:gd name="T4" fmla="*/ 2147483647 w 22"/>
                <a:gd name="T5" fmla="*/ 2147483647 h 16"/>
                <a:gd name="T6" fmla="*/ 2147483647 w 22"/>
                <a:gd name="T7" fmla="*/ 2147483647 h 16"/>
                <a:gd name="T8" fmla="*/ 2147483647 w 22"/>
                <a:gd name="T9" fmla="*/ 2147483647 h 16"/>
                <a:gd name="T10" fmla="*/ 0 w 22"/>
                <a:gd name="T11" fmla="*/ 2147483647 h 16"/>
                <a:gd name="T12" fmla="*/ 0 w 22"/>
                <a:gd name="T13" fmla="*/ 0 h 16"/>
                <a:gd name="T14" fmla="*/ 2147483647 w 22"/>
                <a:gd name="T15" fmla="*/ 2147483647 h 16"/>
                <a:gd name="T16" fmla="*/ 2147483647 w 22"/>
                <a:gd name="T17" fmla="*/ 2147483647 h 16"/>
                <a:gd name="T18" fmla="*/ 2147483647 w 22"/>
                <a:gd name="T19" fmla="*/ 2147483647 h 16"/>
                <a:gd name="T20" fmla="*/ 2147483647 w 2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6"/>
                <a:gd name="T35" fmla="*/ 22 w 2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6">
                  <a:moveTo>
                    <a:pt x="22" y="14"/>
                  </a:moveTo>
                  <a:lnTo>
                    <a:pt x="20" y="16"/>
                  </a:lnTo>
                  <a:lnTo>
                    <a:pt x="18" y="16"/>
                  </a:lnTo>
                  <a:lnTo>
                    <a:pt x="12" y="14"/>
                  </a:lnTo>
                  <a:lnTo>
                    <a:pt x="6" y="10"/>
                  </a:lnTo>
                  <a:lnTo>
                    <a:pt x="0" y="2"/>
                  </a:lnTo>
                  <a:lnTo>
                    <a:pt x="0" y="0"/>
                  </a:lnTo>
                  <a:lnTo>
                    <a:pt x="6" y="2"/>
                  </a:lnTo>
                  <a:lnTo>
                    <a:pt x="12" y="4"/>
                  </a:lnTo>
                  <a:lnTo>
                    <a:pt x="20" y="8"/>
                  </a:lnTo>
                  <a:lnTo>
                    <a:pt x="2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82" name="Freeform 298"/>
            <p:cNvSpPr/>
            <p:nvPr/>
          </p:nvSpPr>
          <p:spPr bwMode="auto">
            <a:xfrm>
              <a:off x="8396959" y="4810562"/>
              <a:ext cx="19603" cy="38495"/>
            </a:xfrm>
            <a:custGeom>
              <a:avLst/>
              <a:gdLst>
                <a:gd name="T0" fmla="*/ 2147483647 w 14"/>
                <a:gd name="T1" fmla="*/ 0 h 24"/>
                <a:gd name="T2" fmla="*/ 2147483647 w 14"/>
                <a:gd name="T3" fmla="*/ 2147483647 h 24"/>
                <a:gd name="T4" fmla="*/ 2147483647 w 14"/>
                <a:gd name="T5" fmla="*/ 2147483647 h 24"/>
                <a:gd name="T6" fmla="*/ 2147483647 w 14"/>
                <a:gd name="T7" fmla="*/ 2147483647 h 24"/>
                <a:gd name="T8" fmla="*/ 2147483647 w 14"/>
                <a:gd name="T9" fmla="*/ 2147483647 h 24"/>
                <a:gd name="T10" fmla="*/ 2147483647 w 14"/>
                <a:gd name="T11" fmla="*/ 2147483647 h 24"/>
                <a:gd name="T12" fmla="*/ 2147483647 w 14"/>
                <a:gd name="T13" fmla="*/ 2147483647 h 24"/>
                <a:gd name="T14" fmla="*/ 2147483647 w 14"/>
                <a:gd name="T15" fmla="*/ 2147483647 h 24"/>
                <a:gd name="T16" fmla="*/ 0 w 14"/>
                <a:gd name="T17" fmla="*/ 2147483647 h 24"/>
                <a:gd name="T18" fmla="*/ 0 w 14"/>
                <a:gd name="T19" fmla="*/ 2147483647 h 24"/>
                <a:gd name="T20" fmla="*/ 0 w 14"/>
                <a:gd name="T21" fmla="*/ 2147483647 h 24"/>
                <a:gd name="T22" fmla="*/ 2147483647 w 14"/>
                <a:gd name="T23" fmla="*/ 2147483647 h 24"/>
                <a:gd name="T24" fmla="*/ 2147483647 w 1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4"/>
                <a:gd name="T41" fmla="*/ 14 w 1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4">
                  <a:moveTo>
                    <a:pt x="2" y="0"/>
                  </a:moveTo>
                  <a:lnTo>
                    <a:pt x="6" y="6"/>
                  </a:lnTo>
                  <a:lnTo>
                    <a:pt x="10" y="12"/>
                  </a:lnTo>
                  <a:lnTo>
                    <a:pt x="12" y="18"/>
                  </a:lnTo>
                  <a:lnTo>
                    <a:pt x="14" y="24"/>
                  </a:lnTo>
                  <a:lnTo>
                    <a:pt x="12" y="24"/>
                  </a:lnTo>
                  <a:lnTo>
                    <a:pt x="8" y="22"/>
                  </a:lnTo>
                  <a:lnTo>
                    <a:pt x="2" y="16"/>
                  </a:lnTo>
                  <a:lnTo>
                    <a:pt x="0" y="12"/>
                  </a:lnTo>
                  <a:lnTo>
                    <a:pt x="0" y="8"/>
                  </a:lnTo>
                  <a:lnTo>
                    <a:pt x="0" y="2"/>
                  </a:lnTo>
                  <a:lnTo>
                    <a:pt x="4" y="2"/>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83" name="Freeform 299"/>
            <p:cNvSpPr/>
            <p:nvPr/>
          </p:nvSpPr>
          <p:spPr bwMode="auto">
            <a:xfrm>
              <a:off x="8408490" y="4866315"/>
              <a:ext cx="25369" cy="15929"/>
            </a:xfrm>
            <a:custGeom>
              <a:avLst/>
              <a:gdLst>
                <a:gd name="T0" fmla="*/ 2147483647 w 18"/>
                <a:gd name="T1" fmla="*/ 2147483647 h 10"/>
                <a:gd name="T2" fmla="*/ 2147483647 w 18"/>
                <a:gd name="T3" fmla="*/ 2147483647 h 10"/>
                <a:gd name="T4" fmla="*/ 2147483647 w 18"/>
                <a:gd name="T5" fmla="*/ 2147483647 h 10"/>
                <a:gd name="T6" fmla="*/ 0 w 18"/>
                <a:gd name="T7" fmla="*/ 2147483647 h 10"/>
                <a:gd name="T8" fmla="*/ 0 w 18"/>
                <a:gd name="T9" fmla="*/ 0 h 10"/>
                <a:gd name="T10" fmla="*/ 2147483647 w 18"/>
                <a:gd name="T11" fmla="*/ 0 h 10"/>
                <a:gd name="T12" fmla="*/ 2147483647 w 18"/>
                <a:gd name="T13" fmla="*/ 2147483647 h 10"/>
                <a:gd name="T14" fmla="*/ 2147483647 w 18"/>
                <a:gd name="T15" fmla="*/ 2147483647 h 10"/>
                <a:gd name="T16" fmla="*/ 2147483647 w 18"/>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
                <a:gd name="T29" fmla="*/ 18 w 18"/>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
                  <a:moveTo>
                    <a:pt x="18" y="10"/>
                  </a:moveTo>
                  <a:lnTo>
                    <a:pt x="10" y="10"/>
                  </a:lnTo>
                  <a:lnTo>
                    <a:pt x="4" y="8"/>
                  </a:lnTo>
                  <a:lnTo>
                    <a:pt x="0" y="2"/>
                  </a:lnTo>
                  <a:lnTo>
                    <a:pt x="0" y="0"/>
                  </a:lnTo>
                  <a:lnTo>
                    <a:pt x="6" y="0"/>
                  </a:lnTo>
                  <a:lnTo>
                    <a:pt x="12" y="4"/>
                  </a:lnTo>
                  <a:lnTo>
                    <a:pt x="16" y="6"/>
                  </a:lnTo>
                  <a:lnTo>
                    <a:pt x="18"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84" name="Freeform 300"/>
            <p:cNvSpPr/>
            <p:nvPr/>
          </p:nvSpPr>
          <p:spPr bwMode="auto">
            <a:xfrm>
              <a:off x="8302403" y="4790651"/>
              <a:ext cx="34594" cy="33186"/>
            </a:xfrm>
            <a:custGeom>
              <a:avLst/>
              <a:gdLst>
                <a:gd name="T0" fmla="*/ 2147483647 w 24"/>
                <a:gd name="T1" fmla="*/ 0 h 20"/>
                <a:gd name="T2" fmla="*/ 2147483647 w 24"/>
                <a:gd name="T3" fmla="*/ 2147483647 h 20"/>
                <a:gd name="T4" fmla="*/ 2147483647 w 24"/>
                <a:gd name="T5" fmla="*/ 2147483647 h 20"/>
                <a:gd name="T6" fmla="*/ 2147483647 w 24"/>
                <a:gd name="T7" fmla="*/ 2147483647 h 20"/>
                <a:gd name="T8" fmla="*/ 2147483647 w 24"/>
                <a:gd name="T9" fmla="*/ 2147483647 h 20"/>
                <a:gd name="T10" fmla="*/ 2147483647 w 24"/>
                <a:gd name="T11" fmla="*/ 2147483647 h 20"/>
                <a:gd name="T12" fmla="*/ 2147483647 w 24"/>
                <a:gd name="T13" fmla="*/ 2147483647 h 20"/>
                <a:gd name="T14" fmla="*/ 2147483647 w 24"/>
                <a:gd name="T15" fmla="*/ 2147483647 h 20"/>
                <a:gd name="T16" fmla="*/ 2147483647 w 24"/>
                <a:gd name="T17" fmla="*/ 2147483647 h 20"/>
                <a:gd name="T18" fmla="*/ 2147483647 w 24"/>
                <a:gd name="T19" fmla="*/ 2147483647 h 20"/>
                <a:gd name="T20" fmla="*/ 2147483647 w 24"/>
                <a:gd name="T21" fmla="*/ 2147483647 h 20"/>
                <a:gd name="T22" fmla="*/ 2147483647 w 24"/>
                <a:gd name="T23" fmla="*/ 2147483647 h 20"/>
                <a:gd name="T24" fmla="*/ 2147483647 w 24"/>
                <a:gd name="T25" fmla="*/ 2147483647 h 20"/>
                <a:gd name="T26" fmla="*/ 2147483647 w 24"/>
                <a:gd name="T27" fmla="*/ 2147483647 h 20"/>
                <a:gd name="T28" fmla="*/ 2147483647 w 24"/>
                <a:gd name="T29" fmla="*/ 2147483647 h 20"/>
                <a:gd name="T30" fmla="*/ 2147483647 w 24"/>
                <a:gd name="T31" fmla="*/ 2147483647 h 20"/>
                <a:gd name="T32" fmla="*/ 0 w 24"/>
                <a:gd name="T33" fmla="*/ 2147483647 h 20"/>
                <a:gd name="T34" fmla="*/ 0 w 24"/>
                <a:gd name="T35" fmla="*/ 0 h 20"/>
                <a:gd name="T36" fmla="*/ 2147483647 w 24"/>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0"/>
                <a:gd name="T59" fmla="*/ 24 w 24"/>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0">
                  <a:moveTo>
                    <a:pt x="6" y="0"/>
                  </a:moveTo>
                  <a:lnTo>
                    <a:pt x="6" y="2"/>
                  </a:lnTo>
                  <a:lnTo>
                    <a:pt x="8" y="4"/>
                  </a:lnTo>
                  <a:lnTo>
                    <a:pt x="14" y="8"/>
                  </a:lnTo>
                  <a:lnTo>
                    <a:pt x="20" y="12"/>
                  </a:lnTo>
                  <a:lnTo>
                    <a:pt x="24" y="14"/>
                  </a:lnTo>
                  <a:lnTo>
                    <a:pt x="24" y="16"/>
                  </a:lnTo>
                  <a:lnTo>
                    <a:pt x="22" y="20"/>
                  </a:lnTo>
                  <a:lnTo>
                    <a:pt x="20" y="20"/>
                  </a:lnTo>
                  <a:lnTo>
                    <a:pt x="16" y="18"/>
                  </a:lnTo>
                  <a:lnTo>
                    <a:pt x="14" y="14"/>
                  </a:lnTo>
                  <a:lnTo>
                    <a:pt x="10" y="14"/>
                  </a:lnTo>
                  <a:lnTo>
                    <a:pt x="10" y="12"/>
                  </a:lnTo>
                  <a:lnTo>
                    <a:pt x="8" y="8"/>
                  </a:lnTo>
                  <a:lnTo>
                    <a:pt x="6" y="8"/>
                  </a:lnTo>
                  <a:lnTo>
                    <a:pt x="6" y="4"/>
                  </a:lnTo>
                  <a:lnTo>
                    <a:pt x="0" y="4"/>
                  </a:lnTo>
                  <a:lnTo>
                    <a:pt x="0"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85" name="Freeform 301"/>
            <p:cNvSpPr/>
            <p:nvPr/>
          </p:nvSpPr>
          <p:spPr bwMode="auto">
            <a:xfrm>
              <a:off x="8515729" y="5032246"/>
              <a:ext cx="18450" cy="17257"/>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0 w 12"/>
                <a:gd name="T11" fmla="*/ 0 h 12"/>
                <a:gd name="T12" fmla="*/ 2147483647 w 12"/>
                <a:gd name="T13" fmla="*/ 0 h 12"/>
                <a:gd name="T14" fmla="*/ 2147483647 w 12"/>
                <a:gd name="T15" fmla="*/ 2147483647 h 12"/>
                <a:gd name="T16" fmla="*/ 2147483647 w 12"/>
                <a:gd name="T17" fmla="*/ 2147483647 h 12"/>
                <a:gd name="T18" fmla="*/ 2147483647 w 12"/>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8"/>
                  </a:moveTo>
                  <a:lnTo>
                    <a:pt x="10" y="10"/>
                  </a:lnTo>
                  <a:lnTo>
                    <a:pt x="8" y="12"/>
                  </a:lnTo>
                  <a:lnTo>
                    <a:pt x="4" y="12"/>
                  </a:lnTo>
                  <a:lnTo>
                    <a:pt x="2" y="8"/>
                  </a:lnTo>
                  <a:lnTo>
                    <a:pt x="0" y="0"/>
                  </a:lnTo>
                  <a:lnTo>
                    <a:pt x="2" y="0"/>
                  </a:lnTo>
                  <a:lnTo>
                    <a:pt x="6" y="2"/>
                  </a:lnTo>
                  <a:lnTo>
                    <a:pt x="10" y="6"/>
                  </a:ln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86" name="Freeform 302"/>
            <p:cNvSpPr/>
            <p:nvPr/>
          </p:nvSpPr>
          <p:spPr bwMode="auto">
            <a:xfrm>
              <a:off x="8741739" y="5073396"/>
              <a:ext cx="35746" cy="23894"/>
            </a:xfrm>
            <a:custGeom>
              <a:avLst/>
              <a:gdLst>
                <a:gd name="T0" fmla="*/ 2147483647 w 24"/>
                <a:gd name="T1" fmla="*/ 2147483647 h 16"/>
                <a:gd name="T2" fmla="*/ 2147483647 w 24"/>
                <a:gd name="T3" fmla="*/ 2147483647 h 16"/>
                <a:gd name="T4" fmla="*/ 2147483647 w 24"/>
                <a:gd name="T5" fmla="*/ 2147483647 h 16"/>
                <a:gd name="T6" fmla="*/ 2147483647 w 24"/>
                <a:gd name="T7" fmla="*/ 2147483647 h 16"/>
                <a:gd name="T8" fmla="*/ 2147483647 w 24"/>
                <a:gd name="T9" fmla="*/ 2147483647 h 16"/>
                <a:gd name="T10" fmla="*/ 2147483647 w 24"/>
                <a:gd name="T11" fmla="*/ 2147483647 h 16"/>
                <a:gd name="T12" fmla="*/ 2147483647 w 24"/>
                <a:gd name="T13" fmla="*/ 2147483647 h 16"/>
                <a:gd name="T14" fmla="*/ 0 w 24"/>
                <a:gd name="T15" fmla="*/ 2147483647 h 16"/>
                <a:gd name="T16" fmla="*/ 2147483647 w 24"/>
                <a:gd name="T17" fmla="*/ 2147483647 h 16"/>
                <a:gd name="T18" fmla="*/ 2147483647 w 24"/>
                <a:gd name="T19" fmla="*/ 2147483647 h 16"/>
                <a:gd name="T20" fmla="*/ 2147483647 w 24"/>
                <a:gd name="T21" fmla="*/ 2147483647 h 16"/>
                <a:gd name="T22" fmla="*/ 2147483647 w 24"/>
                <a:gd name="T23" fmla="*/ 0 h 16"/>
                <a:gd name="T24" fmla="*/ 2147483647 w 24"/>
                <a:gd name="T25" fmla="*/ 0 h 16"/>
                <a:gd name="T26" fmla="*/ 2147483647 w 24"/>
                <a:gd name="T27" fmla="*/ 2147483647 h 16"/>
                <a:gd name="T28" fmla="*/ 2147483647 w 24"/>
                <a:gd name="T29" fmla="*/ 2147483647 h 16"/>
                <a:gd name="T30" fmla="*/ 2147483647 w 24"/>
                <a:gd name="T31" fmla="*/ 2147483647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16"/>
                <a:gd name="T50" fmla="*/ 24 w 24"/>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16">
                  <a:moveTo>
                    <a:pt x="24" y="8"/>
                  </a:moveTo>
                  <a:lnTo>
                    <a:pt x="22" y="12"/>
                  </a:lnTo>
                  <a:lnTo>
                    <a:pt x="20" y="14"/>
                  </a:lnTo>
                  <a:lnTo>
                    <a:pt x="16" y="16"/>
                  </a:lnTo>
                  <a:lnTo>
                    <a:pt x="12" y="16"/>
                  </a:lnTo>
                  <a:lnTo>
                    <a:pt x="6" y="14"/>
                  </a:lnTo>
                  <a:lnTo>
                    <a:pt x="2" y="14"/>
                  </a:lnTo>
                  <a:lnTo>
                    <a:pt x="0" y="12"/>
                  </a:lnTo>
                  <a:lnTo>
                    <a:pt x="2" y="8"/>
                  </a:lnTo>
                  <a:lnTo>
                    <a:pt x="4" y="4"/>
                  </a:lnTo>
                  <a:lnTo>
                    <a:pt x="8" y="2"/>
                  </a:lnTo>
                  <a:lnTo>
                    <a:pt x="12" y="0"/>
                  </a:lnTo>
                  <a:lnTo>
                    <a:pt x="16" y="0"/>
                  </a:lnTo>
                  <a:lnTo>
                    <a:pt x="20" y="2"/>
                  </a:lnTo>
                  <a:lnTo>
                    <a:pt x="22" y="4"/>
                  </a:lnTo>
                  <a:lnTo>
                    <a:pt x="24"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87" name="Freeform 303"/>
            <p:cNvSpPr/>
            <p:nvPr/>
          </p:nvSpPr>
          <p:spPr bwMode="auto">
            <a:xfrm>
              <a:off x="8779791" y="5040210"/>
              <a:ext cx="40359" cy="23894"/>
            </a:xfrm>
            <a:custGeom>
              <a:avLst/>
              <a:gdLst>
                <a:gd name="T0" fmla="*/ 2147483647 w 28"/>
                <a:gd name="T1" fmla="*/ 2147483647 h 14"/>
                <a:gd name="T2" fmla="*/ 2147483647 w 28"/>
                <a:gd name="T3" fmla="*/ 2147483647 h 14"/>
                <a:gd name="T4" fmla="*/ 2147483647 w 28"/>
                <a:gd name="T5" fmla="*/ 2147483647 h 14"/>
                <a:gd name="T6" fmla="*/ 2147483647 w 28"/>
                <a:gd name="T7" fmla="*/ 2147483647 h 14"/>
                <a:gd name="T8" fmla="*/ 2147483647 w 28"/>
                <a:gd name="T9" fmla="*/ 2147483647 h 14"/>
                <a:gd name="T10" fmla="*/ 2147483647 w 28"/>
                <a:gd name="T11" fmla="*/ 2147483647 h 14"/>
                <a:gd name="T12" fmla="*/ 0 w 28"/>
                <a:gd name="T13" fmla="*/ 2147483647 h 14"/>
                <a:gd name="T14" fmla="*/ 0 w 28"/>
                <a:gd name="T15" fmla="*/ 2147483647 h 14"/>
                <a:gd name="T16" fmla="*/ 2147483647 w 28"/>
                <a:gd name="T17" fmla="*/ 2147483647 h 14"/>
                <a:gd name="T18" fmla="*/ 2147483647 w 28"/>
                <a:gd name="T19" fmla="*/ 2147483647 h 14"/>
                <a:gd name="T20" fmla="*/ 2147483647 w 28"/>
                <a:gd name="T21" fmla="*/ 0 h 14"/>
                <a:gd name="T22" fmla="*/ 2147483647 w 28"/>
                <a:gd name="T23" fmla="*/ 0 h 14"/>
                <a:gd name="T24" fmla="*/ 2147483647 w 28"/>
                <a:gd name="T25" fmla="*/ 0 h 14"/>
                <a:gd name="T26" fmla="*/ 2147483647 w 28"/>
                <a:gd name="T27" fmla="*/ 2147483647 h 14"/>
                <a:gd name="T28" fmla="*/ 2147483647 w 28"/>
                <a:gd name="T29" fmla="*/ 2147483647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4"/>
                <a:gd name="T47" fmla="*/ 28 w 2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4">
                  <a:moveTo>
                    <a:pt x="26" y="4"/>
                  </a:moveTo>
                  <a:lnTo>
                    <a:pt x="22" y="6"/>
                  </a:lnTo>
                  <a:lnTo>
                    <a:pt x="18" y="10"/>
                  </a:lnTo>
                  <a:lnTo>
                    <a:pt x="10" y="12"/>
                  </a:lnTo>
                  <a:lnTo>
                    <a:pt x="6" y="14"/>
                  </a:lnTo>
                  <a:lnTo>
                    <a:pt x="2" y="12"/>
                  </a:lnTo>
                  <a:lnTo>
                    <a:pt x="0" y="10"/>
                  </a:lnTo>
                  <a:lnTo>
                    <a:pt x="0" y="6"/>
                  </a:lnTo>
                  <a:lnTo>
                    <a:pt x="2" y="6"/>
                  </a:lnTo>
                  <a:lnTo>
                    <a:pt x="8" y="2"/>
                  </a:lnTo>
                  <a:lnTo>
                    <a:pt x="14" y="0"/>
                  </a:lnTo>
                  <a:lnTo>
                    <a:pt x="22" y="0"/>
                  </a:lnTo>
                  <a:lnTo>
                    <a:pt x="26" y="0"/>
                  </a:lnTo>
                  <a:lnTo>
                    <a:pt x="28" y="2"/>
                  </a:lnTo>
                  <a:lnTo>
                    <a:pt x="2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88" name="Freeform 304"/>
            <p:cNvSpPr/>
            <p:nvPr/>
          </p:nvSpPr>
          <p:spPr bwMode="auto">
            <a:xfrm>
              <a:off x="7428346" y="4515871"/>
              <a:ext cx="145292" cy="215046"/>
            </a:xfrm>
            <a:custGeom>
              <a:avLst/>
              <a:gdLst>
                <a:gd name="T0" fmla="*/ 2147483647 w 100"/>
                <a:gd name="T1" fmla="*/ 2147483647 h 136"/>
                <a:gd name="T2" fmla="*/ 2147483647 w 100"/>
                <a:gd name="T3" fmla="*/ 2147483647 h 136"/>
                <a:gd name="T4" fmla="*/ 2147483647 w 100"/>
                <a:gd name="T5" fmla="*/ 2147483647 h 136"/>
                <a:gd name="T6" fmla="*/ 2147483647 w 100"/>
                <a:gd name="T7" fmla="*/ 2147483647 h 136"/>
                <a:gd name="T8" fmla="*/ 2147483647 w 100"/>
                <a:gd name="T9" fmla="*/ 2147483647 h 136"/>
                <a:gd name="T10" fmla="*/ 2147483647 w 100"/>
                <a:gd name="T11" fmla="*/ 2147483647 h 136"/>
                <a:gd name="T12" fmla="*/ 2147483647 w 100"/>
                <a:gd name="T13" fmla="*/ 2147483647 h 136"/>
                <a:gd name="T14" fmla="*/ 2147483647 w 100"/>
                <a:gd name="T15" fmla="*/ 2147483647 h 136"/>
                <a:gd name="T16" fmla="*/ 2147483647 w 100"/>
                <a:gd name="T17" fmla="*/ 0 h 136"/>
                <a:gd name="T18" fmla="*/ 2147483647 w 100"/>
                <a:gd name="T19" fmla="*/ 2147483647 h 136"/>
                <a:gd name="T20" fmla="*/ 2147483647 w 100"/>
                <a:gd name="T21" fmla="*/ 2147483647 h 136"/>
                <a:gd name="T22" fmla="*/ 2147483647 w 100"/>
                <a:gd name="T23" fmla="*/ 2147483647 h 136"/>
                <a:gd name="T24" fmla="*/ 2147483647 w 100"/>
                <a:gd name="T25" fmla="*/ 2147483647 h 136"/>
                <a:gd name="T26" fmla="*/ 2147483647 w 100"/>
                <a:gd name="T27" fmla="*/ 2147483647 h 136"/>
                <a:gd name="T28" fmla="*/ 2147483647 w 100"/>
                <a:gd name="T29" fmla="*/ 2147483647 h 136"/>
                <a:gd name="T30" fmla="*/ 2147483647 w 100"/>
                <a:gd name="T31" fmla="*/ 2147483647 h 136"/>
                <a:gd name="T32" fmla="*/ 2147483647 w 100"/>
                <a:gd name="T33" fmla="*/ 2147483647 h 136"/>
                <a:gd name="T34" fmla="*/ 2147483647 w 100"/>
                <a:gd name="T35" fmla="*/ 2147483647 h 136"/>
                <a:gd name="T36" fmla="*/ 2147483647 w 100"/>
                <a:gd name="T37" fmla="*/ 2147483647 h 136"/>
                <a:gd name="T38" fmla="*/ 2147483647 w 100"/>
                <a:gd name="T39" fmla="*/ 2147483647 h 136"/>
                <a:gd name="T40" fmla="*/ 2147483647 w 100"/>
                <a:gd name="T41" fmla="*/ 2147483647 h 136"/>
                <a:gd name="T42" fmla="*/ 2147483647 w 100"/>
                <a:gd name="T43" fmla="*/ 2147483647 h 136"/>
                <a:gd name="T44" fmla="*/ 2147483647 w 100"/>
                <a:gd name="T45" fmla="*/ 2147483647 h 136"/>
                <a:gd name="T46" fmla="*/ 2147483647 w 100"/>
                <a:gd name="T47" fmla="*/ 2147483647 h 136"/>
                <a:gd name="T48" fmla="*/ 2147483647 w 100"/>
                <a:gd name="T49" fmla="*/ 2147483647 h 136"/>
                <a:gd name="T50" fmla="*/ 2147483647 w 100"/>
                <a:gd name="T51" fmla="*/ 2147483647 h 136"/>
                <a:gd name="T52" fmla="*/ 2147483647 w 100"/>
                <a:gd name="T53" fmla="*/ 2147483647 h 136"/>
                <a:gd name="T54" fmla="*/ 2147483647 w 100"/>
                <a:gd name="T55" fmla="*/ 2147483647 h 136"/>
                <a:gd name="T56" fmla="*/ 2147483647 w 100"/>
                <a:gd name="T57" fmla="*/ 2147483647 h 136"/>
                <a:gd name="T58" fmla="*/ 2147483647 w 100"/>
                <a:gd name="T59" fmla="*/ 2147483647 h 136"/>
                <a:gd name="T60" fmla="*/ 2147483647 w 100"/>
                <a:gd name="T61" fmla="*/ 2147483647 h 136"/>
                <a:gd name="T62" fmla="*/ 2147483647 w 100"/>
                <a:gd name="T63" fmla="*/ 2147483647 h 136"/>
                <a:gd name="T64" fmla="*/ 2147483647 w 100"/>
                <a:gd name="T65" fmla="*/ 2147483647 h 136"/>
                <a:gd name="T66" fmla="*/ 2147483647 w 100"/>
                <a:gd name="T67" fmla="*/ 2147483647 h 136"/>
                <a:gd name="T68" fmla="*/ 2147483647 w 100"/>
                <a:gd name="T69" fmla="*/ 2147483647 h 136"/>
                <a:gd name="T70" fmla="*/ 2147483647 w 100"/>
                <a:gd name="T71" fmla="*/ 2147483647 h 136"/>
                <a:gd name="T72" fmla="*/ 2147483647 w 100"/>
                <a:gd name="T73" fmla="*/ 2147483647 h 136"/>
                <a:gd name="T74" fmla="*/ 2147483647 w 100"/>
                <a:gd name="T75" fmla="*/ 2147483647 h 136"/>
                <a:gd name="T76" fmla="*/ 2147483647 w 100"/>
                <a:gd name="T77" fmla="*/ 2147483647 h 136"/>
                <a:gd name="T78" fmla="*/ 2147483647 w 100"/>
                <a:gd name="T79" fmla="*/ 2147483647 h 136"/>
                <a:gd name="T80" fmla="*/ 0 w 100"/>
                <a:gd name="T81" fmla="*/ 2147483647 h 136"/>
                <a:gd name="T82" fmla="*/ 2147483647 w 100"/>
                <a:gd name="T83" fmla="*/ 2147483647 h 136"/>
                <a:gd name="T84" fmla="*/ 2147483647 w 100"/>
                <a:gd name="T85" fmla="*/ 2147483647 h 1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136"/>
                <a:gd name="T131" fmla="*/ 100 w 100"/>
                <a:gd name="T132" fmla="*/ 136 h 1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136">
                  <a:moveTo>
                    <a:pt x="12" y="46"/>
                  </a:moveTo>
                  <a:lnTo>
                    <a:pt x="12" y="28"/>
                  </a:lnTo>
                  <a:lnTo>
                    <a:pt x="16" y="26"/>
                  </a:lnTo>
                  <a:lnTo>
                    <a:pt x="18" y="22"/>
                  </a:lnTo>
                  <a:lnTo>
                    <a:pt x="24" y="14"/>
                  </a:lnTo>
                  <a:lnTo>
                    <a:pt x="28" y="10"/>
                  </a:lnTo>
                  <a:lnTo>
                    <a:pt x="32" y="8"/>
                  </a:lnTo>
                  <a:lnTo>
                    <a:pt x="34" y="6"/>
                  </a:lnTo>
                  <a:lnTo>
                    <a:pt x="36" y="6"/>
                  </a:lnTo>
                  <a:lnTo>
                    <a:pt x="38" y="8"/>
                  </a:lnTo>
                  <a:lnTo>
                    <a:pt x="42" y="10"/>
                  </a:lnTo>
                  <a:lnTo>
                    <a:pt x="60" y="12"/>
                  </a:lnTo>
                  <a:lnTo>
                    <a:pt x="80" y="14"/>
                  </a:lnTo>
                  <a:lnTo>
                    <a:pt x="84" y="12"/>
                  </a:lnTo>
                  <a:lnTo>
                    <a:pt x="88" y="12"/>
                  </a:lnTo>
                  <a:lnTo>
                    <a:pt x="90" y="8"/>
                  </a:lnTo>
                  <a:lnTo>
                    <a:pt x="94" y="2"/>
                  </a:lnTo>
                  <a:lnTo>
                    <a:pt x="100" y="0"/>
                  </a:lnTo>
                  <a:lnTo>
                    <a:pt x="100" y="6"/>
                  </a:lnTo>
                  <a:lnTo>
                    <a:pt x="90" y="16"/>
                  </a:lnTo>
                  <a:lnTo>
                    <a:pt x="86" y="22"/>
                  </a:lnTo>
                  <a:lnTo>
                    <a:pt x="82" y="24"/>
                  </a:lnTo>
                  <a:lnTo>
                    <a:pt x="76" y="24"/>
                  </a:lnTo>
                  <a:lnTo>
                    <a:pt x="70" y="24"/>
                  </a:lnTo>
                  <a:lnTo>
                    <a:pt x="64" y="22"/>
                  </a:lnTo>
                  <a:lnTo>
                    <a:pt x="26" y="22"/>
                  </a:lnTo>
                  <a:lnTo>
                    <a:pt x="22" y="24"/>
                  </a:lnTo>
                  <a:lnTo>
                    <a:pt x="22" y="26"/>
                  </a:lnTo>
                  <a:lnTo>
                    <a:pt x="20" y="34"/>
                  </a:lnTo>
                  <a:lnTo>
                    <a:pt x="22" y="38"/>
                  </a:lnTo>
                  <a:lnTo>
                    <a:pt x="24" y="46"/>
                  </a:lnTo>
                  <a:lnTo>
                    <a:pt x="28" y="52"/>
                  </a:lnTo>
                  <a:lnTo>
                    <a:pt x="32" y="54"/>
                  </a:lnTo>
                  <a:lnTo>
                    <a:pt x="34" y="54"/>
                  </a:lnTo>
                  <a:lnTo>
                    <a:pt x="36" y="52"/>
                  </a:lnTo>
                  <a:lnTo>
                    <a:pt x="40" y="50"/>
                  </a:lnTo>
                  <a:lnTo>
                    <a:pt x="46" y="46"/>
                  </a:lnTo>
                  <a:lnTo>
                    <a:pt x="54" y="44"/>
                  </a:lnTo>
                  <a:lnTo>
                    <a:pt x="62" y="42"/>
                  </a:lnTo>
                  <a:lnTo>
                    <a:pt x="68" y="40"/>
                  </a:lnTo>
                  <a:lnTo>
                    <a:pt x="74" y="40"/>
                  </a:lnTo>
                  <a:lnTo>
                    <a:pt x="72" y="42"/>
                  </a:lnTo>
                  <a:lnTo>
                    <a:pt x="68" y="44"/>
                  </a:lnTo>
                  <a:lnTo>
                    <a:pt x="62" y="48"/>
                  </a:lnTo>
                  <a:lnTo>
                    <a:pt x="56" y="50"/>
                  </a:lnTo>
                  <a:lnTo>
                    <a:pt x="50" y="56"/>
                  </a:lnTo>
                  <a:lnTo>
                    <a:pt x="42" y="66"/>
                  </a:lnTo>
                  <a:lnTo>
                    <a:pt x="44" y="66"/>
                  </a:lnTo>
                  <a:lnTo>
                    <a:pt x="46" y="70"/>
                  </a:lnTo>
                  <a:lnTo>
                    <a:pt x="48" y="76"/>
                  </a:lnTo>
                  <a:lnTo>
                    <a:pt x="54" y="84"/>
                  </a:lnTo>
                  <a:lnTo>
                    <a:pt x="54" y="98"/>
                  </a:lnTo>
                  <a:lnTo>
                    <a:pt x="56" y="102"/>
                  </a:lnTo>
                  <a:lnTo>
                    <a:pt x="60" y="104"/>
                  </a:lnTo>
                  <a:lnTo>
                    <a:pt x="64" y="104"/>
                  </a:lnTo>
                  <a:lnTo>
                    <a:pt x="64" y="106"/>
                  </a:lnTo>
                  <a:lnTo>
                    <a:pt x="60" y="110"/>
                  </a:lnTo>
                  <a:lnTo>
                    <a:pt x="54" y="114"/>
                  </a:lnTo>
                  <a:lnTo>
                    <a:pt x="50" y="118"/>
                  </a:lnTo>
                  <a:lnTo>
                    <a:pt x="44" y="118"/>
                  </a:lnTo>
                  <a:lnTo>
                    <a:pt x="32" y="92"/>
                  </a:lnTo>
                  <a:lnTo>
                    <a:pt x="32" y="88"/>
                  </a:lnTo>
                  <a:lnTo>
                    <a:pt x="34" y="84"/>
                  </a:lnTo>
                  <a:lnTo>
                    <a:pt x="32" y="78"/>
                  </a:lnTo>
                  <a:lnTo>
                    <a:pt x="28" y="80"/>
                  </a:lnTo>
                  <a:lnTo>
                    <a:pt x="24" y="78"/>
                  </a:lnTo>
                  <a:lnTo>
                    <a:pt x="22" y="106"/>
                  </a:lnTo>
                  <a:lnTo>
                    <a:pt x="22" y="120"/>
                  </a:lnTo>
                  <a:lnTo>
                    <a:pt x="20" y="126"/>
                  </a:lnTo>
                  <a:lnTo>
                    <a:pt x="18" y="132"/>
                  </a:lnTo>
                  <a:lnTo>
                    <a:pt x="14" y="134"/>
                  </a:lnTo>
                  <a:lnTo>
                    <a:pt x="8" y="136"/>
                  </a:lnTo>
                  <a:lnTo>
                    <a:pt x="6" y="134"/>
                  </a:lnTo>
                  <a:lnTo>
                    <a:pt x="6" y="130"/>
                  </a:lnTo>
                  <a:lnTo>
                    <a:pt x="6" y="120"/>
                  </a:lnTo>
                  <a:lnTo>
                    <a:pt x="6" y="116"/>
                  </a:lnTo>
                  <a:lnTo>
                    <a:pt x="8" y="110"/>
                  </a:lnTo>
                  <a:lnTo>
                    <a:pt x="10" y="102"/>
                  </a:lnTo>
                  <a:lnTo>
                    <a:pt x="10" y="94"/>
                  </a:lnTo>
                  <a:lnTo>
                    <a:pt x="4" y="94"/>
                  </a:lnTo>
                  <a:lnTo>
                    <a:pt x="0" y="92"/>
                  </a:lnTo>
                  <a:lnTo>
                    <a:pt x="0" y="90"/>
                  </a:lnTo>
                  <a:lnTo>
                    <a:pt x="0" y="78"/>
                  </a:lnTo>
                  <a:lnTo>
                    <a:pt x="4" y="66"/>
                  </a:lnTo>
                  <a:lnTo>
                    <a:pt x="8" y="54"/>
                  </a:lnTo>
                  <a:lnTo>
                    <a:pt x="12" y="44"/>
                  </a:lnTo>
                  <a:lnTo>
                    <a:pt x="12"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89" name="Freeform 305"/>
            <p:cNvSpPr/>
            <p:nvPr/>
          </p:nvSpPr>
          <p:spPr bwMode="auto">
            <a:xfrm>
              <a:off x="7216174" y="4360560"/>
              <a:ext cx="221397" cy="177877"/>
            </a:xfrm>
            <a:custGeom>
              <a:avLst/>
              <a:gdLst>
                <a:gd name="T0" fmla="*/ 2147483647 w 152"/>
                <a:gd name="T1" fmla="*/ 2147483647 h 112"/>
                <a:gd name="T2" fmla="*/ 2147483647 w 152"/>
                <a:gd name="T3" fmla="*/ 2147483647 h 112"/>
                <a:gd name="T4" fmla="*/ 2147483647 w 152"/>
                <a:gd name="T5" fmla="*/ 2147483647 h 112"/>
                <a:gd name="T6" fmla="*/ 2147483647 w 152"/>
                <a:gd name="T7" fmla="*/ 2147483647 h 112"/>
                <a:gd name="T8" fmla="*/ 2147483647 w 152"/>
                <a:gd name="T9" fmla="*/ 2147483647 h 112"/>
                <a:gd name="T10" fmla="*/ 2147483647 w 152"/>
                <a:gd name="T11" fmla="*/ 2147483647 h 112"/>
                <a:gd name="T12" fmla="*/ 2147483647 w 152"/>
                <a:gd name="T13" fmla="*/ 2147483647 h 112"/>
                <a:gd name="T14" fmla="*/ 2147483647 w 152"/>
                <a:gd name="T15" fmla="*/ 2147483647 h 112"/>
                <a:gd name="T16" fmla="*/ 2147483647 w 152"/>
                <a:gd name="T17" fmla="*/ 2147483647 h 112"/>
                <a:gd name="T18" fmla="*/ 2147483647 w 152"/>
                <a:gd name="T19" fmla="*/ 0 h 112"/>
                <a:gd name="T20" fmla="*/ 2147483647 w 152"/>
                <a:gd name="T21" fmla="*/ 2147483647 h 112"/>
                <a:gd name="T22" fmla="*/ 2147483647 w 152"/>
                <a:gd name="T23" fmla="*/ 2147483647 h 112"/>
                <a:gd name="T24" fmla="*/ 2147483647 w 152"/>
                <a:gd name="T25" fmla="*/ 2147483647 h 112"/>
                <a:gd name="T26" fmla="*/ 2147483647 w 152"/>
                <a:gd name="T27" fmla="*/ 2147483647 h 112"/>
                <a:gd name="T28" fmla="*/ 2147483647 w 152"/>
                <a:gd name="T29" fmla="*/ 2147483647 h 112"/>
                <a:gd name="T30" fmla="*/ 2147483647 w 152"/>
                <a:gd name="T31" fmla="*/ 2147483647 h 112"/>
                <a:gd name="T32" fmla="*/ 2147483647 w 152"/>
                <a:gd name="T33" fmla="*/ 2147483647 h 112"/>
                <a:gd name="T34" fmla="*/ 2147483647 w 152"/>
                <a:gd name="T35" fmla="*/ 2147483647 h 112"/>
                <a:gd name="T36" fmla="*/ 2147483647 w 152"/>
                <a:gd name="T37" fmla="*/ 2147483647 h 112"/>
                <a:gd name="T38" fmla="*/ 2147483647 w 152"/>
                <a:gd name="T39" fmla="*/ 2147483647 h 112"/>
                <a:gd name="T40" fmla="*/ 2147483647 w 152"/>
                <a:gd name="T41" fmla="*/ 2147483647 h 112"/>
                <a:gd name="T42" fmla="*/ 2147483647 w 152"/>
                <a:gd name="T43" fmla="*/ 2147483647 h 112"/>
                <a:gd name="T44" fmla="*/ 2147483647 w 152"/>
                <a:gd name="T45" fmla="*/ 2147483647 h 112"/>
                <a:gd name="T46" fmla="*/ 2147483647 w 152"/>
                <a:gd name="T47" fmla="*/ 2147483647 h 112"/>
                <a:gd name="T48" fmla="*/ 2147483647 w 152"/>
                <a:gd name="T49" fmla="*/ 2147483647 h 112"/>
                <a:gd name="T50" fmla="*/ 2147483647 w 152"/>
                <a:gd name="T51" fmla="*/ 2147483647 h 112"/>
                <a:gd name="T52" fmla="*/ 2147483647 w 152"/>
                <a:gd name="T53" fmla="*/ 2147483647 h 112"/>
                <a:gd name="T54" fmla="*/ 2147483647 w 152"/>
                <a:gd name="T55" fmla="*/ 2147483647 h 112"/>
                <a:gd name="T56" fmla="*/ 2147483647 w 152"/>
                <a:gd name="T57" fmla="*/ 2147483647 h 112"/>
                <a:gd name="T58" fmla="*/ 2147483647 w 152"/>
                <a:gd name="T59" fmla="*/ 2147483647 h 112"/>
                <a:gd name="T60" fmla="*/ 2147483647 w 152"/>
                <a:gd name="T61" fmla="*/ 2147483647 h 112"/>
                <a:gd name="T62" fmla="*/ 2147483647 w 152"/>
                <a:gd name="T63" fmla="*/ 2147483647 h 112"/>
                <a:gd name="T64" fmla="*/ 0 w 152"/>
                <a:gd name="T65" fmla="*/ 2147483647 h 112"/>
                <a:gd name="T66" fmla="*/ 0 w 152"/>
                <a:gd name="T67" fmla="*/ 2147483647 h 112"/>
                <a:gd name="T68" fmla="*/ 0 w 152"/>
                <a:gd name="T69" fmla="*/ 2147483647 h 112"/>
                <a:gd name="T70" fmla="*/ 2147483647 w 152"/>
                <a:gd name="T71" fmla="*/ 2147483647 h 112"/>
                <a:gd name="T72" fmla="*/ 2147483647 w 152"/>
                <a:gd name="T73" fmla="*/ 2147483647 h 112"/>
                <a:gd name="T74" fmla="*/ 2147483647 w 152"/>
                <a:gd name="T75" fmla="*/ 2147483647 h 112"/>
                <a:gd name="T76" fmla="*/ 2147483647 w 152"/>
                <a:gd name="T77" fmla="*/ 2147483647 h 112"/>
                <a:gd name="T78" fmla="*/ 2147483647 w 152"/>
                <a:gd name="T79" fmla="*/ 2147483647 h 112"/>
                <a:gd name="T80" fmla="*/ 2147483647 w 152"/>
                <a:gd name="T81" fmla="*/ 2147483647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2"/>
                <a:gd name="T124" fmla="*/ 0 h 112"/>
                <a:gd name="T125" fmla="*/ 152 w 1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2" h="112">
                  <a:moveTo>
                    <a:pt x="58" y="58"/>
                  </a:moveTo>
                  <a:lnTo>
                    <a:pt x="68" y="62"/>
                  </a:lnTo>
                  <a:lnTo>
                    <a:pt x="70" y="60"/>
                  </a:lnTo>
                  <a:lnTo>
                    <a:pt x="68" y="58"/>
                  </a:lnTo>
                  <a:lnTo>
                    <a:pt x="68" y="54"/>
                  </a:lnTo>
                  <a:lnTo>
                    <a:pt x="70" y="56"/>
                  </a:lnTo>
                  <a:lnTo>
                    <a:pt x="74" y="58"/>
                  </a:lnTo>
                  <a:lnTo>
                    <a:pt x="74" y="54"/>
                  </a:lnTo>
                  <a:lnTo>
                    <a:pt x="70" y="52"/>
                  </a:lnTo>
                  <a:lnTo>
                    <a:pt x="70" y="48"/>
                  </a:lnTo>
                  <a:lnTo>
                    <a:pt x="68" y="48"/>
                  </a:lnTo>
                  <a:lnTo>
                    <a:pt x="76" y="42"/>
                  </a:lnTo>
                  <a:lnTo>
                    <a:pt x="80" y="40"/>
                  </a:lnTo>
                  <a:lnTo>
                    <a:pt x="86" y="40"/>
                  </a:lnTo>
                  <a:lnTo>
                    <a:pt x="88" y="36"/>
                  </a:lnTo>
                  <a:lnTo>
                    <a:pt x="92" y="26"/>
                  </a:lnTo>
                  <a:lnTo>
                    <a:pt x="98" y="16"/>
                  </a:lnTo>
                  <a:lnTo>
                    <a:pt x="106" y="4"/>
                  </a:lnTo>
                  <a:lnTo>
                    <a:pt x="110" y="0"/>
                  </a:lnTo>
                  <a:lnTo>
                    <a:pt x="114" y="0"/>
                  </a:lnTo>
                  <a:lnTo>
                    <a:pt x="118" y="2"/>
                  </a:lnTo>
                  <a:lnTo>
                    <a:pt x="122" y="8"/>
                  </a:lnTo>
                  <a:lnTo>
                    <a:pt x="124" y="14"/>
                  </a:lnTo>
                  <a:lnTo>
                    <a:pt x="124" y="20"/>
                  </a:lnTo>
                  <a:lnTo>
                    <a:pt x="132" y="22"/>
                  </a:lnTo>
                  <a:lnTo>
                    <a:pt x="138" y="26"/>
                  </a:lnTo>
                  <a:lnTo>
                    <a:pt x="144" y="26"/>
                  </a:lnTo>
                  <a:lnTo>
                    <a:pt x="152" y="28"/>
                  </a:lnTo>
                  <a:lnTo>
                    <a:pt x="152" y="32"/>
                  </a:lnTo>
                  <a:lnTo>
                    <a:pt x="150" y="34"/>
                  </a:lnTo>
                  <a:lnTo>
                    <a:pt x="148" y="36"/>
                  </a:lnTo>
                  <a:lnTo>
                    <a:pt x="140" y="36"/>
                  </a:lnTo>
                  <a:lnTo>
                    <a:pt x="134" y="36"/>
                  </a:lnTo>
                  <a:lnTo>
                    <a:pt x="132" y="38"/>
                  </a:lnTo>
                  <a:lnTo>
                    <a:pt x="130" y="40"/>
                  </a:lnTo>
                  <a:lnTo>
                    <a:pt x="138" y="44"/>
                  </a:lnTo>
                  <a:lnTo>
                    <a:pt x="138" y="46"/>
                  </a:lnTo>
                  <a:lnTo>
                    <a:pt x="132" y="48"/>
                  </a:lnTo>
                  <a:lnTo>
                    <a:pt x="124" y="54"/>
                  </a:lnTo>
                  <a:lnTo>
                    <a:pt x="122" y="60"/>
                  </a:lnTo>
                  <a:lnTo>
                    <a:pt x="112" y="58"/>
                  </a:lnTo>
                  <a:lnTo>
                    <a:pt x="106" y="56"/>
                  </a:lnTo>
                  <a:lnTo>
                    <a:pt x="100" y="56"/>
                  </a:lnTo>
                  <a:lnTo>
                    <a:pt x="94" y="56"/>
                  </a:lnTo>
                  <a:lnTo>
                    <a:pt x="88" y="60"/>
                  </a:lnTo>
                  <a:lnTo>
                    <a:pt x="82" y="64"/>
                  </a:lnTo>
                  <a:lnTo>
                    <a:pt x="78" y="70"/>
                  </a:lnTo>
                  <a:lnTo>
                    <a:pt x="74" y="82"/>
                  </a:lnTo>
                  <a:lnTo>
                    <a:pt x="70" y="96"/>
                  </a:lnTo>
                  <a:lnTo>
                    <a:pt x="70" y="104"/>
                  </a:lnTo>
                  <a:lnTo>
                    <a:pt x="68" y="108"/>
                  </a:lnTo>
                  <a:lnTo>
                    <a:pt x="64" y="108"/>
                  </a:lnTo>
                  <a:lnTo>
                    <a:pt x="60" y="106"/>
                  </a:lnTo>
                  <a:lnTo>
                    <a:pt x="56" y="104"/>
                  </a:lnTo>
                  <a:lnTo>
                    <a:pt x="52" y="100"/>
                  </a:lnTo>
                  <a:lnTo>
                    <a:pt x="48" y="98"/>
                  </a:lnTo>
                  <a:lnTo>
                    <a:pt x="44" y="98"/>
                  </a:lnTo>
                  <a:lnTo>
                    <a:pt x="42" y="100"/>
                  </a:lnTo>
                  <a:lnTo>
                    <a:pt x="36" y="106"/>
                  </a:lnTo>
                  <a:lnTo>
                    <a:pt x="28" y="108"/>
                  </a:lnTo>
                  <a:lnTo>
                    <a:pt x="26" y="110"/>
                  </a:lnTo>
                  <a:lnTo>
                    <a:pt x="20" y="112"/>
                  </a:lnTo>
                  <a:lnTo>
                    <a:pt x="14" y="110"/>
                  </a:lnTo>
                  <a:lnTo>
                    <a:pt x="8" y="108"/>
                  </a:lnTo>
                  <a:lnTo>
                    <a:pt x="2" y="106"/>
                  </a:lnTo>
                  <a:lnTo>
                    <a:pt x="0" y="104"/>
                  </a:lnTo>
                  <a:lnTo>
                    <a:pt x="0" y="102"/>
                  </a:lnTo>
                  <a:lnTo>
                    <a:pt x="0" y="92"/>
                  </a:lnTo>
                  <a:lnTo>
                    <a:pt x="0" y="90"/>
                  </a:lnTo>
                  <a:lnTo>
                    <a:pt x="0" y="94"/>
                  </a:lnTo>
                  <a:lnTo>
                    <a:pt x="2" y="96"/>
                  </a:lnTo>
                  <a:lnTo>
                    <a:pt x="8" y="100"/>
                  </a:lnTo>
                  <a:lnTo>
                    <a:pt x="20" y="100"/>
                  </a:lnTo>
                  <a:lnTo>
                    <a:pt x="20" y="90"/>
                  </a:lnTo>
                  <a:lnTo>
                    <a:pt x="26" y="82"/>
                  </a:lnTo>
                  <a:lnTo>
                    <a:pt x="30" y="78"/>
                  </a:lnTo>
                  <a:lnTo>
                    <a:pt x="34" y="76"/>
                  </a:lnTo>
                  <a:lnTo>
                    <a:pt x="46" y="72"/>
                  </a:lnTo>
                  <a:lnTo>
                    <a:pt x="50" y="70"/>
                  </a:lnTo>
                  <a:lnTo>
                    <a:pt x="54" y="66"/>
                  </a:lnTo>
                  <a:lnTo>
                    <a:pt x="60" y="56"/>
                  </a:lnTo>
                  <a:lnTo>
                    <a:pt x="58"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90" name="Freeform 306"/>
            <p:cNvSpPr/>
            <p:nvPr/>
          </p:nvSpPr>
          <p:spPr bwMode="auto">
            <a:xfrm>
              <a:off x="7300352" y="4437551"/>
              <a:ext cx="23062" cy="23894"/>
            </a:xfrm>
            <a:custGeom>
              <a:avLst/>
              <a:gdLst>
                <a:gd name="T0" fmla="*/ 2147483647 w 16"/>
                <a:gd name="T1" fmla="*/ 0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2147483647 w 16"/>
                <a:gd name="T13" fmla="*/ 2147483647 h 14"/>
                <a:gd name="T14" fmla="*/ 2147483647 w 16"/>
                <a:gd name="T15" fmla="*/ 2147483647 h 14"/>
                <a:gd name="T16" fmla="*/ 2147483647 w 16"/>
                <a:gd name="T17" fmla="*/ 2147483647 h 14"/>
                <a:gd name="T18" fmla="*/ 0 w 16"/>
                <a:gd name="T19" fmla="*/ 2147483647 h 14"/>
                <a:gd name="T20" fmla="*/ 2147483647 w 16"/>
                <a:gd name="T21" fmla="*/ 0 h 14"/>
                <a:gd name="T22" fmla="*/ 2147483647 w 16"/>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4"/>
                <a:gd name="T38" fmla="*/ 16 w 16"/>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4">
                  <a:moveTo>
                    <a:pt x="12" y="0"/>
                  </a:moveTo>
                  <a:lnTo>
                    <a:pt x="12" y="4"/>
                  </a:lnTo>
                  <a:lnTo>
                    <a:pt x="16" y="6"/>
                  </a:lnTo>
                  <a:lnTo>
                    <a:pt x="16" y="10"/>
                  </a:lnTo>
                  <a:lnTo>
                    <a:pt x="12" y="8"/>
                  </a:lnTo>
                  <a:lnTo>
                    <a:pt x="10" y="6"/>
                  </a:lnTo>
                  <a:lnTo>
                    <a:pt x="10" y="10"/>
                  </a:lnTo>
                  <a:lnTo>
                    <a:pt x="12" y="12"/>
                  </a:lnTo>
                  <a:lnTo>
                    <a:pt x="10" y="14"/>
                  </a:lnTo>
                  <a:lnTo>
                    <a:pt x="0" y="10"/>
                  </a:lnTo>
                  <a:lnTo>
                    <a:pt x="10" y="0"/>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91" name="Freeform 307"/>
            <p:cNvSpPr/>
            <p:nvPr/>
          </p:nvSpPr>
          <p:spPr bwMode="auto">
            <a:xfrm>
              <a:off x="7707399" y="4576933"/>
              <a:ext cx="232928" cy="260179"/>
            </a:xfrm>
            <a:custGeom>
              <a:avLst/>
              <a:gdLst>
                <a:gd name="T0" fmla="*/ 2147483647 w 160"/>
                <a:gd name="T1" fmla="*/ 2147483647 h 164"/>
                <a:gd name="T2" fmla="*/ 2147483647 w 160"/>
                <a:gd name="T3" fmla="*/ 2147483647 h 164"/>
                <a:gd name="T4" fmla="*/ 2147483647 w 160"/>
                <a:gd name="T5" fmla="*/ 2147483647 h 164"/>
                <a:gd name="T6" fmla="*/ 2147483647 w 160"/>
                <a:gd name="T7" fmla="*/ 2147483647 h 164"/>
                <a:gd name="T8" fmla="*/ 2147483647 w 160"/>
                <a:gd name="T9" fmla="*/ 2147483647 h 164"/>
                <a:gd name="T10" fmla="*/ 2147483647 w 160"/>
                <a:gd name="T11" fmla="*/ 2147483647 h 164"/>
                <a:gd name="T12" fmla="*/ 2147483647 w 160"/>
                <a:gd name="T13" fmla="*/ 2147483647 h 164"/>
                <a:gd name="T14" fmla="*/ 2147483647 w 160"/>
                <a:gd name="T15" fmla="*/ 2147483647 h 164"/>
                <a:gd name="T16" fmla="*/ 2147483647 w 160"/>
                <a:gd name="T17" fmla="*/ 2147483647 h 164"/>
                <a:gd name="T18" fmla="*/ 2147483647 w 160"/>
                <a:gd name="T19" fmla="*/ 2147483647 h 164"/>
                <a:gd name="T20" fmla="*/ 2147483647 w 160"/>
                <a:gd name="T21" fmla="*/ 2147483647 h 164"/>
                <a:gd name="T22" fmla="*/ 2147483647 w 160"/>
                <a:gd name="T23" fmla="*/ 2147483647 h 164"/>
                <a:gd name="T24" fmla="*/ 2147483647 w 160"/>
                <a:gd name="T25" fmla="*/ 2147483647 h 164"/>
                <a:gd name="T26" fmla="*/ 2147483647 w 160"/>
                <a:gd name="T27" fmla="*/ 2147483647 h 164"/>
                <a:gd name="T28" fmla="*/ 2147483647 w 160"/>
                <a:gd name="T29" fmla="*/ 2147483647 h 164"/>
                <a:gd name="T30" fmla="*/ 2147483647 w 160"/>
                <a:gd name="T31" fmla="*/ 2147483647 h 164"/>
                <a:gd name="T32" fmla="*/ 2147483647 w 160"/>
                <a:gd name="T33" fmla="*/ 2147483647 h 164"/>
                <a:gd name="T34" fmla="*/ 2147483647 w 160"/>
                <a:gd name="T35" fmla="*/ 2147483647 h 164"/>
                <a:gd name="T36" fmla="*/ 2147483647 w 160"/>
                <a:gd name="T37" fmla="*/ 2147483647 h 164"/>
                <a:gd name="T38" fmla="*/ 2147483647 w 160"/>
                <a:gd name="T39" fmla="*/ 2147483647 h 164"/>
                <a:gd name="T40" fmla="*/ 2147483647 w 160"/>
                <a:gd name="T41" fmla="*/ 2147483647 h 164"/>
                <a:gd name="T42" fmla="*/ 2147483647 w 160"/>
                <a:gd name="T43" fmla="*/ 2147483647 h 164"/>
                <a:gd name="T44" fmla="*/ 2147483647 w 160"/>
                <a:gd name="T45" fmla="*/ 2147483647 h 164"/>
                <a:gd name="T46" fmla="*/ 2147483647 w 160"/>
                <a:gd name="T47" fmla="*/ 2147483647 h 164"/>
                <a:gd name="T48" fmla="*/ 2147483647 w 160"/>
                <a:gd name="T49" fmla="*/ 2147483647 h 164"/>
                <a:gd name="T50" fmla="*/ 2147483647 w 160"/>
                <a:gd name="T51" fmla="*/ 2147483647 h 164"/>
                <a:gd name="T52" fmla="*/ 2147483647 w 160"/>
                <a:gd name="T53" fmla="*/ 2147483647 h 164"/>
                <a:gd name="T54" fmla="*/ 2147483647 w 160"/>
                <a:gd name="T55" fmla="*/ 2147483647 h 164"/>
                <a:gd name="T56" fmla="*/ 2147483647 w 160"/>
                <a:gd name="T57" fmla="*/ 2147483647 h 164"/>
                <a:gd name="T58" fmla="*/ 2147483647 w 160"/>
                <a:gd name="T59" fmla="*/ 2147483647 h 164"/>
                <a:gd name="T60" fmla="*/ 2147483647 w 160"/>
                <a:gd name="T61" fmla="*/ 2147483647 h 164"/>
                <a:gd name="T62" fmla="*/ 2147483647 w 160"/>
                <a:gd name="T63" fmla="*/ 2147483647 h 164"/>
                <a:gd name="T64" fmla="*/ 0 w 160"/>
                <a:gd name="T65" fmla="*/ 2147483647 h 164"/>
                <a:gd name="T66" fmla="*/ 2147483647 w 160"/>
                <a:gd name="T67" fmla="*/ 2147483647 h 164"/>
                <a:gd name="T68" fmla="*/ 2147483647 w 160"/>
                <a:gd name="T69" fmla="*/ 0 h 164"/>
                <a:gd name="T70" fmla="*/ 2147483647 w 160"/>
                <a:gd name="T71" fmla="*/ 2147483647 h 164"/>
                <a:gd name="T72" fmla="*/ 2147483647 w 160"/>
                <a:gd name="T73" fmla="*/ 2147483647 h 164"/>
                <a:gd name="T74" fmla="*/ 2147483647 w 160"/>
                <a:gd name="T75" fmla="*/ 2147483647 h 164"/>
                <a:gd name="T76" fmla="*/ 2147483647 w 160"/>
                <a:gd name="T77" fmla="*/ 2147483647 h 164"/>
                <a:gd name="T78" fmla="*/ 2147483647 w 160"/>
                <a:gd name="T79" fmla="*/ 2147483647 h 164"/>
                <a:gd name="T80" fmla="*/ 2147483647 w 160"/>
                <a:gd name="T81" fmla="*/ 2147483647 h 164"/>
                <a:gd name="T82" fmla="*/ 2147483647 w 160"/>
                <a:gd name="T83" fmla="*/ 2147483647 h 164"/>
                <a:gd name="T84" fmla="*/ 2147483647 w 160"/>
                <a:gd name="T85" fmla="*/ 2147483647 h 164"/>
                <a:gd name="T86" fmla="*/ 2147483647 w 160"/>
                <a:gd name="T87" fmla="*/ 2147483647 h 164"/>
                <a:gd name="T88" fmla="*/ 2147483647 w 160"/>
                <a:gd name="T89" fmla="*/ 2147483647 h 164"/>
                <a:gd name="T90" fmla="*/ 2147483647 w 160"/>
                <a:gd name="T91" fmla="*/ 2147483647 h 164"/>
                <a:gd name="T92" fmla="*/ 2147483647 w 160"/>
                <a:gd name="T93" fmla="*/ 2147483647 h 164"/>
                <a:gd name="T94" fmla="*/ 2147483647 w 160"/>
                <a:gd name="T95" fmla="*/ 2147483647 h 164"/>
                <a:gd name="T96" fmla="*/ 2147483647 w 160"/>
                <a:gd name="T97" fmla="*/ 2147483647 h 164"/>
                <a:gd name="T98" fmla="*/ 2147483647 w 160"/>
                <a:gd name="T99" fmla="*/ 2147483647 h 1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
                <a:gd name="T151" fmla="*/ 0 h 164"/>
                <a:gd name="T152" fmla="*/ 160 w 160"/>
                <a:gd name="T153" fmla="*/ 164 h 1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 h="164">
                  <a:moveTo>
                    <a:pt x="160" y="38"/>
                  </a:moveTo>
                  <a:lnTo>
                    <a:pt x="160" y="114"/>
                  </a:lnTo>
                  <a:lnTo>
                    <a:pt x="156" y="118"/>
                  </a:lnTo>
                  <a:lnTo>
                    <a:pt x="156" y="122"/>
                  </a:lnTo>
                  <a:lnTo>
                    <a:pt x="160" y="126"/>
                  </a:lnTo>
                  <a:lnTo>
                    <a:pt x="160" y="164"/>
                  </a:lnTo>
                  <a:lnTo>
                    <a:pt x="154" y="164"/>
                  </a:lnTo>
                  <a:lnTo>
                    <a:pt x="148" y="158"/>
                  </a:lnTo>
                  <a:lnTo>
                    <a:pt x="144" y="152"/>
                  </a:lnTo>
                  <a:lnTo>
                    <a:pt x="144" y="144"/>
                  </a:lnTo>
                  <a:lnTo>
                    <a:pt x="126" y="144"/>
                  </a:lnTo>
                  <a:lnTo>
                    <a:pt x="120" y="148"/>
                  </a:lnTo>
                  <a:lnTo>
                    <a:pt x="112" y="148"/>
                  </a:lnTo>
                  <a:lnTo>
                    <a:pt x="104" y="148"/>
                  </a:lnTo>
                  <a:lnTo>
                    <a:pt x="102" y="146"/>
                  </a:lnTo>
                  <a:lnTo>
                    <a:pt x="102" y="144"/>
                  </a:lnTo>
                  <a:lnTo>
                    <a:pt x="104" y="138"/>
                  </a:lnTo>
                  <a:lnTo>
                    <a:pt x="110" y="134"/>
                  </a:lnTo>
                  <a:lnTo>
                    <a:pt x="116" y="128"/>
                  </a:lnTo>
                  <a:lnTo>
                    <a:pt x="120" y="126"/>
                  </a:lnTo>
                  <a:lnTo>
                    <a:pt x="118" y="118"/>
                  </a:lnTo>
                  <a:lnTo>
                    <a:pt x="118" y="112"/>
                  </a:lnTo>
                  <a:lnTo>
                    <a:pt x="116" y="106"/>
                  </a:lnTo>
                  <a:lnTo>
                    <a:pt x="116" y="100"/>
                  </a:lnTo>
                  <a:lnTo>
                    <a:pt x="112" y="94"/>
                  </a:lnTo>
                  <a:lnTo>
                    <a:pt x="104" y="90"/>
                  </a:lnTo>
                  <a:lnTo>
                    <a:pt x="90" y="84"/>
                  </a:lnTo>
                  <a:lnTo>
                    <a:pt x="74" y="80"/>
                  </a:lnTo>
                  <a:lnTo>
                    <a:pt x="68" y="74"/>
                  </a:lnTo>
                  <a:lnTo>
                    <a:pt x="62" y="70"/>
                  </a:lnTo>
                  <a:lnTo>
                    <a:pt x="58" y="68"/>
                  </a:lnTo>
                  <a:lnTo>
                    <a:pt x="54" y="66"/>
                  </a:lnTo>
                  <a:lnTo>
                    <a:pt x="44" y="66"/>
                  </a:lnTo>
                  <a:lnTo>
                    <a:pt x="46" y="60"/>
                  </a:lnTo>
                  <a:lnTo>
                    <a:pt x="48" y="58"/>
                  </a:lnTo>
                  <a:lnTo>
                    <a:pt x="42" y="66"/>
                  </a:lnTo>
                  <a:lnTo>
                    <a:pt x="38" y="70"/>
                  </a:lnTo>
                  <a:lnTo>
                    <a:pt x="34" y="72"/>
                  </a:lnTo>
                  <a:lnTo>
                    <a:pt x="32" y="72"/>
                  </a:lnTo>
                  <a:lnTo>
                    <a:pt x="32" y="66"/>
                  </a:lnTo>
                  <a:lnTo>
                    <a:pt x="32" y="64"/>
                  </a:lnTo>
                  <a:lnTo>
                    <a:pt x="26" y="54"/>
                  </a:lnTo>
                  <a:lnTo>
                    <a:pt x="24" y="50"/>
                  </a:lnTo>
                  <a:lnTo>
                    <a:pt x="20" y="48"/>
                  </a:lnTo>
                  <a:lnTo>
                    <a:pt x="20" y="44"/>
                  </a:lnTo>
                  <a:lnTo>
                    <a:pt x="20" y="42"/>
                  </a:lnTo>
                  <a:lnTo>
                    <a:pt x="24" y="42"/>
                  </a:lnTo>
                  <a:lnTo>
                    <a:pt x="28" y="42"/>
                  </a:lnTo>
                  <a:lnTo>
                    <a:pt x="32" y="44"/>
                  </a:lnTo>
                  <a:lnTo>
                    <a:pt x="34" y="42"/>
                  </a:lnTo>
                  <a:lnTo>
                    <a:pt x="38" y="38"/>
                  </a:lnTo>
                  <a:lnTo>
                    <a:pt x="46" y="40"/>
                  </a:lnTo>
                  <a:lnTo>
                    <a:pt x="50" y="38"/>
                  </a:lnTo>
                  <a:lnTo>
                    <a:pt x="54" y="36"/>
                  </a:lnTo>
                  <a:lnTo>
                    <a:pt x="50" y="36"/>
                  </a:lnTo>
                  <a:lnTo>
                    <a:pt x="40" y="36"/>
                  </a:lnTo>
                  <a:lnTo>
                    <a:pt x="32" y="38"/>
                  </a:lnTo>
                  <a:lnTo>
                    <a:pt x="26" y="38"/>
                  </a:lnTo>
                  <a:lnTo>
                    <a:pt x="22" y="36"/>
                  </a:lnTo>
                  <a:lnTo>
                    <a:pt x="18" y="32"/>
                  </a:lnTo>
                  <a:lnTo>
                    <a:pt x="18" y="28"/>
                  </a:lnTo>
                  <a:lnTo>
                    <a:pt x="16" y="28"/>
                  </a:lnTo>
                  <a:lnTo>
                    <a:pt x="14" y="26"/>
                  </a:lnTo>
                  <a:lnTo>
                    <a:pt x="6" y="22"/>
                  </a:lnTo>
                  <a:lnTo>
                    <a:pt x="0" y="16"/>
                  </a:lnTo>
                  <a:lnTo>
                    <a:pt x="0" y="12"/>
                  </a:lnTo>
                  <a:lnTo>
                    <a:pt x="6" y="8"/>
                  </a:lnTo>
                  <a:lnTo>
                    <a:pt x="14" y="4"/>
                  </a:lnTo>
                  <a:lnTo>
                    <a:pt x="22" y="0"/>
                  </a:lnTo>
                  <a:lnTo>
                    <a:pt x="30" y="0"/>
                  </a:lnTo>
                  <a:lnTo>
                    <a:pt x="34" y="0"/>
                  </a:lnTo>
                  <a:lnTo>
                    <a:pt x="36" y="2"/>
                  </a:lnTo>
                  <a:lnTo>
                    <a:pt x="44" y="4"/>
                  </a:lnTo>
                  <a:lnTo>
                    <a:pt x="50" y="4"/>
                  </a:lnTo>
                  <a:lnTo>
                    <a:pt x="54" y="10"/>
                  </a:lnTo>
                  <a:lnTo>
                    <a:pt x="56" y="16"/>
                  </a:lnTo>
                  <a:lnTo>
                    <a:pt x="56" y="32"/>
                  </a:lnTo>
                  <a:lnTo>
                    <a:pt x="58" y="38"/>
                  </a:lnTo>
                  <a:lnTo>
                    <a:pt x="60" y="40"/>
                  </a:lnTo>
                  <a:lnTo>
                    <a:pt x="62" y="40"/>
                  </a:lnTo>
                  <a:lnTo>
                    <a:pt x="64" y="48"/>
                  </a:lnTo>
                  <a:lnTo>
                    <a:pt x="66" y="54"/>
                  </a:lnTo>
                  <a:lnTo>
                    <a:pt x="70" y="54"/>
                  </a:lnTo>
                  <a:lnTo>
                    <a:pt x="72" y="54"/>
                  </a:lnTo>
                  <a:lnTo>
                    <a:pt x="76" y="52"/>
                  </a:lnTo>
                  <a:lnTo>
                    <a:pt x="78" y="48"/>
                  </a:lnTo>
                  <a:lnTo>
                    <a:pt x="84" y="42"/>
                  </a:lnTo>
                  <a:lnTo>
                    <a:pt x="88" y="38"/>
                  </a:lnTo>
                  <a:lnTo>
                    <a:pt x="94" y="34"/>
                  </a:lnTo>
                  <a:lnTo>
                    <a:pt x="100" y="28"/>
                  </a:lnTo>
                  <a:lnTo>
                    <a:pt x="106" y="22"/>
                  </a:lnTo>
                  <a:lnTo>
                    <a:pt x="108" y="20"/>
                  </a:lnTo>
                  <a:lnTo>
                    <a:pt x="112" y="18"/>
                  </a:lnTo>
                  <a:lnTo>
                    <a:pt x="116" y="20"/>
                  </a:lnTo>
                  <a:lnTo>
                    <a:pt x="120" y="22"/>
                  </a:lnTo>
                  <a:lnTo>
                    <a:pt x="128" y="26"/>
                  </a:lnTo>
                  <a:lnTo>
                    <a:pt x="136" y="30"/>
                  </a:lnTo>
                  <a:lnTo>
                    <a:pt x="142" y="34"/>
                  </a:lnTo>
                  <a:lnTo>
                    <a:pt x="150" y="36"/>
                  </a:lnTo>
                  <a:lnTo>
                    <a:pt x="16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92" name="Freeform 308"/>
            <p:cNvSpPr/>
            <p:nvPr/>
          </p:nvSpPr>
          <p:spPr bwMode="auto">
            <a:xfrm>
              <a:off x="7420275" y="4837111"/>
              <a:ext cx="34594" cy="19911"/>
            </a:xfrm>
            <a:custGeom>
              <a:avLst/>
              <a:gdLst>
                <a:gd name="T0" fmla="*/ 2147483647 w 24"/>
                <a:gd name="T1" fmla="*/ 2147483647 h 14"/>
                <a:gd name="T2" fmla="*/ 2147483647 w 24"/>
                <a:gd name="T3" fmla="*/ 2147483647 h 14"/>
                <a:gd name="T4" fmla="*/ 0 w 24"/>
                <a:gd name="T5" fmla="*/ 2147483647 h 14"/>
                <a:gd name="T6" fmla="*/ 2147483647 w 24"/>
                <a:gd name="T7" fmla="*/ 0 h 14"/>
                <a:gd name="T8" fmla="*/ 2147483647 w 24"/>
                <a:gd name="T9" fmla="*/ 0 h 14"/>
                <a:gd name="T10" fmla="*/ 2147483647 w 24"/>
                <a:gd name="T11" fmla="*/ 0 h 14"/>
                <a:gd name="T12" fmla="*/ 2147483647 w 24"/>
                <a:gd name="T13" fmla="*/ 0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2147483647 h 14"/>
                <a:gd name="T24" fmla="*/ 2147483647 w 24"/>
                <a:gd name="T25" fmla="*/ 2147483647 h 14"/>
                <a:gd name="T26" fmla="*/ 2147483647 w 24"/>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4"/>
                <a:gd name="T44" fmla="*/ 24 w 24"/>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4">
                  <a:moveTo>
                    <a:pt x="16" y="12"/>
                  </a:moveTo>
                  <a:lnTo>
                    <a:pt x="8" y="8"/>
                  </a:lnTo>
                  <a:lnTo>
                    <a:pt x="0" y="2"/>
                  </a:lnTo>
                  <a:lnTo>
                    <a:pt x="4" y="0"/>
                  </a:lnTo>
                  <a:lnTo>
                    <a:pt x="10" y="0"/>
                  </a:lnTo>
                  <a:lnTo>
                    <a:pt x="12" y="0"/>
                  </a:lnTo>
                  <a:lnTo>
                    <a:pt x="16" y="0"/>
                  </a:lnTo>
                  <a:lnTo>
                    <a:pt x="18" y="4"/>
                  </a:lnTo>
                  <a:lnTo>
                    <a:pt x="22" y="4"/>
                  </a:lnTo>
                  <a:lnTo>
                    <a:pt x="24" y="10"/>
                  </a:lnTo>
                  <a:lnTo>
                    <a:pt x="22" y="12"/>
                  </a:lnTo>
                  <a:lnTo>
                    <a:pt x="20" y="14"/>
                  </a:lnTo>
                  <a:lnTo>
                    <a:pt x="18" y="14"/>
                  </a:lnTo>
                  <a:lnTo>
                    <a:pt x="16"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93" name="Freeform 309"/>
            <p:cNvSpPr/>
            <p:nvPr/>
          </p:nvSpPr>
          <p:spPr bwMode="auto">
            <a:xfrm>
              <a:off x="7645131" y="5597736"/>
              <a:ext cx="31134" cy="11947"/>
            </a:xfrm>
            <a:custGeom>
              <a:avLst/>
              <a:gdLst>
                <a:gd name="T0" fmla="*/ 2147483647 w 22"/>
                <a:gd name="T1" fmla="*/ 2147483647 h 8"/>
                <a:gd name="T2" fmla="*/ 2147483647 w 22"/>
                <a:gd name="T3" fmla="*/ 2147483647 h 8"/>
                <a:gd name="T4" fmla="*/ 2147483647 w 22"/>
                <a:gd name="T5" fmla="*/ 2147483647 h 8"/>
                <a:gd name="T6" fmla="*/ 0 w 22"/>
                <a:gd name="T7" fmla="*/ 2147483647 h 8"/>
                <a:gd name="T8" fmla="*/ 2147483647 w 22"/>
                <a:gd name="T9" fmla="*/ 2147483647 h 8"/>
                <a:gd name="T10" fmla="*/ 2147483647 w 22"/>
                <a:gd name="T11" fmla="*/ 2147483647 h 8"/>
                <a:gd name="T12" fmla="*/ 2147483647 w 22"/>
                <a:gd name="T13" fmla="*/ 2147483647 h 8"/>
                <a:gd name="T14" fmla="*/ 2147483647 w 22"/>
                <a:gd name="T15" fmla="*/ 2147483647 h 8"/>
                <a:gd name="T16" fmla="*/ 2147483647 w 22"/>
                <a:gd name="T17" fmla="*/ 2147483647 h 8"/>
                <a:gd name="T18" fmla="*/ 2147483647 w 22"/>
                <a:gd name="T19" fmla="*/ 0 h 8"/>
                <a:gd name="T20" fmla="*/ 2147483647 w 22"/>
                <a:gd name="T21" fmla="*/ 0 h 8"/>
                <a:gd name="T22" fmla="*/ 2147483647 w 22"/>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8"/>
                <a:gd name="T38" fmla="*/ 22 w 2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8">
                  <a:moveTo>
                    <a:pt x="8" y="2"/>
                  </a:moveTo>
                  <a:lnTo>
                    <a:pt x="4" y="2"/>
                  </a:lnTo>
                  <a:lnTo>
                    <a:pt x="2" y="4"/>
                  </a:lnTo>
                  <a:lnTo>
                    <a:pt x="0" y="6"/>
                  </a:lnTo>
                  <a:lnTo>
                    <a:pt x="4" y="8"/>
                  </a:lnTo>
                  <a:lnTo>
                    <a:pt x="8" y="8"/>
                  </a:lnTo>
                  <a:lnTo>
                    <a:pt x="12" y="8"/>
                  </a:lnTo>
                  <a:lnTo>
                    <a:pt x="16" y="6"/>
                  </a:lnTo>
                  <a:lnTo>
                    <a:pt x="22" y="2"/>
                  </a:lnTo>
                  <a:lnTo>
                    <a:pt x="20" y="0"/>
                  </a:lnTo>
                  <a:lnTo>
                    <a:pt x="16" y="0"/>
                  </a:ln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94" name="Freeform 310"/>
            <p:cNvSpPr/>
            <p:nvPr/>
          </p:nvSpPr>
          <p:spPr bwMode="auto">
            <a:xfrm>
              <a:off x="8187093" y="4648614"/>
              <a:ext cx="42665" cy="58407"/>
            </a:xfrm>
            <a:custGeom>
              <a:avLst/>
              <a:gdLst>
                <a:gd name="T0" fmla="*/ 2147483647 w 30"/>
                <a:gd name="T1" fmla="*/ 2147483647 h 36"/>
                <a:gd name="T2" fmla="*/ 2147483647 w 30"/>
                <a:gd name="T3" fmla="*/ 2147483647 h 36"/>
                <a:gd name="T4" fmla="*/ 2147483647 w 30"/>
                <a:gd name="T5" fmla="*/ 2147483647 h 36"/>
                <a:gd name="T6" fmla="*/ 2147483647 w 30"/>
                <a:gd name="T7" fmla="*/ 2147483647 h 36"/>
                <a:gd name="T8" fmla="*/ 2147483647 w 30"/>
                <a:gd name="T9" fmla="*/ 2147483647 h 36"/>
                <a:gd name="T10" fmla="*/ 2147483647 w 30"/>
                <a:gd name="T11" fmla="*/ 2147483647 h 36"/>
                <a:gd name="T12" fmla="*/ 2147483647 w 30"/>
                <a:gd name="T13" fmla="*/ 2147483647 h 36"/>
                <a:gd name="T14" fmla="*/ 2147483647 w 30"/>
                <a:gd name="T15" fmla="*/ 2147483647 h 36"/>
                <a:gd name="T16" fmla="*/ 0 w 30"/>
                <a:gd name="T17" fmla="*/ 2147483647 h 36"/>
                <a:gd name="T18" fmla="*/ 0 w 30"/>
                <a:gd name="T19" fmla="*/ 0 h 36"/>
                <a:gd name="T20" fmla="*/ 2147483647 w 30"/>
                <a:gd name="T21" fmla="*/ 2147483647 h 36"/>
                <a:gd name="T22" fmla="*/ 2147483647 w 30"/>
                <a:gd name="T23" fmla="*/ 2147483647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6"/>
                <a:gd name="T38" fmla="*/ 30 w 30"/>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6">
                  <a:moveTo>
                    <a:pt x="30" y="26"/>
                  </a:moveTo>
                  <a:lnTo>
                    <a:pt x="30" y="36"/>
                  </a:lnTo>
                  <a:lnTo>
                    <a:pt x="26" y="36"/>
                  </a:lnTo>
                  <a:lnTo>
                    <a:pt x="22" y="32"/>
                  </a:lnTo>
                  <a:lnTo>
                    <a:pt x="20" y="26"/>
                  </a:lnTo>
                  <a:lnTo>
                    <a:pt x="18" y="18"/>
                  </a:lnTo>
                  <a:lnTo>
                    <a:pt x="14" y="14"/>
                  </a:lnTo>
                  <a:lnTo>
                    <a:pt x="6" y="8"/>
                  </a:lnTo>
                  <a:lnTo>
                    <a:pt x="0" y="6"/>
                  </a:lnTo>
                  <a:lnTo>
                    <a:pt x="0" y="0"/>
                  </a:lnTo>
                  <a:lnTo>
                    <a:pt x="14" y="12"/>
                  </a:lnTo>
                  <a:lnTo>
                    <a:pt x="3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95" name="Freeform 311"/>
            <p:cNvSpPr/>
            <p:nvPr/>
          </p:nvSpPr>
          <p:spPr bwMode="auto">
            <a:xfrm>
              <a:off x="7816945" y="4582242"/>
              <a:ext cx="18450"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0 w 12"/>
                <a:gd name="T9" fmla="*/ 2147483647 h 12"/>
                <a:gd name="T10" fmla="*/ 0 w 12"/>
                <a:gd name="T11" fmla="*/ 0 h 12"/>
                <a:gd name="T12" fmla="*/ 2147483647 w 12"/>
                <a:gd name="T13" fmla="*/ 2147483647 h 12"/>
                <a:gd name="T14" fmla="*/ 2147483647 w 12"/>
                <a:gd name="T15" fmla="*/ 2147483647 h 12"/>
                <a:gd name="T16" fmla="*/ 2147483647 w 12"/>
                <a:gd name="T17" fmla="*/ 2147483647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12" y="12"/>
                  </a:moveTo>
                  <a:lnTo>
                    <a:pt x="10" y="12"/>
                  </a:lnTo>
                  <a:lnTo>
                    <a:pt x="6" y="12"/>
                  </a:lnTo>
                  <a:lnTo>
                    <a:pt x="4" y="8"/>
                  </a:lnTo>
                  <a:lnTo>
                    <a:pt x="0" y="4"/>
                  </a:lnTo>
                  <a:lnTo>
                    <a:pt x="0" y="0"/>
                  </a:lnTo>
                  <a:lnTo>
                    <a:pt x="4" y="2"/>
                  </a:lnTo>
                  <a:lnTo>
                    <a:pt x="8" y="4"/>
                  </a:lnTo>
                  <a:lnTo>
                    <a:pt x="1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96" name="Freeform 312"/>
            <p:cNvSpPr/>
            <p:nvPr/>
          </p:nvSpPr>
          <p:spPr bwMode="auto">
            <a:xfrm>
              <a:off x="7820404" y="4618083"/>
              <a:ext cx="20756" cy="5310"/>
            </a:xfrm>
            <a:custGeom>
              <a:avLst/>
              <a:gdLst>
                <a:gd name="T0" fmla="*/ 2147483647 w 14"/>
                <a:gd name="T1" fmla="*/ 0 h 4"/>
                <a:gd name="T2" fmla="*/ 2147483647 w 14"/>
                <a:gd name="T3" fmla="*/ 2147483647 h 4"/>
                <a:gd name="T4" fmla="*/ 0 w 14"/>
                <a:gd name="T5" fmla="*/ 2147483647 h 4"/>
                <a:gd name="T6" fmla="*/ 0 w 14"/>
                <a:gd name="T7" fmla="*/ 0 h 4"/>
                <a:gd name="T8" fmla="*/ 2147483647 w 14"/>
                <a:gd name="T9" fmla="*/ 0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4" y="0"/>
                  </a:moveTo>
                  <a:lnTo>
                    <a:pt x="14" y="4"/>
                  </a:lnTo>
                  <a:lnTo>
                    <a:pt x="0" y="2"/>
                  </a:lnTo>
                  <a:lnTo>
                    <a:pt x="0" y="0"/>
                  </a:lnTo>
                  <a:lnTo>
                    <a:pt x="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97" name="Freeform 313"/>
            <p:cNvSpPr/>
            <p:nvPr/>
          </p:nvSpPr>
          <p:spPr bwMode="auto">
            <a:xfrm>
              <a:off x="7773126" y="4750828"/>
              <a:ext cx="14991" cy="18584"/>
            </a:xfrm>
            <a:custGeom>
              <a:avLst/>
              <a:gdLst>
                <a:gd name="T0" fmla="*/ 2147483647 w 10"/>
                <a:gd name="T1" fmla="*/ 2147483647 h 12"/>
                <a:gd name="T2" fmla="*/ 2147483647 w 10"/>
                <a:gd name="T3" fmla="*/ 2147483647 h 12"/>
                <a:gd name="T4" fmla="*/ 2147483647 w 10"/>
                <a:gd name="T5" fmla="*/ 2147483647 h 12"/>
                <a:gd name="T6" fmla="*/ 2147483647 w 10"/>
                <a:gd name="T7" fmla="*/ 2147483647 h 12"/>
                <a:gd name="T8" fmla="*/ 0 w 10"/>
                <a:gd name="T9" fmla="*/ 2147483647 h 12"/>
                <a:gd name="T10" fmla="*/ 0 w 10"/>
                <a:gd name="T11" fmla="*/ 2147483647 h 12"/>
                <a:gd name="T12" fmla="*/ 2147483647 w 10"/>
                <a:gd name="T13" fmla="*/ 0 h 12"/>
                <a:gd name="T14" fmla="*/ 2147483647 w 10"/>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2"/>
                <a:gd name="T26" fmla="*/ 10 w 10"/>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2">
                  <a:moveTo>
                    <a:pt x="10" y="6"/>
                  </a:moveTo>
                  <a:lnTo>
                    <a:pt x="8" y="10"/>
                  </a:lnTo>
                  <a:lnTo>
                    <a:pt x="4" y="12"/>
                  </a:lnTo>
                  <a:lnTo>
                    <a:pt x="2" y="12"/>
                  </a:lnTo>
                  <a:lnTo>
                    <a:pt x="0" y="10"/>
                  </a:lnTo>
                  <a:lnTo>
                    <a:pt x="0" y="6"/>
                  </a:lnTo>
                  <a:lnTo>
                    <a:pt x="2" y="0"/>
                  </a:ln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98" name="Freeform 314"/>
            <p:cNvSpPr/>
            <p:nvPr/>
          </p:nvSpPr>
          <p:spPr bwMode="auto">
            <a:xfrm>
              <a:off x="7695868" y="4566314"/>
              <a:ext cx="21909" cy="10620"/>
            </a:xfrm>
            <a:custGeom>
              <a:avLst/>
              <a:gdLst>
                <a:gd name="T0" fmla="*/ 2147483647 w 16"/>
                <a:gd name="T1" fmla="*/ 2147483647 h 6"/>
                <a:gd name="T2" fmla="*/ 2147483647 w 16"/>
                <a:gd name="T3" fmla="*/ 2147483647 h 6"/>
                <a:gd name="T4" fmla="*/ 2147483647 w 16"/>
                <a:gd name="T5" fmla="*/ 2147483647 h 6"/>
                <a:gd name="T6" fmla="*/ 0 w 16"/>
                <a:gd name="T7" fmla="*/ 2147483647 h 6"/>
                <a:gd name="T8" fmla="*/ 2147483647 w 16"/>
                <a:gd name="T9" fmla="*/ 2147483647 h 6"/>
                <a:gd name="T10" fmla="*/ 2147483647 w 16"/>
                <a:gd name="T11" fmla="*/ 0 h 6"/>
                <a:gd name="T12" fmla="*/ 2147483647 w 16"/>
                <a:gd name="T13" fmla="*/ 0 h 6"/>
                <a:gd name="T14" fmla="*/ 2147483647 w 16"/>
                <a:gd name="T15" fmla="*/ 2147483647 h 6"/>
                <a:gd name="T16" fmla="*/ 2147483647 w 16"/>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6"/>
                <a:gd name="T29" fmla="*/ 16 w 1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6">
                  <a:moveTo>
                    <a:pt x="16" y="6"/>
                  </a:moveTo>
                  <a:lnTo>
                    <a:pt x="8" y="6"/>
                  </a:lnTo>
                  <a:lnTo>
                    <a:pt x="4" y="6"/>
                  </a:lnTo>
                  <a:lnTo>
                    <a:pt x="0" y="6"/>
                  </a:lnTo>
                  <a:lnTo>
                    <a:pt x="4" y="2"/>
                  </a:lnTo>
                  <a:lnTo>
                    <a:pt x="8" y="0"/>
                  </a:lnTo>
                  <a:lnTo>
                    <a:pt x="12" y="0"/>
                  </a:lnTo>
                  <a:lnTo>
                    <a:pt x="14" y="2"/>
                  </a:lnTo>
                  <a:lnTo>
                    <a:pt x="1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99" name="Freeform 315"/>
            <p:cNvSpPr/>
            <p:nvPr/>
          </p:nvSpPr>
          <p:spPr bwMode="auto">
            <a:xfrm>
              <a:off x="7557495" y="4622066"/>
              <a:ext cx="13837" cy="5310"/>
            </a:xfrm>
            <a:custGeom>
              <a:avLst/>
              <a:gdLst>
                <a:gd name="T0" fmla="*/ 2147483647 w 10"/>
                <a:gd name="T1" fmla="*/ 0 h 4"/>
                <a:gd name="T2" fmla="*/ 2147483647 w 10"/>
                <a:gd name="T3" fmla="*/ 2147483647 h 4"/>
                <a:gd name="T4" fmla="*/ 2147483647 w 10"/>
                <a:gd name="T5" fmla="*/ 2147483647 h 4"/>
                <a:gd name="T6" fmla="*/ 2147483647 w 10"/>
                <a:gd name="T7" fmla="*/ 2147483647 h 4"/>
                <a:gd name="T8" fmla="*/ 0 w 10"/>
                <a:gd name="T9" fmla="*/ 0 h 4"/>
                <a:gd name="T10" fmla="*/ 2147483647 w 10"/>
                <a:gd name="T11" fmla="*/ 0 h 4"/>
                <a:gd name="T12" fmla="*/ 2147483647 w 10"/>
                <a:gd name="T13" fmla="*/ 0 h 4"/>
                <a:gd name="T14" fmla="*/ 0 60000 65536"/>
                <a:gd name="T15" fmla="*/ 0 60000 65536"/>
                <a:gd name="T16" fmla="*/ 0 60000 65536"/>
                <a:gd name="T17" fmla="*/ 0 60000 65536"/>
                <a:gd name="T18" fmla="*/ 0 60000 65536"/>
                <a:gd name="T19" fmla="*/ 0 60000 65536"/>
                <a:gd name="T20" fmla="*/ 0 60000 65536"/>
                <a:gd name="T21" fmla="*/ 0 w 10"/>
                <a:gd name="T22" fmla="*/ 0 h 4"/>
                <a:gd name="T23" fmla="*/ 10 w 1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4">
                  <a:moveTo>
                    <a:pt x="10" y="0"/>
                  </a:moveTo>
                  <a:lnTo>
                    <a:pt x="8" y="2"/>
                  </a:lnTo>
                  <a:lnTo>
                    <a:pt x="4" y="4"/>
                  </a:lnTo>
                  <a:lnTo>
                    <a:pt x="2" y="2"/>
                  </a:lnTo>
                  <a:lnTo>
                    <a:pt x="0" y="0"/>
                  </a:lnTo>
                  <a:lnTo>
                    <a:pt x="6" y="0"/>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300" name="Freeform 316"/>
            <p:cNvSpPr/>
            <p:nvPr/>
          </p:nvSpPr>
          <p:spPr bwMode="auto">
            <a:xfrm>
              <a:off x="7502146" y="4254364"/>
              <a:ext cx="26521" cy="53098"/>
            </a:xfrm>
            <a:custGeom>
              <a:avLst/>
              <a:gdLst>
                <a:gd name="T0" fmla="*/ 2147483647 w 18"/>
                <a:gd name="T1" fmla="*/ 2147483647 h 34"/>
                <a:gd name="T2" fmla="*/ 2147483647 w 18"/>
                <a:gd name="T3" fmla="*/ 2147483647 h 34"/>
                <a:gd name="T4" fmla="*/ 2147483647 w 18"/>
                <a:gd name="T5" fmla="*/ 2147483647 h 34"/>
                <a:gd name="T6" fmla="*/ 2147483647 w 18"/>
                <a:gd name="T7" fmla="*/ 2147483647 h 34"/>
                <a:gd name="T8" fmla="*/ 2147483647 w 18"/>
                <a:gd name="T9" fmla="*/ 2147483647 h 34"/>
                <a:gd name="T10" fmla="*/ 2147483647 w 18"/>
                <a:gd name="T11" fmla="*/ 2147483647 h 34"/>
                <a:gd name="T12" fmla="*/ 2147483647 w 18"/>
                <a:gd name="T13" fmla="*/ 2147483647 h 34"/>
                <a:gd name="T14" fmla="*/ 2147483647 w 18"/>
                <a:gd name="T15" fmla="*/ 2147483647 h 34"/>
                <a:gd name="T16" fmla="*/ 2147483647 w 18"/>
                <a:gd name="T17" fmla="*/ 2147483647 h 34"/>
                <a:gd name="T18" fmla="*/ 2147483647 w 18"/>
                <a:gd name="T19" fmla="*/ 2147483647 h 34"/>
                <a:gd name="T20" fmla="*/ 2147483647 w 18"/>
                <a:gd name="T21" fmla="*/ 2147483647 h 34"/>
                <a:gd name="T22" fmla="*/ 2147483647 w 18"/>
                <a:gd name="T23" fmla="*/ 2147483647 h 34"/>
                <a:gd name="T24" fmla="*/ 0 w 18"/>
                <a:gd name="T25" fmla="*/ 2147483647 h 34"/>
                <a:gd name="T26" fmla="*/ 2147483647 w 18"/>
                <a:gd name="T27" fmla="*/ 2147483647 h 34"/>
                <a:gd name="T28" fmla="*/ 2147483647 w 18"/>
                <a:gd name="T29" fmla="*/ 2147483647 h 34"/>
                <a:gd name="T30" fmla="*/ 2147483647 w 18"/>
                <a:gd name="T31" fmla="*/ 2147483647 h 34"/>
                <a:gd name="T32" fmla="*/ 2147483647 w 18"/>
                <a:gd name="T33" fmla="*/ 2147483647 h 34"/>
                <a:gd name="T34" fmla="*/ 2147483647 w 18"/>
                <a:gd name="T35" fmla="*/ 0 h 34"/>
                <a:gd name="T36" fmla="*/ 2147483647 w 18"/>
                <a:gd name="T37" fmla="*/ 0 h 34"/>
                <a:gd name="T38" fmla="*/ 2147483647 w 18"/>
                <a:gd name="T39" fmla="*/ 2147483647 h 34"/>
                <a:gd name="T40" fmla="*/ 2147483647 w 18"/>
                <a:gd name="T41" fmla="*/ 2147483647 h 34"/>
                <a:gd name="T42" fmla="*/ 2147483647 w 18"/>
                <a:gd name="T43" fmla="*/ 2147483647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34"/>
                <a:gd name="T68" fmla="*/ 18 w 18"/>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34">
                  <a:moveTo>
                    <a:pt x="18" y="6"/>
                  </a:moveTo>
                  <a:lnTo>
                    <a:pt x="16" y="12"/>
                  </a:lnTo>
                  <a:lnTo>
                    <a:pt x="14" y="14"/>
                  </a:lnTo>
                  <a:lnTo>
                    <a:pt x="12" y="18"/>
                  </a:lnTo>
                  <a:lnTo>
                    <a:pt x="12" y="24"/>
                  </a:lnTo>
                  <a:lnTo>
                    <a:pt x="12" y="26"/>
                  </a:lnTo>
                  <a:lnTo>
                    <a:pt x="12" y="28"/>
                  </a:lnTo>
                  <a:lnTo>
                    <a:pt x="14" y="32"/>
                  </a:lnTo>
                  <a:lnTo>
                    <a:pt x="14" y="34"/>
                  </a:lnTo>
                  <a:lnTo>
                    <a:pt x="10" y="34"/>
                  </a:lnTo>
                  <a:lnTo>
                    <a:pt x="6" y="28"/>
                  </a:lnTo>
                  <a:lnTo>
                    <a:pt x="2" y="24"/>
                  </a:lnTo>
                  <a:lnTo>
                    <a:pt x="0" y="18"/>
                  </a:lnTo>
                  <a:lnTo>
                    <a:pt x="2" y="16"/>
                  </a:lnTo>
                  <a:lnTo>
                    <a:pt x="6" y="16"/>
                  </a:lnTo>
                  <a:lnTo>
                    <a:pt x="6" y="8"/>
                  </a:lnTo>
                  <a:lnTo>
                    <a:pt x="8" y="2"/>
                  </a:lnTo>
                  <a:lnTo>
                    <a:pt x="10" y="0"/>
                  </a:lnTo>
                  <a:lnTo>
                    <a:pt x="12" y="0"/>
                  </a:lnTo>
                  <a:lnTo>
                    <a:pt x="16" y="2"/>
                  </a:lnTo>
                  <a:lnTo>
                    <a:pt x="18" y="4"/>
                  </a:lnTo>
                  <a:lnTo>
                    <a:pt x="18"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301" name="Freeform 317"/>
            <p:cNvSpPr/>
            <p:nvPr/>
          </p:nvSpPr>
          <p:spPr bwMode="auto">
            <a:xfrm>
              <a:off x="7530973" y="4275603"/>
              <a:ext cx="19603" cy="19911"/>
            </a:xfrm>
            <a:custGeom>
              <a:avLst/>
              <a:gdLst>
                <a:gd name="T0" fmla="*/ 2147483647 w 14"/>
                <a:gd name="T1" fmla="*/ 0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2147483647 h 12"/>
                <a:gd name="T12" fmla="*/ 0 w 14"/>
                <a:gd name="T13" fmla="*/ 2147483647 h 12"/>
                <a:gd name="T14" fmla="*/ 2147483647 w 14"/>
                <a:gd name="T15" fmla="*/ 2147483647 h 12"/>
                <a:gd name="T16" fmla="*/ 2147483647 w 14"/>
                <a:gd name="T17" fmla="*/ 0 h 12"/>
                <a:gd name="T18" fmla="*/ 2147483647 w 14"/>
                <a:gd name="T19" fmla="*/ 0 h 12"/>
                <a:gd name="T20" fmla="*/ 2147483647 w 14"/>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2"/>
                <a:gd name="T35" fmla="*/ 14 w 14"/>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2">
                  <a:moveTo>
                    <a:pt x="14" y="0"/>
                  </a:moveTo>
                  <a:lnTo>
                    <a:pt x="12" y="4"/>
                  </a:lnTo>
                  <a:lnTo>
                    <a:pt x="10" y="8"/>
                  </a:lnTo>
                  <a:lnTo>
                    <a:pt x="8" y="10"/>
                  </a:lnTo>
                  <a:lnTo>
                    <a:pt x="4" y="12"/>
                  </a:lnTo>
                  <a:lnTo>
                    <a:pt x="2" y="10"/>
                  </a:lnTo>
                  <a:lnTo>
                    <a:pt x="0" y="8"/>
                  </a:lnTo>
                  <a:lnTo>
                    <a:pt x="2" y="4"/>
                  </a:lnTo>
                  <a:lnTo>
                    <a:pt x="6" y="0"/>
                  </a:lnTo>
                  <a:lnTo>
                    <a:pt x="10" y="0"/>
                  </a:lnTo>
                  <a:lnTo>
                    <a:pt x="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302" name="Freeform 318"/>
            <p:cNvSpPr/>
            <p:nvPr/>
          </p:nvSpPr>
          <p:spPr bwMode="auto">
            <a:xfrm>
              <a:off x="7513677" y="4206577"/>
              <a:ext cx="17296" cy="25221"/>
            </a:xfrm>
            <a:custGeom>
              <a:avLst/>
              <a:gdLst>
                <a:gd name="T0" fmla="*/ 0 w 12"/>
                <a:gd name="T1" fmla="*/ 2147483647 h 16"/>
                <a:gd name="T2" fmla="*/ 0 w 12"/>
                <a:gd name="T3" fmla="*/ 0 h 16"/>
                <a:gd name="T4" fmla="*/ 2147483647 w 12"/>
                <a:gd name="T5" fmla="*/ 0 h 16"/>
                <a:gd name="T6" fmla="*/ 2147483647 w 12"/>
                <a:gd name="T7" fmla="*/ 2147483647 h 16"/>
                <a:gd name="T8" fmla="*/ 2147483647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0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0" y="8"/>
                  </a:moveTo>
                  <a:lnTo>
                    <a:pt x="0" y="0"/>
                  </a:lnTo>
                  <a:lnTo>
                    <a:pt x="2" y="0"/>
                  </a:lnTo>
                  <a:lnTo>
                    <a:pt x="6" y="4"/>
                  </a:lnTo>
                  <a:lnTo>
                    <a:pt x="8" y="6"/>
                  </a:lnTo>
                  <a:lnTo>
                    <a:pt x="12" y="10"/>
                  </a:lnTo>
                  <a:lnTo>
                    <a:pt x="12" y="14"/>
                  </a:lnTo>
                  <a:lnTo>
                    <a:pt x="12" y="16"/>
                  </a:lnTo>
                  <a:lnTo>
                    <a:pt x="10" y="14"/>
                  </a:lnTo>
                  <a:lnTo>
                    <a:pt x="6" y="8"/>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303" name="Freeform 319"/>
            <p:cNvSpPr/>
            <p:nvPr/>
          </p:nvSpPr>
          <p:spPr bwMode="auto">
            <a:xfrm>
              <a:off x="7442184" y="4180028"/>
              <a:ext cx="29981" cy="31859"/>
            </a:xfrm>
            <a:custGeom>
              <a:avLst/>
              <a:gdLst>
                <a:gd name="T0" fmla="*/ 2147483647 w 20"/>
                <a:gd name="T1" fmla="*/ 2147483647 h 20"/>
                <a:gd name="T2" fmla="*/ 2147483647 w 20"/>
                <a:gd name="T3" fmla="*/ 2147483647 h 20"/>
                <a:gd name="T4" fmla="*/ 2147483647 w 20"/>
                <a:gd name="T5" fmla="*/ 2147483647 h 20"/>
                <a:gd name="T6" fmla="*/ 0 w 20"/>
                <a:gd name="T7" fmla="*/ 0 h 20"/>
                <a:gd name="T8" fmla="*/ 2147483647 w 20"/>
                <a:gd name="T9" fmla="*/ 0 h 20"/>
                <a:gd name="T10" fmla="*/ 2147483647 w 20"/>
                <a:gd name="T11" fmla="*/ 2147483647 h 20"/>
                <a:gd name="T12" fmla="*/ 2147483647 w 20"/>
                <a:gd name="T13" fmla="*/ 2147483647 h 20"/>
                <a:gd name="T14" fmla="*/ 2147483647 w 20"/>
                <a:gd name="T15" fmla="*/ 2147483647 h 20"/>
                <a:gd name="T16" fmla="*/ 2147483647 w 20"/>
                <a:gd name="T17" fmla="*/ 2147483647 h 20"/>
                <a:gd name="T18" fmla="*/ 2147483647 w 20"/>
                <a:gd name="T19" fmla="*/ 2147483647 h 20"/>
                <a:gd name="T20" fmla="*/ 2147483647 w 20"/>
                <a:gd name="T21" fmla="*/ 2147483647 h 20"/>
                <a:gd name="T22" fmla="*/ 2147483647 w 2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0"/>
                <a:gd name="T38" fmla="*/ 20 w 2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0">
                  <a:moveTo>
                    <a:pt x="16" y="20"/>
                  </a:moveTo>
                  <a:lnTo>
                    <a:pt x="12" y="16"/>
                  </a:lnTo>
                  <a:lnTo>
                    <a:pt x="6" y="10"/>
                  </a:lnTo>
                  <a:lnTo>
                    <a:pt x="0" y="0"/>
                  </a:lnTo>
                  <a:lnTo>
                    <a:pt x="6" y="0"/>
                  </a:lnTo>
                  <a:lnTo>
                    <a:pt x="14" y="4"/>
                  </a:lnTo>
                  <a:lnTo>
                    <a:pt x="18" y="4"/>
                  </a:lnTo>
                  <a:lnTo>
                    <a:pt x="20" y="8"/>
                  </a:lnTo>
                  <a:lnTo>
                    <a:pt x="20" y="12"/>
                  </a:lnTo>
                  <a:lnTo>
                    <a:pt x="20" y="16"/>
                  </a:lnTo>
                  <a:lnTo>
                    <a:pt x="18" y="20"/>
                  </a:lnTo>
                  <a:lnTo>
                    <a:pt x="16"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304" name="Freeform 320"/>
            <p:cNvSpPr/>
            <p:nvPr/>
          </p:nvSpPr>
          <p:spPr bwMode="auto">
            <a:xfrm>
              <a:off x="8302403" y="4760120"/>
              <a:ext cx="20756" cy="25221"/>
            </a:xfrm>
            <a:custGeom>
              <a:avLst/>
              <a:gdLst>
                <a:gd name="T0" fmla="*/ 2147483647 w 14"/>
                <a:gd name="T1" fmla="*/ 2147483647 h 16"/>
                <a:gd name="T2" fmla="*/ 2147483647 w 14"/>
                <a:gd name="T3" fmla="*/ 2147483647 h 16"/>
                <a:gd name="T4" fmla="*/ 2147483647 w 14"/>
                <a:gd name="T5" fmla="*/ 2147483647 h 16"/>
                <a:gd name="T6" fmla="*/ 2147483647 w 14"/>
                <a:gd name="T7" fmla="*/ 2147483647 h 16"/>
                <a:gd name="T8" fmla="*/ 2147483647 w 14"/>
                <a:gd name="T9" fmla="*/ 2147483647 h 16"/>
                <a:gd name="T10" fmla="*/ 0 w 14"/>
                <a:gd name="T11" fmla="*/ 2147483647 h 16"/>
                <a:gd name="T12" fmla="*/ 0 w 14"/>
                <a:gd name="T13" fmla="*/ 0 h 16"/>
                <a:gd name="T14" fmla="*/ 2147483647 w 14"/>
                <a:gd name="T15" fmla="*/ 2147483647 h 16"/>
                <a:gd name="T16" fmla="*/ 2147483647 w 14"/>
                <a:gd name="T17" fmla="*/ 2147483647 h 16"/>
                <a:gd name="T18" fmla="*/ 2147483647 w 14"/>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6"/>
                <a:gd name="T32" fmla="*/ 14 w 14"/>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6">
                  <a:moveTo>
                    <a:pt x="14" y="12"/>
                  </a:moveTo>
                  <a:lnTo>
                    <a:pt x="12" y="14"/>
                  </a:lnTo>
                  <a:lnTo>
                    <a:pt x="10" y="16"/>
                  </a:lnTo>
                  <a:lnTo>
                    <a:pt x="8" y="14"/>
                  </a:lnTo>
                  <a:lnTo>
                    <a:pt x="4" y="12"/>
                  </a:lnTo>
                  <a:lnTo>
                    <a:pt x="0" y="4"/>
                  </a:lnTo>
                  <a:lnTo>
                    <a:pt x="0" y="0"/>
                  </a:lnTo>
                  <a:lnTo>
                    <a:pt x="8" y="4"/>
                  </a:lnTo>
                  <a:lnTo>
                    <a:pt x="12" y="8"/>
                  </a:lnTo>
                  <a:lnTo>
                    <a:pt x="1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305" name="Freeform 321"/>
            <p:cNvSpPr/>
            <p:nvPr/>
          </p:nvSpPr>
          <p:spPr bwMode="auto">
            <a:xfrm>
              <a:off x="8368131" y="4839767"/>
              <a:ext cx="28828" cy="17257"/>
            </a:xfrm>
            <a:custGeom>
              <a:avLst/>
              <a:gdLst>
                <a:gd name="T0" fmla="*/ 2147483647 w 20"/>
                <a:gd name="T1" fmla="*/ 2147483647 h 12"/>
                <a:gd name="T2" fmla="*/ 2147483647 w 20"/>
                <a:gd name="T3" fmla="*/ 2147483647 h 12"/>
                <a:gd name="T4" fmla="*/ 2147483647 w 20"/>
                <a:gd name="T5" fmla="*/ 2147483647 h 12"/>
                <a:gd name="T6" fmla="*/ 2147483647 w 20"/>
                <a:gd name="T7" fmla="*/ 2147483647 h 12"/>
                <a:gd name="T8" fmla="*/ 2147483647 w 20"/>
                <a:gd name="T9" fmla="*/ 2147483647 h 12"/>
                <a:gd name="T10" fmla="*/ 0 w 20"/>
                <a:gd name="T11" fmla="*/ 2147483647 h 12"/>
                <a:gd name="T12" fmla="*/ 0 w 20"/>
                <a:gd name="T13" fmla="*/ 0 h 12"/>
                <a:gd name="T14" fmla="*/ 2147483647 w 20"/>
                <a:gd name="T15" fmla="*/ 0 h 12"/>
                <a:gd name="T16" fmla="*/ 2147483647 w 20"/>
                <a:gd name="T17" fmla="*/ 2147483647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20" y="8"/>
                  </a:moveTo>
                  <a:lnTo>
                    <a:pt x="20" y="12"/>
                  </a:lnTo>
                  <a:lnTo>
                    <a:pt x="16" y="12"/>
                  </a:lnTo>
                  <a:lnTo>
                    <a:pt x="6" y="10"/>
                  </a:lnTo>
                  <a:lnTo>
                    <a:pt x="2" y="6"/>
                  </a:lnTo>
                  <a:lnTo>
                    <a:pt x="0" y="2"/>
                  </a:lnTo>
                  <a:lnTo>
                    <a:pt x="0" y="0"/>
                  </a:lnTo>
                  <a:lnTo>
                    <a:pt x="2" y="0"/>
                  </a:lnTo>
                  <a:lnTo>
                    <a:pt x="10" y="2"/>
                  </a:lnTo>
                  <a:lnTo>
                    <a:pt x="18" y="4"/>
                  </a:lnTo>
                  <a:lnTo>
                    <a:pt x="20" y="6"/>
                  </a:lnTo>
                  <a:lnTo>
                    <a:pt x="2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306" name="Freeform 322"/>
            <p:cNvSpPr/>
            <p:nvPr/>
          </p:nvSpPr>
          <p:spPr bwMode="auto">
            <a:xfrm>
              <a:off x="8509964" y="4997732"/>
              <a:ext cx="11531" cy="21239"/>
            </a:xfrm>
            <a:custGeom>
              <a:avLst/>
              <a:gdLst>
                <a:gd name="T0" fmla="*/ 2147483647 w 8"/>
                <a:gd name="T1" fmla="*/ 0 h 14"/>
                <a:gd name="T2" fmla="*/ 2147483647 w 8"/>
                <a:gd name="T3" fmla="*/ 2147483647 h 14"/>
                <a:gd name="T4" fmla="*/ 2147483647 w 8"/>
                <a:gd name="T5" fmla="*/ 2147483647 h 14"/>
                <a:gd name="T6" fmla="*/ 2147483647 w 8"/>
                <a:gd name="T7" fmla="*/ 2147483647 h 14"/>
                <a:gd name="T8" fmla="*/ 2147483647 w 8"/>
                <a:gd name="T9" fmla="*/ 2147483647 h 14"/>
                <a:gd name="T10" fmla="*/ 2147483647 w 8"/>
                <a:gd name="T11" fmla="*/ 2147483647 h 14"/>
                <a:gd name="T12" fmla="*/ 2147483647 w 8"/>
                <a:gd name="T13" fmla="*/ 2147483647 h 14"/>
                <a:gd name="T14" fmla="*/ 2147483647 w 8"/>
                <a:gd name="T15" fmla="*/ 2147483647 h 14"/>
                <a:gd name="T16" fmla="*/ 0 w 8"/>
                <a:gd name="T17" fmla="*/ 2147483647 h 14"/>
                <a:gd name="T18" fmla="*/ 0 w 8"/>
                <a:gd name="T19" fmla="*/ 2147483647 h 14"/>
                <a:gd name="T20" fmla="*/ 0 w 8"/>
                <a:gd name="T21" fmla="*/ 0 h 14"/>
                <a:gd name="T22" fmla="*/ 2147483647 w 8"/>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4"/>
                <a:gd name="T38" fmla="*/ 8 w 8"/>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4">
                  <a:moveTo>
                    <a:pt x="4" y="0"/>
                  </a:moveTo>
                  <a:lnTo>
                    <a:pt x="4" y="4"/>
                  </a:lnTo>
                  <a:lnTo>
                    <a:pt x="6" y="6"/>
                  </a:lnTo>
                  <a:lnTo>
                    <a:pt x="8" y="6"/>
                  </a:lnTo>
                  <a:lnTo>
                    <a:pt x="8" y="8"/>
                  </a:lnTo>
                  <a:lnTo>
                    <a:pt x="6" y="12"/>
                  </a:lnTo>
                  <a:lnTo>
                    <a:pt x="4" y="14"/>
                  </a:lnTo>
                  <a:lnTo>
                    <a:pt x="2" y="14"/>
                  </a:lnTo>
                  <a:lnTo>
                    <a:pt x="0" y="10"/>
                  </a:lnTo>
                  <a:lnTo>
                    <a:pt x="0" y="6"/>
                  </a:lnTo>
                  <a:lnTo>
                    <a:pt x="0"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grpSp>
      <p:grpSp>
        <p:nvGrpSpPr>
          <p:cNvPr id="307" name="组合 306"/>
          <p:cNvGrpSpPr/>
          <p:nvPr/>
        </p:nvGrpSpPr>
        <p:grpSpPr>
          <a:xfrm>
            <a:off x="8228134" y="2469752"/>
            <a:ext cx="3460630" cy="1678181"/>
            <a:chOff x="8308550" y="1660013"/>
            <a:chExt cx="3460630" cy="1678181"/>
          </a:xfrm>
        </p:grpSpPr>
        <p:grpSp>
          <p:nvGrpSpPr>
            <p:cNvPr id="308" name="组合 307"/>
            <p:cNvGrpSpPr/>
            <p:nvPr/>
          </p:nvGrpSpPr>
          <p:grpSpPr>
            <a:xfrm>
              <a:off x="8308550" y="1660013"/>
              <a:ext cx="3460630" cy="461665"/>
              <a:chOff x="6122804" y="1694731"/>
              <a:chExt cx="2513196" cy="335273"/>
            </a:xfrm>
          </p:grpSpPr>
          <p:sp>
            <p:nvSpPr>
              <p:cNvPr id="326" name="矩形 325"/>
              <p:cNvSpPr/>
              <p:nvPr/>
            </p:nvSpPr>
            <p:spPr>
              <a:xfrm>
                <a:off x="6934889" y="1704153"/>
                <a:ext cx="851220" cy="189988"/>
              </a:xfrm>
              <a:prstGeom prst="rect">
                <a:avLst/>
              </a:prstGeom>
            </p:spPr>
            <p:txBody>
              <a:bodyPr wrap="none" anchor="ctr">
                <a:spAutoFit/>
              </a:bodyPr>
              <a:lstStyle/>
              <a:p>
                <a:r>
                  <a:rPr lang="zh-CN" altLang="en-US" sz="1100" dirty="0">
                    <a:solidFill>
                      <a:schemeClr val="tx1">
                        <a:lumMod val="65000"/>
                        <a:lumOff val="35000"/>
                      </a:schemeClr>
                    </a:solidFill>
                    <a:latin typeface="Arial" panose="020B0604020202020204" pitchFamily="34" charset="0"/>
                    <a:ea typeface="微软雅黑" panose="020B0503020204020204" pitchFamily="34" charset="-122"/>
                  </a:rPr>
                  <a:t>留学生在校学习</a:t>
                </a:r>
                <a:endParaRPr lang="en-US" altLang="zh-CN" sz="1100" b="1" dirty="0">
                  <a:solidFill>
                    <a:srgbClr val="53BAE9"/>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327" name="矩形 326"/>
              <p:cNvSpPr/>
              <p:nvPr/>
            </p:nvSpPr>
            <p:spPr>
              <a:xfrm>
                <a:off x="7026906" y="1926523"/>
                <a:ext cx="1609094" cy="45719"/>
              </a:xfrm>
              <a:prstGeom prst="rect">
                <a:avLst/>
              </a:prstGeom>
              <a:solidFill>
                <a:srgbClr val="53B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28" name="矩形 327"/>
              <p:cNvSpPr/>
              <p:nvPr/>
            </p:nvSpPr>
            <p:spPr>
              <a:xfrm>
                <a:off x="6122804" y="1694731"/>
                <a:ext cx="902372" cy="335273"/>
              </a:xfrm>
              <a:prstGeom prst="rect">
                <a:avLst/>
              </a:prstGeom>
            </p:spPr>
            <p:txBody>
              <a:bodyPr wrap="square" anchor="ctr">
                <a:spAutoFit/>
              </a:bodyPr>
              <a:lstStyle/>
              <a:p>
                <a:r>
                  <a:rPr lang="en-US" altLang="zh-CN" sz="2400" dirty="0">
                    <a:solidFill>
                      <a:srgbClr val="53BAE9"/>
                    </a:solidFill>
                    <a:latin typeface="华文细黑" panose="02010600040101010101" pitchFamily="2" charset="-122"/>
                    <a:ea typeface="华文细黑" panose="02010600040101010101" pitchFamily="2" charset="-122"/>
                    <a:cs typeface="Arial" panose="020B0604020202020204" pitchFamily="34" charset="0"/>
                  </a:rPr>
                  <a:t>3017</a:t>
                </a:r>
                <a:r>
                  <a:rPr lang="zh-CN" altLang="en-US" sz="2400" dirty="0">
                    <a:solidFill>
                      <a:srgbClr val="53BAE9"/>
                    </a:solidFill>
                    <a:latin typeface="华文细黑" panose="02010600040101010101" pitchFamily="2" charset="-122"/>
                    <a:ea typeface="华文细黑" panose="02010600040101010101" pitchFamily="2" charset="-122"/>
                    <a:cs typeface="Arial" panose="020B0604020202020204" pitchFamily="34" charset="0"/>
                  </a:rPr>
                  <a:t>人</a:t>
                </a:r>
                <a:endParaRPr lang="en-US" altLang="zh-CN" sz="2400" dirty="0">
                  <a:solidFill>
                    <a:srgbClr val="53BAE9"/>
                  </a:solidFill>
                  <a:latin typeface="华文细黑" panose="02010600040101010101" pitchFamily="2" charset="-122"/>
                  <a:ea typeface="华文细黑" panose="02010600040101010101" pitchFamily="2" charset="-122"/>
                  <a:cs typeface="Arial" panose="020B0604020202020204" pitchFamily="34" charset="0"/>
                </a:endParaRPr>
              </a:p>
            </p:txBody>
          </p:sp>
        </p:grpSp>
        <p:grpSp>
          <p:nvGrpSpPr>
            <p:cNvPr id="309" name="组合 308"/>
            <p:cNvGrpSpPr/>
            <p:nvPr/>
          </p:nvGrpSpPr>
          <p:grpSpPr>
            <a:xfrm>
              <a:off x="8317279" y="2289099"/>
              <a:ext cx="2416817" cy="463389"/>
              <a:chOff x="6129143" y="2151589"/>
              <a:chExt cx="1755153" cy="336525"/>
            </a:xfrm>
          </p:grpSpPr>
          <p:grpSp>
            <p:nvGrpSpPr>
              <p:cNvPr id="322" name="组合 321"/>
              <p:cNvGrpSpPr/>
              <p:nvPr/>
            </p:nvGrpSpPr>
            <p:grpSpPr>
              <a:xfrm>
                <a:off x="6934889" y="2151589"/>
                <a:ext cx="949407" cy="260559"/>
                <a:chOff x="6934889" y="2151589"/>
                <a:chExt cx="949407" cy="260559"/>
              </a:xfrm>
            </p:grpSpPr>
            <p:sp>
              <p:nvSpPr>
                <p:cNvPr id="324" name="矩形 323"/>
                <p:cNvSpPr/>
                <p:nvPr/>
              </p:nvSpPr>
              <p:spPr>
                <a:xfrm flipV="1">
                  <a:off x="7031024" y="2368147"/>
                  <a:ext cx="853272" cy="44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25" name="矩形 324"/>
                <p:cNvSpPr/>
                <p:nvPr/>
              </p:nvSpPr>
              <p:spPr>
                <a:xfrm>
                  <a:off x="6934889" y="2151589"/>
                  <a:ext cx="646331" cy="189988"/>
                </a:xfrm>
                <a:prstGeom prst="rect">
                  <a:avLst/>
                </a:prstGeom>
              </p:spPr>
              <p:txBody>
                <a:bodyPr wrap="none" anchor="ctr">
                  <a:spAutoFit/>
                </a:bodyPr>
                <a:lstStyle/>
                <a:p>
                  <a:r>
                    <a:rPr lang="zh-CN" altLang="en-US" sz="1100" dirty="0">
                      <a:solidFill>
                        <a:schemeClr val="tx1">
                          <a:lumMod val="65000"/>
                          <a:lumOff val="35000"/>
                        </a:schemeClr>
                      </a:solidFill>
                      <a:latin typeface="Arial" panose="020B0604020202020204" pitchFamily="34" charset="0"/>
                      <a:ea typeface="微软雅黑" panose="020B0503020204020204" pitchFamily="34" charset="-122"/>
                    </a:rPr>
                    <a:t>学位留学生</a:t>
                  </a:r>
                  <a:endParaRPr lang="en-US" altLang="zh-CN" sz="1100" dirty="0">
                    <a:solidFill>
                      <a:schemeClr val="bg1">
                        <a:lumMod val="50000"/>
                      </a:schemeClr>
                    </a:solidFill>
                    <a:latin typeface="华文细黑" panose="02010600040101010101" pitchFamily="2" charset="-122"/>
                    <a:ea typeface="华文细黑" panose="02010600040101010101" pitchFamily="2" charset="-122"/>
                    <a:cs typeface="Arial" panose="020B0604020202020204" pitchFamily="34" charset="0"/>
                  </a:endParaRPr>
                </a:p>
              </p:txBody>
            </p:sp>
          </p:grpSp>
          <p:sp>
            <p:nvSpPr>
              <p:cNvPr id="323" name="矩形 322"/>
              <p:cNvSpPr/>
              <p:nvPr/>
            </p:nvSpPr>
            <p:spPr>
              <a:xfrm>
                <a:off x="6129143" y="2152841"/>
                <a:ext cx="936000" cy="335273"/>
              </a:xfrm>
              <a:prstGeom prst="rect">
                <a:avLst/>
              </a:prstGeom>
            </p:spPr>
            <p:txBody>
              <a:bodyPr wrap="square" anchor="ctr">
                <a:spAutoFit/>
              </a:bodyPr>
              <a:lstStyle/>
              <a:p>
                <a:r>
                  <a:rPr lang="en-US" altLang="zh-CN" sz="2400" dirty="0">
                    <a:solidFill>
                      <a:schemeClr val="accent3"/>
                    </a:solidFill>
                    <a:latin typeface="Arial" panose="020B0604020202020204" pitchFamily="34" charset="0"/>
                    <a:ea typeface="微软雅黑" panose="020B0503020204020204" pitchFamily="34" charset="-122"/>
                  </a:rPr>
                  <a:t>1609</a:t>
                </a:r>
                <a:r>
                  <a:rPr lang="zh-CN" altLang="en-US" sz="2400" dirty="0">
                    <a:solidFill>
                      <a:schemeClr val="accent3"/>
                    </a:solidFill>
                    <a:latin typeface="Arial" panose="020B0604020202020204" pitchFamily="34" charset="0"/>
                    <a:ea typeface="微软雅黑" panose="020B0503020204020204" pitchFamily="34" charset="-122"/>
                  </a:rPr>
                  <a:t>人</a:t>
                </a:r>
                <a:endParaRPr lang="en-US" altLang="zh-CN" sz="2400" dirty="0">
                  <a:solidFill>
                    <a:schemeClr val="accent3"/>
                  </a:solidFill>
                  <a:latin typeface="华文细黑" panose="02010600040101010101" pitchFamily="2" charset="-122"/>
                  <a:ea typeface="华文细黑" panose="02010600040101010101" pitchFamily="2" charset="-122"/>
                  <a:cs typeface="Arial" panose="020B0604020202020204" pitchFamily="34" charset="0"/>
                </a:endParaRPr>
              </a:p>
            </p:txBody>
          </p:sp>
        </p:grpSp>
        <p:grpSp>
          <p:nvGrpSpPr>
            <p:cNvPr id="310" name="组合 309"/>
            <p:cNvGrpSpPr/>
            <p:nvPr/>
          </p:nvGrpSpPr>
          <p:grpSpPr>
            <a:xfrm>
              <a:off x="8474870" y="2876529"/>
              <a:ext cx="2845380" cy="461665"/>
              <a:chOff x="6243586" y="2578196"/>
              <a:chExt cx="2066385" cy="335273"/>
            </a:xfrm>
          </p:grpSpPr>
          <p:sp>
            <p:nvSpPr>
              <p:cNvPr id="319" name="矩形 318"/>
              <p:cNvSpPr/>
              <p:nvPr/>
            </p:nvSpPr>
            <p:spPr>
              <a:xfrm>
                <a:off x="7031025" y="2819948"/>
                <a:ext cx="190994" cy="3906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20" name="矩形 319"/>
              <p:cNvSpPr/>
              <p:nvPr/>
            </p:nvSpPr>
            <p:spPr>
              <a:xfrm>
                <a:off x="6934889" y="2591641"/>
                <a:ext cx="1375082" cy="189988"/>
              </a:xfrm>
              <a:prstGeom prst="rect">
                <a:avLst/>
              </a:prstGeom>
            </p:spPr>
            <p:txBody>
              <a:bodyPr wrap="none" anchor="ctr">
                <a:spAutoFit/>
              </a:bodyPr>
              <a:lstStyle/>
              <a:p>
                <a:r>
                  <a:rPr lang="zh-CN" altLang="en-US" sz="1100" dirty="0">
                    <a:solidFill>
                      <a:schemeClr val="tx1">
                        <a:lumMod val="65000"/>
                        <a:lumOff val="35000"/>
                      </a:schemeClr>
                    </a:solidFill>
                    <a:latin typeface="Arial" panose="020B0604020202020204" pitchFamily="34" charset="0"/>
                    <a:ea typeface="微软雅黑" panose="020B0503020204020204" pitchFamily="34" charset="-122"/>
                  </a:rPr>
                  <a:t>“一带一路”沿线国家</a:t>
                </a:r>
                <a:r>
                  <a:rPr lang="en-US" altLang="zh-CN" sz="1100" dirty="0">
                    <a:solidFill>
                      <a:schemeClr val="tx1">
                        <a:lumMod val="65000"/>
                        <a:lumOff val="35000"/>
                      </a:schemeClr>
                    </a:solidFill>
                    <a:latin typeface="Arial" panose="020B0604020202020204" pitchFamily="34" charset="0"/>
                    <a:ea typeface="微软雅黑" panose="020B0503020204020204" pitchFamily="34" charset="-122"/>
                  </a:rPr>
                  <a:t>45</a:t>
                </a:r>
                <a:r>
                  <a:rPr lang="zh-CN" altLang="en-US" sz="1100" dirty="0">
                    <a:solidFill>
                      <a:schemeClr val="tx1">
                        <a:lumMod val="65000"/>
                        <a:lumOff val="35000"/>
                      </a:schemeClr>
                    </a:solidFill>
                    <a:latin typeface="Arial" panose="020B0604020202020204" pitchFamily="34" charset="0"/>
                    <a:ea typeface="微软雅黑" panose="020B0503020204020204" pitchFamily="34" charset="-122"/>
                  </a:rPr>
                  <a:t>个</a:t>
                </a:r>
                <a:endParaRPr lang="en-US" altLang="zh-CN" sz="1100" dirty="0">
                  <a:solidFill>
                    <a:schemeClr val="bg1">
                      <a:lumMod val="50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321" name="矩形 320"/>
              <p:cNvSpPr/>
              <p:nvPr/>
            </p:nvSpPr>
            <p:spPr>
              <a:xfrm>
                <a:off x="6243586" y="2578196"/>
                <a:ext cx="821553" cy="335273"/>
              </a:xfrm>
              <a:prstGeom prst="rect">
                <a:avLst/>
              </a:prstGeom>
            </p:spPr>
            <p:txBody>
              <a:bodyPr wrap="square" anchor="ctr">
                <a:spAutoFit/>
              </a:bodyPr>
              <a:lstStyle/>
              <a:p>
                <a:r>
                  <a:rPr lang="en-US" altLang="zh-CN" sz="2400" dirty="0">
                    <a:solidFill>
                      <a:schemeClr val="accent5"/>
                    </a:solidFill>
                    <a:latin typeface="华文细黑" panose="02010600040101010101" pitchFamily="2" charset="-122"/>
                    <a:ea typeface="华文细黑" panose="02010600040101010101" pitchFamily="2" charset="-122"/>
                    <a:cs typeface="Arial" panose="020B0604020202020204" pitchFamily="34" charset="0"/>
                  </a:rPr>
                  <a:t>340</a:t>
                </a:r>
                <a:r>
                  <a:rPr lang="zh-CN" altLang="en-US" sz="2400" dirty="0">
                    <a:solidFill>
                      <a:schemeClr val="accent5"/>
                    </a:solidFill>
                    <a:latin typeface="华文细黑" panose="02010600040101010101" pitchFamily="2" charset="-122"/>
                    <a:ea typeface="华文细黑" panose="02010600040101010101" pitchFamily="2" charset="-122"/>
                    <a:cs typeface="Arial" panose="020B0604020202020204" pitchFamily="34" charset="0"/>
                  </a:rPr>
                  <a:t>人</a:t>
                </a:r>
                <a:endParaRPr lang="en-US" altLang="zh-CN" sz="2400" dirty="0">
                  <a:solidFill>
                    <a:schemeClr val="accent5"/>
                  </a:solidFill>
                  <a:latin typeface="华文细黑" panose="02010600040101010101" pitchFamily="2" charset="-122"/>
                  <a:ea typeface="华文细黑" panose="02010600040101010101" pitchFamily="2" charset="-122"/>
                  <a:cs typeface="Arial" panose="020B0604020202020204" pitchFamily="34" charset="0"/>
                </a:endParaRPr>
              </a:p>
            </p:txBody>
          </p:sp>
        </p:grpSp>
      </p:grpSp>
      <p:grpSp>
        <p:nvGrpSpPr>
          <p:cNvPr id="329" name="组合 328"/>
          <p:cNvGrpSpPr/>
          <p:nvPr/>
        </p:nvGrpSpPr>
        <p:grpSpPr>
          <a:xfrm>
            <a:off x="6264794" y="2882439"/>
            <a:ext cx="1225014" cy="3112182"/>
            <a:chOff x="4057604" y="2143780"/>
            <a:chExt cx="889636" cy="2260144"/>
          </a:xfrm>
        </p:grpSpPr>
        <p:sp>
          <p:nvSpPr>
            <p:cNvPr id="330" name="椭圆 329"/>
            <p:cNvSpPr/>
            <p:nvPr/>
          </p:nvSpPr>
          <p:spPr>
            <a:xfrm>
              <a:off x="4441946" y="2143780"/>
              <a:ext cx="114614" cy="1146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1" name="直接连接符 330"/>
            <p:cNvCxnSpPr/>
            <p:nvPr/>
          </p:nvCxnSpPr>
          <p:spPr>
            <a:xfrm flipH="1">
              <a:off x="4490891" y="2258144"/>
              <a:ext cx="1" cy="18305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32" name="组合 331"/>
            <p:cNvGrpSpPr/>
            <p:nvPr/>
          </p:nvGrpSpPr>
          <p:grpSpPr>
            <a:xfrm>
              <a:off x="4057604" y="3907108"/>
              <a:ext cx="889636" cy="496816"/>
              <a:chOff x="558067" y="3571041"/>
              <a:chExt cx="889636" cy="496816"/>
            </a:xfrm>
          </p:grpSpPr>
          <p:sp>
            <p:nvSpPr>
              <p:cNvPr id="333" name="矩形 332"/>
              <p:cNvSpPr/>
              <p:nvPr/>
            </p:nvSpPr>
            <p:spPr>
              <a:xfrm>
                <a:off x="622212" y="3571041"/>
                <a:ext cx="762981" cy="201164"/>
              </a:xfrm>
              <a:prstGeom prst="rect">
                <a:avLst/>
              </a:prstGeom>
            </p:spPr>
            <p:txBody>
              <a:bodyPr wrap="square" anchor="ctr">
                <a:spAutoFit/>
              </a:bodyPr>
              <a:lstStyle/>
              <a:p>
                <a:pPr algn="ctr"/>
                <a:endParaRPr lang="en-US" altLang="zh-CN" sz="1200" b="1" dirty="0">
                  <a:solidFill>
                    <a:srgbClr val="53BAE9"/>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334" name="矩形 333"/>
              <p:cNvSpPr/>
              <p:nvPr/>
            </p:nvSpPr>
            <p:spPr>
              <a:xfrm>
                <a:off x="558067" y="3718940"/>
                <a:ext cx="889636" cy="348917"/>
              </a:xfrm>
              <a:prstGeom prst="rect">
                <a:avLst/>
              </a:prstGeom>
            </p:spPr>
            <p:txBody>
              <a:bodyPr wrap="none" anchor="ctr">
                <a:spAutoFit/>
              </a:bodyPr>
              <a:lstStyle/>
              <a:p>
                <a:pPr algn="ctr">
                  <a:lnSpc>
                    <a:spcPct val="120000"/>
                  </a:lnSpc>
                </a:pPr>
                <a:r>
                  <a:rPr lang="en-US" altLang="zh-CN" sz="1100" dirty="0">
                    <a:solidFill>
                      <a:schemeClr val="bg1">
                        <a:lumMod val="50000"/>
                      </a:schemeClr>
                    </a:solidFill>
                    <a:latin typeface="华文细黑" panose="02010600040101010101" pitchFamily="2" charset="-122"/>
                    <a:ea typeface="华文细黑" panose="02010600040101010101" pitchFamily="2" charset="-122"/>
                    <a:cs typeface="Arial" panose="020B0604020202020204" pitchFamily="34" charset="0"/>
                  </a:rPr>
                  <a:t>Harbin Institute </a:t>
                </a:r>
              </a:p>
              <a:p>
                <a:pPr algn="ctr">
                  <a:lnSpc>
                    <a:spcPct val="120000"/>
                  </a:lnSpc>
                </a:pPr>
                <a:r>
                  <a:rPr lang="en-US" altLang="zh-CN" sz="1100" dirty="0">
                    <a:solidFill>
                      <a:schemeClr val="bg1">
                        <a:lumMod val="50000"/>
                      </a:schemeClr>
                    </a:solidFill>
                    <a:latin typeface="华文细黑" panose="02010600040101010101" pitchFamily="2" charset="-122"/>
                    <a:ea typeface="华文细黑" panose="02010600040101010101" pitchFamily="2" charset="-122"/>
                    <a:cs typeface="Arial" panose="020B0604020202020204" pitchFamily="34" charset="0"/>
                  </a:rPr>
                  <a:t>of Technology</a:t>
                </a:r>
              </a:p>
            </p:txBody>
          </p:sp>
        </p:gr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4"/>
                                        </p:tgtEl>
                                      </p:cBhvr>
                                    </p:animEffect>
                                    <p:animScale>
                                      <p:cBhvr>
                                        <p:cTn id="10" dur="250" autoRev="1" fill="hold"/>
                                        <p:tgtEl>
                                          <p:spTgt spid="14"/>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26"/>
                                        </p:tgtEl>
                                      </p:cBhvr>
                                    </p:animEffect>
                                    <p:animScale>
                                      <p:cBhvr>
                                        <p:cTn id="13" dur="250" autoRev="1" fill="hold"/>
                                        <p:tgtEl>
                                          <p:spTgt spid="26"/>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43"/>
                                        </p:tgtEl>
                                      </p:cBhvr>
                                    </p:animEffect>
                                    <p:animScale>
                                      <p:cBhvr>
                                        <p:cTn id="16" dur="250" autoRev="1" fill="hold"/>
                                        <p:tgtEl>
                                          <p:spTgt spid="43"/>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329"/>
                                        </p:tgtEl>
                                      </p:cBhvr>
                                    </p:animEffect>
                                    <p:animScale>
                                      <p:cBhvr>
                                        <p:cTn id="19" dur="250" autoRev="1" fill="hold"/>
                                        <p:tgtEl>
                                          <p:spTgt spid="3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Shape 268"/>
          <p:cNvSpPr/>
          <p:nvPr/>
        </p:nvSpPr>
        <p:spPr bwMode="auto">
          <a:xfrm>
            <a:off x="10139762" y="3590770"/>
            <a:ext cx="93438" cy="123406"/>
          </a:xfrm>
          <a:custGeom>
            <a:avLst/>
            <a:gdLst>
              <a:gd name="T0" fmla="*/ 120 w 120"/>
              <a:gd name="T1" fmla="*/ 25 h 167"/>
              <a:gd name="T2" fmla="*/ 118 w 120"/>
              <a:gd name="T3" fmla="*/ 16 h 167"/>
              <a:gd name="T4" fmla="*/ 111 w 120"/>
              <a:gd name="T5" fmla="*/ 12 h 167"/>
              <a:gd name="T6" fmla="*/ 91 w 120"/>
              <a:gd name="T7" fmla="*/ 13 h 167"/>
              <a:gd name="T8" fmla="*/ 79 w 120"/>
              <a:gd name="T9" fmla="*/ 13 h 167"/>
              <a:gd name="T10" fmla="*/ 78 w 120"/>
              <a:gd name="T11" fmla="*/ 10 h 167"/>
              <a:gd name="T12" fmla="*/ 79 w 120"/>
              <a:gd name="T13" fmla="*/ 4 h 167"/>
              <a:gd name="T14" fmla="*/ 73 w 120"/>
              <a:gd name="T15" fmla="*/ 5 h 167"/>
              <a:gd name="T16" fmla="*/ 70 w 120"/>
              <a:gd name="T17" fmla="*/ 2 h 167"/>
              <a:gd name="T18" fmla="*/ 66 w 120"/>
              <a:gd name="T19" fmla="*/ 0 h 167"/>
              <a:gd name="T20" fmla="*/ 58 w 120"/>
              <a:gd name="T21" fmla="*/ 4 h 167"/>
              <a:gd name="T22" fmla="*/ 48 w 120"/>
              <a:gd name="T23" fmla="*/ 14 h 167"/>
              <a:gd name="T24" fmla="*/ 28 w 120"/>
              <a:gd name="T25" fmla="*/ 33 h 167"/>
              <a:gd name="T26" fmla="*/ 15 w 120"/>
              <a:gd name="T27" fmla="*/ 41 h 167"/>
              <a:gd name="T28" fmla="*/ 8 w 120"/>
              <a:gd name="T29" fmla="*/ 50 h 167"/>
              <a:gd name="T30" fmla="*/ 8 w 120"/>
              <a:gd name="T31" fmla="*/ 61 h 167"/>
              <a:gd name="T32" fmla="*/ 10 w 120"/>
              <a:gd name="T33" fmla="*/ 75 h 167"/>
              <a:gd name="T34" fmla="*/ 4 w 120"/>
              <a:gd name="T35" fmla="*/ 87 h 167"/>
              <a:gd name="T36" fmla="*/ 2 w 120"/>
              <a:gd name="T37" fmla="*/ 91 h 167"/>
              <a:gd name="T38" fmla="*/ 0 w 120"/>
              <a:gd name="T39" fmla="*/ 94 h 167"/>
              <a:gd name="T40" fmla="*/ 5 w 120"/>
              <a:gd name="T41" fmla="*/ 99 h 167"/>
              <a:gd name="T42" fmla="*/ 16 w 120"/>
              <a:gd name="T43" fmla="*/ 103 h 167"/>
              <a:gd name="T44" fmla="*/ 27 w 120"/>
              <a:gd name="T45" fmla="*/ 110 h 167"/>
              <a:gd name="T46" fmla="*/ 29 w 120"/>
              <a:gd name="T47" fmla="*/ 116 h 167"/>
              <a:gd name="T48" fmla="*/ 30 w 120"/>
              <a:gd name="T49" fmla="*/ 127 h 167"/>
              <a:gd name="T50" fmla="*/ 30 w 120"/>
              <a:gd name="T51" fmla="*/ 160 h 167"/>
              <a:gd name="T52" fmla="*/ 33 w 120"/>
              <a:gd name="T53" fmla="*/ 160 h 167"/>
              <a:gd name="T54" fmla="*/ 47 w 120"/>
              <a:gd name="T55" fmla="*/ 165 h 167"/>
              <a:gd name="T56" fmla="*/ 55 w 120"/>
              <a:gd name="T57" fmla="*/ 167 h 167"/>
              <a:gd name="T58" fmla="*/ 63 w 120"/>
              <a:gd name="T59" fmla="*/ 165 h 167"/>
              <a:gd name="T60" fmla="*/ 66 w 120"/>
              <a:gd name="T61" fmla="*/ 162 h 167"/>
              <a:gd name="T62" fmla="*/ 69 w 120"/>
              <a:gd name="T63" fmla="*/ 154 h 167"/>
              <a:gd name="T64" fmla="*/ 68 w 120"/>
              <a:gd name="T65" fmla="*/ 151 h 167"/>
              <a:gd name="T66" fmla="*/ 64 w 120"/>
              <a:gd name="T67" fmla="*/ 147 h 167"/>
              <a:gd name="T68" fmla="*/ 60 w 120"/>
              <a:gd name="T69" fmla="*/ 145 h 167"/>
              <a:gd name="T70" fmla="*/ 58 w 120"/>
              <a:gd name="T71" fmla="*/ 141 h 167"/>
              <a:gd name="T72" fmla="*/ 58 w 120"/>
              <a:gd name="T73" fmla="*/ 130 h 167"/>
              <a:gd name="T74" fmla="*/ 60 w 120"/>
              <a:gd name="T75" fmla="*/ 126 h 167"/>
              <a:gd name="T76" fmla="*/ 69 w 120"/>
              <a:gd name="T77" fmla="*/ 115 h 167"/>
              <a:gd name="T78" fmla="*/ 81 w 120"/>
              <a:gd name="T79" fmla="*/ 107 h 167"/>
              <a:gd name="T80" fmla="*/ 94 w 120"/>
              <a:gd name="T81" fmla="*/ 100 h 167"/>
              <a:gd name="T82" fmla="*/ 100 w 120"/>
              <a:gd name="T83" fmla="*/ 89 h 167"/>
              <a:gd name="T84" fmla="*/ 102 w 120"/>
              <a:gd name="T85" fmla="*/ 84 h 167"/>
              <a:gd name="T86" fmla="*/ 100 w 120"/>
              <a:gd name="T87" fmla="*/ 68 h 167"/>
              <a:gd name="T88" fmla="*/ 98 w 120"/>
              <a:gd name="T89" fmla="*/ 51 h 167"/>
              <a:gd name="T90" fmla="*/ 98 w 120"/>
              <a:gd name="T91" fmla="*/ 44 h 167"/>
              <a:gd name="T92" fmla="*/ 108 w 120"/>
              <a:gd name="T93" fmla="*/ 44 h 167"/>
              <a:gd name="T94" fmla="*/ 115 w 120"/>
              <a:gd name="T95" fmla="*/ 39 h 167"/>
              <a:gd name="T96" fmla="*/ 120 w 120"/>
              <a:gd name="T97" fmla="*/ 31 h 167"/>
              <a:gd name="T98" fmla="*/ 120 w 120"/>
              <a:gd name="T99" fmla="*/ 2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0" h="167">
                <a:moveTo>
                  <a:pt x="120" y="25"/>
                </a:moveTo>
                <a:lnTo>
                  <a:pt x="120" y="25"/>
                </a:lnTo>
                <a:lnTo>
                  <a:pt x="119" y="18"/>
                </a:lnTo>
                <a:lnTo>
                  <a:pt x="118" y="16"/>
                </a:lnTo>
                <a:lnTo>
                  <a:pt x="115" y="13"/>
                </a:lnTo>
                <a:lnTo>
                  <a:pt x="111" y="12"/>
                </a:lnTo>
                <a:lnTo>
                  <a:pt x="105" y="12"/>
                </a:lnTo>
                <a:lnTo>
                  <a:pt x="91" y="13"/>
                </a:lnTo>
                <a:lnTo>
                  <a:pt x="85" y="14"/>
                </a:lnTo>
                <a:lnTo>
                  <a:pt x="79" y="13"/>
                </a:lnTo>
                <a:lnTo>
                  <a:pt x="79" y="13"/>
                </a:lnTo>
                <a:lnTo>
                  <a:pt x="78" y="10"/>
                </a:lnTo>
                <a:lnTo>
                  <a:pt x="79" y="4"/>
                </a:lnTo>
                <a:lnTo>
                  <a:pt x="79" y="4"/>
                </a:lnTo>
                <a:lnTo>
                  <a:pt x="75" y="6"/>
                </a:lnTo>
                <a:lnTo>
                  <a:pt x="73" y="5"/>
                </a:lnTo>
                <a:lnTo>
                  <a:pt x="71" y="4"/>
                </a:lnTo>
                <a:lnTo>
                  <a:pt x="70" y="2"/>
                </a:lnTo>
                <a:lnTo>
                  <a:pt x="68" y="1"/>
                </a:lnTo>
                <a:lnTo>
                  <a:pt x="66" y="0"/>
                </a:lnTo>
                <a:lnTo>
                  <a:pt x="63" y="1"/>
                </a:lnTo>
                <a:lnTo>
                  <a:pt x="58" y="4"/>
                </a:lnTo>
                <a:lnTo>
                  <a:pt x="58" y="4"/>
                </a:lnTo>
                <a:lnTo>
                  <a:pt x="48" y="14"/>
                </a:lnTo>
                <a:lnTo>
                  <a:pt x="38" y="24"/>
                </a:lnTo>
                <a:lnTo>
                  <a:pt x="28" y="33"/>
                </a:lnTo>
                <a:lnTo>
                  <a:pt x="15" y="41"/>
                </a:lnTo>
                <a:lnTo>
                  <a:pt x="15" y="41"/>
                </a:lnTo>
                <a:lnTo>
                  <a:pt x="11" y="44"/>
                </a:lnTo>
                <a:lnTo>
                  <a:pt x="8" y="50"/>
                </a:lnTo>
                <a:lnTo>
                  <a:pt x="8" y="55"/>
                </a:lnTo>
                <a:lnTo>
                  <a:pt x="8" y="61"/>
                </a:lnTo>
                <a:lnTo>
                  <a:pt x="10" y="68"/>
                </a:lnTo>
                <a:lnTo>
                  <a:pt x="10" y="75"/>
                </a:lnTo>
                <a:lnTo>
                  <a:pt x="7" y="82"/>
                </a:lnTo>
                <a:lnTo>
                  <a:pt x="4" y="87"/>
                </a:lnTo>
                <a:lnTo>
                  <a:pt x="4" y="87"/>
                </a:lnTo>
                <a:lnTo>
                  <a:pt x="2" y="91"/>
                </a:lnTo>
                <a:lnTo>
                  <a:pt x="0" y="93"/>
                </a:lnTo>
                <a:lnTo>
                  <a:pt x="0" y="94"/>
                </a:lnTo>
                <a:lnTo>
                  <a:pt x="2" y="96"/>
                </a:lnTo>
                <a:lnTo>
                  <a:pt x="5" y="99"/>
                </a:lnTo>
                <a:lnTo>
                  <a:pt x="11" y="101"/>
                </a:lnTo>
                <a:lnTo>
                  <a:pt x="16" y="103"/>
                </a:lnTo>
                <a:lnTo>
                  <a:pt x="22" y="107"/>
                </a:lnTo>
                <a:lnTo>
                  <a:pt x="27" y="110"/>
                </a:lnTo>
                <a:lnTo>
                  <a:pt x="28" y="112"/>
                </a:lnTo>
                <a:lnTo>
                  <a:pt x="29" y="116"/>
                </a:lnTo>
                <a:lnTo>
                  <a:pt x="29" y="116"/>
                </a:lnTo>
                <a:lnTo>
                  <a:pt x="30" y="127"/>
                </a:lnTo>
                <a:lnTo>
                  <a:pt x="30" y="138"/>
                </a:lnTo>
                <a:lnTo>
                  <a:pt x="30" y="160"/>
                </a:lnTo>
                <a:lnTo>
                  <a:pt x="30" y="160"/>
                </a:lnTo>
                <a:lnTo>
                  <a:pt x="33" y="160"/>
                </a:lnTo>
                <a:lnTo>
                  <a:pt x="38" y="161"/>
                </a:lnTo>
                <a:lnTo>
                  <a:pt x="47" y="165"/>
                </a:lnTo>
                <a:lnTo>
                  <a:pt x="50" y="166"/>
                </a:lnTo>
                <a:lnTo>
                  <a:pt x="55" y="167"/>
                </a:lnTo>
                <a:lnTo>
                  <a:pt x="58" y="167"/>
                </a:lnTo>
                <a:lnTo>
                  <a:pt x="63" y="165"/>
                </a:lnTo>
                <a:lnTo>
                  <a:pt x="63" y="165"/>
                </a:lnTo>
                <a:lnTo>
                  <a:pt x="66" y="162"/>
                </a:lnTo>
                <a:lnTo>
                  <a:pt x="69" y="159"/>
                </a:lnTo>
                <a:lnTo>
                  <a:pt x="69" y="154"/>
                </a:lnTo>
                <a:lnTo>
                  <a:pt x="68" y="151"/>
                </a:lnTo>
                <a:lnTo>
                  <a:pt x="68" y="151"/>
                </a:lnTo>
                <a:lnTo>
                  <a:pt x="66" y="149"/>
                </a:lnTo>
                <a:lnTo>
                  <a:pt x="64" y="147"/>
                </a:lnTo>
                <a:lnTo>
                  <a:pt x="61" y="146"/>
                </a:lnTo>
                <a:lnTo>
                  <a:pt x="60" y="145"/>
                </a:lnTo>
                <a:lnTo>
                  <a:pt x="60" y="145"/>
                </a:lnTo>
                <a:lnTo>
                  <a:pt x="58" y="141"/>
                </a:lnTo>
                <a:lnTo>
                  <a:pt x="58" y="135"/>
                </a:lnTo>
                <a:lnTo>
                  <a:pt x="58" y="130"/>
                </a:lnTo>
                <a:lnTo>
                  <a:pt x="60" y="126"/>
                </a:lnTo>
                <a:lnTo>
                  <a:pt x="60" y="126"/>
                </a:lnTo>
                <a:lnTo>
                  <a:pt x="63" y="119"/>
                </a:lnTo>
                <a:lnTo>
                  <a:pt x="69" y="115"/>
                </a:lnTo>
                <a:lnTo>
                  <a:pt x="74" y="110"/>
                </a:lnTo>
                <a:lnTo>
                  <a:pt x="81" y="107"/>
                </a:lnTo>
                <a:lnTo>
                  <a:pt x="88" y="103"/>
                </a:lnTo>
                <a:lnTo>
                  <a:pt x="94" y="100"/>
                </a:lnTo>
                <a:lnTo>
                  <a:pt x="98" y="95"/>
                </a:lnTo>
                <a:lnTo>
                  <a:pt x="100" y="89"/>
                </a:lnTo>
                <a:lnTo>
                  <a:pt x="100" y="89"/>
                </a:lnTo>
                <a:lnTo>
                  <a:pt x="102" y="84"/>
                </a:lnTo>
                <a:lnTo>
                  <a:pt x="102" y="79"/>
                </a:lnTo>
                <a:lnTo>
                  <a:pt x="100" y="68"/>
                </a:lnTo>
                <a:lnTo>
                  <a:pt x="98" y="57"/>
                </a:lnTo>
                <a:lnTo>
                  <a:pt x="98" y="51"/>
                </a:lnTo>
                <a:lnTo>
                  <a:pt x="98" y="44"/>
                </a:lnTo>
                <a:lnTo>
                  <a:pt x="98" y="44"/>
                </a:lnTo>
                <a:lnTo>
                  <a:pt x="104" y="45"/>
                </a:lnTo>
                <a:lnTo>
                  <a:pt x="108" y="44"/>
                </a:lnTo>
                <a:lnTo>
                  <a:pt x="112" y="42"/>
                </a:lnTo>
                <a:lnTo>
                  <a:pt x="115" y="39"/>
                </a:lnTo>
                <a:lnTo>
                  <a:pt x="118" y="36"/>
                </a:lnTo>
                <a:lnTo>
                  <a:pt x="120" y="31"/>
                </a:lnTo>
                <a:lnTo>
                  <a:pt x="120" y="28"/>
                </a:lnTo>
                <a:lnTo>
                  <a:pt x="120" y="25"/>
                </a:lnTo>
                <a:lnTo>
                  <a:pt x="120" y="25"/>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文本框 5"/>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国际交流</a:t>
            </a:r>
          </a:p>
        </p:txBody>
      </p:sp>
      <p:sp>
        <p:nvSpPr>
          <p:cNvPr id="7" name="文本框 6"/>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grpSp>
        <p:nvGrpSpPr>
          <p:cNvPr id="9" name="6b8eb1a9-5e41-4dc7-8651-6c21bc0e2157"/>
          <p:cNvGrpSpPr>
            <a:grpSpLocks noChangeAspect="1"/>
          </p:cNvGrpSpPr>
          <p:nvPr/>
        </p:nvGrpSpPr>
        <p:grpSpPr>
          <a:xfrm>
            <a:off x="3515469" y="1855153"/>
            <a:ext cx="8272946" cy="3866329"/>
            <a:chOff x="1948434" y="1905489"/>
            <a:chExt cx="8272946" cy="3866329"/>
          </a:xfrm>
          <a:solidFill>
            <a:schemeClr val="accent1">
              <a:lumMod val="20000"/>
              <a:lumOff val="80000"/>
            </a:schemeClr>
          </a:solidFill>
        </p:grpSpPr>
        <p:grpSp>
          <p:nvGrpSpPr>
            <p:cNvPr id="10" name="Group 216"/>
            <p:cNvGrpSpPr/>
            <p:nvPr/>
          </p:nvGrpSpPr>
          <p:grpSpPr>
            <a:xfrm>
              <a:off x="1948434" y="1905489"/>
              <a:ext cx="8272946" cy="3866329"/>
              <a:chOff x="2145115" y="1528232"/>
              <a:chExt cx="7898631" cy="3866329"/>
            </a:xfrm>
            <a:grpFill/>
          </p:grpSpPr>
          <p:sp>
            <p:nvSpPr>
              <p:cNvPr id="34" name="Freeform: Shape 217"/>
              <p:cNvSpPr/>
              <p:nvPr/>
            </p:nvSpPr>
            <p:spPr bwMode="auto">
              <a:xfrm>
                <a:off x="3743896" y="3736268"/>
                <a:ext cx="1330241" cy="1658293"/>
              </a:xfrm>
              <a:custGeom>
                <a:avLst/>
                <a:gdLst>
                  <a:gd name="T0" fmla="*/ 1433 w 1476"/>
                  <a:gd name="T1" fmla="*/ 512 h 1840"/>
                  <a:gd name="T2" fmla="*/ 1366 w 1476"/>
                  <a:gd name="T3" fmla="*/ 498 h 1840"/>
                  <a:gd name="T4" fmla="*/ 1225 w 1476"/>
                  <a:gd name="T5" fmla="*/ 450 h 1840"/>
                  <a:gd name="T6" fmla="*/ 1175 w 1476"/>
                  <a:gd name="T7" fmla="*/ 407 h 1840"/>
                  <a:gd name="T8" fmla="*/ 1079 w 1476"/>
                  <a:gd name="T9" fmla="*/ 391 h 1840"/>
                  <a:gd name="T10" fmla="*/ 1092 w 1476"/>
                  <a:gd name="T11" fmla="*/ 323 h 1840"/>
                  <a:gd name="T12" fmla="*/ 1031 w 1476"/>
                  <a:gd name="T13" fmla="*/ 313 h 1840"/>
                  <a:gd name="T14" fmla="*/ 975 w 1476"/>
                  <a:gd name="T15" fmla="*/ 273 h 1840"/>
                  <a:gd name="T16" fmla="*/ 888 w 1476"/>
                  <a:gd name="T17" fmla="*/ 215 h 1840"/>
                  <a:gd name="T18" fmla="*/ 793 w 1476"/>
                  <a:gd name="T19" fmla="*/ 151 h 1840"/>
                  <a:gd name="T20" fmla="*/ 748 w 1476"/>
                  <a:gd name="T21" fmla="*/ 119 h 1840"/>
                  <a:gd name="T22" fmla="*/ 686 w 1476"/>
                  <a:gd name="T23" fmla="*/ 99 h 1840"/>
                  <a:gd name="T24" fmla="*/ 639 w 1476"/>
                  <a:gd name="T25" fmla="*/ 84 h 1840"/>
                  <a:gd name="T26" fmla="*/ 556 w 1476"/>
                  <a:gd name="T27" fmla="*/ 74 h 1840"/>
                  <a:gd name="T28" fmla="*/ 513 w 1476"/>
                  <a:gd name="T29" fmla="*/ 120 h 1840"/>
                  <a:gd name="T30" fmla="*/ 435 w 1476"/>
                  <a:gd name="T31" fmla="*/ 169 h 1840"/>
                  <a:gd name="T32" fmla="*/ 363 w 1476"/>
                  <a:gd name="T33" fmla="*/ 215 h 1840"/>
                  <a:gd name="T34" fmla="*/ 300 w 1476"/>
                  <a:gd name="T35" fmla="*/ 183 h 1840"/>
                  <a:gd name="T36" fmla="*/ 266 w 1476"/>
                  <a:gd name="T37" fmla="*/ 125 h 1840"/>
                  <a:gd name="T38" fmla="*/ 232 w 1476"/>
                  <a:gd name="T39" fmla="*/ 66 h 1840"/>
                  <a:gd name="T40" fmla="*/ 273 w 1476"/>
                  <a:gd name="T41" fmla="*/ 0 h 1840"/>
                  <a:gd name="T42" fmla="*/ 112 w 1476"/>
                  <a:gd name="T43" fmla="*/ 35 h 1840"/>
                  <a:gd name="T44" fmla="*/ 0 w 1476"/>
                  <a:gd name="T45" fmla="*/ 34 h 1840"/>
                  <a:gd name="T46" fmla="*/ 111 w 1476"/>
                  <a:gd name="T47" fmla="*/ 78 h 1840"/>
                  <a:gd name="T48" fmla="*/ 289 w 1476"/>
                  <a:gd name="T49" fmla="*/ 208 h 1840"/>
                  <a:gd name="T50" fmla="*/ 387 w 1476"/>
                  <a:gd name="T51" fmla="*/ 307 h 1840"/>
                  <a:gd name="T52" fmla="*/ 347 w 1476"/>
                  <a:gd name="T53" fmla="*/ 366 h 1840"/>
                  <a:gd name="T54" fmla="*/ 323 w 1476"/>
                  <a:gd name="T55" fmla="*/ 404 h 1840"/>
                  <a:gd name="T56" fmla="*/ 318 w 1476"/>
                  <a:gd name="T57" fmla="*/ 432 h 1840"/>
                  <a:gd name="T58" fmla="*/ 314 w 1476"/>
                  <a:gd name="T59" fmla="*/ 534 h 1840"/>
                  <a:gd name="T60" fmla="*/ 339 w 1476"/>
                  <a:gd name="T61" fmla="*/ 648 h 1840"/>
                  <a:gd name="T62" fmla="*/ 401 w 1476"/>
                  <a:gd name="T63" fmla="*/ 699 h 1840"/>
                  <a:gd name="T64" fmla="*/ 500 w 1476"/>
                  <a:gd name="T65" fmla="*/ 818 h 1840"/>
                  <a:gd name="T66" fmla="*/ 584 w 1476"/>
                  <a:gd name="T67" fmla="*/ 904 h 1840"/>
                  <a:gd name="T68" fmla="*/ 584 w 1476"/>
                  <a:gd name="T69" fmla="*/ 1002 h 1840"/>
                  <a:gd name="T70" fmla="*/ 581 w 1476"/>
                  <a:gd name="T71" fmla="*/ 1058 h 1840"/>
                  <a:gd name="T72" fmla="*/ 564 w 1476"/>
                  <a:gd name="T73" fmla="*/ 1129 h 1840"/>
                  <a:gd name="T74" fmla="*/ 539 w 1476"/>
                  <a:gd name="T75" fmla="*/ 1261 h 1840"/>
                  <a:gd name="T76" fmla="*/ 525 w 1476"/>
                  <a:gd name="T77" fmla="*/ 1359 h 1840"/>
                  <a:gd name="T78" fmla="*/ 490 w 1476"/>
                  <a:gd name="T79" fmla="*/ 1434 h 1840"/>
                  <a:gd name="T80" fmla="*/ 492 w 1476"/>
                  <a:gd name="T81" fmla="*/ 1523 h 1840"/>
                  <a:gd name="T82" fmla="*/ 480 w 1476"/>
                  <a:gd name="T83" fmla="*/ 1642 h 1840"/>
                  <a:gd name="T84" fmla="*/ 471 w 1476"/>
                  <a:gd name="T85" fmla="*/ 1730 h 1840"/>
                  <a:gd name="T86" fmla="*/ 470 w 1476"/>
                  <a:gd name="T87" fmla="*/ 1785 h 1840"/>
                  <a:gd name="T88" fmla="*/ 538 w 1476"/>
                  <a:gd name="T89" fmla="*/ 1805 h 1840"/>
                  <a:gd name="T90" fmla="*/ 581 w 1476"/>
                  <a:gd name="T91" fmla="*/ 1839 h 1840"/>
                  <a:gd name="T92" fmla="*/ 616 w 1476"/>
                  <a:gd name="T93" fmla="*/ 1795 h 1840"/>
                  <a:gd name="T94" fmla="*/ 686 w 1476"/>
                  <a:gd name="T95" fmla="*/ 1704 h 1840"/>
                  <a:gd name="T96" fmla="*/ 679 w 1476"/>
                  <a:gd name="T97" fmla="*/ 1643 h 1840"/>
                  <a:gd name="T98" fmla="*/ 718 w 1476"/>
                  <a:gd name="T99" fmla="*/ 1503 h 1840"/>
                  <a:gd name="T100" fmla="*/ 764 w 1476"/>
                  <a:gd name="T101" fmla="*/ 1497 h 1840"/>
                  <a:gd name="T102" fmla="*/ 814 w 1476"/>
                  <a:gd name="T103" fmla="*/ 1432 h 1840"/>
                  <a:gd name="T104" fmla="*/ 882 w 1476"/>
                  <a:gd name="T105" fmla="*/ 1412 h 1840"/>
                  <a:gd name="T106" fmla="*/ 935 w 1476"/>
                  <a:gd name="T107" fmla="*/ 1345 h 1840"/>
                  <a:gd name="T108" fmla="*/ 996 w 1476"/>
                  <a:gd name="T109" fmla="*/ 1304 h 1840"/>
                  <a:gd name="T110" fmla="*/ 1058 w 1476"/>
                  <a:gd name="T111" fmla="*/ 1233 h 1840"/>
                  <a:gd name="T112" fmla="*/ 1099 w 1476"/>
                  <a:gd name="T113" fmla="*/ 1185 h 1840"/>
                  <a:gd name="T114" fmla="*/ 1141 w 1476"/>
                  <a:gd name="T115" fmla="*/ 1078 h 1840"/>
                  <a:gd name="T116" fmla="*/ 1325 w 1476"/>
                  <a:gd name="T117" fmla="*/ 929 h 1840"/>
                  <a:gd name="T118" fmla="*/ 1371 w 1476"/>
                  <a:gd name="T119" fmla="*/ 821 h 1840"/>
                  <a:gd name="T120" fmla="*/ 1393 w 1476"/>
                  <a:gd name="T121" fmla="*/ 731 h 1840"/>
                  <a:gd name="T122" fmla="*/ 1453 w 1476"/>
                  <a:gd name="T123" fmla="*/ 679 h 1840"/>
                  <a:gd name="T124" fmla="*/ 1470 w 1476"/>
                  <a:gd name="T125" fmla="*/ 609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76" h="1840">
                    <a:moveTo>
                      <a:pt x="1460" y="579"/>
                    </a:moveTo>
                    <a:lnTo>
                      <a:pt x="1460" y="579"/>
                    </a:lnTo>
                    <a:lnTo>
                      <a:pt x="1456" y="571"/>
                    </a:lnTo>
                    <a:lnTo>
                      <a:pt x="1452" y="561"/>
                    </a:lnTo>
                    <a:lnTo>
                      <a:pt x="1450" y="541"/>
                    </a:lnTo>
                    <a:lnTo>
                      <a:pt x="1448" y="532"/>
                    </a:lnTo>
                    <a:lnTo>
                      <a:pt x="1445" y="524"/>
                    </a:lnTo>
                    <a:lnTo>
                      <a:pt x="1441" y="517"/>
                    </a:lnTo>
                    <a:lnTo>
                      <a:pt x="1437" y="514"/>
                    </a:lnTo>
                    <a:lnTo>
                      <a:pt x="1433" y="512"/>
                    </a:lnTo>
                    <a:lnTo>
                      <a:pt x="1433" y="512"/>
                    </a:lnTo>
                    <a:lnTo>
                      <a:pt x="1426" y="509"/>
                    </a:lnTo>
                    <a:lnTo>
                      <a:pt x="1417" y="508"/>
                    </a:lnTo>
                    <a:lnTo>
                      <a:pt x="1400" y="509"/>
                    </a:lnTo>
                    <a:lnTo>
                      <a:pt x="1391" y="509"/>
                    </a:lnTo>
                    <a:lnTo>
                      <a:pt x="1383" y="508"/>
                    </a:lnTo>
                    <a:lnTo>
                      <a:pt x="1375" y="506"/>
                    </a:lnTo>
                    <a:lnTo>
                      <a:pt x="1371" y="505"/>
                    </a:lnTo>
                    <a:lnTo>
                      <a:pt x="1368" y="501"/>
                    </a:lnTo>
                    <a:lnTo>
                      <a:pt x="1368" y="501"/>
                    </a:lnTo>
                    <a:lnTo>
                      <a:pt x="1367" y="500"/>
                    </a:lnTo>
                    <a:lnTo>
                      <a:pt x="1366" y="498"/>
                    </a:lnTo>
                    <a:lnTo>
                      <a:pt x="1366" y="491"/>
                    </a:lnTo>
                    <a:lnTo>
                      <a:pt x="1364" y="484"/>
                    </a:lnTo>
                    <a:lnTo>
                      <a:pt x="1362" y="482"/>
                    </a:lnTo>
                    <a:lnTo>
                      <a:pt x="1360" y="480"/>
                    </a:lnTo>
                    <a:lnTo>
                      <a:pt x="1360" y="480"/>
                    </a:lnTo>
                    <a:lnTo>
                      <a:pt x="1344" y="472"/>
                    </a:lnTo>
                    <a:lnTo>
                      <a:pt x="1328" y="466"/>
                    </a:lnTo>
                    <a:lnTo>
                      <a:pt x="1311" y="462"/>
                    </a:lnTo>
                    <a:lnTo>
                      <a:pt x="1294" y="458"/>
                    </a:lnTo>
                    <a:lnTo>
                      <a:pt x="1260" y="454"/>
                    </a:lnTo>
                    <a:lnTo>
                      <a:pt x="1225" y="450"/>
                    </a:lnTo>
                    <a:lnTo>
                      <a:pt x="1225" y="450"/>
                    </a:lnTo>
                    <a:lnTo>
                      <a:pt x="1220" y="449"/>
                    </a:lnTo>
                    <a:lnTo>
                      <a:pt x="1215" y="447"/>
                    </a:lnTo>
                    <a:lnTo>
                      <a:pt x="1205" y="440"/>
                    </a:lnTo>
                    <a:lnTo>
                      <a:pt x="1197" y="431"/>
                    </a:lnTo>
                    <a:lnTo>
                      <a:pt x="1191" y="421"/>
                    </a:lnTo>
                    <a:lnTo>
                      <a:pt x="1191" y="421"/>
                    </a:lnTo>
                    <a:lnTo>
                      <a:pt x="1187" y="416"/>
                    </a:lnTo>
                    <a:lnTo>
                      <a:pt x="1184" y="413"/>
                    </a:lnTo>
                    <a:lnTo>
                      <a:pt x="1179" y="409"/>
                    </a:lnTo>
                    <a:lnTo>
                      <a:pt x="1175" y="407"/>
                    </a:lnTo>
                    <a:lnTo>
                      <a:pt x="1166" y="404"/>
                    </a:lnTo>
                    <a:lnTo>
                      <a:pt x="1154" y="402"/>
                    </a:lnTo>
                    <a:lnTo>
                      <a:pt x="1132" y="401"/>
                    </a:lnTo>
                    <a:lnTo>
                      <a:pt x="1119" y="401"/>
                    </a:lnTo>
                    <a:lnTo>
                      <a:pt x="1108" y="399"/>
                    </a:lnTo>
                    <a:lnTo>
                      <a:pt x="1108" y="399"/>
                    </a:lnTo>
                    <a:lnTo>
                      <a:pt x="1092" y="397"/>
                    </a:lnTo>
                    <a:lnTo>
                      <a:pt x="1084" y="394"/>
                    </a:lnTo>
                    <a:lnTo>
                      <a:pt x="1081" y="393"/>
                    </a:lnTo>
                    <a:lnTo>
                      <a:pt x="1079" y="391"/>
                    </a:lnTo>
                    <a:lnTo>
                      <a:pt x="1079" y="391"/>
                    </a:lnTo>
                    <a:lnTo>
                      <a:pt x="1077" y="386"/>
                    </a:lnTo>
                    <a:lnTo>
                      <a:pt x="1076" y="382"/>
                    </a:lnTo>
                    <a:lnTo>
                      <a:pt x="1075" y="377"/>
                    </a:lnTo>
                    <a:lnTo>
                      <a:pt x="1075" y="374"/>
                    </a:lnTo>
                    <a:lnTo>
                      <a:pt x="1076" y="365"/>
                    </a:lnTo>
                    <a:lnTo>
                      <a:pt x="1080" y="357"/>
                    </a:lnTo>
                    <a:lnTo>
                      <a:pt x="1089" y="341"/>
                    </a:lnTo>
                    <a:lnTo>
                      <a:pt x="1094" y="332"/>
                    </a:lnTo>
                    <a:lnTo>
                      <a:pt x="1096" y="323"/>
                    </a:lnTo>
                    <a:lnTo>
                      <a:pt x="1096" y="323"/>
                    </a:lnTo>
                    <a:lnTo>
                      <a:pt x="1092" y="323"/>
                    </a:lnTo>
                    <a:lnTo>
                      <a:pt x="1089" y="323"/>
                    </a:lnTo>
                    <a:lnTo>
                      <a:pt x="1087" y="322"/>
                    </a:lnTo>
                    <a:lnTo>
                      <a:pt x="1087" y="322"/>
                    </a:lnTo>
                    <a:lnTo>
                      <a:pt x="1087" y="319"/>
                    </a:lnTo>
                    <a:lnTo>
                      <a:pt x="1087" y="317"/>
                    </a:lnTo>
                    <a:lnTo>
                      <a:pt x="1087" y="314"/>
                    </a:lnTo>
                    <a:lnTo>
                      <a:pt x="1087" y="314"/>
                    </a:lnTo>
                    <a:lnTo>
                      <a:pt x="1078" y="313"/>
                    </a:lnTo>
                    <a:lnTo>
                      <a:pt x="1068" y="313"/>
                    </a:lnTo>
                    <a:lnTo>
                      <a:pt x="1050" y="314"/>
                    </a:lnTo>
                    <a:lnTo>
                      <a:pt x="1031" y="313"/>
                    </a:lnTo>
                    <a:lnTo>
                      <a:pt x="1022" y="311"/>
                    </a:lnTo>
                    <a:lnTo>
                      <a:pt x="1014" y="309"/>
                    </a:lnTo>
                    <a:lnTo>
                      <a:pt x="1014" y="309"/>
                    </a:lnTo>
                    <a:lnTo>
                      <a:pt x="1010" y="307"/>
                    </a:lnTo>
                    <a:lnTo>
                      <a:pt x="1005" y="303"/>
                    </a:lnTo>
                    <a:lnTo>
                      <a:pt x="997" y="293"/>
                    </a:lnTo>
                    <a:lnTo>
                      <a:pt x="989" y="283"/>
                    </a:lnTo>
                    <a:lnTo>
                      <a:pt x="985" y="280"/>
                    </a:lnTo>
                    <a:lnTo>
                      <a:pt x="981" y="276"/>
                    </a:lnTo>
                    <a:lnTo>
                      <a:pt x="981" y="276"/>
                    </a:lnTo>
                    <a:lnTo>
                      <a:pt x="975" y="273"/>
                    </a:lnTo>
                    <a:lnTo>
                      <a:pt x="967" y="270"/>
                    </a:lnTo>
                    <a:lnTo>
                      <a:pt x="948" y="267"/>
                    </a:lnTo>
                    <a:lnTo>
                      <a:pt x="940" y="265"/>
                    </a:lnTo>
                    <a:lnTo>
                      <a:pt x="931" y="263"/>
                    </a:lnTo>
                    <a:lnTo>
                      <a:pt x="925" y="259"/>
                    </a:lnTo>
                    <a:lnTo>
                      <a:pt x="918" y="255"/>
                    </a:lnTo>
                    <a:lnTo>
                      <a:pt x="918" y="255"/>
                    </a:lnTo>
                    <a:lnTo>
                      <a:pt x="911" y="244"/>
                    </a:lnTo>
                    <a:lnTo>
                      <a:pt x="903" y="234"/>
                    </a:lnTo>
                    <a:lnTo>
                      <a:pt x="895" y="224"/>
                    </a:lnTo>
                    <a:lnTo>
                      <a:pt x="888" y="215"/>
                    </a:lnTo>
                    <a:lnTo>
                      <a:pt x="888" y="215"/>
                    </a:lnTo>
                    <a:lnTo>
                      <a:pt x="879" y="207"/>
                    </a:lnTo>
                    <a:lnTo>
                      <a:pt x="869" y="200"/>
                    </a:lnTo>
                    <a:lnTo>
                      <a:pt x="859" y="194"/>
                    </a:lnTo>
                    <a:lnTo>
                      <a:pt x="847" y="190"/>
                    </a:lnTo>
                    <a:lnTo>
                      <a:pt x="824" y="178"/>
                    </a:lnTo>
                    <a:lnTo>
                      <a:pt x="814" y="173"/>
                    </a:lnTo>
                    <a:lnTo>
                      <a:pt x="804" y="165"/>
                    </a:lnTo>
                    <a:lnTo>
                      <a:pt x="804" y="165"/>
                    </a:lnTo>
                    <a:lnTo>
                      <a:pt x="798" y="158"/>
                    </a:lnTo>
                    <a:lnTo>
                      <a:pt x="793" y="151"/>
                    </a:lnTo>
                    <a:lnTo>
                      <a:pt x="788" y="143"/>
                    </a:lnTo>
                    <a:lnTo>
                      <a:pt x="782" y="136"/>
                    </a:lnTo>
                    <a:lnTo>
                      <a:pt x="782" y="136"/>
                    </a:lnTo>
                    <a:lnTo>
                      <a:pt x="778" y="134"/>
                    </a:lnTo>
                    <a:lnTo>
                      <a:pt x="771" y="132"/>
                    </a:lnTo>
                    <a:lnTo>
                      <a:pt x="765" y="131"/>
                    </a:lnTo>
                    <a:lnTo>
                      <a:pt x="760" y="129"/>
                    </a:lnTo>
                    <a:lnTo>
                      <a:pt x="760" y="129"/>
                    </a:lnTo>
                    <a:lnTo>
                      <a:pt x="755" y="127"/>
                    </a:lnTo>
                    <a:lnTo>
                      <a:pt x="752" y="123"/>
                    </a:lnTo>
                    <a:lnTo>
                      <a:pt x="748" y="119"/>
                    </a:lnTo>
                    <a:lnTo>
                      <a:pt x="744" y="117"/>
                    </a:lnTo>
                    <a:lnTo>
                      <a:pt x="744" y="117"/>
                    </a:lnTo>
                    <a:lnTo>
                      <a:pt x="737" y="115"/>
                    </a:lnTo>
                    <a:lnTo>
                      <a:pt x="730" y="115"/>
                    </a:lnTo>
                    <a:lnTo>
                      <a:pt x="722" y="116"/>
                    </a:lnTo>
                    <a:lnTo>
                      <a:pt x="715" y="115"/>
                    </a:lnTo>
                    <a:lnTo>
                      <a:pt x="715" y="115"/>
                    </a:lnTo>
                    <a:lnTo>
                      <a:pt x="708" y="114"/>
                    </a:lnTo>
                    <a:lnTo>
                      <a:pt x="704" y="111"/>
                    </a:lnTo>
                    <a:lnTo>
                      <a:pt x="695" y="106"/>
                    </a:lnTo>
                    <a:lnTo>
                      <a:pt x="686" y="99"/>
                    </a:lnTo>
                    <a:lnTo>
                      <a:pt x="679" y="91"/>
                    </a:lnTo>
                    <a:lnTo>
                      <a:pt x="671" y="84"/>
                    </a:lnTo>
                    <a:lnTo>
                      <a:pt x="663" y="78"/>
                    </a:lnTo>
                    <a:lnTo>
                      <a:pt x="658" y="76"/>
                    </a:lnTo>
                    <a:lnTo>
                      <a:pt x="653" y="75"/>
                    </a:lnTo>
                    <a:lnTo>
                      <a:pt x="647" y="75"/>
                    </a:lnTo>
                    <a:lnTo>
                      <a:pt x="641" y="75"/>
                    </a:lnTo>
                    <a:lnTo>
                      <a:pt x="641" y="75"/>
                    </a:lnTo>
                    <a:lnTo>
                      <a:pt x="641" y="78"/>
                    </a:lnTo>
                    <a:lnTo>
                      <a:pt x="640" y="82"/>
                    </a:lnTo>
                    <a:lnTo>
                      <a:pt x="639" y="84"/>
                    </a:lnTo>
                    <a:lnTo>
                      <a:pt x="637" y="84"/>
                    </a:lnTo>
                    <a:lnTo>
                      <a:pt x="637" y="84"/>
                    </a:lnTo>
                    <a:lnTo>
                      <a:pt x="620" y="85"/>
                    </a:lnTo>
                    <a:lnTo>
                      <a:pt x="604" y="85"/>
                    </a:lnTo>
                    <a:lnTo>
                      <a:pt x="596" y="84"/>
                    </a:lnTo>
                    <a:lnTo>
                      <a:pt x="588" y="83"/>
                    </a:lnTo>
                    <a:lnTo>
                      <a:pt x="580" y="81"/>
                    </a:lnTo>
                    <a:lnTo>
                      <a:pt x="572" y="77"/>
                    </a:lnTo>
                    <a:lnTo>
                      <a:pt x="572" y="77"/>
                    </a:lnTo>
                    <a:lnTo>
                      <a:pt x="564" y="75"/>
                    </a:lnTo>
                    <a:lnTo>
                      <a:pt x="556" y="74"/>
                    </a:lnTo>
                    <a:lnTo>
                      <a:pt x="549" y="76"/>
                    </a:lnTo>
                    <a:lnTo>
                      <a:pt x="542" y="78"/>
                    </a:lnTo>
                    <a:lnTo>
                      <a:pt x="534" y="83"/>
                    </a:lnTo>
                    <a:lnTo>
                      <a:pt x="529" y="87"/>
                    </a:lnTo>
                    <a:lnTo>
                      <a:pt x="515" y="98"/>
                    </a:lnTo>
                    <a:lnTo>
                      <a:pt x="515" y="98"/>
                    </a:lnTo>
                    <a:lnTo>
                      <a:pt x="514" y="99"/>
                    </a:lnTo>
                    <a:lnTo>
                      <a:pt x="514" y="101"/>
                    </a:lnTo>
                    <a:lnTo>
                      <a:pt x="514" y="107"/>
                    </a:lnTo>
                    <a:lnTo>
                      <a:pt x="514" y="114"/>
                    </a:lnTo>
                    <a:lnTo>
                      <a:pt x="513" y="120"/>
                    </a:lnTo>
                    <a:lnTo>
                      <a:pt x="513" y="120"/>
                    </a:lnTo>
                    <a:lnTo>
                      <a:pt x="509" y="127"/>
                    </a:lnTo>
                    <a:lnTo>
                      <a:pt x="505" y="133"/>
                    </a:lnTo>
                    <a:lnTo>
                      <a:pt x="499" y="136"/>
                    </a:lnTo>
                    <a:lnTo>
                      <a:pt x="492" y="140"/>
                    </a:lnTo>
                    <a:lnTo>
                      <a:pt x="480" y="144"/>
                    </a:lnTo>
                    <a:lnTo>
                      <a:pt x="473" y="148"/>
                    </a:lnTo>
                    <a:lnTo>
                      <a:pt x="467" y="150"/>
                    </a:lnTo>
                    <a:lnTo>
                      <a:pt x="467" y="150"/>
                    </a:lnTo>
                    <a:lnTo>
                      <a:pt x="446" y="162"/>
                    </a:lnTo>
                    <a:lnTo>
                      <a:pt x="435" y="169"/>
                    </a:lnTo>
                    <a:lnTo>
                      <a:pt x="424" y="176"/>
                    </a:lnTo>
                    <a:lnTo>
                      <a:pt x="414" y="184"/>
                    </a:lnTo>
                    <a:lnTo>
                      <a:pt x="406" y="193"/>
                    </a:lnTo>
                    <a:lnTo>
                      <a:pt x="398" y="203"/>
                    </a:lnTo>
                    <a:lnTo>
                      <a:pt x="393" y="215"/>
                    </a:lnTo>
                    <a:lnTo>
                      <a:pt x="393" y="215"/>
                    </a:lnTo>
                    <a:lnTo>
                      <a:pt x="391" y="216"/>
                    </a:lnTo>
                    <a:lnTo>
                      <a:pt x="389" y="217"/>
                    </a:lnTo>
                    <a:lnTo>
                      <a:pt x="381" y="218"/>
                    </a:lnTo>
                    <a:lnTo>
                      <a:pt x="372" y="217"/>
                    </a:lnTo>
                    <a:lnTo>
                      <a:pt x="363" y="215"/>
                    </a:lnTo>
                    <a:lnTo>
                      <a:pt x="363" y="215"/>
                    </a:lnTo>
                    <a:lnTo>
                      <a:pt x="360" y="214"/>
                    </a:lnTo>
                    <a:lnTo>
                      <a:pt x="358" y="211"/>
                    </a:lnTo>
                    <a:lnTo>
                      <a:pt x="356" y="206"/>
                    </a:lnTo>
                    <a:lnTo>
                      <a:pt x="352" y="200"/>
                    </a:lnTo>
                    <a:lnTo>
                      <a:pt x="350" y="199"/>
                    </a:lnTo>
                    <a:lnTo>
                      <a:pt x="347" y="198"/>
                    </a:lnTo>
                    <a:lnTo>
                      <a:pt x="347" y="198"/>
                    </a:lnTo>
                    <a:lnTo>
                      <a:pt x="334" y="194"/>
                    </a:lnTo>
                    <a:lnTo>
                      <a:pt x="322" y="191"/>
                    </a:lnTo>
                    <a:lnTo>
                      <a:pt x="300" y="183"/>
                    </a:lnTo>
                    <a:lnTo>
                      <a:pt x="300" y="183"/>
                    </a:lnTo>
                    <a:lnTo>
                      <a:pt x="294" y="180"/>
                    </a:lnTo>
                    <a:lnTo>
                      <a:pt x="291" y="175"/>
                    </a:lnTo>
                    <a:lnTo>
                      <a:pt x="289" y="169"/>
                    </a:lnTo>
                    <a:lnTo>
                      <a:pt x="285" y="162"/>
                    </a:lnTo>
                    <a:lnTo>
                      <a:pt x="281" y="149"/>
                    </a:lnTo>
                    <a:lnTo>
                      <a:pt x="279" y="143"/>
                    </a:lnTo>
                    <a:lnTo>
                      <a:pt x="275" y="139"/>
                    </a:lnTo>
                    <a:lnTo>
                      <a:pt x="275" y="139"/>
                    </a:lnTo>
                    <a:lnTo>
                      <a:pt x="271" y="133"/>
                    </a:lnTo>
                    <a:lnTo>
                      <a:pt x="266" y="125"/>
                    </a:lnTo>
                    <a:lnTo>
                      <a:pt x="256" y="107"/>
                    </a:lnTo>
                    <a:lnTo>
                      <a:pt x="251" y="98"/>
                    </a:lnTo>
                    <a:lnTo>
                      <a:pt x="244" y="90"/>
                    </a:lnTo>
                    <a:lnTo>
                      <a:pt x="238" y="84"/>
                    </a:lnTo>
                    <a:lnTo>
                      <a:pt x="234" y="81"/>
                    </a:lnTo>
                    <a:lnTo>
                      <a:pt x="230" y="79"/>
                    </a:lnTo>
                    <a:lnTo>
                      <a:pt x="230" y="79"/>
                    </a:lnTo>
                    <a:lnTo>
                      <a:pt x="227" y="77"/>
                    </a:lnTo>
                    <a:lnTo>
                      <a:pt x="226" y="74"/>
                    </a:lnTo>
                    <a:lnTo>
                      <a:pt x="228" y="70"/>
                    </a:lnTo>
                    <a:lnTo>
                      <a:pt x="232" y="66"/>
                    </a:lnTo>
                    <a:lnTo>
                      <a:pt x="243" y="54"/>
                    </a:lnTo>
                    <a:lnTo>
                      <a:pt x="257" y="42"/>
                    </a:lnTo>
                    <a:lnTo>
                      <a:pt x="272" y="29"/>
                    </a:lnTo>
                    <a:lnTo>
                      <a:pt x="283" y="18"/>
                    </a:lnTo>
                    <a:lnTo>
                      <a:pt x="288" y="13"/>
                    </a:lnTo>
                    <a:lnTo>
                      <a:pt x="290" y="9"/>
                    </a:lnTo>
                    <a:lnTo>
                      <a:pt x="290" y="5"/>
                    </a:lnTo>
                    <a:lnTo>
                      <a:pt x="288" y="2"/>
                    </a:lnTo>
                    <a:lnTo>
                      <a:pt x="288" y="2"/>
                    </a:lnTo>
                    <a:lnTo>
                      <a:pt x="281" y="0"/>
                    </a:lnTo>
                    <a:lnTo>
                      <a:pt x="273" y="0"/>
                    </a:lnTo>
                    <a:lnTo>
                      <a:pt x="263" y="0"/>
                    </a:lnTo>
                    <a:lnTo>
                      <a:pt x="251" y="2"/>
                    </a:lnTo>
                    <a:lnTo>
                      <a:pt x="227" y="8"/>
                    </a:lnTo>
                    <a:lnTo>
                      <a:pt x="201" y="16"/>
                    </a:lnTo>
                    <a:lnTo>
                      <a:pt x="174" y="25"/>
                    </a:lnTo>
                    <a:lnTo>
                      <a:pt x="150" y="32"/>
                    </a:lnTo>
                    <a:lnTo>
                      <a:pt x="139" y="34"/>
                    </a:lnTo>
                    <a:lnTo>
                      <a:pt x="128" y="35"/>
                    </a:lnTo>
                    <a:lnTo>
                      <a:pt x="119" y="36"/>
                    </a:lnTo>
                    <a:lnTo>
                      <a:pt x="112" y="35"/>
                    </a:lnTo>
                    <a:lnTo>
                      <a:pt x="112" y="35"/>
                    </a:lnTo>
                    <a:lnTo>
                      <a:pt x="111" y="35"/>
                    </a:lnTo>
                    <a:lnTo>
                      <a:pt x="105" y="35"/>
                    </a:lnTo>
                    <a:lnTo>
                      <a:pt x="83" y="35"/>
                    </a:lnTo>
                    <a:lnTo>
                      <a:pt x="60" y="33"/>
                    </a:lnTo>
                    <a:lnTo>
                      <a:pt x="51" y="32"/>
                    </a:lnTo>
                    <a:lnTo>
                      <a:pt x="48" y="31"/>
                    </a:lnTo>
                    <a:lnTo>
                      <a:pt x="48" y="31"/>
                    </a:lnTo>
                    <a:lnTo>
                      <a:pt x="43" y="26"/>
                    </a:lnTo>
                    <a:lnTo>
                      <a:pt x="37" y="23"/>
                    </a:lnTo>
                    <a:lnTo>
                      <a:pt x="37" y="23"/>
                    </a:lnTo>
                    <a:lnTo>
                      <a:pt x="0" y="34"/>
                    </a:lnTo>
                    <a:lnTo>
                      <a:pt x="0" y="34"/>
                    </a:lnTo>
                    <a:lnTo>
                      <a:pt x="10" y="40"/>
                    </a:lnTo>
                    <a:lnTo>
                      <a:pt x="10" y="40"/>
                    </a:lnTo>
                    <a:lnTo>
                      <a:pt x="44" y="62"/>
                    </a:lnTo>
                    <a:lnTo>
                      <a:pt x="73" y="79"/>
                    </a:lnTo>
                    <a:lnTo>
                      <a:pt x="73" y="79"/>
                    </a:lnTo>
                    <a:lnTo>
                      <a:pt x="78" y="82"/>
                    </a:lnTo>
                    <a:lnTo>
                      <a:pt x="83" y="83"/>
                    </a:lnTo>
                    <a:lnTo>
                      <a:pt x="92" y="83"/>
                    </a:lnTo>
                    <a:lnTo>
                      <a:pt x="102" y="82"/>
                    </a:lnTo>
                    <a:lnTo>
                      <a:pt x="111" y="78"/>
                    </a:lnTo>
                    <a:lnTo>
                      <a:pt x="120" y="75"/>
                    </a:lnTo>
                    <a:lnTo>
                      <a:pt x="130" y="73"/>
                    </a:lnTo>
                    <a:lnTo>
                      <a:pt x="136" y="73"/>
                    </a:lnTo>
                    <a:lnTo>
                      <a:pt x="140" y="74"/>
                    </a:lnTo>
                    <a:lnTo>
                      <a:pt x="143" y="75"/>
                    </a:lnTo>
                    <a:lnTo>
                      <a:pt x="143" y="75"/>
                    </a:lnTo>
                    <a:lnTo>
                      <a:pt x="168" y="96"/>
                    </a:lnTo>
                    <a:lnTo>
                      <a:pt x="193" y="119"/>
                    </a:lnTo>
                    <a:lnTo>
                      <a:pt x="240" y="165"/>
                    </a:lnTo>
                    <a:lnTo>
                      <a:pt x="264" y="186"/>
                    </a:lnTo>
                    <a:lnTo>
                      <a:pt x="289" y="208"/>
                    </a:lnTo>
                    <a:lnTo>
                      <a:pt x="301" y="217"/>
                    </a:lnTo>
                    <a:lnTo>
                      <a:pt x="315" y="226"/>
                    </a:lnTo>
                    <a:lnTo>
                      <a:pt x="330" y="235"/>
                    </a:lnTo>
                    <a:lnTo>
                      <a:pt x="344" y="242"/>
                    </a:lnTo>
                    <a:lnTo>
                      <a:pt x="344" y="242"/>
                    </a:lnTo>
                    <a:lnTo>
                      <a:pt x="351" y="247"/>
                    </a:lnTo>
                    <a:lnTo>
                      <a:pt x="357" y="252"/>
                    </a:lnTo>
                    <a:lnTo>
                      <a:pt x="363" y="260"/>
                    </a:lnTo>
                    <a:lnTo>
                      <a:pt x="368" y="268"/>
                    </a:lnTo>
                    <a:lnTo>
                      <a:pt x="379" y="288"/>
                    </a:lnTo>
                    <a:lnTo>
                      <a:pt x="387" y="307"/>
                    </a:lnTo>
                    <a:lnTo>
                      <a:pt x="387" y="307"/>
                    </a:lnTo>
                    <a:lnTo>
                      <a:pt x="381" y="307"/>
                    </a:lnTo>
                    <a:lnTo>
                      <a:pt x="377" y="307"/>
                    </a:lnTo>
                    <a:lnTo>
                      <a:pt x="377" y="307"/>
                    </a:lnTo>
                    <a:lnTo>
                      <a:pt x="375" y="316"/>
                    </a:lnTo>
                    <a:lnTo>
                      <a:pt x="373" y="323"/>
                    </a:lnTo>
                    <a:lnTo>
                      <a:pt x="366" y="334"/>
                    </a:lnTo>
                    <a:lnTo>
                      <a:pt x="349" y="359"/>
                    </a:lnTo>
                    <a:lnTo>
                      <a:pt x="349" y="359"/>
                    </a:lnTo>
                    <a:lnTo>
                      <a:pt x="348" y="363"/>
                    </a:lnTo>
                    <a:lnTo>
                      <a:pt x="347" y="366"/>
                    </a:lnTo>
                    <a:lnTo>
                      <a:pt x="347" y="375"/>
                    </a:lnTo>
                    <a:lnTo>
                      <a:pt x="347" y="384"/>
                    </a:lnTo>
                    <a:lnTo>
                      <a:pt x="344" y="389"/>
                    </a:lnTo>
                    <a:lnTo>
                      <a:pt x="342" y="392"/>
                    </a:lnTo>
                    <a:lnTo>
                      <a:pt x="342" y="392"/>
                    </a:lnTo>
                    <a:lnTo>
                      <a:pt x="338" y="396"/>
                    </a:lnTo>
                    <a:lnTo>
                      <a:pt x="333" y="398"/>
                    </a:lnTo>
                    <a:lnTo>
                      <a:pt x="329" y="398"/>
                    </a:lnTo>
                    <a:lnTo>
                      <a:pt x="323" y="398"/>
                    </a:lnTo>
                    <a:lnTo>
                      <a:pt x="323" y="398"/>
                    </a:lnTo>
                    <a:lnTo>
                      <a:pt x="323" y="404"/>
                    </a:lnTo>
                    <a:lnTo>
                      <a:pt x="323" y="406"/>
                    </a:lnTo>
                    <a:lnTo>
                      <a:pt x="322" y="407"/>
                    </a:lnTo>
                    <a:lnTo>
                      <a:pt x="322" y="407"/>
                    </a:lnTo>
                    <a:lnTo>
                      <a:pt x="321" y="408"/>
                    </a:lnTo>
                    <a:lnTo>
                      <a:pt x="317" y="408"/>
                    </a:lnTo>
                    <a:lnTo>
                      <a:pt x="314" y="408"/>
                    </a:lnTo>
                    <a:lnTo>
                      <a:pt x="314" y="408"/>
                    </a:lnTo>
                    <a:lnTo>
                      <a:pt x="314" y="413"/>
                    </a:lnTo>
                    <a:lnTo>
                      <a:pt x="314" y="417"/>
                    </a:lnTo>
                    <a:lnTo>
                      <a:pt x="315" y="425"/>
                    </a:lnTo>
                    <a:lnTo>
                      <a:pt x="318" y="432"/>
                    </a:lnTo>
                    <a:lnTo>
                      <a:pt x="323" y="439"/>
                    </a:lnTo>
                    <a:lnTo>
                      <a:pt x="332" y="451"/>
                    </a:lnTo>
                    <a:lnTo>
                      <a:pt x="337" y="457"/>
                    </a:lnTo>
                    <a:lnTo>
                      <a:pt x="339" y="464"/>
                    </a:lnTo>
                    <a:lnTo>
                      <a:pt x="339" y="464"/>
                    </a:lnTo>
                    <a:lnTo>
                      <a:pt x="339" y="473"/>
                    </a:lnTo>
                    <a:lnTo>
                      <a:pt x="338" y="482"/>
                    </a:lnTo>
                    <a:lnTo>
                      <a:pt x="335" y="490"/>
                    </a:lnTo>
                    <a:lnTo>
                      <a:pt x="332" y="499"/>
                    </a:lnTo>
                    <a:lnTo>
                      <a:pt x="323" y="516"/>
                    </a:lnTo>
                    <a:lnTo>
                      <a:pt x="314" y="534"/>
                    </a:lnTo>
                    <a:lnTo>
                      <a:pt x="314" y="534"/>
                    </a:lnTo>
                    <a:lnTo>
                      <a:pt x="313" y="541"/>
                    </a:lnTo>
                    <a:lnTo>
                      <a:pt x="312" y="549"/>
                    </a:lnTo>
                    <a:lnTo>
                      <a:pt x="313" y="557"/>
                    </a:lnTo>
                    <a:lnTo>
                      <a:pt x="315" y="564"/>
                    </a:lnTo>
                    <a:lnTo>
                      <a:pt x="315" y="564"/>
                    </a:lnTo>
                    <a:lnTo>
                      <a:pt x="319" y="575"/>
                    </a:lnTo>
                    <a:lnTo>
                      <a:pt x="323" y="588"/>
                    </a:lnTo>
                    <a:lnTo>
                      <a:pt x="329" y="612"/>
                    </a:lnTo>
                    <a:lnTo>
                      <a:pt x="334" y="636"/>
                    </a:lnTo>
                    <a:lnTo>
                      <a:pt x="339" y="648"/>
                    </a:lnTo>
                    <a:lnTo>
                      <a:pt x="343" y="659"/>
                    </a:lnTo>
                    <a:lnTo>
                      <a:pt x="343" y="659"/>
                    </a:lnTo>
                    <a:lnTo>
                      <a:pt x="348" y="666"/>
                    </a:lnTo>
                    <a:lnTo>
                      <a:pt x="355" y="671"/>
                    </a:lnTo>
                    <a:lnTo>
                      <a:pt x="360" y="674"/>
                    </a:lnTo>
                    <a:lnTo>
                      <a:pt x="368" y="677"/>
                    </a:lnTo>
                    <a:lnTo>
                      <a:pt x="383" y="682"/>
                    </a:lnTo>
                    <a:lnTo>
                      <a:pt x="390" y="686"/>
                    </a:lnTo>
                    <a:lnTo>
                      <a:pt x="396" y="691"/>
                    </a:lnTo>
                    <a:lnTo>
                      <a:pt x="396" y="691"/>
                    </a:lnTo>
                    <a:lnTo>
                      <a:pt x="401" y="699"/>
                    </a:lnTo>
                    <a:lnTo>
                      <a:pt x="407" y="708"/>
                    </a:lnTo>
                    <a:lnTo>
                      <a:pt x="416" y="727"/>
                    </a:lnTo>
                    <a:lnTo>
                      <a:pt x="421" y="736"/>
                    </a:lnTo>
                    <a:lnTo>
                      <a:pt x="425" y="745"/>
                    </a:lnTo>
                    <a:lnTo>
                      <a:pt x="432" y="754"/>
                    </a:lnTo>
                    <a:lnTo>
                      <a:pt x="441" y="761"/>
                    </a:lnTo>
                    <a:lnTo>
                      <a:pt x="441" y="761"/>
                    </a:lnTo>
                    <a:lnTo>
                      <a:pt x="455" y="771"/>
                    </a:lnTo>
                    <a:lnTo>
                      <a:pt x="466" y="782"/>
                    </a:lnTo>
                    <a:lnTo>
                      <a:pt x="489" y="806"/>
                    </a:lnTo>
                    <a:lnTo>
                      <a:pt x="500" y="818"/>
                    </a:lnTo>
                    <a:lnTo>
                      <a:pt x="512" y="828"/>
                    </a:lnTo>
                    <a:lnTo>
                      <a:pt x="523" y="838"/>
                    </a:lnTo>
                    <a:lnTo>
                      <a:pt x="537" y="847"/>
                    </a:lnTo>
                    <a:lnTo>
                      <a:pt x="537" y="847"/>
                    </a:lnTo>
                    <a:lnTo>
                      <a:pt x="547" y="855"/>
                    </a:lnTo>
                    <a:lnTo>
                      <a:pt x="558" y="865"/>
                    </a:lnTo>
                    <a:lnTo>
                      <a:pt x="578" y="887"/>
                    </a:lnTo>
                    <a:lnTo>
                      <a:pt x="578" y="887"/>
                    </a:lnTo>
                    <a:lnTo>
                      <a:pt x="580" y="890"/>
                    </a:lnTo>
                    <a:lnTo>
                      <a:pt x="582" y="895"/>
                    </a:lnTo>
                    <a:lnTo>
                      <a:pt x="584" y="904"/>
                    </a:lnTo>
                    <a:lnTo>
                      <a:pt x="586" y="914"/>
                    </a:lnTo>
                    <a:lnTo>
                      <a:pt x="584" y="924"/>
                    </a:lnTo>
                    <a:lnTo>
                      <a:pt x="582" y="936"/>
                    </a:lnTo>
                    <a:lnTo>
                      <a:pt x="580" y="947"/>
                    </a:lnTo>
                    <a:lnTo>
                      <a:pt x="572" y="969"/>
                    </a:lnTo>
                    <a:lnTo>
                      <a:pt x="572" y="969"/>
                    </a:lnTo>
                    <a:lnTo>
                      <a:pt x="571" y="973"/>
                    </a:lnTo>
                    <a:lnTo>
                      <a:pt x="572" y="979"/>
                    </a:lnTo>
                    <a:lnTo>
                      <a:pt x="574" y="985"/>
                    </a:lnTo>
                    <a:lnTo>
                      <a:pt x="577" y="990"/>
                    </a:lnTo>
                    <a:lnTo>
                      <a:pt x="584" y="1002"/>
                    </a:lnTo>
                    <a:lnTo>
                      <a:pt x="588" y="1007"/>
                    </a:lnTo>
                    <a:lnTo>
                      <a:pt x="590" y="1014"/>
                    </a:lnTo>
                    <a:lnTo>
                      <a:pt x="590" y="1014"/>
                    </a:lnTo>
                    <a:lnTo>
                      <a:pt x="592" y="1021"/>
                    </a:lnTo>
                    <a:lnTo>
                      <a:pt x="594" y="1029"/>
                    </a:lnTo>
                    <a:lnTo>
                      <a:pt x="592" y="1034"/>
                    </a:lnTo>
                    <a:lnTo>
                      <a:pt x="591" y="1038"/>
                    </a:lnTo>
                    <a:lnTo>
                      <a:pt x="588" y="1044"/>
                    </a:lnTo>
                    <a:lnTo>
                      <a:pt x="584" y="1050"/>
                    </a:lnTo>
                    <a:lnTo>
                      <a:pt x="584" y="1050"/>
                    </a:lnTo>
                    <a:lnTo>
                      <a:pt x="581" y="1058"/>
                    </a:lnTo>
                    <a:lnTo>
                      <a:pt x="579" y="1064"/>
                    </a:lnTo>
                    <a:lnTo>
                      <a:pt x="578" y="1072"/>
                    </a:lnTo>
                    <a:lnTo>
                      <a:pt x="579" y="1080"/>
                    </a:lnTo>
                    <a:lnTo>
                      <a:pt x="580" y="1097"/>
                    </a:lnTo>
                    <a:lnTo>
                      <a:pt x="580" y="1105"/>
                    </a:lnTo>
                    <a:lnTo>
                      <a:pt x="580" y="1113"/>
                    </a:lnTo>
                    <a:lnTo>
                      <a:pt x="580" y="1113"/>
                    </a:lnTo>
                    <a:lnTo>
                      <a:pt x="578" y="1117"/>
                    </a:lnTo>
                    <a:lnTo>
                      <a:pt x="573" y="1120"/>
                    </a:lnTo>
                    <a:lnTo>
                      <a:pt x="567" y="1125"/>
                    </a:lnTo>
                    <a:lnTo>
                      <a:pt x="564" y="1129"/>
                    </a:lnTo>
                    <a:lnTo>
                      <a:pt x="564" y="1129"/>
                    </a:lnTo>
                    <a:lnTo>
                      <a:pt x="556" y="1145"/>
                    </a:lnTo>
                    <a:lnTo>
                      <a:pt x="550" y="1161"/>
                    </a:lnTo>
                    <a:lnTo>
                      <a:pt x="546" y="1177"/>
                    </a:lnTo>
                    <a:lnTo>
                      <a:pt x="542" y="1193"/>
                    </a:lnTo>
                    <a:lnTo>
                      <a:pt x="540" y="1209"/>
                    </a:lnTo>
                    <a:lnTo>
                      <a:pt x="540" y="1226"/>
                    </a:lnTo>
                    <a:lnTo>
                      <a:pt x="541" y="1243"/>
                    </a:lnTo>
                    <a:lnTo>
                      <a:pt x="544" y="1260"/>
                    </a:lnTo>
                    <a:lnTo>
                      <a:pt x="544" y="1260"/>
                    </a:lnTo>
                    <a:lnTo>
                      <a:pt x="539" y="1261"/>
                    </a:lnTo>
                    <a:lnTo>
                      <a:pt x="536" y="1262"/>
                    </a:lnTo>
                    <a:lnTo>
                      <a:pt x="532" y="1265"/>
                    </a:lnTo>
                    <a:lnTo>
                      <a:pt x="530" y="1268"/>
                    </a:lnTo>
                    <a:lnTo>
                      <a:pt x="528" y="1275"/>
                    </a:lnTo>
                    <a:lnTo>
                      <a:pt x="525" y="1280"/>
                    </a:lnTo>
                    <a:lnTo>
                      <a:pt x="525" y="1280"/>
                    </a:lnTo>
                    <a:lnTo>
                      <a:pt x="524" y="1292"/>
                    </a:lnTo>
                    <a:lnTo>
                      <a:pt x="524" y="1303"/>
                    </a:lnTo>
                    <a:lnTo>
                      <a:pt x="525" y="1326"/>
                    </a:lnTo>
                    <a:lnTo>
                      <a:pt x="526" y="1349"/>
                    </a:lnTo>
                    <a:lnTo>
                      <a:pt x="525" y="1359"/>
                    </a:lnTo>
                    <a:lnTo>
                      <a:pt x="524" y="1370"/>
                    </a:lnTo>
                    <a:lnTo>
                      <a:pt x="524" y="1370"/>
                    </a:lnTo>
                    <a:lnTo>
                      <a:pt x="522" y="1375"/>
                    </a:lnTo>
                    <a:lnTo>
                      <a:pt x="521" y="1379"/>
                    </a:lnTo>
                    <a:lnTo>
                      <a:pt x="514" y="1388"/>
                    </a:lnTo>
                    <a:lnTo>
                      <a:pt x="500" y="1407"/>
                    </a:lnTo>
                    <a:lnTo>
                      <a:pt x="495" y="1416"/>
                    </a:lnTo>
                    <a:lnTo>
                      <a:pt x="492" y="1420"/>
                    </a:lnTo>
                    <a:lnTo>
                      <a:pt x="490" y="1425"/>
                    </a:lnTo>
                    <a:lnTo>
                      <a:pt x="490" y="1429"/>
                    </a:lnTo>
                    <a:lnTo>
                      <a:pt x="490" y="1434"/>
                    </a:lnTo>
                    <a:lnTo>
                      <a:pt x="491" y="1439"/>
                    </a:lnTo>
                    <a:lnTo>
                      <a:pt x="495" y="1443"/>
                    </a:lnTo>
                    <a:lnTo>
                      <a:pt x="495" y="1443"/>
                    </a:lnTo>
                    <a:lnTo>
                      <a:pt x="501" y="1454"/>
                    </a:lnTo>
                    <a:lnTo>
                      <a:pt x="505" y="1465"/>
                    </a:lnTo>
                    <a:lnTo>
                      <a:pt x="506" y="1475"/>
                    </a:lnTo>
                    <a:lnTo>
                      <a:pt x="505" y="1485"/>
                    </a:lnTo>
                    <a:lnTo>
                      <a:pt x="503" y="1494"/>
                    </a:lnTo>
                    <a:lnTo>
                      <a:pt x="499" y="1503"/>
                    </a:lnTo>
                    <a:lnTo>
                      <a:pt x="492" y="1523"/>
                    </a:lnTo>
                    <a:lnTo>
                      <a:pt x="492" y="1523"/>
                    </a:lnTo>
                    <a:lnTo>
                      <a:pt x="491" y="1530"/>
                    </a:lnTo>
                    <a:lnTo>
                      <a:pt x="491" y="1537"/>
                    </a:lnTo>
                    <a:lnTo>
                      <a:pt x="493" y="1552"/>
                    </a:lnTo>
                    <a:lnTo>
                      <a:pt x="495" y="1568"/>
                    </a:lnTo>
                    <a:lnTo>
                      <a:pt x="495" y="1575"/>
                    </a:lnTo>
                    <a:lnTo>
                      <a:pt x="492" y="1582"/>
                    </a:lnTo>
                    <a:lnTo>
                      <a:pt x="492" y="1582"/>
                    </a:lnTo>
                    <a:lnTo>
                      <a:pt x="489" y="1592"/>
                    </a:lnTo>
                    <a:lnTo>
                      <a:pt x="486" y="1602"/>
                    </a:lnTo>
                    <a:lnTo>
                      <a:pt x="482" y="1622"/>
                    </a:lnTo>
                    <a:lnTo>
                      <a:pt x="480" y="1642"/>
                    </a:lnTo>
                    <a:lnTo>
                      <a:pt x="479" y="1664"/>
                    </a:lnTo>
                    <a:lnTo>
                      <a:pt x="479" y="1664"/>
                    </a:lnTo>
                    <a:lnTo>
                      <a:pt x="478" y="1668"/>
                    </a:lnTo>
                    <a:lnTo>
                      <a:pt x="475" y="1672"/>
                    </a:lnTo>
                    <a:lnTo>
                      <a:pt x="473" y="1675"/>
                    </a:lnTo>
                    <a:lnTo>
                      <a:pt x="472" y="1678"/>
                    </a:lnTo>
                    <a:lnTo>
                      <a:pt x="472" y="1678"/>
                    </a:lnTo>
                    <a:lnTo>
                      <a:pt x="472" y="1689"/>
                    </a:lnTo>
                    <a:lnTo>
                      <a:pt x="472" y="1700"/>
                    </a:lnTo>
                    <a:lnTo>
                      <a:pt x="471" y="1721"/>
                    </a:lnTo>
                    <a:lnTo>
                      <a:pt x="471" y="1730"/>
                    </a:lnTo>
                    <a:lnTo>
                      <a:pt x="472" y="1740"/>
                    </a:lnTo>
                    <a:lnTo>
                      <a:pt x="475" y="1750"/>
                    </a:lnTo>
                    <a:lnTo>
                      <a:pt x="480" y="1759"/>
                    </a:lnTo>
                    <a:lnTo>
                      <a:pt x="480" y="1759"/>
                    </a:lnTo>
                    <a:lnTo>
                      <a:pt x="475" y="1762"/>
                    </a:lnTo>
                    <a:lnTo>
                      <a:pt x="473" y="1765"/>
                    </a:lnTo>
                    <a:lnTo>
                      <a:pt x="471" y="1769"/>
                    </a:lnTo>
                    <a:lnTo>
                      <a:pt x="470" y="1773"/>
                    </a:lnTo>
                    <a:lnTo>
                      <a:pt x="468" y="1777"/>
                    </a:lnTo>
                    <a:lnTo>
                      <a:pt x="468" y="1781"/>
                    </a:lnTo>
                    <a:lnTo>
                      <a:pt x="470" y="1785"/>
                    </a:lnTo>
                    <a:lnTo>
                      <a:pt x="471" y="1789"/>
                    </a:lnTo>
                    <a:lnTo>
                      <a:pt x="471" y="1789"/>
                    </a:lnTo>
                    <a:lnTo>
                      <a:pt x="478" y="1797"/>
                    </a:lnTo>
                    <a:lnTo>
                      <a:pt x="484" y="1804"/>
                    </a:lnTo>
                    <a:lnTo>
                      <a:pt x="492" y="1807"/>
                    </a:lnTo>
                    <a:lnTo>
                      <a:pt x="500" y="1810"/>
                    </a:lnTo>
                    <a:lnTo>
                      <a:pt x="509" y="1810"/>
                    </a:lnTo>
                    <a:lnTo>
                      <a:pt x="520" y="1809"/>
                    </a:lnTo>
                    <a:lnTo>
                      <a:pt x="529" y="1808"/>
                    </a:lnTo>
                    <a:lnTo>
                      <a:pt x="538" y="1805"/>
                    </a:lnTo>
                    <a:lnTo>
                      <a:pt x="538" y="1805"/>
                    </a:lnTo>
                    <a:lnTo>
                      <a:pt x="536" y="1813"/>
                    </a:lnTo>
                    <a:lnTo>
                      <a:pt x="536" y="1818"/>
                    </a:lnTo>
                    <a:lnTo>
                      <a:pt x="536" y="1824"/>
                    </a:lnTo>
                    <a:lnTo>
                      <a:pt x="537" y="1829"/>
                    </a:lnTo>
                    <a:lnTo>
                      <a:pt x="540" y="1832"/>
                    </a:lnTo>
                    <a:lnTo>
                      <a:pt x="545" y="1835"/>
                    </a:lnTo>
                    <a:lnTo>
                      <a:pt x="550" y="1838"/>
                    </a:lnTo>
                    <a:lnTo>
                      <a:pt x="558" y="1839"/>
                    </a:lnTo>
                    <a:lnTo>
                      <a:pt x="558" y="1839"/>
                    </a:lnTo>
                    <a:lnTo>
                      <a:pt x="570" y="1840"/>
                    </a:lnTo>
                    <a:lnTo>
                      <a:pt x="581" y="1839"/>
                    </a:lnTo>
                    <a:lnTo>
                      <a:pt x="591" y="1837"/>
                    </a:lnTo>
                    <a:lnTo>
                      <a:pt x="602" y="1832"/>
                    </a:lnTo>
                    <a:lnTo>
                      <a:pt x="606" y="1829"/>
                    </a:lnTo>
                    <a:lnTo>
                      <a:pt x="609" y="1825"/>
                    </a:lnTo>
                    <a:lnTo>
                      <a:pt x="613" y="1822"/>
                    </a:lnTo>
                    <a:lnTo>
                      <a:pt x="615" y="1817"/>
                    </a:lnTo>
                    <a:lnTo>
                      <a:pt x="617" y="1812"/>
                    </a:lnTo>
                    <a:lnTo>
                      <a:pt x="617" y="1807"/>
                    </a:lnTo>
                    <a:lnTo>
                      <a:pt x="617" y="1801"/>
                    </a:lnTo>
                    <a:lnTo>
                      <a:pt x="616" y="1795"/>
                    </a:lnTo>
                    <a:lnTo>
                      <a:pt x="616" y="1795"/>
                    </a:lnTo>
                    <a:lnTo>
                      <a:pt x="623" y="1791"/>
                    </a:lnTo>
                    <a:lnTo>
                      <a:pt x="629" y="1788"/>
                    </a:lnTo>
                    <a:lnTo>
                      <a:pt x="639" y="1780"/>
                    </a:lnTo>
                    <a:lnTo>
                      <a:pt x="647" y="1769"/>
                    </a:lnTo>
                    <a:lnTo>
                      <a:pt x="654" y="1758"/>
                    </a:lnTo>
                    <a:lnTo>
                      <a:pt x="666" y="1735"/>
                    </a:lnTo>
                    <a:lnTo>
                      <a:pt x="673" y="1723"/>
                    </a:lnTo>
                    <a:lnTo>
                      <a:pt x="682" y="1711"/>
                    </a:lnTo>
                    <a:lnTo>
                      <a:pt x="682" y="1711"/>
                    </a:lnTo>
                    <a:lnTo>
                      <a:pt x="685" y="1707"/>
                    </a:lnTo>
                    <a:lnTo>
                      <a:pt x="686" y="1704"/>
                    </a:lnTo>
                    <a:lnTo>
                      <a:pt x="686" y="1699"/>
                    </a:lnTo>
                    <a:lnTo>
                      <a:pt x="686" y="1694"/>
                    </a:lnTo>
                    <a:lnTo>
                      <a:pt x="683" y="1684"/>
                    </a:lnTo>
                    <a:lnTo>
                      <a:pt x="680" y="1675"/>
                    </a:lnTo>
                    <a:lnTo>
                      <a:pt x="678" y="1665"/>
                    </a:lnTo>
                    <a:lnTo>
                      <a:pt x="675" y="1657"/>
                    </a:lnTo>
                    <a:lnTo>
                      <a:pt x="675" y="1652"/>
                    </a:lnTo>
                    <a:lnTo>
                      <a:pt x="675" y="1649"/>
                    </a:lnTo>
                    <a:lnTo>
                      <a:pt x="677" y="1646"/>
                    </a:lnTo>
                    <a:lnTo>
                      <a:pt x="679" y="1643"/>
                    </a:lnTo>
                    <a:lnTo>
                      <a:pt x="679" y="1643"/>
                    </a:lnTo>
                    <a:lnTo>
                      <a:pt x="687" y="1635"/>
                    </a:lnTo>
                    <a:lnTo>
                      <a:pt x="694" y="1627"/>
                    </a:lnTo>
                    <a:lnTo>
                      <a:pt x="699" y="1619"/>
                    </a:lnTo>
                    <a:lnTo>
                      <a:pt x="703" y="1611"/>
                    </a:lnTo>
                    <a:lnTo>
                      <a:pt x="706" y="1602"/>
                    </a:lnTo>
                    <a:lnTo>
                      <a:pt x="708" y="1593"/>
                    </a:lnTo>
                    <a:lnTo>
                      <a:pt x="711" y="1575"/>
                    </a:lnTo>
                    <a:lnTo>
                      <a:pt x="712" y="1539"/>
                    </a:lnTo>
                    <a:lnTo>
                      <a:pt x="713" y="1520"/>
                    </a:lnTo>
                    <a:lnTo>
                      <a:pt x="714" y="1511"/>
                    </a:lnTo>
                    <a:lnTo>
                      <a:pt x="718" y="1503"/>
                    </a:lnTo>
                    <a:lnTo>
                      <a:pt x="718" y="1503"/>
                    </a:lnTo>
                    <a:lnTo>
                      <a:pt x="720" y="1499"/>
                    </a:lnTo>
                    <a:lnTo>
                      <a:pt x="723" y="1494"/>
                    </a:lnTo>
                    <a:lnTo>
                      <a:pt x="729" y="1491"/>
                    </a:lnTo>
                    <a:lnTo>
                      <a:pt x="735" y="1489"/>
                    </a:lnTo>
                    <a:lnTo>
                      <a:pt x="735" y="1489"/>
                    </a:lnTo>
                    <a:lnTo>
                      <a:pt x="739" y="1487"/>
                    </a:lnTo>
                    <a:lnTo>
                      <a:pt x="745" y="1489"/>
                    </a:lnTo>
                    <a:lnTo>
                      <a:pt x="755" y="1493"/>
                    </a:lnTo>
                    <a:lnTo>
                      <a:pt x="760" y="1495"/>
                    </a:lnTo>
                    <a:lnTo>
                      <a:pt x="764" y="1497"/>
                    </a:lnTo>
                    <a:lnTo>
                      <a:pt x="768" y="1497"/>
                    </a:lnTo>
                    <a:lnTo>
                      <a:pt x="772" y="1494"/>
                    </a:lnTo>
                    <a:lnTo>
                      <a:pt x="772" y="1494"/>
                    </a:lnTo>
                    <a:lnTo>
                      <a:pt x="779" y="1489"/>
                    </a:lnTo>
                    <a:lnTo>
                      <a:pt x="786" y="1482"/>
                    </a:lnTo>
                    <a:lnTo>
                      <a:pt x="791" y="1475"/>
                    </a:lnTo>
                    <a:lnTo>
                      <a:pt x="797" y="1467"/>
                    </a:lnTo>
                    <a:lnTo>
                      <a:pt x="802" y="1459"/>
                    </a:lnTo>
                    <a:lnTo>
                      <a:pt x="806" y="1451"/>
                    </a:lnTo>
                    <a:lnTo>
                      <a:pt x="814" y="1432"/>
                    </a:lnTo>
                    <a:lnTo>
                      <a:pt x="814" y="1432"/>
                    </a:lnTo>
                    <a:lnTo>
                      <a:pt x="815" y="1429"/>
                    </a:lnTo>
                    <a:lnTo>
                      <a:pt x="818" y="1427"/>
                    </a:lnTo>
                    <a:lnTo>
                      <a:pt x="823" y="1423"/>
                    </a:lnTo>
                    <a:lnTo>
                      <a:pt x="830" y="1420"/>
                    </a:lnTo>
                    <a:lnTo>
                      <a:pt x="837" y="1418"/>
                    </a:lnTo>
                    <a:lnTo>
                      <a:pt x="837" y="1418"/>
                    </a:lnTo>
                    <a:lnTo>
                      <a:pt x="845" y="1417"/>
                    </a:lnTo>
                    <a:lnTo>
                      <a:pt x="853" y="1417"/>
                    </a:lnTo>
                    <a:lnTo>
                      <a:pt x="868" y="1416"/>
                    </a:lnTo>
                    <a:lnTo>
                      <a:pt x="876" y="1415"/>
                    </a:lnTo>
                    <a:lnTo>
                      <a:pt x="882" y="1412"/>
                    </a:lnTo>
                    <a:lnTo>
                      <a:pt x="889" y="1410"/>
                    </a:lnTo>
                    <a:lnTo>
                      <a:pt x="895" y="1406"/>
                    </a:lnTo>
                    <a:lnTo>
                      <a:pt x="895" y="1406"/>
                    </a:lnTo>
                    <a:lnTo>
                      <a:pt x="902" y="1400"/>
                    </a:lnTo>
                    <a:lnTo>
                      <a:pt x="909" y="1394"/>
                    </a:lnTo>
                    <a:lnTo>
                      <a:pt x="915" y="1390"/>
                    </a:lnTo>
                    <a:lnTo>
                      <a:pt x="919" y="1385"/>
                    </a:lnTo>
                    <a:lnTo>
                      <a:pt x="921" y="1382"/>
                    </a:lnTo>
                    <a:lnTo>
                      <a:pt x="921" y="1382"/>
                    </a:lnTo>
                    <a:lnTo>
                      <a:pt x="932" y="1352"/>
                    </a:lnTo>
                    <a:lnTo>
                      <a:pt x="935" y="1345"/>
                    </a:lnTo>
                    <a:lnTo>
                      <a:pt x="939" y="1338"/>
                    </a:lnTo>
                    <a:lnTo>
                      <a:pt x="943" y="1334"/>
                    </a:lnTo>
                    <a:lnTo>
                      <a:pt x="947" y="1329"/>
                    </a:lnTo>
                    <a:lnTo>
                      <a:pt x="947" y="1329"/>
                    </a:lnTo>
                    <a:lnTo>
                      <a:pt x="953" y="1327"/>
                    </a:lnTo>
                    <a:lnTo>
                      <a:pt x="960" y="1324"/>
                    </a:lnTo>
                    <a:lnTo>
                      <a:pt x="973" y="1320"/>
                    </a:lnTo>
                    <a:lnTo>
                      <a:pt x="981" y="1317"/>
                    </a:lnTo>
                    <a:lnTo>
                      <a:pt x="987" y="1313"/>
                    </a:lnTo>
                    <a:lnTo>
                      <a:pt x="993" y="1310"/>
                    </a:lnTo>
                    <a:lnTo>
                      <a:pt x="996" y="1304"/>
                    </a:lnTo>
                    <a:lnTo>
                      <a:pt x="996" y="1304"/>
                    </a:lnTo>
                    <a:lnTo>
                      <a:pt x="1002" y="1293"/>
                    </a:lnTo>
                    <a:lnTo>
                      <a:pt x="1008" y="1282"/>
                    </a:lnTo>
                    <a:lnTo>
                      <a:pt x="1013" y="1271"/>
                    </a:lnTo>
                    <a:lnTo>
                      <a:pt x="1020" y="1262"/>
                    </a:lnTo>
                    <a:lnTo>
                      <a:pt x="1028" y="1254"/>
                    </a:lnTo>
                    <a:lnTo>
                      <a:pt x="1037" y="1246"/>
                    </a:lnTo>
                    <a:lnTo>
                      <a:pt x="1046" y="1239"/>
                    </a:lnTo>
                    <a:lnTo>
                      <a:pt x="1056" y="1233"/>
                    </a:lnTo>
                    <a:lnTo>
                      <a:pt x="1056" y="1233"/>
                    </a:lnTo>
                    <a:lnTo>
                      <a:pt x="1058" y="1233"/>
                    </a:lnTo>
                    <a:lnTo>
                      <a:pt x="1058" y="1230"/>
                    </a:lnTo>
                    <a:lnTo>
                      <a:pt x="1058" y="1226"/>
                    </a:lnTo>
                    <a:lnTo>
                      <a:pt x="1058" y="1220"/>
                    </a:lnTo>
                    <a:lnTo>
                      <a:pt x="1059" y="1216"/>
                    </a:lnTo>
                    <a:lnTo>
                      <a:pt x="1059" y="1216"/>
                    </a:lnTo>
                    <a:lnTo>
                      <a:pt x="1061" y="1211"/>
                    </a:lnTo>
                    <a:lnTo>
                      <a:pt x="1064" y="1208"/>
                    </a:lnTo>
                    <a:lnTo>
                      <a:pt x="1072" y="1201"/>
                    </a:lnTo>
                    <a:lnTo>
                      <a:pt x="1081" y="1195"/>
                    </a:lnTo>
                    <a:lnTo>
                      <a:pt x="1089" y="1191"/>
                    </a:lnTo>
                    <a:lnTo>
                      <a:pt x="1099" y="1185"/>
                    </a:lnTo>
                    <a:lnTo>
                      <a:pt x="1105" y="1179"/>
                    </a:lnTo>
                    <a:lnTo>
                      <a:pt x="1108" y="1176"/>
                    </a:lnTo>
                    <a:lnTo>
                      <a:pt x="1110" y="1172"/>
                    </a:lnTo>
                    <a:lnTo>
                      <a:pt x="1111" y="1169"/>
                    </a:lnTo>
                    <a:lnTo>
                      <a:pt x="1112" y="1164"/>
                    </a:lnTo>
                    <a:lnTo>
                      <a:pt x="1112" y="1164"/>
                    </a:lnTo>
                    <a:lnTo>
                      <a:pt x="1114" y="1145"/>
                    </a:lnTo>
                    <a:lnTo>
                      <a:pt x="1118" y="1126"/>
                    </a:lnTo>
                    <a:lnTo>
                      <a:pt x="1124" y="1109"/>
                    </a:lnTo>
                    <a:lnTo>
                      <a:pt x="1132" y="1093"/>
                    </a:lnTo>
                    <a:lnTo>
                      <a:pt x="1141" y="1078"/>
                    </a:lnTo>
                    <a:lnTo>
                      <a:pt x="1151" y="1063"/>
                    </a:lnTo>
                    <a:lnTo>
                      <a:pt x="1162" y="1050"/>
                    </a:lnTo>
                    <a:lnTo>
                      <a:pt x="1176" y="1037"/>
                    </a:lnTo>
                    <a:lnTo>
                      <a:pt x="1190" y="1026"/>
                    </a:lnTo>
                    <a:lnTo>
                      <a:pt x="1203" y="1014"/>
                    </a:lnTo>
                    <a:lnTo>
                      <a:pt x="1234" y="993"/>
                    </a:lnTo>
                    <a:lnTo>
                      <a:pt x="1294" y="952"/>
                    </a:lnTo>
                    <a:lnTo>
                      <a:pt x="1294" y="952"/>
                    </a:lnTo>
                    <a:lnTo>
                      <a:pt x="1309" y="942"/>
                    </a:lnTo>
                    <a:lnTo>
                      <a:pt x="1317" y="936"/>
                    </a:lnTo>
                    <a:lnTo>
                      <a:pt x="1325" y="929"/>
                    </a:lnTo>
                    <a:lnTo>
                      <a:pt x="1332" y="922"/>
                    </a:lnTo>
                    <a:lnTo>
                      <a:pt x="1337" y="914"/>
                    </a:lnTo>
                    <a:lnTo>
                      <a:pt x="1341" y="905"/>
                    </a:lnTo>
                    <a:lnTo>
                      <a:pt x="1343" y="897"/>
                    </a:lnTo>
                    <a:lnTo>
                      <a:pt x="1343" y="897"/>
                    </a:lnTo>
                    <a:lnTo>
                      <a:pt x="1345" y="882"/>
                    </a:lnTo>
                    <a:lnTo>
                      <a:pt x="1349" y="869"/>
                    </a:lnTo>
                    <a:lnTo>
                      <a:pt x="1353" y="856"/>
                    </a:lnTo>
                    <a:lnTo>
                      <a:pt x="1358" y="845"/>
                    </a:lnTo>
                    <a:lnTo>
                      <a:pt x="1365" y="832"/>
                    </a:lnTo>
                    <a:lnTo>
                      <a:pt x="1371" y="821"/>
                    </a:lnTo>
                    <a:lnTo>
                      <a:pt x="1387" y="798"/>
                    </a:lnTo>
                    <a:lnTo>
                      <a:pt x="1387" y="798"/>
                    </a:lnTo>
                    <a:lnTo>
                      <a:pt x="1390" y="794"/>
                    </a:lnTo>
                    <a:lnTo>
                      <a:pt x="1392" y="787"/>
                    </a:lnTo>
                    <a:lnTo>
                      <a:pt x="1392" y="780"/>
                    </a:lnTo>
                    <a:lnTo>
                      <a:pt x="1392" y="772"/>
                    </a:lnTo>
                    <a:lnTo>
                      <a:pt x="1391" y="756"/>
                    </a:lnTo>
                    <a:lnTo>
                      <a:pt x="1391" y="748"/>
                    </a:lnTo>
                    <a:lnTo>
                      <a:pt x="1391" y="741"/>
                    </a:lnTo>
                    <a:lnTo>
                      <a:pt x="1391" y="741"/>
                    </a:lnTo>
                    <a:lnTo>
                      <a:pt x="1393" y="731"/>
                    </a:lnTo>
                    <a:lnTo>
                      <a:pt x="1398" y="722"/>
                    </a:lnTo>
                    <a:lnTo>
                      <a:pt x="1403" y="714"/>
                    </a:lnTo>
                    <a:lnTo>
                      <a:pt x="1410" y="706"/>
                    </a:lnTo>
                    <a:lnTo>
                      <a:pt x="1418" y="700"/>
                    </a:lnTo>
                    <a:lnTo>
                      <a:pt x="1428" y="695"/>
                    </a:lnTo>
                    <a:lnTo>
                      <a:pt x="1437" y="690"/>
                    </a:lnTo>
                    <a:lnTo>
                      <a:pt x="1449" y="687"/>
                    </a:lnTo>
                    <a:lnTo>
                      <a:pt x="1449" y="687"/>
                    </a:lnTo>
                    <a:lnTo>
                      <a:pt x="1452" y="686"/>
                    </a:lnTo>
                    <a:lnTo>
                      <a:pt x="1453" y="682"/>
                    </a:lnTo>
                    <a:lnTo>
                      <a:pt x="1453" y="679"/>
                    </a:lnTo>
                    <a:lnTo>
                      <a:pt x="1452" y="674"/>
                    </a:lnTo>
                    <a:lnTo>
                      <a:pt x="1449" y="664"/>
                    </a:lnTo>
                    <a:lnTo>
                      <a:pt x="1447" y="655"/>
                    </a:lnTo>
                    <a:lnTo>
                      <a:pt x="1447" y="655"/>
                    </a:lnTo>
                    <a:lnTo>
                      <a:pt x="1447" y="650"/>
                    </a:lnTo>
                    <a:lnTo>
                      <a:pt x="1447" y="646"/>
                    </a:lnTo>
                    <a:lnTo>
                      <a:pt x="1449" y="638"/>
                    </a:lnTo>
                    <a:lnTo>
                      <a:pt x="1453" y="630"/>
                    </a:lnTo>
                    <a:lnTo>
                      <a:pt x="1459" y="623"/>
                    </a:lnTo>
                    <a:lnTo>
                      <a:pt x="1465" y="616"/>
                    </a:lnTo>
                    <a:lnTo>
                      <a:pt x="1470" y="609"/>
                    </a:lnTo>
                    <a:lnTo>
                      <a:pt x="1475" y="603"/>
                    </a:lnTo>
                    <a:lnTo>
                      <a:pt x="1476" y="598"/>
                    </a:lnTo>
                    <a:lnTo>
                      <a:pt x="1476" y="595"/>
                    </a:lnTo>
                    <a:lnTo>
                      <a:pt x="1476" y="595"/>
                    </a:lnTo>
                    <a:lnTo>
                      <a:pt x="1476" y="592"/>
                    </a:lnTo>
                    <a:lnTo>
                      <a:pt x="1475" y="591"/>
                    </a:lnTo>
                    <a:lnTo>
                      <a:pt x="1470" y="588"/>
                    </a:lnTo>
                    <a:lnTo>
                      <a:pt x="1465" y="583"/>
                    </a:lnTo>
                    <a:lnTo>
                      <a:pt x="1460" y="579"/>
                    </a:lnTo>
                    <a:lnTo>
                      <a:pt x="1460" y="57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35" name="Group 218"/>
              <p:cNvGrpSpPr/>
              <p:nvPr/>
            </p:nvGrpSpPr>
            <p:grpSpPr>
              <a:xfrm>
                <a:off x="8396144" y="3883898"/>
                <a:ext cx="1398737" cy="1142780"/>
                <a:chOff x="3608388" y="3900488"/>
                <a:chExt cx="1231900" cy="1006475"/>
              </a:xfrm>
              <a:grpFill/>
            </p:grpSpPr>
            <p:sp>
              <p:nvSpPr>
                <p:cNvPr id="96" name="Freeform: Shape 279"/>
                <p:cNvSpPr/>
                <p:nvPr/>
              </p:nvSpPr>
              <p:spPr bwMode="auto">
                <a:xfrm>
                  <a:off x="3963988" y="3900488"/>
                  <a:ext cx="347663" cy="198437"/>
                </a:xfrm>
                <a:custGeom>
                  <a:avLst/>
                  <a:gdLst>
                    <a:gd name="T0" fmla="*/ 288 w 438"/>
                    <a:gd name="T1" fmla="*/ 78 h 250"/>
                    <a:gd name="T2" fmla="*/ 273 w 438"/>
                    <a:gd name="T3" fmla="*/ 63 h 250"/>
                    <a:gd name="T4" fmla="*/ 240 w 438"/>
                    <a:gd name="T5" fmla="*/ 41 h 250"/>
                    <a:gd name="T6" fmla="*/ 223 w 438"/>
                    <a:gd name="T7" fmla="*/ 29 h 250"/>
                    <a:gd name="T8" fmla="*/ 198 w 438"/>
                    <a:gd name="T9" fmla="*/ 16 h 250"/>
                    <a:gd name="T10" fmla="*/ 170 w 438"/>
                    <a:gd name="T11" fmla="*/ 10 h 250"/>
                    <a:gd name="T12" fmla="*/ 140 w 438"/>
                    <a:gd name="T13" fmla="*/ 14 h 250"/>
                    <a:gd name="T14" fmla="*/ 112 w 438"/>
                    <a:gd name="T15" fmla="*/ 30 h 250"/>
                    <a:gd name="T16" fmla="*/ 110 w 438"/>
                    <a:gd name="T17" fmla="*/ 31 h 250"/>
                    <a:gd name="T18" fmla="*/ 98 w 438"/>
                    <a:gd name="T19" fmla="*/ 33 h 250"/>
                    <a:gd name="T20" fmla="*/ 83 w 438"/>
                    <a:gd name="T21" fmla="*/ 30 h 250"/>
                    <a:gd name="T22" fmla="*/ 82 w 438"/>
                    <a:gd name="T23" fmla="*/ 29 h 250"/>
                    <a:gd name="T24" fmla="*/ 80 w 438"/>
                    <a:gd name="T25" fmla="*/ 23 h 250"/>
                    <a:gd name="T26" fmla="*/ 79 w 438"/>
                    <a:gd name="T27" fmla="*/ 22 h 250"/>
                    <a:gd name="T28" fmla="*/ 70 w 438"/>
                    <a:gd name="T29" fmla="*/ 20 h 250"/>
                    <a:gd name="T30" fmla="*/ 66 w 438"/>
                    <a:gd name="T31" fmla="*/ 18 h 250"/>
                    <a:gd name="T32" fmla="*/ 63 w 438"/>
                    <a:gd name="T33" fmla="*/ 12 h 250"/>
                    <a:gd name="T34" fmla="*/ 48 w 438"/>
                    <a:gd name="T35" fmla="*/ 4 h 250"/>
                    <a:gd name="T36" fmla="*/ 42 w 438"/>
                    <a:gd name="T37" fmla="*/ 2 h 250"/>
                    <a:gd name="T38" fmla="*/ 25 w 438"/>
                    <a:gd name="T39" fmla="*/ 0 h 250"/>
                    <a:gd name="T40" fmla="*/ 0 w 438"/>
                    <a:gd name="T41" fmla="*/ 4 h 250"/>
                    <a:gd name="T42" fmla="*/ 3 w 438"/>
                    <a:gd name="T43" fmla="*/ 16 h 250"/>
                    <a:gd name="T44" fmla="*/ 12 w 438"/>
                    <a:gd name="T45" fmla="*/ 36 h 250"/>
                    <a:gd name="T46" fmla="*/ 25 w 438"/>
                    <a:gd name="T47" fmla="*/ 52 h 250"/>
                    <a:gd name="T48" fmla="*/ 42 w 438"/>
                    <a:gd name="T49" fmla="*/ 64 h 250"/>
                    <a:gd name="T50" fmla="*/ 73 w 438"/>
                    <a:gd name="T51" fmla="*/ 80 h 250"/>
                    <a:gd name="T52" fmla="*/ 116 w 438"/>
                    <a:gd name="T53" fmla="*/ 100 h 250"/>
                    <a:gd name="T54" fmla="*/ 136 w 438"/>
                    <a:gd name="T55" fmla="*/ 111 h 250"/>
                    <a:gd name="T56" fmla="*/ 157 w 438"/>
                    <a:gd name="T57" fmla="*/ 129 h 250"/>
                    <a:gd name="T58" fmla="*/ 174 w 438"/>
                    <a:gd name="T59" fmla="*/ 157 h 250"/>
                    <a:gd name="T60" fmla="*/ 180 w 438"/>
                    <a:gd name="T61" fmla="*/ 167 h 250"/>
                    <a:gd name="T62" fmla="*/ 197 w 438"/>
                    <a:gd name="T63" fmla="*/ 183 h 250"/>
                    <a:gd name="T64" fmla="*/ 229 w 438"/>
                    <a:gd name="T65" fmla="*/ 200 h 250"/>
                    <a:gd name="T66" fmla="*/ 252 w 438"/>
                    <a:gd name="T67" fmla="*/ 211 h 250"/>
                    <a:gd name="T68" fmla="*/ 264 w 438"/>
                    <a:gd name="T69" fmla="*/ 213 h 250"/>
                    <a:gd name="T70" fmla="*/ 279 w 438"/>
                    <a:gd name="T71" fmla="*/ 210 h 250"/>
                    <a:gd name="T72" fmla="*/ 302 w 438"/>
                    <a:gd name="T73" fmla="*/ 204 h 250"/>
                    <a:gd name="T74" fmla="*/ 309 w 438"/>
                    <a:gd name="T75" fmla="*/ 204 h 250"/>
                    <a:gd name="T76" fmla="*/ 319 w 438"/>
                    <a:gd name="T77" fmla="*/ 207 h 250"/>
                    <a:gd name="T78" fmla="*/ 338 w 438"/>
                    <a:gd name="T79" fmla="*/ 217 h 250"/>
                    <a:gd name="T80" fmla="*/ 363 w 438"/>
                    <a:gd name="T81" fmla="*/ 237 h 250"/>
                    <a:gd name="T82" fmla="*/ 383 w 438"/>
                    <a:gd name="T83" fmla="*/ 248 h 250"/>
                    <a:gd name="T84" fmla="*/ 390 w 438"/>
                    <a:gd name="T85" fmla="*/ 249 h 250"/>
                    <a:gd name="T86" fmla="*/ 409 w 438"/>
                    <a:gd name="T87" fmla="*/ 249 h 250"/>
                    <a:gd name="T88" fmla="*/ 417 w 438"/>
                    <a:gd name="T89" fmla="*/ 246 h 250"/>
                    <a:gd name="T90" fmla="*/ 430 w 438"/>
                    <a:gd name="T91" fmla="*/ 236 h 250"/>
                    <a:gd name="T92" fmla="*/ 437 w 438"/>
                    <a:gd name="T93" fmla="*/ 221 h 250"/>
                    <a:gd name="T94" fmla="*/ 438 w 438"/>
                    <a:gd name="T95" fmla="*/ 204 h 250"/>
                    <a:gd name="T96" fmla="*/ 433 w 438"/>
                    <a:gd name="T97" fmla="*/ 191 h 250"/>
                    <a:gd name="T98" fmla="*/ 427 w 438"/>
                    <a:gd name="T99" fmla="*/ 183 h 250"/>
                    <a:gd name="T100" fmla="*/ 405 w 438"/>
                    <a:gd name="T101" fmla="*/ 162 h 250"/>
                    <a:gd name="T102" fmla="*/ 385 w 438"/>
                    <a:gd name="T103" fmla="*/ 138 h 250"/>
                    <a:gd name="T104" fmla="*/ 379 w 438"/>
                    <a:gd name="T105" fmla="*/ 129 h 250"/>
                    <a:gd name="T106" fmla="*/ 364 w 438"/>
                    <a:gd name="T107" fmla="*/ 109 h 250"/>
                    <a:gd name="T108" fmla="*/ 345 w 438"/>
                    <a:gd name="T109" fmla="*/ 94 h 250"/>
                    <a:gd name="T110" fmla="*/ 328 w 438"/>
                    <a:gd name="T111" fmla="*/ 87 h 250"/>
                    <a:gd name="T112" fmla="*/ 315 w 438"/>
                    <a:gd name="T113" fmla="*/ 86 h 250"/>
                    <a:gd name="T114" fmla="*/ 301 w 438"/>
                    <a:gd name="T115" fmla="*/ 88 h 250"/>
                    <a:gd name="T116" fmla="*/ 294 w 438"/>
                    <a:gd name="T117" fmla="*/ 91 h 250"/>
                    <a:gd name="T118" fmla="*/ 292 w 438"/>
                    <a:gd name="T119" fmla="*/ 85 h 250"/>
                    <a:gd name="T120" fmla="*/ 288 w 438"/>
                    <a:gd name="T121" fmla="*/ 7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8" h="250">
                      <a:moveTo>
                        <a:pt x="288" y="78"/>
                      </a:moveTo>
                      <a:lnTo>
                        <a:pt x="288" y="78"/>
                      </a:lnTo>
                      <a:lnTo>
                        <a:pt x="281" y="70"/>
                      </a:lnTo>
                      <a:lnTo>
                        <a:pt x="273" y="63"/>
                      </a:lnTo>
                      <a:lnTo>
                        <a:pt x="257" y="52"/>
                      </a:lnTo>
                      <a:lnTo>
                        <a:pt x="240" y="41"/>
                      </a:lnTo>
                      <a:lnTo>
                        <a:pt x="223" y="29"/>
                      </a:lnTo>
                      <a:lnTo>
                        <a:pt x="223" y="29"/>
                      </a:lnTo>
                      <a:lnTo>
                        <a:pt x="212" y="21"/>
                      </a:lnTo>
                      <a:lnTo>
                        <a:pt x="198" y="16"/>
                      </a:lnTo>
                      <a:lnTo>
                        <a:pt x="185" y="11"/>
                      </a:lnTo>
                      <a:lnTo>
                        <a:pt x="170" y="10"/>
                      </a:lnTo>
                      <a:lnTo>
                        <a:pt x="155" y="11"/>
                      </a:lnTo>
                      <a:lnTo>
                        <a:pt x="140" y="14"/>
                      </a:lnTo>
                      <a:lnTo>
                        <a:pt x="126" y="21"/>
                      </a:lnTo>
                      <a:lnTo>
                        <a:pt x="112" y="30"/>
                      </a:lnTo>
                      <a:lnTo>
                        <a:pt x="112" y="30"/>
                      </a:lnTo>
                      <a:lnTo>
                        <a:pt x="110" y="31"/>
                      </a:lnTo>
                      <a:lnTo>
                        <a:pt x="106" y="33"/>
                      </a:lnTo>
                      <a:lnTo>
                        <a:pt x="98" y="33"/>
                      </a:lnTo>
                      <a:lnTo>
                        <a:pt x="91" y="33"/>
                      </a:lnTo>
                      <a:lnTo>
                        <a:pt x="83" y="30"/>
                      </a:lnTo>
                      <a:lnTo>
                        <a:pt x="83" y="30"/>
                      </a:lnTo>
                      <a:lnTo>
                        <a:pt x="82" y="29"/>
                      </a:lnTo>
                      <a:lnTo>
                        <a:pt x="81" y="26"/>
                      </a:lnTo>
                      <a:lnTo>
                        <a:pt x="80" y="23"/>
                      </a:lnTo>
                      <a:lnTo>
                        <a:pt x="79" y="22"/>
                      </a:lnTo>
                      <a:lnTo>
                        <a:pt x="79" y="22"/>
                      </a:lnTo>
                      <a:lnTo>
                        <a:pt x="73" y="21"/>
                      </a:lnTo>
                      <a:lnTo>
                        <a:pt x="70" y="20"/>
                      </a:lnTo>
                      <a:lnTo>
                        <a:pt x="68" y="19"/>
                      </a:lnTo>
                      <a:lnTo>
                        <a:pt x="66" y="18"/>
                      </a:lnTo>
                      <a:lnTo>
                        <a:pt x="65" y="14"/>
                      </a:lnTo>
                      <a:lnTo>
                        <a:pt x="63" y="12"/>
                      </a:lnTo>
                      <a:lnTo>
                        <a:pt x="63" y="12"/>
                      </a:lnTo>
                      <a:lnTo>
                        <a:pt x="48" y="4"/>
                      </a:lnTo>
                      <a:lnTo>
                        <a:pt x="48" y="4"/>
                      </a:lnTo>
                      <a:lnTo>
                        <a:pt x="42" y="2"/>
                      </a:lnTo>
                      <a:lnTo>
                        <a:pt x="37" y="1"/>
                      </a:lnTo>
                      <a:lnTo>
                        <a:pt x="25" y="0"/>
                      </a:lnTo>
                      <a:lnTo>
                        <a:pt x="13" y="1"/>
                      </a:lnTo>
                      <a:lnTo>
                        <a:pt x="0" y="4"/>
                      </a:lnTo>
                      <a:lnTo>
                        <a:pt x="0" y="4"/>
                      </a:lnTo>
                      <a:lnTo>
                        <a:pt x="3" y="16"/>
                      </a:lnTo>
                      <a:lnTo>
                        <a:pt x="6" y="26"/>
                      </a:lnTo>
                      <a:lnTo>
                        <a:pt x="12" y="36"/>
                      </a:lnTo>
                      <a:lnTo>
                        <a:pt x="17" y="44"/>
                      </a:lnTo>
                      <a:lnTo>
                        <a:pt x="25" y="52"/>
                      </a:lnTo>
                      <a:lnTo>
                        <a:pt x="33" y="59"/>
                      </a:lnTo>
                      <a:lnTo>
                        <a:pt x="42" y="64"/>
                      </a:lnTo>
                      <a:lnTo>
                        <a:pt x="53" y="70"/>
                      </a:lnTo>
                      <a:lnTo>
                        <a:pt x="73" y="80"/>
                      </a:lnTo>
                      <a:lnTo>
                        <a:pt x="95" y="91"/>
                      </a:lnTo>
                      <a:lnTo>
                        <a:pt x="116" y="100"/>
                      </a:lnTo>
                      <a:lnTo>
                        <a:pt x="136" y="111"/>
                      </a:lnTo>
                      <a:lnTo>
                        <a:pt x="136" y="111"/>
                      </a:lnTo>
                      <a:lnTo>
                        <a:pt x="147" y="119"/>
                      </a:lnTo>
                      <a:lnTo>
                        <a:pt x="157" y="129"/>
                      </a:lnTo>
                      <a:lnTo>
                        <a:pt x="166" y="142"/>
                      </a:lnTo>
                      <a:lnTo>
                        <a:pt x="174" y="157"/>
                      </a:lnTo>
                      <a:lnTo>
                        <a:pt x="174" y="157"/>
                      </a:lnTo>
                      <a:lnTo>
                        <a:pt x="180" y="167"/>
                      </a:lnTo>
                      <a:lnTo>
                        <a:pt x="188" y="175"/>
                      </a:lnTo>
                      <a:lnTo>
                        <a:pt x="197" y="183"/>
                      </a:lnTo>
                      <a:lnTo>
                        <a:pt x="207" y="188"/>
                      </a:lnTo>
                      <a:lnTo>
                        <a:pt x="229" y="200"/>
                      </a:lnTo>
                      <a:lnTo>
                        <a:pt x="252" y="211"/>
                      </a:lnTo>
                      <a:lnTo>
                        <a:pt x="252" y="211"/>
                      </a:lnTo>
                      <a:lnTo>
                        <a:pt x="257" y="213"/>
                      </a:lnTo>
                      <a:lnTo>
                        <a:pt x="264" y="213"/>
                      </a:lnTo>
                      <a:lnTo>
                        <a:pt x="272" y="212"/>
                      </a:lnTo>
                      <a:lnTo>
                        <a:pt x="279" y="210"/>
                      </a:lnTo>
                      <a:lnTo>
                        <a:pt x="294" y="205"/>
                      </a:lnTo>
                      <a:lnTo>
                        <a:pt x="302" y="204"/>
                      </a:lnTo>
                      <a:lnTo>
                        <a:pt x="309" y="204"/>
                      </a:lnTo>
                      <a:lnTo>
                        <a:pt x="309" y="204"/>
                      </a:lnTo>
                      <a:lnTo>
                        <a:pt x="314" y="205"/>
                      </a:lnTo>
                      <a:lnTo>
                        <a:pt x="319" y="207"/>
                      </a:lnTo>
                      <a:lnTo>
                        <a:pt x="329" y="211"/>
                      </a:lnTo>
                      <a:lnTo>
                        <a:pt x="338" y="217"/>
                      </a:lnTo>
                      <a:lnTo>
                        <a:pt x="346" y="224"/>
                      </a:lnTo>
                      <a:lnTo>
                        <a:pt x="363" y="237"/>
                      </a:lnTo>
                      <a:lnTo>
                        <a:pt x="372" y="243"/>
                      </a:lnTo>
                      <a:lnTo>
                        <a:pt x="383" y="248"/>
                      </a:lnTo>
                      <a:lnTo>
                        <a:pt x="383" y="248"/>
                      </a:lnTo>
                      <a:lnTo>
                        <a:pt x="390" y="249"/>
                      </a:lnTo>
                      <a:lnTo>
                        <a:pt x="400" y="250"/>
                      </a:lnTo>
                      <a:lnTo>
                        <a:pt x="409" y="249"/>
                      </a:lnTo>
                      <a:lnTo>
                        <a:pt x="417" y="246"/>
                      </a:lnTo>
                      <a:lnTo>
                        <a:pt x="417" y="246"/>
                      </a:lnTo>
                      <a:lnTo>
                        <a:pt x="423" y="242"/>
                      </a:lnTo>
                      <a:lnTo>
                        <a:pt x="430" y="236"/>
                      </a:lnTo>
                      <a:lnTo>
                        <a:pt x="435" y="229"/>
                      </a:lnTo>
                      <a:lnTo>
                        <a:pt x="437" y="221"/>
                      </a:lnTo>
                      <a:lnTo>
                        <a:pt x="438" y="212"/>
                      </a:lnTo>
                      <a:lnTo>
                        <a:pt x="438" y="204"/>
                      </a:lnTo>
                      <a:lnTo>
                        <a:pt x="436" y="196"/>
                      </a:lnTo>
                      <a:lnTo>
                        <a:pt x="433" y="191"/>
                      </a:lnTo>
                      <a:lnTo>
                        <a:pt x="433" y="191"/>
                      </a:lnTo>
                      <a:lnTo>
                        <a:pt x="427" y="183"/>
                      </a:lnTo>
                      <a:lnTo>
                        <a:pt x="420" y="176"/>
                      </a:lnTo>
                      <a:lnTo>
                        <a:pt x="405" y="162"/>
                      </a:lnTo>
                      <a:lnTo>
                        <a:pt x="392" y="146"/>
                      </a:lnTo>
                      <a:lnTo>
                        <a:pt x="385" y="138"/>
                      </a:lnTo>
                      <a:lnTo>
                        <a:pt x="379" y="129"/>
                      </a:lnTo>
                      <a:lnTo>
                        <a:pt x="379" y="129"/>
                      </a:lnTo>
                      <a:lnTo>
                        <a:pt x="372" y="119"/>
                      </a:lnTo>
                      <a:lnTo>
                        <a:pt x="364" y="109"/>
                      </a:lnTo>
                      <a:lnTo>
                        <a:pt x="355" y="101"/>
                      </a:lnTo>
                      <a:lnTo>
                        <a:pt x="345" y="94"/>
                      </a:lnTo>
                      <a:lnTo>
                        <a:pt x="334" y="88"/>
                      </a:lnTo>
                      <a:lnTo>
                        <a:pt x="328" y="87"/>
                      </a:lnTo>
                      <a:lnTo>
                        <a:pt x="321" y="86"/>
                      </a:lnTo>
                      <a:lnTo>
                        <a:pt x="315" y="86"/>
                      </a:lnTo>
                      <a:lnTo>
                        <a:pt x="309" y="87"/>
                      </a:lnTo>
                      <a:lnTo>
                        <a:pt x="301" y="88"/>
                      </a:lnTo>
                      <a:lnTo>
                        <a:pt x="294" y="91"/>
                      </a:lnTo>
                      <a:lnTo>
                        <a:pt x="294" y="91"/>
                      </a:lnTo>
                      <a:lnTo>
                        <a:pt x="293" y="89"/>
                      </a:lnTo>
                      <a:lnTo>
                        <a:pt x="292" y="85"/>
                      </a:lnTo>
                      <a:lnTo>
                        <a:pt x="290" y="81"/>
                      </a:lnTo>
                      <a:lnTo>
                        <a:pt x="288" y="78"/>
                      </a:lnTo>
                      <a:lnTo>
                        <a:pt x="288" y="7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7" name="Freeform: Shape 280"/>
                <p:cNvSpPr/>
                <p:nvPr/>
              </p:nvSpPr>
              <p:spPr bwMode="auto">
                <a:xfrm>
                  <a:off x="3608388" y="4114800"/>
                  <a:ext cx="801688" cy="587375"/>
                </a:xfrm>
                <a:custGeom>
                  <a:avLst/>
                  <a:gdLst>
                    <a:gd name="T0" fmla="*/ 910 w 1010"/>
                    <a:gd name="T1" fmla="*/ 250 h 742"/>
                    <a:gd name="T2" fmla="*/ 850 w 1010"/>
                    <a:gd name="T3" fmla="*/ 193 h 742"/>
                    <a:gd name="T4" fmla="*/ 774 w 1010"/>
                    <a:gd name="T5" fmla="*/ 82 h 742"/>
                    <a:gd name="T6" fmla="*/ 764 w 1010"/>
                    <a:gd name="T7" fmla="*/ 26 h 742"/>
                    <a:gd name="T8" fmla="*/ 724 w 1010"/>
                    <a:gd name="T9" fmla="*/ 0 h 742"/>
                    <a:gd name="T10" fmla="*/ 690 w 1010"/>
                    <a:gd name="T11" fmla="*/ 26 h 742"/>
                    <a:gd name="T12" fmla="*/ 703 w 1010"/>
                    <a:gd name="T13" fmla="*/ 76 h 742"/>
                    <a:gd name="T14" fmla="*/ 692 w 1010"/>
                    <a:gd name="T15" fmla="*/ 114 h 742"/>
                    <a:gd name="T16" fmla="*/ 678 w 1010"/>
                    <a:gd name="T17" fmla="*/ 149 h 742"/>
                    <a:gd name="T18" fmla="*/ 654 w 1010"/>
                    <a:gd name="T19" fmla="*/ 140 h 742"/>
                    <a:gd name="T20" fmla="*/ 594 w 1010"/>
                    <a:gd name="T21" fmla="*/ 114 h 742"/>
                    <a:gd name="T22" fmla="*/ 579 w 1010"/>
                    <a:gd name="T23" fmla="*/ 91 h 742"/>
                    <a:gd name="T24" fmla="*/ 575 w 1010"/>
                    <a:gd name="T25" fmla="*/ 66 h 742"/>
                    <a:gd name="T26" fmla="*/ 552 w 1010"/>
                    <a:gd name="T27" fmla="*/ 56 h 742"/>
                    <a:gd name="T28" fmla="*/ 583 w 1010"/>
                    <a:gd name="T29" fmla="*/ 34 h 742"/>
                    <a:gd name="T30" fmla="*/ 585 w 1010"/>
                    <a:gd name="T31" fmla="*/ 14 h 742"/>
                    <a:gd name="T32" fmla="*/ 519 w 1010"/>
                    <a:gd name="T33" fmla="*/ 4 h 742"/>
                    <a:gd name="T34" fmla="*/ 439 w 1010"/>
                    <a:gd name="T35" fmla="*/ 18 h 742"/>
                    <a:gd name="T36" fmla="*/ 443 w 1010"/>
                    <a:gd name="T37" fmla="*/ 27 h 742"/>
                    <a:gd name="T38" fmla="*/ 418 w 1010"/>
                    <a:gd name="T39" fmla="*/ 42 h 742"/>
                    <a:gd name="T40" fmla="*/ 379 w 1010"/>
                    <a:gd name="T41" fmla="*/ 101 h 742"/>
                    <a:gd name="T42" fmla="*/ 360 w 1010"/>
                    <a:gd name="T43" fmla="*/ 88 h 742"/>
                    <a:gd name="T44" fmla="*/ 330 w 1010"/>
                    <a:gd name="T45" fmla="*/ 65 h 742"/>
                    <a:gd name="T46" fmla="*/ 284 w 1010"/>
                    <a:gd name="T47" fmla="*/ 122 h 742"/>
                    <a:gd name="T48" fmla="*/ 242 w 1010"/>
                    <a:gd name="T49" fmla="*/ 140 h 742"/>
                    <a:gd name="T50" fmla="*/ 236 w 1010"/>
                    <a:gd name="T51" fmla="*/ 161 h 742"/>
                    <a:gd name="T52" fmla="*/ 186 w 1010"/>
                    <a:gd name="T53" fmla="*/ 190 h 742"/>
                    <a:gd name="T54" fmla="*/ 131 w 1010"/>
                    <a:gd name="T55" fmla="*/ 204 h 742"/>
                    <a:gd name="T56" fmla="*/ 63 w 1010"/>
                    <a:gd name="T57" fmla="*/ 250 h 742"/>
                    <a:gd name="T58" fmla="*/ 2 w 1010"/>
                    <a:gd name="T59" fmla="*/ 332 h 742"/>
                    <a:gd name="T60" fmla="*/ 16 w 1010"/>
                    <a:gd name="T61" fmla="*/ 383 h 742"/>
                    <a:gd name="T62" fmla="*/ 0 w 1010"/>
                    <a:gd name="T63" fmla="*/ 438 h 742"/>
                    <a:gd name="T64" fmla="*/ 29 w 1010"/>
                    <a:gd name="T65" fmla="*/ 534 h 742"/>
                    <a:gd name="T66" fmla="*/ 48 w 1010"/>
                    <a:gd name="T67" fmla="*/ 561 h 742"/>
                    <a:gd name="T68" fmla="*/ 61 w 1010"/>
                    <a:gd name="T69" fmla="*/ 614 h 742"/>
                    <a:gd name="T70" fmla="*/ 94 w 1010"/>
                    <a:gd name="T71" fmla="*/ 629 h 742"/>
                    <a:gd name="T72" fmla="*/ 110 w 1010"/>
                    <a:gd name="T73" fmla="*/ 650 h 742"/>
                    <a:gd name="T74" fmla="*/ 132 w 1010"/>
                    <a:gd name="T75" fmla="*/ 642 h 742"/>
                    <a:gd name="T76" fmla="*/ 196 w 1010"/>
                    <a:gd name="T77" fmla="*/ 615 h 742"/>
                    <a:gd name="T78" fmla="*/ 284 w 1010"/>
                    <a:gd name="T79" fmla="*/ 594 h 742"/>
                    <a:gd name="T80" fmla="*/ 326 w 1010"/>
                    <a:gd name="T81" fmla="*/ 546 h 742"/>
                    <a:gd name="T82" fmla="*/ 396 w 1010"/>
                    <a:gd name="T83" fmla="*/ 527 h 742"/>
                    <a:gd name="T84" fmla="*/ 487 w 1010"/>
                    <a:gd name="T85" fmla="*/ 554 h 742"/>
                    <a:gd name="T86" fmla="*/ 521 w 1010"/>
                    <a:gd name="T87" fmla="*/ 609 h 742"/>
                    <a:gd name="T88" fmla="*/ 558 w 1010"/>
                    <a:gd name="T89" fmla="*/ 603 h 742"/>
                    <a:gd name="T90" fmla="*/ 618 w 1010"/>
                    <a:gd name="T91" fmla="*/ 651 h 742"/>
                    <a:gd name="T92" fmla="*/ 694 w 1010"/>
                    <a:gd name="T93" fmla="*/ 727 h 742"/>
                    <a:gd name="T94" fmla="*/ 756 w 1010"/>
                    <a:gd name="T95" fmla="*/ 741 h 742"/>
                    <a:gd name="T96" fmla="*/ 828 w 1010"/>
                    <a:gd name="T97" fmla="*/ 735 h 742"/>
                    <a:gd name="T98" fmla="*/ 892 w 1010"/>
                    <a:gd name="T99" fmla="*/ 729 h 742"/>
                    <a:gd name="T100" fmla="*/ 919 w 1010"/>
                    <a:gd name="T101" fmla="*/ 686 h 742"/>
                    <a:gd name="T102" fmla="*/ 942 w 1010"/>
                    <a:gd name="T103" fmla="*/ 647 h 742"/>
                    <a:gd name="T104" fmla="*/ 944 w 1010"/>
                    <a:gd name="T105" fmla="*/ 581 h 742"/>
                    <a:gd name="T106" fmla="*/ 993 w 1010"/>
                    <a:gd name="T107" fmla="*/ 493 h 742"/>
                    <a:gd name="T108" fmla="*/ 998 w 1010"/>
                    <a:gd name="T109" fmla="*/ 362 h 742"/>
                    <a:gd name="T110" fmla="*/ 988 w 1010"/>
                    <a:gd name="T111" fmla="*/ 339 h 742"/>
                    <a:gd name="T112" fmla="*/ 940 w 1010"/>
                    <a:gd name="T113" fmla="*/ 32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742">
                      <a:moveTo>
                        <a:pt x="936" y="312"/>
                      </a:moveTo>
                      <a:lnTo>
                        <a:pt x="936" y="312"/>
                      </a:lnTo>
                      <a:lnTo>
                        <a:pt x="933" y="297"/>
                      </a:lnTo>
                      <a:lnTo>
                        <a:pt x="930" y="284"/>
                      </a:lnTo>
                      <a:lnTo>
                        <a:pt x="924" y="272"/>
                      </a:lnTo>
                      <a:lnTo>
                        <a:pt x="918" y="261"/>
                      </a:lnTo>
                      <a:lnTo>
                        <a:pt x="910" y="250"/>
                      </a:lnTo>
                      <a:lnTo>
                        <a:pt x="902" y="240"/>
                      </a:lnTo>
                      <a:lnTo>
                        <a:pt x="892" y="231"/>
                      </a:lnTo>
                      <a:lnTo>
                        <a:pt x="881" y="222"/>
                      </a:lnTo>
                      <a:lnTo>
                        <a:pt x="881" y="222"/>
                      </a:lnTo>
                      <a:lnTo>
                        <a:pt x="873" y="215"/>
                      </a:lnTo>
                      <a:lnTo>
                        <a:pt x="865" y="208"/>
                      </a:lnTo>
                      <a:lnTo>
                        <a:pt x="850" y="193"/>
                      </a:lnTo>
                      <a:lnTo>
                        <a:pt x="837" y="178"/>
                      </a:lnTo>
                      <a:lnTo>
                        <a:pt x="825" y="161"/>
                      </a:lnTo>
                      <a:lnTo>
                        <a:pt x="802" y="124"/>
                      </a:lnTo>
                      <a:lnTo>
                        <a:pt x="791" y="106"/>
                      </a:lnTo>
                      <a:lnTo>
                        <a:pt x="777" y="89"/>
                      </a:lnTo>
                      <a:lnTo>
                        <a:pt x="777" y="89"/>
                      </a:lnTo>
                      <a:lnTo>
                        <a:pt x="774" y="82"/>
                      </a:lnTo>
                      <a:lnTo>
                        <a:pt x="770" y="74"/>
                      </a:lnTo>
                      <a:lnTo>
                        <a:pt x="769" y="66"/>
                      </a:lnTo>
                      <a:lnTo>
                        <a:pt x="768" y="58"/>
                      </a:lnTo>
                      <a:lnTo>
                        <a:pt x="767" y="41"/>
                      </a:lnTo>
                      <a:lnTo>
                        <a:pt x="766" y="33"/>
                      </a:lnTo>
                      <a:lnTo>
                        <a:pt x="764" y="26"/>
                      </a:lnTo>
                      <a:lnTo>
                        <a:pt x="764" y="26"/>
                      </a:lnTo>
                      <a:lnTo>
                        <a:pt x="761" y="22"/>
                      </a:lnTo>
                      <a:lnTo>
                        <a:pt x="758" y="18"/>
                      </a:lnTo>
                      <a:lnTo>
                        <a:pt x="750" y="12"/>
                      </a:lnTo>
                      <a:lnTo>
                        <a:pt x="740" y="6"/>
                      </a:lnTo>
                      <a:lnTo>
                        <a:pt x="731" y="1"/>
                      </a:lnTo>
                      <a:lnTo>
                        <a:pt x="731" y="1"/>
                      </a:lnTo>
                      <a:lnTo>
                        <a:pt x="724" y="0"/>
                      </a:lnTo>
                      <a:lnTo>
                        <a:pt x="718" y="0"/>
                      </a:lnTo>
                      <a:lnTo>
                        <a:pt x="712" y="2"/>
                      </a:lnTo>
                      <a:lnTo>
                        <a:pt x="707" y="6"/>
                      </a:lnTo>
                      <a:lnTo>
                        <a:pt x="701" y="10"/>
                      </a:lnTo>
                      <a:lnTo>
                        <a:pt x="696" y="15"/>
                      </a:lnTo>
                      <a:lnTo>
                        <a:pt x="690" y="26"/>
                      </a:lnTo>
                      <a:lnTo>
                        <a:pt x="690" y="26"/>
                      </a:lnTo>
                      <a:lnTo>
                        <a:pt x="686" y="33"/>
                      </a:lnTo>
                      <a:lnTo>
                        <a:pt x="686" y="39"/>
                      </a:lnTo>
                      <a:lnTo>
                        <a:pt x="687" y="46"/>
                      </a:lnTo>
                      <a:lnTo>
                        <a:pt x="691" y="51"/>
                      </a:lnTo>
                      <a:lnTo>
                        <a:pt x="698" y="64"/>
                      </a:lnTo>
                      <a:lnTo>
                        <a:pt x="701" y="70"/>
                      </a:lnTo>
                      <a:lnTo>
                        <a:pt x="703" y="76"/>
                      </a:lnTo>
                      <a:lnTo>
                        <a:pt x="703" y="76"/>
                      </a:lnTo>
                      <a:lnTo>
                        <a:pt x="704" y="81"/>
                      </a:lnTo>
                      <a:lnTo>
                        <a:pt x="704" y="84"/>
                      </a:lnTo>
                      <a:lnTo>
                        <a:pt x="703" y="92"/>
                      </a:lnTo>
                      <a:lnTo>
                        <a:pt x="701" y="99"/>
                      </a:lnTo>
                      <a:lnTo>
                        <a:pt x="696" y="107"/>
                      </a:lnTo>
                      <a:lnTo>
                        <a:pt x="692" y="114"/>
                      </a:lnTo>
                      <a:lnTo>
                        <a:pt x="689" y="122"/>
                      </a:lnTo>
                      <a:lnTo>
                        <a:pt x="685" y="131"/>
                      </a:lnTo>
                      <a:lnTo>
                        <a:pt x="685" y="141"/>
                      </a:lnTo>
                      <a:lnTo>
                        <a:pt x="685" y="141"/>
                      </a:lnTo>
                      <a:lnTo>
                        <a:pt x="684" y="145"/>
                      </a:lnTo>
                      <a:lnTo>
                        <a:pt x="682" y="147"/>
                      </a:lnTo>
                      <a:lnTo>
                        <a:pt x="678" y="149"/>
                      </a:lnTo>
                      <a:lnTo>
                        <a:pt x="674" y="151"/>
                      </a:lnTo>
                      <a:lnTo>
                        <a:pt x="670" y="151"/>
                      </a:lnTo>
                      <a:lnTo>
                        <a:pt x="666" y="151"/>
                      </a:lnTo>
                      <a:lnTo>
                        <a:pt x="662" y="150"/>
                      </a:lnTo>
                      <a:lnTo>
                        <a:pt x="660" y="149"/>
                      </a:lnTo>
                      <a:lnTo>
                        <a:pt x="660" y="149"/>
                      </a:lnTo>
                      <a:lnTo>
                        <a:pt x="654" y="140"/>
                      </a:lnTo>
                      <a:lnTo>
                        <a:pt x="648" y="133"/>
                      </a:lnTo>
                      <a:lnTo>
                        <a:pt x="640" y="126"/>
                      </a:lnTo>
                      <a:lnTo>
                        <a:pt x="632" y="122"/>
                      </a:lnTo>
                      <a:lnTo>
                        <a:pt x="623" y="118"/>
                      </a:lnTo>
                      <a:lnTo>
                        <a:pt x="613" y="116"/>
                      </a:lnTo>
                      <a:lnTo>
                        <a:pt x="604" y="114"/>
                      </a:lnTo>
                      <a:lnTo>
                        <a:pt x="594" y="114"/>
                      </a:lnTo>
                      <a:lnTo>
                        <a:pt x="594" y="114"/>
                      </a:lnTo>
                      <a:lnTo>
                        <a:pt x="590" y="113"/>
                      </a:lnTo>
                      <a:lnTo>
                        <a:pt x="586" y="109"/>
                      </a:lnTo>
                      <a:lnTo>
                        <a:pt x="583" y="105"/>
                      </a:lnTo>
                      <a:lnTo>
                        <a:pt x="582" y="100"/>
                      </a:lnTo>
                      <a:lnTo>
                        <a:pt x="582" y="100"/>
                      </a:lnTo>
                      <a:lnTo>
                        <a:pt x="579" y="91"/>
                      </a:lnTo>
                      <a:lnTo>
                        <a:pt x="578" y="82"/>
                      </a:lnTo>
                      <a:lnTo>
                        <a:pt x="577" y="77"/>
                      </a:lnTo>
                      <a:lnTo>
                        <a:pt x="578" y="73"/>
                      </a:lnTo>
                      <a:lnTo>
                        <a:pt x="580" y="68"/>
                      </a:lnTo>
                      <a:lnTo>
                        <a:pt x="585" y="65"/>
                      </a:lnTo>
                      <a:lnTo>
                        <a:pt x="585" y="65"/>
                      </a:lnTo>
                      <a:lnTo>
                        <a:pt x="575" y="66"/>
                      </a:lnTo>
                      <a:lnTo>
                        <a:pt x="566" y="66"/>
                      </a:lnTo>
                      <a:lnTo>
                        <a:pt x="561" y="66"/>
                      </a:lnTo>
                      <a:lnTo>
                        <a:pt x="558" y="65"/>
                      </a:lnTo>
                      <a:lnTo>
                        <a:pt x="554" y="63"/>
                      </a:lnTo>
                      <a:lnTo>
                        <a:pt x="552" y="59"/>
                      </a:lnTo>
                      <a:lnTo>
                        <a:pt x="552" y="59"/>
                      </a:lnTo>
                      <a:lnTo>
                        <a:pt x="552" y="56"/>
                      </a:lnTo>
                      <a:lnTo>
                        <a:pt x="551" y="52"/>
                      </a:lnTo>
                      <a:lnTo>
                        <a:pt x="552" y="49"/>
                      </a:lnTo>
                      <a:lnTo>
                        <a:pt x="553" y="47"/>
                      </a:lnTo>
                      <a:lnTo>
                        <a:pt x="558" y="43"/>
                      </a:lnTo>
                      <a:lnTo>
                        <a:pt x="563" y="40"/>
                      </a:lnTo>
                      <a:lnTo>
                        <a:pt x="577" y="37"/>
                      </a:lnTo>
                      <a:lnTo>
                        <a:pt x="583" y="34"/>
                      </a:lnTo>
                      <a:lnTo>
                        <a:pt x="587" y="32"/>
                      </a:lnTo>
                      <a:lnTo>
                        <a:pt x="587" y="32"/>
                      </a:lnTo>
                      <a:lnTo>
                        <a:pt x="590" y="30"/>
                      </a:lnTo>
                      <a:lnTo>
                        <a:pt x="591" y="25"/>
                      </a:lnTo>
                      <a:lnTo>
                        <a:pt x="590" y="22"/>
                      </a:lnTo>
                      <a:lnTo>
                        <a:pt x="588" y="17"/>
                      </a:lnTo>
                      <a:lnTo>
                        <a:pt x="585" y="14"/>
                      </a:lnTo>
                      <a:lnTo>
                        <a:pt x="582" y="10"/>
                      </a:lnTo>
                      <a:lnTo>
                        <a:pt x="578" y="8"/>
                      </a:lnTo>
                      <a:lnTo>
                        <a:pt x="575" y="7"/>
                      </a:lnTo>
                      <a:lnTo>
                        <a:pt x="575" y="7"/>
                      </a:lnTo>
                      <a:lnTo>
                        <a:pt x="557" y="7"/>
                      </a:lnTo>
                      <a:lnTo>
                        <a:pt x="537" y="6"/>
                      </a:lnTo>
                      <a:lnTo>
                        <a:pt x="519" y="4"/>
                      </a:lnTo>
                      <a:lnTo>
                        <a:pt x="500" y="2"/>
                      </a:lnTo>
                      <a:lnTo>
                        <a:pt x="482" y="2"/>
                      </a:lnTo>
                      <a:lnTo>
                        <a:pt x="472" y="4"/>
                      </a:lnTo>
                      <a:lnTo>
                        <a:pt x="463" y="6"/>
                      </a:lnTo>
                      <a:lnTo>
                        <a:pt x="455" y="8"/>
                      </a:lnTo>
                      <a:lnTo>
                        <a:pt x="447" y="13"/>
                      </a:lnTo>
                      <a:lnTo>
                        <a:pt x="439" y="18"/>
                      </a:lnTo>
                      <a:lnTo>
                        <a:pt x="433" y="25"/>
                      </a:lnTo>
                      <a:lnTo>
                        <a:pt x="433" y="25"/>
                      </a:lnTo>
                      <a:lnTo>
                        <a:pt x="438" y="24"/>
                      </a:lnTo>
                      <a:lnTo>
                        <a:pt x="441" y="24"/>
                      </a:lnTo>
                      <a:lnTo>
                        <a:pt x="442" y="25"/>
                      </a:lnTo>
                      <a:lnTo>
                        <a:pt x="442" y="25"/>
                      </a:lnTo>
                      <a:lnTo>
                        <a:pt x="443" y="27"/>
                      </a:lnTo>
                      <a:lnTo>
                        <a:pt x="443" y="30"/>
                      </a:lnTo>
                      <a:lnTo>
                        <a:pt x="443" y="34"/>
                      </a:lnTo>
                      <a:lnTo>
                        <a:pt x="443" y="34"/>
                      </a:lnTo>
                      <a:lnTo>
                        <a:pt x="435" y="35"/>
                      </a:lnTo>
                      <a:lnTo>
                        <a:pt x="429" y="37"/>
                      </a:lnTo>
                      <a:lnTo>
                        <a:pt x="424" y="39"/>
                      </a:lnTo>
                      <a:lnTo>
                        <a:pt x="418" y="42"/>
                      </a:lnTo>
                      <a:lnTo>
                        <a:pt x="414" y="47"/>
                      </a:lnTo>
                      <a:lnTo>
                        <a:pt x="410" y="51"/>
                      </a:lnTo>
                      <a:lnTo>
                        <a:pt x="404" y="63"/>
                      </a:lnTo>
                      <a:lnTo>
                        <a:pt x="397" y="74"/>
                      </a:lnTo>
                      <a:lnTo>
                        <a:pt x="392" y="87"/>
                      </a:lnTo>
                      <a:lnTo>
                        <a:pt x="384" y="97"/>
                      </a:lnTo>
                      <a:lnTo>
                        <a:pt x="379" y="101"/>
                      </a:lnTo>
                      <a:lnTo>
                        <a:pt x="373" y="106"/>
                      </a:lnTo>
                      <a:lnTo>
                        <a:pt x="373" y="106"/>
                      </a:lnTo>
                      <a:lnTo>
                        <a:pt x="372" y="100"/>
                      </a:lnTo>
                      <a:lnTo>
                        <a:pt x="371" y="97"/>
                      </a:lnTo>
                      <a:lnTo>
                        <a:pt x="369" y="93"/>
                      </a:lnTo>
                      <a:lnTo>
                        <a:pt x="367" y="91"/>
                      </a:lnTo>
                      <a:lnTo>
                        <a:pt x="360" y="88"/>
                      </a:lnTo>
                      <a:lnTo>
                        <a:pt x="353" y="84"/>
                      </a:lnTo>
                      <a:lnTo>
                        <a:pt x="345" y="81"/>
                      </a:lnTo>
                      <a:lnTo>
                        <a:pt x="338" y="77"/>
                      </a:lnTo>
                      <a:lnTo>
                        <a:pt x="336" y="75"/>
                      </a:lnTo>
                      <a:lnTo>
                        <a:pt x="333" y="73"/>
                      </a:lnTo>
                      <a:lnTo>
                        <a:pt x="331" y="70"/>
                      </a:lnTo>
                      <a:lnTo>
                        <a:pt x="330" y="65"/>
                      </a:lnTo>
                      <a:lnTo>
                        <a:pt x="330" y="65"/>
                      </a:lnTo>
                      <a:lnTo>
                        <a:pt x="321" y="82"/>
                      </a:lnTo>
                      <a:lnTo>
                        <a:pt x="310" y="98"/>
                      </a:lnTo>
                      <a:lnTo>
                        <a:pt x="304" y="106"/>
                      </a:lnTo>
                      <a:lnTo>
                        <a:pt x="297" y="112"/>
                      </a:lnTo>
                      <a:lnTo>
                        <a:pt x="290" y="117"/>
                      </a:lnTo>
                      <a:lnTo>
                        <a:pt x="284" y="122"/>
                      </a:lnTo>
                      <a:lnTo>
                        <a:pt x="284" y="122"/>
                      </a:lnTo>
                      <a:lnTo>
                        <a:pt x="278" y="124"/>
                      </a:lnTo>
                      <a:lnTo>
                        <a:pt x="271" y="126"/>
                      </a:lnTo>
                      <a:lnTo>
                        <a:pt x="259" y="130"/>
                      </a:lnTo>
                      <a:lnTo>
                        <a:pt x="253" y="132"/>
                      </a:lnTo>
                      <a:lnTo>
                        <a:pt x="247" y="135"/>
                      </a:lnTo>
                      <a:lnTo>
                        <a:pt x="242" y="140"/>
                      </a:lnTo>
                      <a:lnTo>
                        <a:pt x="237" y="146"/>
                      </a:lnTo>
                      <a:lnTo>
                        <a:pt x="237" y="146"/>
                      </a:lnTo>
                      <a:lnTo>
                        <a:pt x="237" y="149"/>
                      </a:lnTo>
                      <a:lnTo>
                        <a:pt x="237" y="154"/>
                      </a:lnTo>
                      <a:lnTo>
                        <a:pt x="237" y="157"/>
                      </a:lnTo>
                      <a:lnTo>
                        <a:pt x="236" y="161"/>
                      </a:lnTo>
                      <a:lnTo>
                        <a:pt x="236" y="161"/>
                      </a:lnTo>
                      <a:lnTo>
                        <a:pt x="232" y="166"/>
                      </a:lnTo>
                      <a:lnTo>
                        <a:pt x="228" y="172"/>
                      </a:lnTo>
                      <a:lnTo>
                        <a:pt x="223" y="176"/>
                      </a:lnTo>
                      <a:lnTo>
                        <a:pt x="219" y="180"/>
                      </a:lnTo>
                      <a:lnTo>
                        <a:pt x="209" y="186"/>
                      </a:lnTo>
                      <a:lnTo>
                        <a:pt x="197" y="189"/>
                      </a:lnTo>
                      <a:lnTo>
                        <a:pt x="186" y="190"/>
                      </a:lnTo>
                      <a:lnTo>
                        <a:pt x="173" y="190"/>
                      </a:lnTo>
                      <a:lnTo>
                        <a:pt x="148" y="190"/>
                      </a:lnTo>
                      <a:lnTo>
                        <a:pt x="148" y="190"/>
                      </a:lnTo>
                      <a:lnTo>
                        <a:pt x="144" y="191"/>
                      </a:lnTo>
                      <a:lnTo>
                        <a:pt x="139" y="193"/>
                      </a:lnTo>
                      <a:lnTo>
                        <a:pt x="135" y="198"/>
                      </a:lnTo>
                      <a:lnTo>
                        <a:pt x="131" y="204"/>
                      </a:lnTo>
                      <a:lnTo>
                        <a:pt x="123" y="214"/>
                      </a:lnTo>
                      <a:lnTo>
                        <a:pt x="120" y="219"/>
                      </a:lnTo>
                      <a:lnTo>
                        <a:pt x="118" y="221"/>
                      </a:lnTo>
                      <a:lnTo>
                        <a:pt x="118" y="221"/>
                      </a:lnTo>
                      <a:lnTo>
                        <a:pt x="98" y="229"/>
                      </a:lnTo>
                      <a:lnTo>
                        <a:pt x="80" y="239"/>
                      </a:lnTo>
                      <a:lnTo>
                        <a:pt x="63" y="250"/>
                      </a:lnTo>
                      <a:lnTo>
                        <a:pt x="47" y="263"/>
                      </a:lnTo>
                      <a:lnTo>
                        <a:pt x="33" y="277"/>
                      </a:lnTo>
                      <a:lnTo>
                        <a:pt x="21" y="292"/>
                      </a:lnTo>
                      <a:lnTo>
                        <a:pt x="11" y="309"/>
                      </a:lnTo>
                      <a:lnTo>
                        <a:pt x="3" y="328"/>
                      </a:lnTo>
                      <a:lnTo>
                        <a:pt x="3" y="328"/>
                      </a:lnTo>
                      <a:lnTo>
                        <a:pt x="2" y="332"/>
                      </a:lnTo>
                      <a:lnTo>
                        <a:pt x="0" y="336"/>
                      </a:lnTo>
                      <a:lnTo>
                        <a:pt x="2" y="345"/>
                      </a:lnTo>
                      <a:lnTo>
                        <a:pt x="5" y="353"/>
                      </a:lnTo>
                      <a:lnTo>
                        <a:pt x="8" y="361"/>
                      </a:lnTo>
                      <a:lnTo>
                        <a:pt x="12" y="369"/>
                      </a:lnTo>
                      <a:lnTo>
                        <a:pt x="15" y="375"/>
                      </a:lnTo>
                      <a:lnTo>
                        <a:pt x="16" y="383"/>
                      </a:lnTo>
                      <a:lnTo>
                        <a:pt x="15" y="388"/>
                      </a:lnTo>
                      <a:lnTo>
                        <a:pt x="15" y="393"/>
                      </a:lnTo>
                      <a:lnTo>
                        <a:pt x="15" y="393"/>
                      </a:lnTo>
                      <a:lnTo>
                        <a:pt x="8" y="407"/>
                      </a:lnTo>
                      <a:lnTo>
                        <a:pt x="3" y="423"/>
                      </a:lnTo>
                      <a:lnTo>
                        <a:pt x="2" y="430"/>
                      </a:lnTo>
                      <a:lnTo>
                        <a:pt x="0" y="438"/>
                      </a:lnTo>
                      <a:lnTo>
                        <a:pt x="2" y="445"/>
                      </a:lnTo>
                      <a:lnTo>
                        <a:pt x="4" y="452"/>
                      </a:lnTo>
                      <a:lnTo>
                        <a:pt x="4" y="452"/>
                      </a:lnTo>
                      <a:lnTo>
                        <a:pt x="13" y="472"/>
                      </a:lnTo>
                      <a:lnTo>
                        <a:pt x="21" y="493"/>
                      </a:lnTo>
                      <a:lnTo>
                        <a:pt x="27" y="513"/>
                      </a:lnTo>
                      <a:lnTo>
                        <a:pt x="29" y="534"/>
                      </a:lnTo>
                      <a:lnTo>
                        <a:pt x="29" y="534"/>
                      </a:lnTo>
                      <a:lnTo>
                        <a:pt x="31" y="539"/>
                      </a:lnTo>
                      <a:lnTo>
                        <a:pt x="33" y="544"/>
                      </a:lnTo>
                      <a:lnTo>
                        <a:pt x="36" y="548"/>
                      </a:lnTo>
                      <a:lnTo>
                        <a:pt x="39" y="551"/>
                      </a:lnTo>
                      <a:lnTo>
                        <a:pt x="46" y="557"/>
                      </a:lnTo>
                      <a:lnTo>
                        <a:pt x="48" y="561"/>
                      </a:lnTo>
                      <a:lnTo>
                        <a:pt x="49" y="564"/>
                      </a:lnTo>
                      <a:lnTo>
                        <a:pt x="49" y="564"/>
                      </a:lnTo>
                      <a:lnTo>
                        <a:pt x="53" y="590"/>
                      </a:lnTo>
                      <a:lnTo>
                        <a:pt x="55" y="603"/>
                      </a:lnTo>
                      <a:lnTo>
                        <a:pt x="57" y="609"/>
                      </a:lnTo>
                      <a:lnTo>
                        <a:pt x="61" y="614"/>
                      </a:lnTo>
                      <a:lnTo>
                        <a:pt x="61" y="614"/>
                      </a:lnTo>
                      <a:lnTo>
                        <a:pt x="63" y="618"/>
                      </a:lnTo>
                      <a:lnTo>
                        <a:pt x="66" y="621"/>
                      </a:lnTo>
                      <a:lnTo>
                        <a:pt x="69" y="623"/>
                      </a:lnTo>
                      <a:lnTo>
                        <a:pt x="72" y="625"/>
                      </a:lnTo>
                      <a:lnTo>
                        <a:pt x="80" y="626"/>
                      </a:lnTo>
                      <a:lnTo>
                        <a:pt x="87" y="627"/>
                      </a:lnTo>
                      <a:lnTo>
                        <a:pt x="94" y="629"/>
                      </a:lnTo>
                      <a:lnTo>
                        <a:pt x="97" y="630"/>
                      </a:lnTo>
                      <a:lnTo>
                        <a:pt x="101" y="632"/>
                      </a:lnTo>
                      <a:lnTo>
                        <a:pt x="103" y="635"/>
                      </a:lnTo>
                      <a:lnTo>
                        <a:pt x="106" y="639"/>
                      </a:lnTo>
                      <a:lnTo>
                        <a:pt x="107" y="644"/>
                      </a:lnTo>
                      <a:lnTo>
                        <a:pt x="110" y="650"/>
                      </a:lnTo>
                      <a:lnTo>
                        <a:pt x="110" y="650"/>
                      </a:lnTo>
                      <a:lnTo>
                        <a:pt x="112" y="644"/>
                      </a:lnTo>
                      <a:lnTo>
                        <a:pt x="113" y="642"/>
                      </a:lnTo>
                      <a:lnTo>
                        <a:pt x="114" y="640"/>
                      </a:lnTo>
                      <a:lnTo>
                        <a:pt x="114" y="640"/>
                      </a:lnTo>
                      <a:lnTo>
                        <a:pt x="119" y="639"/>
                      </a:lnTo>
                      <a:lnTo>
                        <a:pt x="123" y="639"/>
                      </a:lnTo>
                      <a:lnTo>
                        <a:pt x="132" y="642"/>
                      </a:lnTo>
                      <a:lnTo>
                        <a:pt x="140" y="644"/>
                      </a:lnTo>
                      <a:lnTo>
                        <a:pt x="144" y="644"/>
                      </a:lnTo>
                      <a:lnTo>
                        <a:pt x="147" y="643"/>
                      </a:lnTo>
                      <a:lnTo>
                        <a:pt x="147" y="643"/>
                      </a:lnTo>
                      <a:lnTo>
                        <a:pt x="174" y="625"/>
                      </a:lnTo>
                      <a:lnTo>
                        <a:pt x="189" y="618"/>
                      </a:lnTo>
                      <a:lnTo>
                        <a:pt x="196" y="615"/>
                      </a:lnTo>
                      <a:lnTo>
                        <a:pt x="203" y="613"/>
                      </a:lnTo>
                      <a:lnTo>
                        <a:pt x="203" y="613"/>
                      </a:lnTo>
                      <a:lnTo>
                        <a:pt x="239" y="606"/>
                      </a:lnTo>
                      <a:lnTo>
                        <a:pt x="257" y="603"/>
                      </a:lnTo>
                      <a:lnTo>
                        <a:pt x="276" y="597"/>
                      </a:lnTo>
                      <a:lnTo>
                        <a:pt x="276" y="597"/>
                      </a:lnTo>
                      <a:lnTo>
                        <a:pt x="284" y="594"/>
                      </a:lnTo>
                      <a:lnTo>
                        <a:pt x="290" y="588"/>
                      </a:lnTo>
                      <a:lnTo>
                        <a:pt x="296" y="581"/>
                      </a:lnTo>
                      <a:lnTo>
                        <a:pt x="302" y="573"/>
                      </a:lnTo>
                      <a:lnTo>
                        <a:pt x="312" y="559"/>
                      </a:lnTo>
                      <a:lnTo>
                        <a:pt x="319" y="552"/>
                      </a:lnTo>
                      <a:lnTo>
                        <a:pt x="326" y="546"/>
                      </a:lnTo>
                      <a:lnTo>
                        <a:pt x="326" y="546"/>
                      </a:lnTo>
                      <a:lnTo>
                        <a:pt x="336" y="540"/>
                      </a:lnTo>
                      <a:lnTo>
                        <a:pt x="345" y="536"/>
                      </a:lnTo>
                      <a:lnTo>
                        <a:pt x="355" y="532"/>
                      </a:lnTo>
                      <a:lnTo>
                        <a:pt x="366" y="530"/>
                      </a:lnTo>
                      <a:lnTo>
                        <a:pt x="376" y="528"/>
                      </a:lnTo>
                      <a:lnTo>
                        <a:pt x="386" y="527"/>
                      </a:lnTo>
                      <a:lnTo>
                        <a:pt x="396" y="527"/>
                      </a:lnTo>
                      <a:lnTo>
                        <a:pt x="406" y="528"/>
                      </a:lnTo>
                      <a:lnTo>
                        <a:pt x="427" y="530"/>
                      </a:lnTo>
                      <a:lnTo>
                        <a:pt x="446" y="535"/>
                      </a:lnTo>
                      <a:lnTo>
                        <a:pt x="466" y="542"/>
                      </a:lnTo>
                      <a:lnTo>
                        <a:pt x="483" y="551"/>
                      </a:lnTo>
                      <a:lnTo>
                        <a:pt x="483" y="551"/>
                      </a:lnTo>
                      <a:lnTo>
                        <a:pt x="487" y="554"/>
                      </a:lnTo>
                      <a:lnTo>
                        <a:pt x="491" y="561"/>
                      </a:lnTo>
                      <a:lnTo>
                        <a:pt x="499" y="578"/>
                      </a:lnTo>
                      <a:lnTo>
                        <a:pt x="503" y="587"/>
                      </a:lnTo>
                      <a:lnTo>
                        <a:pt x="508" y="595"/>
                      </a:lnTo>
                      <a:lnTo>
                        <a:pt x="515" y="603"/>
                      </a:lnTo>
                      <a:lnTo>
                        <a:pt x="518" y="605"/>
                      </a:lnTo>
                      <a:lnTo>
                        <a:pt x="521" y="609"/>
                      </a:lnTo>
                      <a:lnTo>
                        <a:pt x="521" y="609"/>
                      </a:lnTo>
                      <a:lnTo>
                        <a:pt x="527" y="610"/>
                      </a:lnTo>
                      <a:lnTo>
                        <a:pt x="533" y="610"/>
                      </a:lnTo>
                      <a:lnTo>
                        <a:pt x="540" y="609"/>
                      </a:lnTo>
                      <a:lnTo>
                        <a:pt x="545" y="606"/>
                      </a:lnTo>
                      <a:lnTo>
                        <a:pt x="551" y="604"/>
                      </a:lnTo>
                      <a:lnTo>
                        <a:pt x="558" y="603"/>
                      </a:lnTo>
                      <a:lnTo>
                        <a:pt x="563" y="604"/>
                      </a:lnTo>
                      <a:lnTo>
                        <a:pt x="569" y="606"/>
                      </a:lnTo>
                      <a:lnTo>
                        <a:pt x="569" y="606"/>
                      </a:lnTo>
                      <a:lnTo>
                        <a:pt x="578" y="612"/>
                      </a:lnTo>
                      <a:lnTo>
                        <a:pt x="587" y="619"/>
                      </a:lnTo>
                      <a:lnTo>
                        <a:pt x="603" y="634"/>
                      </a:lnTo>
                      <a:lnTo>
                        <a:pt x="618" y="651"/>
                      </a:lnTo>
                      <a:lnTo>
                        <a:pt x="633" y="667"/>
                      </a:lnTo>
                      <a:lnTo>
                        <a:pt x="646" y="684"/>
                      </a:lnTo>
                      <a:lnTo>
                        <a:pt x="661" y="700"/>
                      </a:lnTo>
                      <a:lnTo>
                        <a:pt x="677" y="714"/>
                      </a:lnTo>
                      <a:lnTo>
                        <a:pt x="685" y="721"/>
                      </a:lnTo>
                      <a:lnTo>
                        <a:pt x="694" y="727"/>
                      </a:lnTo>
                      <a:lnTo>
                        <a:pt x="694" y="727"/>
                      </a:lnTo>
                      <a:lnTo>
                        <a:pt x="702" y="731"/>
                      </a:lnTo>
                      <a:lnTo>
                        <a:pt x="710" y="735"/>
                      </a:lnTo>
                      <a:lnTo>
                        <a:pt x="719" y="738"/>
                      </a:lnTo>
                      <a:lnTo>
                        <a:pt x="728" y="741"/>
                      </a:lnTo>
                      <a:lnTo>
                        <a:pt x="737" y="742"/>
                      </a:lnTo>
                      <a:lnTo>
                        <a:pt x="747" y="742"/>
                      </a:lnTo>
                      <a:lnTo>
                        <a:pt x="756" y="741"/>
                      </a:lnTo>
                      <a:lnTo>
                        <a:pt x="765" y="738"/>
                      </a:lnTo>
                      <a:lnTo>
                        <a:pt x="765" y="738"/>
                      </a:lnTo>
                      <a:lnTo>
                        <a:pt x="773" y="736"/>
                      </a:lnTo>
                      <a:lnTo>
                        <a:pt x="781" y="734"/>
                      </a:lnTo>
                      <a:lnTo>
                        <a:pt x="797" y="733"/>
                      </a:lnTo>
                      <a:lnTo>
                        <a:pt x="812" y="733"/>
                      </a:lnTo>
                      <a:lnTo>
                        <a:pt x="828" y="735"/>
                      </a:lnTo>
                      <a:lnTo>
                        <a:pt x="844" y="736"/>
                      </a:lnTo>
                      <a:lnTo>
                        <a:pt x="861" y="736"/>
                      </a:lnTo>
                      <a:lnTo>
                        <a:pt x="869" y="736"/>
                      </a:lnTo>
                      <a:lnTo>
                        <a:pt x="877" y="735"/>
                      </a:lnTo>
                      <a:lnTo>
                        <a:pt x="885" y="733"/>
                      </a:lnTo>
                      <a:lnTo>
                        <a:pt x="892" y="729"/>
                      </a:lnTo>
                      <a:lnTo>
                        <a:pt x="892" y="729"/>
                      </a:lnTo>
                      <a:lnTo>
                        <a:pt x="898" y="726"/>
                      </a:lnTo>
                      <a:lnTo>
                        <a:pt x="902" y="721"/>
                      </a:lnTo>
                      <a:lnTo>
                        <a:pt x="906" y="717"/>
                      </a:lnTo>
                      <a:lnTo>
                        <a:pt x="909" y="711"/>
                      </a:lnTo>
                      <a:lnTo>
                        <a:pt x="914" y="698"/>
                      </a:lnTo>
                      <a:lnTo>
                        <a:pt x="919" y="686"/>
                      </a:lnTo>
                      <a:lnTo>
                        <a:pt x="919" y="686"/>
                      </a:lnTo>
                      <a:lnTo>
                        <a:pt x="925" y="679"/>
                      </a:lnTo>
                      <a:lnTo>
                        <a:pt x="932" y="672"/>
                      </a:lnTo>
                      <a:lnTo>
                        <a:pt x="938" y="664"/>
                      </a:lnTo>
                      <a:lnTo>
                        <a:pt x="940" y="660"/>
                      </a:lnTo>
                      <a:lnTo>
                        <a:pt x="942" y="655"/>
                      </a:lnTo>
                      <a:lnTo>
                        <a:pt x="942" y="655"/>
                      </a:lnTo>
                      <a:lnTo>
                        <a:pt x="942" y="647"/>
                      </a:lnTo>
                      <a:lnTo>
                        <a:pt x="942" y="639"/>
                      </a:lnTo>
                      <a:lnTo>
                        <a:pt x="940" y="625"/>
                      </a:lnTo>
                      <a:lnTo>
                        <a:pt x="939" y="610"/>
                      </a:lnTo>
                      <a:lnTo>
                        <a:pt x="939" y="602"/>
                      </a:lnTo>
                      <a:lnTo>
                        <a:pt x="940" y="595"/>
                      </a:lnTo>
                      <a:lnTo>
                        <a:pt x="940" y="595"/>
                      </a:lnTo>
                      <a:lnTo>
                        <a:pt x="944" y="581"/>
                      </a:lnTo>
                      <a:lnTo>
                        <a:pt x="950" y="569"/>
                      </a:lnTo>
                      <a:lnTo>
                        <a:pt x="958" y="556"/>
                      </a:lnTo>
                      <a:lnTo>
                        <a:pt x="966" y="544"/>
                      </a:lnTo>
                      <a:lnTo>
                        <a:pt x="975" y="532"/>
                      </a:lnTo>
                      <a:lnTo>
                        <a:pt x="982" y="520"/>
                      </a:lnTo>
                      <a:lnTo>
                        <a:pt x="989" y="506"/>
                      </a:lnTo>
                      <a:lnTo>
                        <a:pt x="993" y="493"/>
                      </a:lnTo>
                      <a:lnTo>
                        <a:pt x="993" y="493"/>
                      </a:lnTo>
                      <a:lnTo>
                        <a:pt x="997" y="477"/>
                      </a:lnTo>
                      <a:lnTo>
                        <a:pt x="999" y="461"/>
                      </a:lnTo>
                      <a:lnTo>
                        <a:pt x="1000" y="445"/>
                      </a:lnTo>
                      <a:lnTo>
                        <a:pt x="1001" y="428"/>
                      </a:lnTo>
                      <a:lnTo>
                        <a:pt x="1000" y="396"/>
                      </a:lnTo>
                      <a:lnTo>
                        <a:pt x="998" y="362"/>
                      </a:lnTo>
                      <a:lnTo>
                        <a:pt x="998" y="362"/>
                      </a:lnTo>
                      <a:lnTo>
                        <a:pt x="999" y="356"/>
                      </a:lnTo>
                      <a:lnTo>
                        <a:pt x="1001" y="349"/>
                      </a:lnTo>
                      <a:lnTo>
                        <a:pt x="1005" y="342"/>
                      </a:lnTo>
                      <a:lnTo>
                        <a:pt x="1010" y="337"/>
                      </a:lnTo>
                      <a:lnTo>
                        <a:pt x="1010" y="337"/>
                      </a:lnTo>
                      <a:lnTo>
                        <a:pt x="988" y="339"/>
                      </a:lnTo>
                      <a:lnTo>
                        <a:pt x="975" y="339"/>
                      </a:lnTo>
                      <a:lnTo>
                        <a:pt x="964" y="338"/>
                      </a:lnTo>
                      <a:lnTo>
                        <a:pt x="955" y="335"/>
                      </a:lnTo>
                      <a:lnTo>
                        <a:pt x="950" y="332"/>
                      </a:lnTo>
                      <a:lnTo>
                        <a:pt x="946" y="330"/>
                      </a:lnTo>
                      <a:lnTo>
                        <a:pt x="942" y="327"/>
                      </a:lnTo>
                      <a:lnTo>
                        <a:pt x="940" y="322"/>
                      </a:lnTo>
                      <a:lnTo>
                        <a:pt x="938" y="317"/>
                      </a:lnTo>
                      <a:lnTo>
                        <a:pt x="936" y="312"/>
                      </a:lnTo>
                      <a:lnTo>
                        <a:pt x="936" y="3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8" name="Freeform: Shape 281"/>
                <p:cNvSpPr/>
                <p:nvPr/>
              </p:nvSpPr>
              <p:spPr bwMode="auto">
                <a:xfrm>
                  <a:off x="4216400" y="4743450"/>
                  <a:ext cx="90488" cy="82550"/>
                </a:xfrm>
                <a:custGeom>
                  <a:avLst/>
                  <a:gdLst>
                    <a:gd name="T0" fmla="*/ 98 w 114"/>
                    <a:gd name="T1" fmla="*/ 14 h 103"/>
                    <a:gd name="T2" fmla="*/ 98 w 114"/>
                    <a:gd name="T3" fmla="*/ 14 h 103"/>
                    <a:gd name="T4" fmla="*/ 90 w 114"/>
                    <a:gd name="T5" fmla="*/ 10 h 103"/>
                    <a:gd name="T6" fmla="*/ 82 w 114"/>
                    <a:gd name="T7" fmla="*/ 7 h 103"/>
                    <a:gd name="T8" fmla="*/ 74 w 114"/>
                    <a:gd name="T9" fmla="*/ 4 h 103"/>
                    <a:gd name="T10" fmla="*/ 66 w 114"/>
                    <a:gd name="T11" fmla="*/ 2 h 103"/>
                    <a:gd name="T12" fmla="*/ 50 w 114"/>
                    <a:gd name="T13" fmla="*/ 1 h 103"/>
                    <a:gd name="T14" fmla="*/ 34 w 114"/>
                    <a:gd name="T15" fmla="*/ 0 h 103"/>
                    <a:gd name="T16" fmla="*/ 34 w 114"/>
                    <a:gd name="T17" fmla="*/ 0 h 103"/>
                    <a:gd name="T18" fmla="*/ 23 w 114"/>
                    <a:gd name="T19" fmla="*/ 1 h 103"/>
                    <a:gd name="T20" fmla="*/ 17 w 114"/>
                    <a:gd name="T21" fmla="*/ 2 h 103"/>
                    <a:gd name="T22" fmla="*/ 13 w 114"/>
                    <a:gd name="T23" fmla="*/ 4 h 103"/>
                    <a:gd name="T24" fmla="*/ 10 w 114"/>
                    <a:gd name="T25" fmla="*/ 8 h 103"/>
                    <a:gd name="T26" fmla="*/ 7 w 114"/>
                    <a:gd name="T27" fmla="*/ 11 h 103"/>
                    <a:gd name="T28" fmla="*/ 0 w 114"/>
                    <a:gd name="T29" fmla="*/ 24 h 103"/>
                    <a:gd name="T30" fmla="*/ 0 w 114"/>
                    <a:gd name="T31" fmla="*/ 24 h 103"/>
                    <a:gd name="T32" fmla="*/ 7 w 114"/>
                    <a:gd name="T33" fmla="*/ 25 h 103"/>
                    <a:gd name="T34" fmla="*/ 13 w 114"/>
                    <a:gd name="T35" fmla="*/ 27 h 103"/>
                    <a:gd name="T36" fmla="*/ 18 w 114"/>
                    <a:gd name="T37" fmla="*/ 32 h 103"/>
                    <a:gd name="T38" fmla="*/ 24 w 114"/>
                    <a:gd name="T39" fmla="*/ 36 h 103"/>
                    <a:gd name="T40" fmla="*/ 33 w 114"/>
                    <a:gd name="T41" fmla="*/ 45 h 103"/>
                    <a:gd name="T42" fmla="*/ 39 w 114"/>
                    <a:gd name="T43" fmla="*/ 50 h 103"/>
                    <a:gd name="T44" fmla="*/ 44 w 114"/>
                    <a:gd name="T45" fmla="*/ 53 h 103"/>
                    <a:gd name="T46" fmla="*/ 44 w 114"/>
                    <a:gd name="T47" fmla="*/ 53 h 103"/>
                    <a:gd name="T48" fmla="*/ 41 w 114"/>
                    <a:gd name="T49" fmla="*/ 57 h 103"/>
                    <a:gd name="T50" fmla="*/ 39 w 114"/>
                    <a:gd name="T51" fmla="*/ 60 h 103"/>
                    <a:gd name="T52" fmla="*/ 39 w 114"/>
                    <a:gd name="T53" fmla="*/ 65 h 103"/>
                    <a:gd name="T54" fmla="*/ 39 w 114"/>
                    <a:gd name="T55" fmla="*/ 68 h 103"/>
                    <a:gd name="T56" fmla="*/ 39 w 114"/>
                    <a:gd name="T57" fmla="*/ 76 h 103"/>
                    <a:gd name="T58" fmla="*/ 40 w 114"/>
                    <a:gd name="T59" fmla="*/ 79 h 103"/>
                    <a:gd name="T60" fmla="*/ 39 w 114"/>
                    <a:gd name="T61" fmla="*/ 84 h 103"/>
                    <a:gd name="T62" fmla="*/ 39 w 114"/>
                    <a:gd name="T63" fmla="*/ 84 h 103"/>
                    <a:gd name="T64" fmla="*/ 42 w 114"/>
                    <a:gd name="T65" fmla="*/ 84 h 103"/>
                    <a:gd name="T66" fmla="*/ 44 w 114"/>
                    <a:gd name="T67" fmla="*/ 85 h 103"/>
                    <a:gd name="T68" fmla="*/ 48 w 114"/>
                    <a:gd name="T69" fmla="*/ 91 h 103"/>
                    <a:gd name="T70" fmla="*/ 50 w 114"/>
                    <a:gd name="T71" fmla="*/ 94 h 103"/>
                    <a:gd name="T72" fmla="*/ 51 w 114"/>
                    <a:gd name="T73" fmla="*/ 95 h 103"/>
                    <a:gd name="T74" fmla="*/ 54 w 114"/>
                    <a:gd name="T75" fmla="*/ 95 h 103"/>
                    <a:gd name="T76" fmla="*/ 59 w 114"/>
                    <a:gd name="T77" fmla="*/ 94 h 103"/>
                    <a:gd name="T78" fmla="*/ 59 w 114"/>
                    <a:gd name="T79" fmla="*/ 94 h 103"/>
                    <a:gd name="T80" fmla="*/ 59 w 114"/>
                    <a:gd name="T81" fmla="*/ 103 h 103"/>
                    <a:gd name="T82" fmla="*/ 59 w 114"/>
                    <a:gd name="T83" fmla="*/ 103 h 103"/>
                    <a:gd name="T84" fmla="*/ 69 w 114"/>
                    <a:gd name="T85" fmla="*/ 103 h 103"/>
                    <a:gd name="T86" fmla="*/ 78 w 114"/>
                    <a:gd name="T87" fmla="*/ 101 h 103"/>
                    <a:gd name="T88" fmla="*/ 86 w 114"/>
                    <a:gd name="T89" fmla="*/ 97 h 103"/>
                    <a:gd name="T90" fmla="*/ 93 w 114"/>
                    <a:gd name="T91" fmla="*/ 92 h 103"/>
                    <a:gd name="T92" fmla="*/ 99 w 114"/>
                    <a:gd name="T93" fmla="*/ 84 h 103"/>
                    <a:gd name="T94" fmla="*/ 104 w 114"/>
                    <a:gd name="T95" fmla="*/ 76 h 103"/>
                    <a:gd name="T96" fmla="*/ 108 w 114"/>
                    <a:gd name="T97" fmla="*/ 68 h 103"/>
                    <a:gd name="T98" fmla="*/ 111 w 114"/>
                    <a:gd name="T99" fmla="*/ 58 h 103"/>
                    <a:gd name="T100" fmla="*/ 111 w 114"/>
                    <a:gd name="T101" fmla="*/ 58 h 103"/>
                    <a:gd name="T102" fmla="*/ 112 w 114"/>
                    <a:gd name="T103" fmla="*/ 52 h 103"/>
                    <a:gd name="T104" fmla="*/ 114 w 114"/>
                    <a:gd name="T105" fmla="*/ 45 h 103"/>
                    <a:gd name="T106" fmla="*/ 114 w 114"/>
                    <a:gd name="T107" fmla="*/ 40 h 103"/>
                    <a:gd name="T108" fmla="*/ 112 w 114"/>
                    <a:gd name="T109" fmla="*/ 34 h 103"/>
                    <a:gd name="T110" fmla="*/ 110 w 114"/>
                    <a:gd name="T111" fmla="*/ 28 h 103"/>
                    <a:gd name="T112" fmla="*/ 107 w 114"/>
                    <a:gd name="T113" fmla="*/ 23 h 103"/>
                    <a:gd name="T114" fmla="*/ 102 w 114"/>
                    <a:gd name="T115" fmla="*/ 18 h 103"/>
                    <a:gd name="T116" fmla="*/ 98 w 114"/>
                    <a:gd name="T117" fmla="*/ 14 h 103"/>
                    <a:gd name="T118" fmla="*/ 98 w 114"/>
                    <a:gd name="T119"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 h="103">
                      <a:moveTo>
                        <a:pt x="98" y="14"/>
                      </a:moveTo>
                      <a:lnTo>
                        <a:pt x="98" y="14"/>
                      </a:lnTo>
                      <a:lnTo>
                        <a:pt x="90" y="10"/>
                      </a:lnTo>
                      <a:lnTo>
                        <a:pt x="82" y="7"/>
                      </a:lnTo>
                      <a:lnTo>
                        <a:pt x="74" y="4"/>
                      </a:lnTo>
                      <a:lnTo>
                        <a:pt x="66" y="2"/>
                      </a:lnTo>
                      <a:lnTo>
                        <a:pt x="50" y="1"/>
                      </a:lnTo>
                      <a:lnTo>
                        <a:pt x="34" y="0"/>
                      </a:lnTo>
                      <a:lnTo>
                        <a:pt x="34" y="0"/>
                      </a:lnTo>
                      <a:lnTo>
                        <a:pt x="23" y="1"/>
                      </a:lnTo>
                      <a:lnTo>
                        <a:pt x="17" y="2"/>
                      </a:lnTo>
                      <a:lnTo>
                        <a:pt x="13" y="4"/>
                      </a:lnTo>
                      <a:lnTo>
                        <a:pt x="10" y="8"/>
                      </a:lnTo>
                      <a:lnTo>
                        <a:pt x="7" y="11"/>
                      </a:lnTo>
                      <a:lnTo>
                        <a:pt x="0" y="24"/>
                      </a:lnTo>
                      <a:lnTo>
                        <a:pt x="0" y="24"/>
                      </a:lnTo>
                      <a:lnTo>
                        <a:pt x="7" y="25"/>
                      </a:lnTo>
                      <a:lnTo>
                        <a:pt x="13" y="27"/>
                      </a:lnTo>
                      <a:lnTo>
                        <a:pt x="18" y="32"/>
                      </a:lnTo>
                      <a:lnTo>
                        <a:pt x="24" y="36"/>
                      </a:lnTo>
                      <a:lnTo>
                        <a:pt x="33" y="45"/>
                      </a:lnTo>
                      <a:lnTo>
                        <a:pt x="39" y="50"/>
                      </a:lnTo>
                      <a:lnTo>
                        <a:pt x="44" y="53"/>
                      </a:lnTo>
                      <a:lnTo>
                        <a:pt x="44" y="53"/>
                      </a:lnTo>
                      <a:lnTo>
                        <a:pt x="41" y="57"/>
                      </a:lnTo>
                      <a:lnTo>
                        <a:pt x="39" y="60"/>
                      </a:lnTo>
                      <a:lnTo>
                        <a:pt x="39" y="65"/>
                      </a:lnTo>
                      <a:lnTo>
                        <a:pt x="39" y="68"/>
                      </a:lnTo>
                      <a:lnTo>
                        <a:pt x="39" y="76"/>
                      </a:lnTo>
                      <a:lnTo>
                        <a:pt x="40" y="79"/>
                      </a:lnTo>
                      <a:lnTo>
                        <a:pt x="39" y="84"/>
                      </a:lnTo>
                      <a:lnTo>
                        <a:pt x="39" y="84"/>
                      </a:lnTo>
                      <a:lnTo>
                        <a:pt x="42" y="84"/>
                      </a:lnTo>
                      <a:lnTo>
                        <a:pt x="44" y="85"/>
                      </a:lnTo>
                      <a:lnTo>
                        <a:pt x="48" y="91"/>
                      </a:lnTo>
                      <a:lnTo>
                        <a:pt x="50" y="94"/>
                      </a:lnTo>
                      <a:lnTo>
                        <a:pt x="51" y="95"/>
                      </a:lnTo>
                      <a:lnTo>
                        <a:pt x="54" y="95"/>
                      </a:lnTo>
                      <a:lnTo>
                        <a:pt x="59" y="94"/>
                      </a:lnTo>
                      <a:lnTo>
                        <a:pt x="59" y="94"/>
                      </a:lnTo>
                      <a:lnTo>
                        <a:pt x="59" y="103"/>
                      </a:lnTo>
                      <a:lnTo>
                        <a:pt x="59" y="103"/>
                      </a:lnTo>
                      <a:lnTo>
                        <a:pt x="69" y="103"/>
                      </a:lnTo>
                      <a:lnTo>
                        <a:pt x="78" y="101"/>
                      </a:lnTo>
                      <a:lnTo>
                        <a:pt x="86" y="97"/>
                      </a:lnTo>
                      <a:lnTo>
                        <a:pt x="93" y="92"/>
                      </a:lnTo>
                      <a:lnTo>
                        <a:pt x="99" y="84"/>
                      </a:lnTo>
                      <a:lnTo>
                        <a:pt x="104" y="76"/>
                      </a:lnTo>
                      <a:lnTo>
                        <a:pt x="108" y="68"/>
                      </a:lnTo>
                      <a:lnTo>
                        <a:pt x="111" y="58"/>
                      </a:lnTo>
                      <a:lnTo>
                        <a:pt x="111" y="58"/>
                      </a:lnTo>
                      <a:lnTo>
                        <a:pt x="112" y="52"/>
                      </a:lnTo>
                      <a:lnTo>
                        <a:pt x="114" y="45"/>
                      </a:lnTo>
                      <a:lnTo>
                        <a:pt x="114" y="40"/>
                      </a:lnTo>
                      <a:lnTo>
                        <a:pt x="112" y="34"/>
                      </a:lnTo>
                      <a:lnTo>
                        <a:pt x="110" y="28"/>
                      </a:lnTo>
                      <a:lnTo>
                        <a:pt x="107" y="23"/>
                      </a:lnTo>
                      <a:lnTo>
                        <a:pt x="102" y="18"/>
                      </a:lnTo>
                      <a:lnTo>
                        <a:pt x="98" y="14"/>
                      </a:lnTo>
                      <a:lnTo>
                        <a:pt x="98" y="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9" name="Freeform: Shape 282"/>
                <p:cNvSpPr/>
                <p:nvPr/>
              </p:nvSpPr>
              <p:spPr bwMode="auto">
                <a:xfrm>
                  <a:off x="4597400" y="4706938"/>
                  <a:ext cx="163513" cy="200025"/>
                </a:xfrm>
                <a:custGeom>
                  <a:avLst/>
                  <a:gdLst>
                    <a:gd name="T0" fmla="*/ 206 w 206"/>
                    <a:gd name="T1" fmla="*/ 58 h 254"/>
                    <a:gd name="T2" fmla="*/ 193 w 206"/>
                    <a:gd name="T3" fmla="*/ 7 h 254"/>
                    <a:gd name="T4" fmla="*/ 192 w 206"/>
                    <a:gd name="T5" fmla="*/ 5 h 254"/>
                    <a:gd name="T6" fmla="*/ 185 w 206"/>
                    <a:gd name="T7" fmla="*/ 1 h 254"/>
                    <a:gd name="T8" fmla="*/ 177 w 206"/>
                    <a:gd name="T9" fmla="*/ 0 h 254"/>
                    <a:gd name="T10" fmla="*/ 170 w 206"/>
                    <a:gd name="T11" fmla="*/ 5 h 254"/>
                    <a:gd name="T12" fmla="*/ 169 w 206"/>
                    <a:gd name="T13" fmla="*/ 9 h 254"/>
                    <a:gd name="T14" fmla="*/ 169 w 206"/>
                    <a:gd name="T15" fmla="*/ 17 h 254"/>
                    <a:gd name="T16" fmla="*/ 175 w 206"/>
                    <a:gd name="T17" fmla="*/ 33 h 254"/>
                    <a:gd name="T18" fmla="*/ 176 w 206"/>
                    <a:gd name="T19" fmla="*/ 42 h 254"/>
                    <a:gd name="T20" fmla="*/ 181 w 206"/>
                    <a:gd name="T21" fmla="*/ 39 h 254"/>
                    <a:gd name="T22" fmla="*/ 178 w 206"/>
                    <a:gd name="T23" fmla="*/ 43 h 254"/>
                    <a:gd name="T24" fmla="*/ 167 w 206"/>
                    <a:gd name="T25" fmla="*/ 54 h 254"/>
                    <a:gd name="T26" fmla="*/ 164 w 206"/>
                    <a:gd name="T27" fmla="*/ 56 h 254"/>
                    <a:gd name="T28" fmla="*/ 149 w 206"/>
                    <a:gd name="T29" fmla="*/ 62 h 254"/>
                    <a:gd name="T30" fmla="*/ 129 w 206"/>
                    <a:gd name="T31" fmla="*/ 68 h 254"/>
                    <a:gd name="T32" fmla="*/ 126 w 206"/>
                    <a:gd name="T33" fmla="*/ 72 h 254"/>
                    <a:gd name="T34" fmla="*/ 117 w 206"/>
                    <a:gd name="T35" fmla="*/ 83 h 254"/>
                    <a:gd name="T36" fmla="*/ 108 w 206"/>
                    <a:gd name="T37" fmla="*/ 96 h 254"/>
                    <a:gd name="T38" fmla="*/ 104 w 206"/>
                    <a:gd name="T39" fmla="*/ 98 h 254"/>
                    <a:gd name="T40" fmla="*/ 95 w 206"/>
                    <a:gd name="T41" fmla="*/ 100 h 254"/>
                    <a:gd name="T42" fmla="*/ 76 w 206"/>
                    <a:gd name="T43" fmla="*/ 100 h 254"/>
                    <a:gd name="T44" fmla="*/ 66 w 206"/>
                    <a:gd name="T45" fmla="*/ 101 h 254"/>
                    <a:gd name="T46" fmla="*/ 62 w 206"/>
                    <a:gd name="T47" fmla="*/ 103 h 254"/>
                    <a:gd name="T48" fmla="*/ 52 w 206"/>
                    <a:gd name="T49" fmla="*/ 111 h 254"/>
                    <a:gd name="T50" fmla="*/ 44 w 206"/>
                    <a:gd name="T51" fmla="*/ 126 h 254"/>
                    <a:gd name="T52" fmla="*/ 40 w 206"/>
                    <a:gd name="T53" fmla="*/ 133 h 254"/>
                    <a:gd name="T54" fmla="*/ 21 w 206"/>
                    <a:gd name="T55" fmla="*/ 148 h 254"/>
                    <a:gd name="T56" fmla="*/ 9 w 206"/>
                    <a:gd name="T57" fmla="*/ 157 h 254"/>
                    <a:gd name="T58" fmla="*/ 2 w 206"/>
                    <a:gd name="T59" fmla="*/ 171 h 254"/>
                    <a:gd name="T60" fmla="*/ 0 w 206"/>
                    <a:gd name="T61" fmla="*/ 183 h 254"/>
                    <a:gd name="T62" fmla="*/ 2 w 206"/>
                    <a:gd name="T63" fmla="*/ 211 h 254"/>
                    <a:gd name="T64" fmla="*/ 12 w 206"/>
                    <a:gd name="T65" fmla="*/ 236 h 254"/>
                    <a:gd name="T66" fmla="*/ 21 w 206"/>
                    <a:gd name="T67" fmla="*/ 245 h 254"/>
                    <a:gd name="T68" fmla="*/ 32 w 206"/>
                    <a:gd name="T69" fmla="*/ 252 h 254"/>
                    <a:gd name="T70" fmla="*/ 43 w 206"/>
                    <a:gd name="T71" fmla="*/ 254 h 254"/>
                    <a:gd name="T72" fmla="*/ 59 w 206"/>
                    <a:gd name="T73" fmla="*/ 254 h 254"/>
                    <a:gd name="T74" fmla="*/ 90 w 206"/>
                    <a:gd name="T75" fmla="*/ 248 h 254"/>
                    <a:gd name="T76" fmla="*/ 104 w 206"/>
                    <a:gd name="T77" fmla="*/ 244 h 254"/>
                    <a:gd name="T78" fmla="*/ 123 w 206"/>
                    <a:gd name="T79" fmla="*/ 232 h 254"/>
                    <a:gd name="T80" fmla="*/ 131 w 206"/>
                    <a:gd name="T81" fmla="*/ 224 h 254"/>
                    <a:gd name="T82" fmla="*/ 145 w 206"/>
                    <a:gd name="T83" fmla="*/ 207 h 254"/>
                    <a:gd name="T84" fmla="*/ 156 w 206"/>
                    <a:gd name="T85" fmla="*/ 189 h 254"/>
                    <a:gd name="T86" fmla="*/ 162 w 206"/>
                    <a:gd name="T87" fmla="*/ 167 h 254"/>
                    <a:gd name="T88" fmla="*/ 164 w 206"/>
                    <a:gd name="T89" fmla="*/ 156 h 254"/>
                    <a:gd name="T90" fmla="*/ 168 w 206"/>
                    <a:gd name="T91" fmla="*/ 145 h 254"/>
                    <a:gd name="T92" fmla="*/ 178 w 206"/>
                    <a:gd name="T93" fmla="*/ 134 h 254"/>
                    <a:gd name="T94" fmla="*/ 194 w 206"/>
                    <a:gd name="T95" fmla="*/ 120 h 254"/>
                    <a:gd name="T96" fmla="*/ 200 w 206"/>
                    <a:gd name="T97" fmla="*/ 114 h 254"/>
                    <a:gd name="T98" fmla="*/ 200 w 206"/>
                    <a:gd name="T99" fmla="*/ 111 h 254"/>
                    <a:gd name="T100" fmla="*/ 194 w 206"/>
                    <a:gd name="T101" fmla="*/ 104 h 254"/>
                    <a:gd name="T102" fmla="*/ 193 w 206"/>
                    <a:gd name="T103" fmla="*/ 100 h 254"/>
                    <a:gd name="T104" fmla="*/ 194 w 206"/>
                    <a:gd name="T105" fmla="*/ 95 h 254"/>
                    <a:gd name="T106" fmla="*/ 201 w 206"/>
                    <a:gd name="T107" fmla="*/ 78 h 254"/>
                    <a:gd name="T108" fmla="*/ 206 w 206"/>
                    <a:gd name="T109" fmla="*/ 63 h 254"/>
                    <a:gd name="T110" fmla="*/ 206 w 206"/>
                    <a:gd name="T111" fmla="*/ 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6" h="254">
                      <a:moveTo>
                        <a:pt x="206" y="58"/>
                      </a:moveTo>
                      <a:lnTo>
                        <a:pt x="206" y="58"/>
                      </a:lnTo>
                      <a:lnTo>
                        <a:pt x="200" y="32"/>
                      </a:lnTo>
                      <a:lnTo>
                        <a:pt x="193" y="7"/>
                      </a:lnTo>
                      <a:lnTo>
                        <a:pt x="193" y="7"/>
                      </a:lnTo>
                      <a:lnTo>
                        <a:pt x="192" y="5"/>
                      </a:lnTo>
                      <a:lnTo>
                        <a:pt x="189" y="3"/>
                      </a:lnTo>
                      <a:lnTo>
                        <a:pt x="185" y="1"/>
                      </a:lnTo>
                      <a:lnTo>
                        <a:pt x="182" y="0"/>
                      </a:lnTo>
                      <a:lnTo>
                        <a:pt x="177" y="0"/>
                      </a:lnTo>
                      <a:lnTo>
                        <a:pt x="174" y="1"/>
                      </a:lnTo>
                      <a:lnTo>
                        <a:pt x="170" y="5"/>
                      </a:lnTo>
                      <a:lnTo>
                        <a:pt x="169" y="9"/>
                      </a:lnTo>
                      <a:lnTo>
                        <a:pt x="169" y="9"/>
                      </a:lnTo>
                      <a:lnTo>
                        <a:pt x="168" y="14"/>
                      </a:lnTo>
                      <a:lnTo>
                        <a:pt x="169" y="17"/>
                      </a:lnTo>
                      <a:lnTo>
                        <a:pt x="173" y="25"/>
                      </a:lnTo>
                      <a:lnTo>
                        <a:pt x="175" y="33"/>
                      </a:lnTo>
                      <a:lnTo>
                        <a:pt x="176" y="38"/>
                      </a:lnTo>
                      <a:lnTo>
                        <a:pt x="176" y="42"/>
                      </a:lnTo>
                      <a:lnTo>
                        <a:pt x="176" y="42"/>
                      </a:lnTo>
                      <a:lnTo>
                        <a:pt x="181" y="39"/>
                      </a:lnTo>
                      <a:lnTo>
                        <a:pt x="181" y="39"/>
                      </a:lnTo>
                      <a:lnTo>
                        <a:pt x="178" y="43"/>
                      </a:lnTo>
                      <a:lnTo>
                        <a:pt x="175" y="47"/>
                      </a:lnTo>
                      <a:lnTo>
                        <a:pt x="167" y="54"/>
                      </a:lnTo>
                      <a:lnTo>
                        <a:pt x="167" y="54"/>
                      </a:lnTo>
                      <a:lnTo>
                        <a:pt x="164" y="56"/>
                      </a:lnTo>
                      <a:lnTo>
                        <a:pt x="159" y="58"/>
                      </a:lnTo>
                      <a:lnTo>
                        <a:pt x="149" y="62"/>
                      </a:lnTo>
                      <a:lnTo>
                        <a:pt x="140" y="65"/>
                      </a:lnTo>
                      <a:lnTo>
                        <a:pt x="129" y="68"/>
                      </a:lnTo>
                      <a:lnTo>
                        <a:pt x="129" y="68"/>
                      </a:lnTo>
                      <a:lnTo>
                        <a:pt x="126" y="72"/>
                      </a:lnTo>
                      <a:lnTo>
                        <a:pt x="123" y="75"/>
                      </a:lnTo>
                      <a:lnTo>
                        <a:pt x="117" y="83"/>
                      </a:lnTo>
                      <a:lnTo>
                        <a:pt x="111" y="92"/>
                      </a:lnTo>
                      <a:lnTo>
                        <a:pt x="108" y="96"/>
                      </a:lnTo>
                      <a:lnTo>
                        <a:pt x="104" y="98"/>
                      </a:lnTo>
                      <a:lnTo>
                        <a:pt x="104" y="98"/>
                      </a:lnTo>
                      <a:lnTo>
                        <a:pt x="100" y="99"/>
                      </a:lnTo>
                      <a:lnTo>
                        <a:pt x="95" y="100"/>
                      </a:lnTo>
                      <a:lnTo>
                        <a:pt x="85" y="100"/>
                      </a:lnTo>
                      <a:lnTo>
                        <a:pt x="76" y="100"/>
                      </a:lnTo>
                      <a:lnTo>
                        <a:pt x="70" y="100"/>
                      </a:lnTo>
                      <a:lnTo>
                        <a:pt x="66" y="101"/>
                      </a:lnTo>
                      <a:lnTo>
                        <a:pt x="66" y="101"/>
                      </a:lnTo>
                      <a:lnTo>
                        <a:pt x="62" y="103"/>
                      </a:lnTo>
                      <a:lnTo>
                        <a:pt x="59" y="105"/>
                      </a:lnTo>
                      <a:lnTo>
                        <a:pt x="52" y="111"/>
                      </a:lnTo>
                      <a:lnTo>
                        <a:pt x="48" y="119"/>
                      </a:lnTo>
                      <a:lnTo>
                        <a:pt x="44" y="126"/>
                      </a:lnTo>
                      <a:lnTo>
                        <a:pt x="44" y="126"/>
                      </a:lnTo>
                      <a:lnTo>
                        <a:pt x="40" y="133"/>
                      </a:lnTo>
                      <a:lnTo>
                        <a:pt x="35" y="139"/>
                      </a:lnTo>
                      <a:lnTo>
                        <a:pt x="21" y="148"/>
                      </a:lnTo>
                      <a:lnTo>
                        <a:pt x="15" y="153"/>
                      </a:lnTo>
                      <a:lnTo>
                        <a:pt x="9" y="157"/>
                      </a:lnTo>
                      <a:lnTo>
                        <a:pt x="4" y="164"/>
                      </a:lnTo>
                      <a:lnTo>
                        <a:pt x="2" y="171"/>
                      </a:lnTo>
                      <a:lnTo>
                        <a:pt x="2" y="171"/>
                      </a:lnTo>
                      <a:lnTo>
                        <a:pt x="0" y="183"/>
                      </a:lnTo>
                      <a:lnTo>
                        <a:pt x="0" y="197"/>
                      </a:lnTo>
                      <a:lnTo>
                        <a:pt x="2" y="211"/>
                      </a:lnTo>
                      <a:lnTo>
                        <a:pt x="7" y="224"/>
                      </a:lnTo>
                      <a:lnTo>
                        <a:pt x="12" y="236"/>
                      </a:lnTo>
                      <a:lnTo>
                        <a:pt x="17" y="240"/>
                      </a:lnTo>
                      <a:lnTo>
                        <a:pt x="21" y="245"/>
                      </a:lnTo>
                      <a:lnTo>
                        <a:pt x="26" y="248"/>
                      </a:lnTo>
                      <a:lnTo>
                        <a:pt x="32" y="252"/>
                      </a:lnTo>
                      <a:lnTo>
                        <a:pt x="37" y="254"/>
                      </a:lnTo>
                      <a:lnTo>
                        <a:pt x="43" y="254"/>
                      </a:lnTo>
                      <a:lnTo>
                        <a:pt x="43" y="254"/>
                      </a:lnTo>
                      <a:lnTo>
                        <a:pt x="59" y="254"/>
                      </a:lnTo>
                      <a:lnTo>
                        <a:pt x="74" y="252"/>
                      </a:lnTo>
                      <a:lnTo>
                        <a:pt x="90" y="248"/>
                      </a:lnTo>
                      <a:lnTo>
                        <a:pt x="104" y="244"/>
                      </a:lnTo>
                      <a:lnTo>
                        <a:pt x="104" y="244"/>
                      </a:lnTo>
                      <a:lnTo>
                        <a:pt x="115" y="238"/>
                      </a:lnTo>
                      <a:lnTo>
                        <a:pt x="123" y="232"/>
                      </a:lnTo>
                      <a:lnTo>
                        <a:pt x="123" y="232"/>
                      </a:lnTo>
                      <a:lnTo>
                        <a:pt x="131" y="224"/>
                      </a:lnTo>
                      <a:lnTo>
                        <a:pt x="139" y="216"/>
                      </a:lnTo>
                      <a:lnTo>
                        <a:pt x="145" y="207"/>
                      </a:lnTo>
                      <a:lnTo>
                        <a:pt x="151" y="198"/>
                      </a:lnTo>
                      <a:lnTo>
                        <a:pt x="156" y="189"/>
                      </a:lnTo>
                      <a:lnTo>
                        <a:pt x="160" y="178"/>
                      </a:lnTo>
                      <a:lnTo>
                        <a:pt x="162" y="167"/>
                      </a:lnTo>
                      <a:lnTo>
                        <a:pt x="164" y="156"/>
                      </a:lnTo>
                      <a:lnTo>
                        <a:pt x="164" y="156"/>
                      </a:lnTo>
                      <a:lnTo>
                        <a:pt x="166" y="149"/>
                      </a:lnTo>
                      <a:lnTo>
                        <a:pt x="168" y="145"/>
                      </a:lnTo>
                      <a:lnTo>
                        <a:pt x="173" y="139"/>
                      </a:lnTo>
                      <a:lnTo>
                        <a:pt x="178" y="134"/>
                      </a:lnTo>
                      <a:lnTo>
                        <a:pt x="190" y="125"/>
                      </a:lnTo>
                      <a:lnTo>
                        <a:pt x="194" y="120"/>
                      </a:lnTo>
                      <a:lnTo>
                        <a:pt x="200" y="114"/>
                      </a:lnTo>
                      <a:lnTo>
                        <a:pt x="200" y="114"/>
                      </a:lnTo>
                      <a:lnTo>
                        <a:pt x="200" y="113"/>
                      </a:lnTo>
                      <a:lnTo>
                        <a:pt x="200" y="111"/>
                      </a:lnTo>
                      <a:lnTo>
                        <a:pt x="198" y="107"/>
                      </a:lnTo>
                      <a:lnTo>
                        <a:pt x="194" y="104"/>
                      </a:lnTo>
                      <a:lnTo>
                        <a:pt x="193" y="101"/>
                      </a:lnTo>
                      <a:lnTo>
                        <a:pt x="193" y="100"/>
                      </a:lnTo>
                      <a:lnTo>
                        <a:pt x="193" y="100"/>
                      </a:lnTo>
                      <a:lnTo>
                        <a:pt x="194" y="95"/>
                      </a:lnTo>
                      <a:lnTo>
                        <a:pt x="195" y="89"/>
                      </a:lnTo>
                      <a:lnTo>
                        <a:pt x="201" y="78"/>
                      </a:lnTo>
                      <a:lnTo>
                        <a:pt x="204" y="67"/>
                      </a:lnTo>
                      <a:lnTo>
                        <a:pt x="206" y="63"/>
                      </a:lnTo>
                      <a:lnTo>
                        <a:pt x="206" y="58"/>
                      </a:lnTo>
                      <a:lnTo>
                        <a:pt x="206" y="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0" name="Freeform: Shape 283"/>
                <p:cNvSpPr/>
                <p:nvPr/>
              </p:nvSpPr>
              <p:spPr bwMode="auto">
                <a:xfrm>
                  <a:off x="4722813" y="4527550"/>
                  <a:ext cx="117475" cy="214312"/>
                </a:xfrm>
                <a:custGeom>
                  <a:avLst/>
                  <a:gdLst>
                    <a:gd name="T0" fmla="*/ 130 w 149"/>
                    <a:gd name="T1" fmla="*/ 135 h 271"/>
                    <a:gd name="T2" fmla="*/ 110 w 149"/>
                    <a:gd name="T3" fmla="*/ 138 h 271"/>
                    <a:gd name="T4" fmla="*/ 104 w 149"/>
                    <a:gd name="T5" fmla="*/ 137 h 271"/>
                    <a:gd name="T6" fmla="*/ 93 w 149"/>
                    <a:gd name="T7" fmla="*/ 130 h 271"/>
                    <a:gd name="T8" fmla="*/ 89 w 149"/>
                    <a:gd name="T9" fmla="*/ 118 h 271"/>
                    <a:gd name="T10" fmla="*/ 89 w 149"/>
                    <a:gd name="T11" fmla="*/ 108 h 271"/>
                    <a:gd name="T12" fmla="*/ 84 w 149"/>
                    <a:gd name="T13" fmla="*/ 104 h 271"/>
                    <a:gd name="T14" fmla="*/ 59 w 149"/>
                    <a:gd name="T15" fmla="*/ 104 h 271"/>
                    <a:gd name="T16" fmla="*/ 43 w 149"/>
                    <a:gd name="T17" fmla="*/ 99 h 271"/>
                    <a:gd name="T18" fmla="*/ 37 w 149"/>
                    <a:gd name="T19" fmla="*/ 90 h 271"/>
                    <a:gd name="T20" fmla="*/ 42 w 149"/>
                    <a:gd name="T21" fmla="*/ 75 h 271"/>
                    <a:gd name="T22" fmla="*/ 49 w 149"/>
                    <a:gd name="T23" fmla="*/ 56 h 271"/>
                    <a:gd name="T24" fmla="*/ 45 w 149"/>
                    <a:gd name="T25" fmla="*/ 47 h 271"/>
                    <a:gd name="T26" fmla="*/ 39 w 149"/>
                    <a:gd name="T27" fmla="*/ 39 h 271"/>
                    <a:gd name="T28" fmla="*/ 27 w 149"/>
                    <a:gd name="T29" fmla="*/ 27 h 271"/>
                    <a:gd name="T30" fmla="*/ 25 w 149"/>
                    <a:gd name="T31" fmla="*/ 15 h 271"/>
                    <a:gd name="T32" fmla="*/ 25 w 149"/>
                    <a:gd name="T33" fmla="*/ 2 h 271"/>
                    <a:gd name="T34" fmla="*/ 10 w 149"/>
                    <a:gd name="T35" fmla="*/ 0 h 271"/>
                    <a:gd name="T36" fmla="*/ 16 w 149"/>
                    <a:gd name="T37" fmla="*/ 10 h 271"/>
                    <a:gd name="T38" fmla="*/ 6 w 149"/>
                    <a:gd name="T39" fmla="*/ 18 h 271"/>
                    <a:gd name="T40" fmla="*/ 0 w 149"/>
                    <a:gd name="T41" fmla="*/ 35 h 271"/>
                    <a:gd name="T42" fmla="*/ 7 w 149"/>
                    <a:gd name="T43" fmla="*/ 51 h 271"/>
                    <a:gd name="T44" fmla="*/ 16 w 149"/>
                    <a:gd name="T45" fmla="*/ 61 h 271"/>
                    <a:gd name="T46" fmla="*/ 35 w 149"/>
                    <a:gd name="T47" fmla="*/ 96 h 271"/>
                    <a:gd name="T48" fmla="*/ 29 w 149"/>
                    <a:gd name="T49" fmla="*/ 100 h 271"/>
                    <a:gd name="T50" fmla="*/ 26 w 149"/>
                    <a:gd name="T51" fmla="*/ 113 h 271"/>
                    <a:gd name="T52" fmla="*/ 35 w 149"/>
                    <a:gd name="T53" fmla="*/ 141 h 271"/>
                    <a:gd name="T54" fmla="*/ 33 w 149"/>
                    <a:gd name="T55" fmla="*/ 156 h 271"/>
                    <a:gd name="T56" fmla="*/ 26 w 149"/>
                    <a:gd name="T57" fmla="*/ 162 h 271"/>
                    <a:gd name="T58" fmla="*/ 25 w 149"/>
                    <a:gd name="T59" fmla="*/ 171 h 271"/>
                    <a:gd name="T60" fmla="*/ 33 w 149"/>
                    <a:gd name="T61" fmla="*/ 182 h 271"/>
                    <a:gd name="T62" fmla="*/ 49 w 149"/>
                    <a:gd name="T63" fmla="*/ 202 h 271"/>
                    <a:gd name="T64" fmla="*/ 52 w 149"/>
                    <a:gd name="T65" fmla="*/ 214 h 271"/>
                    <a:gd name="T66" fmla="*/ 56 w 149"/>
                    <a:gd name="T67" fmla="*/ 231 h 271"/>
                    <a:gd name="T68" fmla="*/ 61 w 149"/>
                    <a:gd name="T69" fmla="*/ 240 h 271"/>
                    <a:gd name="T70" fmla="*/ 61 w 149"/>
                    <a:gd name="T71" fmla="*/ 247 h 271"/>
                    <a:gd name="T72" fmla="*/ 70 w 149"/>
                    <a:gd name="T73" fmla="*/ 249 h 271"/>
                    <a:gd name="T74" fmla="*/ 79 w 149"/>
                    <a:gd name="T75" fmla="*/ 262 h 271"/>
                    <a:gd name="T76" fmla="*/ 85 w 149"/>
                    <a:gd name="T77" fmla="*/ 268 h 271"/>
                    <a:gd name="T78" fmla="*/ 99 w 149"/>
                    <a:gd name="T79" fmla="*/ 271 h 271"/>
                    <a:gd name="T80" fmla="*/ 108 w 149"/>
                    <a:gd name="T81" fmla="*/ 266 h 271"/>
                    <a:gd name="T82" fmla="*/ 109 w 149"/>
                    <a:gd name="T83" fmla="*/ 259 h 271"/>
                    <a:gd name="T84" fmla="*/ 107 w 149"/>
                    <a:gd name="T85" fmla="*/ 242 h 271"/>
                    <a:gd name="T86" fmla="*/ 111 w 149"/>
                    <a:gd name="T87" fmla="*/ 230 h 271"/>
                    <a:gd name="T88" fmla="*/ 117 w 149"/>
                    <a:gd name="T89" fmla="*/ 224 h 271"/>
                    <a:gd name="T90" fmla="*/ 134 w 149"/>
                    <a:gd name="T91" fmla="*/ 214 h 271"/>
                    <a:gd name="T92" fmla="*/ 141 w 149"/>
                    <a:gd name="T93" fmla="*/ 192 h 271"/>
                    <a:gd name="T94" fmla="*/ 147 w 149"/>
                    <a:gd name="T95" fmla="*/ 173 h 271"/>
                    <a:gd name="T96" fmla="*/ 148 w 149"/>
                    <a:gd name="T97" fmla="*/ 157 h 271"/>
                    <a:gd name="T98" fmla="*/ 141 w 149"/>
                    <a:gd name="T99" fmla="*/ 143 h 271"/>
                    <a:gd name="T100" fmla="*/ 132 w 149"/>
                    <a:gd name="T101" fmla="*/ 13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 h="271">
                      <a:moveTo>
                        <a:pt x="132" y="137"/>
                      </a:moveTo>
                      <a:lnTo>
                        <a:pt x="132" y="137"/>
                      </a:lnTo>
                      <a:lnTo>
                        <a:pt x="130" y="135"/>
                      </a:lnTo>
                      <a:lnTo>
                        <a:pt x="125" y="135"/>
                      </a:lnTo>
                      <a:lnTo>
                        <a:pt x="118" y="137"/>
                      </a:lnTo>
                      <a:lnTo>
                        <a:pt x="110" y="138"/>
                      </a:lnTo>
                      <a:lnTo>
                        <a:pt x="107" y="138"/>
                      </a:lnTo>
                      <a:lnTo>
                        <a:pt x="104" y="137"/>
                      </a:lnTo>
                      <a:lnTo>
                        <a:pt x="104" y="137"/>
                      </a:lnTo>
                      <a:lnTo>
                        <a:pt x="100" y="135"/>
                      </a:lnTo>
                      <a:lnTo>
                        <a:pt x="97" y="133"/>
                      </a:lnTo>
                      <a:lnTo>
                        <a:pt x="93" y="130"/>
                      </a:lnTo>
                      <a:lnTo>
                        <a:pt x="91" y="126"/>
                      </a:lnTo>
                      <a:lnTo>
                        <a:pt x="90" y="123"/>
                      </a:lnTo>
                      <a:lnTo>
                        <a:pt x="89" y="118"/>
                      </a:lnTo>
                      <a:lnTo>
                        <a:pt x="87" y="114"/>
                      </a:lnTo>
                      <a:lnTo>
                        <a:pt x="89" y="108"/>
                      </a:lnTo>
                      <a:lnTo>
                        <a:pt x="89" y="108"/>
                      </a:lnTo>
                      <a:lnTo>
                        <a:pt x="86" y="106"/>
                      </a:lnTo>
                      <a:lnTo>
                        <a:pt x="84" y="104"/>
                      </a:lnTo>
                      <a:lnTo>
                        <a:pt x="84" y="104"/>
                      </a:lnTo>
                      <a:lnTo>
                        <a:pt x="78" y="104"/>
                      </a:lnTo>
                      <a:lnTo>
                        <a:pt x="72" y="104"/>
                      </a:lnTo>
                      <a:lnTo>
                        <a:pt x="59" y="104"/>
                      </a:lnTo>
                      <a:lnTo>
                        <a:pt x="53" y="104"/>
                      </a:lnTo>
                      <a:lnTo>
                        <a:pt x="48" y="101"/>
                      </a:lnTo>
                      <a:lnTo>
                        <a:pt x="43" y="99"/>
                      </a:lnTo>
                      <a:lnTo>
                        <a:pt x="40" y="94"/>
                      </a:lnTo>
                      <a:lnTo>
                        <a:pt x="40" y="94"/>
                      </a:lnTo>
                      <a:lnTo>
                        <a:pt x="37" y="90"/>
                      </a:lnTo>
                      <a:lnTo>
                        <a:pt x="37" y="85"/>
                      </a:lnTo>
                      <a:lnTo>
                        <a:pt x="40" y="81"/>
                      </a:lnTo>
                      <a:lnTo>
                        <a:pt x="42" y="75"/>
                      </a:lnTo>
                      <a:lnTo>
                        <a:pt x="46" y="66"/>
                      </a:lnTo>
                      <a:lnTo>
                        <a:pt x="48" y="60"/>
                      </a:lnTo>
                      <a:lnTo>
                        <a:pt x="49" y="56"/>
                      </a:lnTo>
                      <a:lnTo>
                        <a:pt x="49" y="56"/>
                      </a:lnTo>
                      <a:lnTo>
                        <a:pt x="48" y="51"/>
                      </a:lnTo>
                      <a:lnTo>
                        <a:pt x="45" y="47"/>
                      </a:lnTo>
                      <a:lnTo>
                        <a:pt x="42" y="42"/>
                      </a:lnTo>
                      <a:lnTo>
                        <a:pt x="39" y="39"/>
                      </a:lnTo>
                      <a:lnTo>
                        <a:pt x="39" y="39"/>
                      </a:lnTo>
                      <a:lnTo>
                        <a:pt x="33" y="33"/>
                      </a:lnTo>
                      <a:lnTo>
                        <a:pt x="27" y="27"/>
                      </a:lnTo>
                      <a:lnTo>
                        <a:pt x="27" y="27"/>
                      </a:lnTo>
                      <a:lnTo>
                        <a:pt x="26" y="24"/>
                      </a:lnTo>
                      <a:lnTo>
                        <a:pt x="25" y="22"/>
                      </a:lnTo>
                      <a:lnTo>
                        <a:pt x="25" y="15"/>
                      </a:lnTo>
                      <a:lnTo>
                        <a:pt x="25" y="9"/>
                      </a:lnTo>
                      <a:lnTo>
                        <a:pt x="25" y="2"/>
                      </a:lnTo>
                      <a:lnTo>
                        <a:pt x="25" y="2"/>
                      </a:lnTo>
                      <a:lnTo>
                        <a:pt x="21" y="2"/>
                      </a:lnTo>
                      <a:lnTo>
                        <a:pt x="18" y="1"/>
                      </a:lnTo>
                      <a:lnTo>
                        <a:pt x="10" y="0"/>
                      </a:lnTo>
                      <a:lnTo>
                        <a:pt x="10" y="0"/>
                      </a:lnTo>
                      <a:lnTo>
                        <a:pt x="10" y="2"/>
                      </a:lnTo>
                      <a:lnTo>
                        <a:pt x="16" y="10"/>
                      </a:lnTo>
                      <a:lnTo>
                        <a:pt x="16" y="10"/>
                      </a:lnTo>
                      <a:lnTo>
                        <a:pt x="10" y="14"/>
                      </a:lnTo>
                      <a:lnTo>
                        <a:pt x="6" y="18"/>
                      </a:lnTo>
                      <a:lnTo>
                        <a:pt x="2" y="24"/>
                      </a:lnTo>
                      <a:lnTo>
                        <a:pt x="0" y="30"/>
                      </a:lnTo>
                      <a:lnTo>
                        <a:pt x="0" y="35"/>
                      </a:lnTo>
                      <a:lnTo>
                        <a:pt x="0" y="42"/>
                      </a:lnTo>
                      <a:lnTo>
                        <a:pt x="2" y="47"/>
                      </a:lnTo>
                      <a:lnTo>
                        <a:pt x="7" y="51"/>
                      </a:lnTo>
                      <a:lnTo>
                        <a:pt x="7" y="51"/>
                      </a:lnTo>
                      <a:lnTo>
                        <a:pt x="12" y="56"/>
                      </a:lnTo>
                      <a:lnTo>
                        <a:pt x="16" y="61"/>
                      </a:lnTo>
                      <a:lnTo>
                        <a:pt x="23" y="73"/>
                      </a:lnTo>
                      <a:lnTo>
                        <a:pt x="28" y="84"/>
                      </a:lnTo>
                      <a:lnTo>
                        <a:pt x="35" y="96"/>
                      </a:lnTo>
                      <a:lnTo>
                        <a:pt x="35" y="96"/>
                      </a:lnTo>
                      <a:lnTo>
                        <a:pt x="32" y="98"/>
                      </a:lnTo>
                      <a:lnTo>
                        <a:pt x="29" y="100"/>
                      </a:lnTo>
                      <a:lnTo>
                        <a:pt x="27" y="106"/>
                      </a:lnTo>
                      <a:lnTo>
                        <a:pt x="27" y="106"/>
                      </a:lnTo>
                      <a:lnTo>
                        <a:pt x="26" y="113"/>
                      </a:lnTo>
                      <a:lnTo>
                        <a:pt x="28" y="121"/>
                      </a:lnTo>
                      <a:lnTo>
                        <a:pt x="33" y="134"/>
                      </a:lnTo>
                      <a:lnTo>
                        <a:pt x="35" y="141"/>
                      </a:lnTo>
                      <a:lnTo>
                        <a:pt x="35" y="149"/>
                      </a:lnTo>
                      <a:lnTo>
                        <a:pt x="34" y="152"/>
                      </a:lnTo>
                      <a:lnTo>
                        <a:pt x="33" y="156"/>
                      </a:lnTo>
                      <a:lnTo>
                        <a:pt x="29" y="159"/>
                      </a:lnTo>
                      <a:lnTo>
                        <a:pt x="26" y="162"/>
                      </a:lnTo>
                      <a:lnTo>
                        <a:pt x="26" y="162"/>
                      </a:lnTo>
                      <a:lnTo>
                        <a:pt x="25" y="164"/>
                      </a:lnTo>
                      <a:lnTo>
                        <a:pt x="24" y="167"/>
                      </a:lnTo>
                      <a:lnTo>
                        <a:pt x="25" y="171"/>
                      </a:lnTo>
                      <a:lnTo>
                        <a:pt x="26" y="173"/>
                      </a:lnTo>
                      <a:lnTo>
                        <a:pt x="26" y="173"/>
                      </a:lnTo>
                      <a:lnTo>
                        <a:pt x="33" y="182"/>
                      </a:lnTo>
                      <a:lnTo>
                        <a:pt x="40" y="190"/>
                      </a:lnTo>
                      <a:lnTo>
                        <a:pt x="46" y="198"/>
                      </a:lnTo>
                      <a:lnTo>
                        <a:pt x="49" y="202"/>
                      </a:lnTo>
                      <a:lnTo>
                        <a:pt x="50" y="207"/>
                      </a:lnTo>
                      <a:lnTo>
                        <a:pt x="50" y="207"/>
                      </a:lnTo>
                      <a:lnTo>
                        <a:pt x="52" y="214"/>
                      </a:lnTo>
                      <a:lnTo>
                        <a:pt x="52" y="222"/>
                      </a:lnTo>
                      <a:lnTo>
                        <a:pt x="53" y="226"/>
                      </a:lnTo>
                      <a:lnTo>
                        <a:pt x="56" y="231"/>
                      </a:lnTo>
                      <a:lnTo>
                        <a:pt x="58" y="235"/>
                      </a:lnTo>
                      <a:lnTo>
                        <a:pt x="61" y="240"/>
                      </a:lnTo>
                      <a:lnTo>
                        <a:pt x="61" y="240"/>
                      </a:lnTo>
                      <a:lnTo>
                        <a:pt x="62" y="241"/>
                      </a:lnTo>
                      <a:lnTo>
                        <a:pt x="62" y="242"/>
                      </a:lnTo>
                      <a:lnTo>
                        <a:pt x="61" y="247"/>
                      </a:lnTo>
                      <a:lnTo>
                        <a:pt x="61" y="247"/>
                      </a:lnTo>
                      <a:lnTo>
                        <a:pt x="67" y="247"/>
                      </a:lnTo>
                      <a:lnTo>
                        <a:pt x="70" y="249"/>
                      </a:lnTo>
                      <a:lnTo>
                        <a:pt x="73" y="251"/>
                      </a:lnTo>
                      <a:lnTo>
                        <a:pt x="75" y="255"/>
                      </a:lnTo>
                      <a:lnTo>
                        <a:pt x="79" y="262"/>
                      </a:lnTo>
                      <a:lnTo>
                        <a:pt x="82" y="265"/>
                      </a:lnTo>
                      <a:lnTo>
                        <a:pt x="85" y="268"/>
                      </a:lnTo>
                      <a:lnTo>
                        <a:pt x="85" y="268"/>
                      </a:lnTo>
                      <a:lnTo>
                        <a:pt x="87" y="270"/>
                      </a:lnTo>
                      <a:lnTo>
                        <a:pt x="91" y="271"/>
                      </a:lnTo>
                      <a:lnTo>
                        <a:pt x="99" y="271"/>
                      </a:lnTo>
                      <a:lnTo>
                        <a:pt x="102" y="270"/>
                      </a:lnTo>
                      <a:lnTo>
                        <a:pt x="104" y="268"/>
                      </a:lnTo>
                      <a:lnTo>
                        <a:pt x="108" y="266"/>
                      </a:lnTo>
                      <a:lnTo>
                        <a:pt x="109" y="264"/>
                      </a:lnTo>
                      <a:lnTo>
                        <a:pt x="109" y="264"/>
                      </a:lnTo>
                      <a:lnTo>
                        <a:pt x="109" y="259"/>
                      </a:lnTo>
                      <a:lnTo>
                        <a:pt x="109" y="256"/>
                      </a:lnTo>
                      <a:lnTo>
                        <a:pt x="108" y="247"/>
                      </a:lnTo>
                      <a:lnTo>
                        <a:pt x="107" y="242"/>
                      </a:lnTo>
                      <a:lnTo>
                        <a:pt x="108" y="238"/>
                      </a:lnTo>
                      <a:lnTo>
                        <a:pt x="109" y="233"/>
                      </a:lnTo>
                      <a:lnTo>
                        <a:pt x="111" y="230"/>
                      </a:lnTo>
                      <a:lnTo>
                        <a:pt x="111" y="230"/>
                      </a:lnTo>
                      <a:lnTo>
                        <a:pt x="114" y="226"/>
                      </a:lnTo>
                      <a:lnTo>
                        <a:pt x="117" y="224"/>
                      </a:lnTo>
                      <a:lnTo>
                        <a:pt x="125" y="220"/>
                      </a:lnTo>
                      <a:lnTo>
                        <a:pt x="132" y="216"/>
                      </a:lnTo>
                      <a:lnTo>
                        <a:pt x="134" y="214"/>
                      </a:lnTo>
                      <a:lnTo>
                        <a:pt x="135" y="210"/>
                      </a:lnTo>
                      <a:lnTo>
                        <a:pt x="135" y="210"/>
                      </a:lnTo>
                      <a:lnTo>
                        <a:pt x="141" y="192"/>
                      </a:lnTo>
                      <a:lnTo>
                        <a:pt x="143" y="183"/>
                      </a:lnTo>
                      <a:lnTo>
                        <a:pt x="147" y="173"/>
                      </a:lnTo>
                      <a:lnTo>
                        <a:pt x="147" y="173"/>
                      </a:lnTo>
                      <a:lnTo>
                        <a:pt x="148" y="168"/>
                      </a:lnTo>
                      <a:lnTo>
                        <a:pt x="149" y="163"/>
                      </a:lnTo>
                      <a:lnTo>
                        <a:pt x="148" y="157"/>
                      </a:lnTo>
                      <a:lnTo>
                        <a:pt x="147" y="152"/>
                      </a:lnTo>
                      <a:lnTo>
                        <a:pt x="144" y="148"/>
                      </a:lnTo>
                      <a:lnTo>
                        <a:pt x="141" y="143"/>
                      </a:lnTo>
                      <a:lnTo>
                        <a:pt x="136" y="140"/>
                      </a:lnTo>
                      <a:lnTo>
                        <a:pt x="132" y="137"/>
                      </a:lnTo>
                      <a:lnTo>
                        <a:pt x="132" y="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1" name="Freeform: Shape 284"/>
                <p:cNvSpPr/>
                <p:nvPr/>
              </p:nvSpPr>
              <p:spPr bwMode="auto">
                <a:xfrm>
                  <a:off x="3948113" y="3900488"/>
                  <a:ext cx="15875" cy="7937"/>
                </a:xfrm>
                <a:custGeom>
                  <a:avLst/>
                  <a:gdLst>
                    <a:gd name="T0" fmla="*/ 0 w 19"/>
                    <a:gd name="T1" fmla="*/ 10 h 10"/>
                    <a:gd name="T2" fmla="*/ 0 w 19"/>
                    <a:gd name="T3" fmla="*/ 10 h 10"/>
                    <a:gd name="T4" fmla="*/ 19 w 19"/>
                    <a:gd name="T5" fmla="*/ 3 h 10"/>
                    <a:gd name="T6" fmla="*/ 19 w 19"/>
                    <a:gd name="T7" fmla="*/ 3 h 10"/>
                    <a:gd name="T8" fmla="*/ 19 w 19"/>
                    <a:gd name="T9" fmla="*/ 0 h 10"/>
                    <a:gd name="T10" fmla="*/ 0 w 19"/>
                    <a:gd name="T11" fmla="*/ 10 h 10"/>
                  </a:gdLst>
                  <a:ahLst/>
                  <a:cxnLst>
                    <a:cxn ang="0">
                      <a:pos x="T0" y="T1"/>
                    </a:cxn>
                    <a:cxn ang="0">
                      <a:pos x="T2" y="T3"/>
                    </a:cxn>
                    <a:cxn ang="0">
                      <a:pos x="T4" y="T5"/>
                    </a:cxn>
                    <a:cxn ang="0">
                      <a:pos x="T6" y="T7"/>
                    </a:cxn>
                    <a:cxn ang="0">
                      <a:pos x="T8" y="T9"/>
                    </a:cxn>
                    <a:cxn ang="0">
                      <a:pos x="T10" y="T11"/>
                    </a:cxn>
                  </a:cxnLst>
                  <a:rect l="0" t="0" r="r" b="b"/>
                  <a:pathLst>
                    <a:path w="19" h="10">
                      <a:moveTo>
                        <a:pt x="0" y="10"/>
                      </a:moveTo>
                      <a:lnTo>
                        <a:pt x="0" y="10"/>
                      </a:lnTo>
                      <a:lnTo>
                        <a:pt x="19" y="3"/>
                      </a:lnTo>
                      <a:lnTo>
                        <a:pt x="19" y="3"/>
                      </a:lnTo>
                      <a:lnTo>
                        <a:pt x="19" y="0"/>
                      </a:lnTo>
                      <a:lnTo>
                        <a:pt x="0" y="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36" name="Group 219"/>
              <p:cNvGrpSpPr/>
              <p:nvPr/>
            </p:nvGrpSpPr>
            <p:grpSpPr>
              <a:xfrm>
                <a:off x="5395164" y="3003378"/>
                <a:ext cx="1532118" cy="1714167"/>
                <a:chOff x="1041400" y="3132138"/>
                <a:chExt cx="1349375" cy="1509712"/>
              </a:xfrm>
              <a:grpFill/>
            </p:grpSpPr>
            <p:sp>
              <p:nvSpPr>
                <p:cNvPr id="94" name="Freeform: Shape 277"/>
                <p:cNvSpPr/>
                <p:nvPr/>
              </p:nvSpPr>
              <p:spPr bwMode="auto">
                <a:xfrm>
                  <a:off x="2209800" y="4117975"/>
                  <a:ext cx="180975" cy="303212"/>
                </a:xfrm>
                <a:custGeom>
                  <a:avLst/>
                  <a:gdLst>
                    <a:gd name="T0" fmla="*/ 208 w 227"/>
                    <a:gd name="T1" fmla="*/ 11 h 382"/>
                    <a:gd name="T2" fmla="*/ 196 w 227"/>
                    <a:gd name="T3" fmla="*/ 1 h 382"/>
                    <a:gd name="T4" fmla="*/ 186 w 227"/>
                    <a:gd name="T5" fmla="*/ 0 h 382"/>
                    <a:gd name="T6" fmla="*/ 174 w 227"/>
                    <a:gd name="T7" fmla="*/ 7 h 382"/>
                    <a:gd name="T8" fmla="*/ 158 w 227"/>
                    <a:gd name="T9" fmla="*/ 33 h 382"/>
                    <a:gd name="T10" fmla="*/ 151 w 227"/>
                    <a:gd name="T11" fmla="*/ 38 h 382"/>
                    <a:gd name="T12" fmla="*/ 136 w 227"/>
                    <a:gd name="T13" fmla="*/ 51 h 382"/>
                    <a:gd name="T14" fmla="*/ 134 w 227"/>
                    <a:gd name="T15" fmla="*/ 65 h 382"/>
                    <a:gd name="T16" fmla="*/ 127 w 227"/>
                    <a:gd name="T17" fmla="*/ 92 h 382"/>
                    <a:gd name="T18" fmla="*/ 111 w 227"/>
                    <a:gd name="T19" fmla="*/ 110 h 382"/>
                    <a:gd name="T20" fmla="*/ 94 w 227"/>
                    <a:gd name="T21" fmla="*/ 113 h 382"/>
                    <a:gd name="T22" fmla="*/ 72 w 227"/>
                    <a:gd name="T23" fmla="*/ 104 h 382"/>
                    <a:gd name="T24" fmla="*/ 44 w 227"/>
                    <a:gd name="T25" fmla="*/ 85 h 382"/>
                    <a:gd name="T26" fmla="*/ 38 w 227"/>
                    <a:gd name="T27" fmla="*/ 107 h 382"/>
                    <a:gd name="T28" fmla="*/ 39 w 227"/>
                    <a:gd name="T29" fmla="*/ 120 h 382"/>
                    <a:gd name="T30" fmla="*/ 49 w 227"/>
                    <a:gd name="T31" fmla="*/ 129 h 382"/>
                    <a:gd name="T32" fmla="*/ 60 w 227"/>
                    <a:gd name="T33" fmla="*/ 152 h 382"/>
                    <a:gd name="T34" fmla="*/ 59 w 227"/>
                    <a:gd name="T35" fmla="*/ 174 h 382"/>
                    <a:gd name="T36" fmla="*/ 37 w 227"/>
                    <a:gd name="T37" fmla="*/ 209 h 382"/>
                    <a:gd name="T38" fmla="*/ 14 w 227"/>
                    <a:gd name="T39" fmla="*/ 244 h 382"/>
                    <a:gd name="T40" fmla="*/ 3 w 227"/>
                    <a:gd name="T41" fmla="*/ 254 h 382"/>
                    <a:gd name="T42" fmla="*/ 1 w 227"/>
                    <a:gd name="T43" fmla="*/ 268 h 382"/>
                    <a:gd name="T44" fmla="*/ 1 w 227"/>
                    <a:gd name="T45" fmla="*/ 302 h 382"/>
                    <a:gd name="T46" fmla="*/ 10 w 227"/>
                    <a:gd name="T47" fmla="*/ 336 h 382"/>
                    <a:gd name="T48" fmla="*/ 26 w 227"/>
                    <a:gd name="T49" fmla="*/ 364 h 382"/>
                    <a:gd name="T50" fmla="*/ 50 w 227"/>
                    <a:gd name="T51" fmla="*/ 380 h 382"/>
                    <a:gd name="T52" fmla="*/ 83 w 227"/>
                    <a:gd name="T53" fmla="*/ 378 h 382"/>
                    <a:gd name="T54" fmla="*/ 116 w 227"/>
                    <a:gd name="T55" fmla="*/ 368 h 382"/>
                    <a:gd name="T56" fmla="*/ 128 w 227"/>
                    <a:gd name="T57" fmla="*/ 367 h 382"/>
                    <a:gd name="T58" fmla="*/ 120 w 227"/>
                    <a:gd name="T59" fmla="*/ 343 h 382"/>
                    <a:gd name="T60" fmla="*/ 120 w 227"/>
                    <a:gd name="T61" fmla="*/ 317 h 382"/>
                    <a:gd name="T62" fmla="*/ 126 w 227"/>
                    <a:gd name="T63" fmla="*/ 293 h 382"/>
                    <a:gd name="T64" fmla="*/ 141 w 227"/>
                    <a:gd name="T65" fmla="*/ 274 h 382"/>
                    <a:gd name="T66" fmla="*/ 162 w 227"/>
                    <a:gd name="T67" fmla="*/ 264 h 382"/>
                    <a:gd name="T68" fmla="*/ 171 w 227"/>
                    <a:gd name="T69" fmla="*/ 259 h 382"/>
                    <a:gd name="T70" fmla="*/ 178 w 227"/>
                    <a:gd name="T71" fmla="*/ 245 h 382"/>
                    <a:gd name="T72" fmla="*/ 180 w 227"/>
                    <a:gd name="T73" fmla="*/ 229 h 382"/>
                    <a:gd name="T74" fmla="*/ 188 w 227"/>
                    <a:gd name="T75" fmla="*/ 194 h 382"/>
                    <a:gd name="T76" fmla="*/ 207 w 227"/>
                    <a:gd name="T77" fmla="*/ 163 h 382"/>
                    <a:gd name="T78" fmla="*/ 219 w 227"/>
                    <a:gd name="T79" fmla="*/ 150 h 382"/>
                    <a:gd name="T80" fmla="*/ 226 w 227"/>
                    <a:gd name="T81" fmla="*/ 134 h 382"/>
                    <a:gd name="T82" fmla="*/ 226 w 227"/>
                    <a:gd name="T83" fmla="*/ 117 h 382"/>
                    <a:gd name="T84" fmla="*/ 215 w 227"/>
                    <a:gd name="T85" fmla="*/ 87 h 382"/>
                    <a:gd name="T86" fmla="*/ 202 w 227"/>
                    <a:gd name="T87" fmla="*/ 51 h 382"/>
                    <a:gd name="T88" fmla="*/ 204 w 227"/>
                    <a:gd name="T89" fmla="*/ 26 h 382"/>
                    <a:gd name="T90" fmla="*/ 209 w 227"/>
                    <a:gd name="T91" fmla="*/ 1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382">
                      <a:moveTo>
                        <a:pt x="209" y="13"/>
                      </a:moveTo>
                      <a:lnTo>
                        <a:pt x="209" y="13"/>
                      </a:lnTo>
                      <a:lnTo>
                        <a:pt x="208" y="11"/>
                      </a:lnTo>
                      <a:lnTo>
                        <a:pt x="206" y="7"/>
                      </a:lnTo>
                      <a:lnTo>
                        <a:pt x="201" y="3"/>
                      </a:lnTo>
                      <a:lnTo>
                        <a:pt x="196" y="1"/>
                      </a:lnTo>
                      <a:lnTo>
                        <a:pt x="196" y="1"/>
                      </a:lnTo>
                      <a:lnTo>
                        <a:pt x="191" y="0"/>
                      </a:lnTo>
                      <a:lnTo>
                        <a:pt x="186" y="0"/>
                      </a:lnTo>
                      <a:lnTo>
                        <a:pt x="183" y="1"/>
                      </a:lnTo>
                      <a:lnTo>
                        <a:pt x="179" y="2"/>
                      </a:lnTo>
                      <a:lnTo>
                        <a:pt x="174" y="7"/>
                      </a:lnTo>
                      <a:lnTo>
                        <a:pt x="170" y="12"/>
                      </a:lnTo>
                      <a:lnTo>
                        <a:pt x="162" y="27"/>
                      </a:lnTo>
                      <a:lnTo>
                        <a:pt x="158" y="33"/>
                      </a:lnTo>
                      <a:lnTo>
                        <a:pt x="154" y="36"/>
                      </a:lnTo>
                      <a:lnTo>
                        <a:pt x="151" y="38"/>
                      </a:lnTo>
                      <a:lnTo>
                        <a:pt x="151" y="38"/>
                      </a:lnTo>
                      <a:lnTo>
                        <a:pt x="145" y="42"/>
                      </a:lnTo>
                      <a:lnTo>
                        <a:pt x="140" y="46"/>
                      </a:lnTo>
                      <a:lnTo>
                        <a:pt x="136" y="51"/>
                      </a:lnTo>
                      <a:lnTo>
                        <a:pt x="135" y="55"/>
                      </a:lnTo>
                      <a:lnTo>
                        <a:pt x="135" y="55"/>
                      </a:lnTo>
                      <a:lnTo>
                        <a:pt x="134" y="65"/>
                      </a:lnTo>
                      <a:lnTo>
                        <a:pt x="133" y="75"/>
                      </a:lnTo>
                      <a:lnTo>
                        <a:pt x="130" y="83"/>
                      </a:lnTo>
                      <a:lnTo>
                        <a:pt x="127" y="92"/>
                      </a:lnTo>
                      <a:lnTo>
                        <a:pt x="122" y="99"/>
                      </a:lnTo>
                      <a:lnTo>
                        <a:pt x="117" y="105"/>
                      </a:lnTo>
                      <a:lnTo>
                        <a:pt x="111" y="110"/>
                      </a:lnTo>
                      <a:lnTo>
                        <a:pt x="103" y="113"/>
                      </a:lnTo>
                      <a:lnTo>
                        <a:pt x="103" y="113"/>
                      </a:lnTo>
                      <a:lnTo>
                        <a:pt x="94" y="113"/>
                      </a:lnTo>
                      <a:lnTo>
                        <a:pt x="86" y="112"/>
                      </a:lnTo>
                      <a:lnTo>
                        <a:pt x="79" y="109"/>
                      </a:lnTo>
                      <a:lnTo>
                        <a:pt x="72" y="104"/>
                      </a:lnTo>
                      <a:lnTo>
                        <a:pt x="59" y="94"/>
                      </a:lnTo>
                      <a:lnTo>
                        <a:pt x="52" y="90"/>
                      </a:lnTo>
                      <a:lnTo>
                        <a:pt x="44" y="85"/>
                      </a:lnTo>
                      <a:lnTo>
                        <a:pt x="44" y="85"/>
                      </a:lnTo>
                      <a:lnTo>
                        <a:pt x="42" y="95"/>
                      </a:lnTo>
                      <a:lnTo>
                        <a:pt x="38" y="107"/>
                      </a:lnTo>
                      <a:lnTo>
                        <a:pt x="38" y="112"/>
                      </a:lnTo>
                      <a:lnTo>
                        <a:pt x="38" y="116"/>
                      </a:lnTo>
                      <a:lnTo>
                        <a:pt x="39" y="120"/>
                      </a:lnTo>
                      <a:lnTo>
                        <a:pt x="42" y="123"/>
                      </a:lnTo>
                      <a:lnTo>
                        <a:pt x="42" y="123"/>
                      </a:lnTo>
                      <a:lnTo>
                        <a:pt x="49" y="129"/>
                      </a:lnTo>
                      <a:lnTo>
                        <a:pt x="54" y="136"/>
                      </a:lnTo>
                      <a:lnTo>
                        <a:pt x="58" y="144"/>
                      </a:lnTo>
                      <a:lnTo>
                        <a:pt x="60" y="152"/>
                      </a:lnTo>
                      <a:lnTo>
                        <a:pt x="61" y="159"/>
                      </a:lnTo>
                      <a:lnTo>
                        <a:pt x="60" y="167"/>
                      </a:lnTo>
                      <a:lnTo>
                        <a:pt x="59" y="174"/>
                      </a:lnTo>
                      <a:lnTo>
                        <a:pt x="55" y="178"/>
                      </a:lnTo>
                      <a:lnTo>
                        <a:pt x="55" y="178"/>
                      </a:lnTo>
                      <a:lnTo>
                        <a:pt x="37" y="209"/>
                      </a:lnTo>
                      <a:lnTo>
                        <a:pt x="18" y="241"/>
                      </a:lnTo>
                      <a:lnTo>
                        <a:pt x="18" y="241"/>
                      </a:lnTo>
                      <a:lnTo>
                        <a:pt x="14" y="244"/>
                      </a:lnTo>
                      <a:lnTo>
                        <a:pt x="9" y="248"/>
                      </a:lnTo>
                      <a:lnTo>
                        <a:pt x="4" y="252"/>
                      </a:lnTo>
                      <a:lnTo>
                        <a:pt x="3" y="254"/>
                      </a:lnTo>
                      <a:lnTo>
                        <a:pt x="2" y="257"/>
                      </a:lnTo>
                      <a:lnTo>
                        <a:pt x="2" y="257"/>
                      </a:lnTo>
                      <a:lnTo>
                        <a:pt x="1" y="268"/>
                      </a:lnTo>
                      <a:lnTo>
                        <a:pt x="0" y="279"/>
                      </a:lnTo>
                      <a:lnTo>
                        <a:pt x="0" y="291"/>
                      </a:lnTo>
                      <a:lnTo>
                        <a:pt x="1" y="302"/>
                      </a:lnTo>
                      <a:lnTo>
                        <a:pt x="3" y="315"/>
                      </a:lnTo>
                      <a:lnTo>
                        <a:pt x="5" y="326"/>
                      </a:lnTo>
                      <a:lnTo>
                        <a:pt x="10" y="336"/>
                      </a:lnTo>
                      <a:lnTo>
                        <a:pt x="14" y="347"/>
                      </a:lnTo>
                      <a:lnTo>
                        <a:pt x="19" y="356"/>
                      </a:lnTo>
                      <a:lnTo>
                        <a:pt x="26" y="364"/>
                      </a:lnTo>
                      <a:lnTo>
                        <a:pt x="33" y="370"/>
                      </a:lnTo>
                      <a:lnTo>
                        <a:pt x="41" y="376"/>
                      </a:lnTo>
                      <a:lnTo>
                        <a:pt x="50" y="380"/>
                      </a:lnTo>
                      <a:lnTo>
                        <a:pt x="60" y="382"/>
                      </a:lnTo>
                      <a:lnTo>
                        <a:pt x="70" y="381"/>
                      </a:lnTo>
                      <a:lnTo>
                        <a:pt x="83" y="378"/>
                      </a:lnTo>
                      <a:lnTo>
                        <a:pt x="83" y="378"/>
                      </a:lnTo>
                      <a:lnTo>
                        <a:pt x="103" y="370"/>
                      </a:lnTo>
                      <a:lnTo>
                        <a:pt x="116" y="368"/>
                      </a:lnTo>
                      <a:lnTo>
                        <a:pt x="121" y="367"/>
                      </a:lnTo>
                      <a:lnTo>
                        <a:pt x="128" y="367"/>
                      </a:lnTo>
                      <a:lnTo>
                        <a:pt x="128" y="367"/>
                      </a:lnTo>
                      <a:lnTo>
                        <a:pt x="125" y="359"/>
                      </a:lnTo>
                      <a:lnTo>
                        <a:pt x="122" y="351"/>
                      </a:lnTo>
                      <a:lnTo>
                        <a:pt x="120" y="343"/>
                      </a:lnTo>
                      <a:lnTo>
                        <a:pt x="119" y="334"/>
                      </a:lnTo>
                      <a:lnTo>
                        <a:pt x="119" y="325"/>
                      </a:lnTo>
                      <a:lnTo>
                        <a:pt x="120" y="317"/>
                      </a:lnTo>
                      <a:lnTo>
                        <a:pt x="121" y="309"/>
                      </a:lnTo>
                      <a:lnTo>
                        <a:pt x="124" y="301"/>
                      </a:lnTo>
                      <a:lnTo>
                        <a:pt x="126" y="293"/>
                      </a:lnTo>
                      <a:lnTo>
                        <a:pt x="130" y="286"/>
                      </a:lnTo>
                      <a:lnTo>
                        <a:pt x="135" y="279"/>
                      </a:lnTo>
                      <a:lnTo>
                        <a:pt x="141" y="274"/>
                      </a:lnTo>
                      <a:lnTo>
                        <a:pt x="146" y="269"/>
                      </a:lnTo>
                      <a:lnTo>
                        <a:pt x="154" y="266"/>
                      </a:lnTo>
                      <a:lnTo>
                        <a:pt x="162" y="264"/>
                      </a:lnTo>
                      <a:lnTo>
                        <a:pt x="171" y="261"/>
                      </a:lnTo>
                      <a:lnTo>
                        <a:pt x="171" y="261"/>
                      </a:lnTo>
                      <a:lnTo>
                        <a:pt x="171" y="259"/>
                      </a:lnTo>
                      <a:lnTo>
                        <a:pt x="173" y="256"/>
                      </a:lnTo>
                      <a:lnTo>
                        <a:pt x="175" y="250"/>
                      </a:lnTo>
                      <a:lnTo>
                        <a:pt x="178" y="245"/>
                      </a:lnTo>
                      <a:lnTo>
                        <a:pt x="179" y="242"/>
                      </a:lnTo>
                      <a:lnTo>
                        <a:pt x="179" y="242"/>
                      </a:lnTo>
                      <a:lnTo>
                        <a:pt x="180" y="229"/>
                      </a:lnTo>
                      <a:lnTo>
                        <a:pt x="183" y="217"/>
                      </a:lnTo>
                      <a:lnTo>
                        <a:pt x="185" y="206"/>
                      </a:lnTo>
                      <a:lnTo>
                        <a:pt x="188" y="194"/>
                      </a:lnTo>
                      <a:lnTo>
                        <a:pt x="193" y="183"/>
                      </a:lnTo>
                      <a:lnTo>
                        <a:pt x="199" y="174"/>
                      </a:lnTo>
                      <a:lnTo>
                        <a:pt x="207" y="163"/>
                      </a:lnTo>
                      <a:lnTo>
                        <a:pt x="215" y="154"/>
                      </a:lnTo>
                      <a:lnTo>
                        <a:pt x="215" y="154"/>
                      </a:lnTo>
                      <a:lnTo>
                        <a:pt x="219" y="150"/>
                      </a:lnTo>
                      <a:lnTo>
                        <a:pt x="223" y="145"/>
                      </a:lnTo>
                      <a:lnTo>
                        <a:pt x="225" y="140"/>
                      </a:lnTo>
                      <a:lnTo>
                        <a:pt x="226" y="134"/>
                      </a:lnTo>
                      <a:lnTo>
                        <a:pt x="227" y="128"/>
                      </a:lnTo>
                      <a:lnTo>
                        <a:pt x="227" y="123"/>
                      </a:lnTo>
                      <a:lnTo>
                        <a:pt x="226" y="117"/>
                      </a:lnTo>
                      <a:lnTo>
                        <a:pt x="225" y="111"/>
                      </a:lnTo>
                      <a:lnTo>
                        <a:pt x="225" y="111"/>
                      </a:lnTo>
                      <a:lnTo>
                        <a:pt x="215" y="87"/>
                      </a:lnTo>
                      <a:lnTo>
                        <a:pt x="209" y="76"/>
                      </a:lnTo>
                      <a:lnTo>
                        <a:pt x="206" y="63"/>
                      </a:lnTo>
                      <a:lnTo>
                        <a:pt x="202" y="51"/>
                      </a:lnTo>
                      <a:lnTo>
                        <a:pt x="202" y="38"/>
                      </a:lnTo>
                      <a:lnTo>
                        <a:pt x="202" y="33"/>
                      </a:lnTo>
                      <a:lnTo>
                        <a:pt x="204" y="26"/>
                      </a:lnTo>
                      <a:lnTo>
                        <a:pt x="206" y="20"/>
                      </a:lnTo>
                      <a:lnTo>
                        <a:pt x="209" y="13"/>
                      </a:lnTo>
                      <a:lnTo>
                        <a:pt x="209" y="1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5" name="Freeform: Shape 278"/>
                <p:cNvSpPr/>
                <p:nvPr/>
              </p:nvSpPr>
              <p:spPr bwMode="auto">
                <a:xfrm>
                  <a:off x="1041400" y="3132138"/>
                  <a:ext cx="1344613" cy="1509712"/>
                </a:xfrm>
                <a:custGeom>
                  <a:avLst/>
                  <a:gdLst>
                    <a:gd name="T0" fmla="*/ 1088 w 1693"/>
                    <a:gd name="T1" fmla="*/ 141 h 1901"/>
                    <a:gd name="T2" fmla="*/ 1019 w 1693"/>
                    <a:gd name="T3" fmla="*/ 130 h 1901"/>
                    <a:gd name="T4" fmla="*/ 953 w 1693"/>
                    <a:gd name="T5" fmla="*/ 128 h 1901"/>
                    <a:gd name="T6" fmla="*/ 844 w 1693"/>
                    <a:gd name="T7" fmla="*/ 144 h 1901"/>
                    <a:gd name="T8" fmla="*/ 790 w 1693"/>
                    <a:gd name="T9" fmla="*/ 111 h 1901"/>
                    <a:gd name="T10" fmla="*/ 723 w 1693"/>
                    <a:gd name="T11" fmla="*/ 98 h 1901"/>
                    <a:gd name="T12" fmla="*/ 684 w 1693"/>
                    <a:gd name="T13" fmla="*/ 25 h 1901"/>
                    <a:gd name="T14" fmla="*/ 586 w 1693"/>
                    <a:gd name="T15" fmla="*/ 10 h 1901"/>
                    <a:gd name="T16" fmla="*/ 457 w 1693"/>
                    <a:gd name="T17" fmla="*/ 25 h 1901"/>
                    <a:gd name="T18" fmla="*/ 321 w 1693"/>
                    <a:gd name="T19" fmla="*/ 74 h 1901"/>
                    <a:gd name="T20" fmla="*/ 232 w 1693"/>
                    <a:gd name="T21" fmla="*/ 109 h 1901"/>
                    <a:gd name="T22" fmla="*/ 201 w 1693"/>
                    <a:gd name="T23" fmla="*/ 142 h 1901"/>
                    <a:gd name="T24" fmla="*/ 194 w 1693"/>
                    <a:gd name="T25" fmla="*/ 182 h 1901"/>
                    <a:gd name="T26" fmla="*/ 166 w 1693"/>
                    <a:gd name="T27" fmla="*/ 210 h 1901"/>
                    <a:gd name="T28" fmla="*/ 80 w 1693"/>
                    <a:gd name="T29" fmla="*/ 269 h 1901"/>
                    <a:gd name="T30" fmla="*/ 28 w 1693"/>
                    <a:gd name="T31" fmla="*/ 333 h 1901"/>
                    <a:gd name="T32" fmla="*/ 1 w 1693"/>
                    <a:gd name="T33" fmla="*/ 482 h 1901"/>
                    <a:gd name="T34" fmla="*/ 30 w 1693"/>
                    <a:gd name="T35" fmla="*/ 576 h 1901"/>
                    <a:gd name="T36" fmla="*/ 59 w 1693"/>
                    <a:gd name="T37" fmla="*/ 698 h 1901"/>
                    <a:gd name="T38" fmla="*/ 142 w 1693"/>
                    <a:gd name="T39" fmla="*/ 804 h 1901"/>
                    <a:gd name="T40" fmla="*/ 233 w 1693"/>
                    <a:gd name="T41" fmla="*/ 864 h 1901"/>
                    <a:gd name="T42" fmla="*/ 341 w 1693"/>
                    <a:gd name="T43" fmla="*/ 872 h 1901"/>
                    <a:gd name="T44" fmla="*/ 449 w 1693"/>
                    <a:gd name="T45" fmla="*/ 822 h 1901"/>
                    <a:gd name="T46" fmla="*/ 535 w 1693"/>
                    <a:gd name="T47" fmla="*/ 864 h 1901"/>
                    <a:gd name="T48" fmla="*/ 589 w 1693"/>
                    <a:gd name="T49" fmla="*/ 902 h 1901"/>
                    <a:gd name="T50" fmla="*/ 631 w 1693"/>
                    <a:gd name="T51" fmla="*/ 918 h 1901"/>
                    <a:gd name="T52" fmla="*/ 665 w 1693"/>
                    <a:gd name="T53" fmla="*/ 976 h 1901"/>
                    <a:gd name="T54" fmla="*/ 651 w 1693"/>
                    <a:gd name="T55" fmla="*/ 1059 h 1901"/>
                    <a:gd name="T56" fmla="*/ 703 w 1693"/>
                    <a:gd name="T57" fmla="*/ 1119 h 1901"/>
                    <a:gd name="T58" fmla="*/ 724 w 1693"/>
                    <a:gd name="T59" fmla="*/ 1171 h 1901"/>
                    <a:gd name="T60" fmla="*/ 761 w 1693"/>
                    <a:gd name="T61" fmla="*/ 1253 h 1901"/>
                    <a:gd name="T62" fmla="*/ 738 w 1693"/>
                    <a:gd name="T63" fmla="*/ 1410 h 1901"/>
                    <a:gd name="T64" fmla="*/ 786 w 1693"/>
                    <a:gd name="T65" fmla="*/ 1556 h 1901"/>
                    <a:gd name="T66" fmla="*/ 812 w 1693"/>
                    <a:gd name="T67" fmla="*/ 1658 h 1901"/>
                    <a:gd name="T68" fmla="*/ 832 w 1693"/>
                    <a:gd name="T69" fmla="*/ 1750 h 1901"/>
                    <a:gd name="T70" fmla="*/ 867 w 1693"/>
                    <a:gd name="T71" fmla="*/ 1838 h 1901"/>
                    <a:gd name="T72" fmla="*/ 911 w 1693"/>
                    <a:gd name="T73" fmla="*/ 1898 h 1901"/>
                    <a:gd name="T74" fmla="*/ 1001 w 1693"/>
                    <a:gd name="T75" fmla="*/ 1887 h 1901"/>
                    <a:gd name="T76" fmla="*/ 1097 w 1693"/>
                    <a:gd name="T77" fmla="*/ 1876 h 1901"/>
                    <a:gd name="T78" fmla="*/ 1151 w 1693"/>
                    <a:gd name="T79" fmla="*/ 1840 h 1901"/>
                    <a:gd name="T80" fmla="*/ 1200 w 1693"/>
                    <a:gd name="T81" fmla="*/ 1801 h 1901"/>
                    <a:gd name="T82" fmla="*/ 1244 w 1693"/>
                    <a:gd name="T83" fmla="*/ 1712 h 1901"/>
                    <a:gd name="T84" fmla="*/ 1311 w 1693"/>
                    <a:gd name="T85" fmla="*/ 1634 h 1901"/>
                    <a:gd name="T86" fmla="*/ 1329 w 1693"/>
                    <a:gd name="T87" fmla="*/ 1517 h 1901"/>
                    <a:gd name="T88" fmla="*/ 1377 w 1693"/>
                    <a:gd name="T89" fmla="*/ 1452 h 1901"/>
                    <a:gd name="T90" fmla="*/ 1393 w 1693"/>
                    <a:gd name="T91" fmla="*/ 1370 h 1901"/>
                    <a:gd name="T92" fmla="*/ 1430 w 1693"/>
                    <a:gd name="T93" fmla="*/ 1235 h 1901"/>
                    <a:gd name="T94" fmla="*/ 1397 w 1693"/>
                    <a:gd name="T95" fmla="*/ 1121 h 1901"/>
                    <a:gd name="T96" fmla="*/ 1502 w 1693"/>
                    <a:gd name="T97" fmla="*/ 967 h 1901"/>
                    <a:gd name="T98" fmla="*/ 1551 w 1693"/>
                    <a:gd name="T99" fmla="*/ 913 h 1901"/>
                    <a:gd name="T100" fmla="*/ 1670 w 1693"/>
                    <a:gd name="T101" fmla="*/ 791 h 1901"/>
                    <a:gd name="T102" fmla="*/ 1675 w 1693"/>
                    <a:gd name="T103" fmla="*/ 741 h 1901"/>
                    <a:gd name="T104" fmla="*/ 1693 w 1693"/>
                    <a:gd name="T105" fmla="*/ 636 h 1901"/>
                    <a:gd name="T106" fmla="*/ 1560 w 1693"/>
                    <a:gd name="T107" fmla="*/ 677 h 1901"/>
                    <a:gd name="T108" fmla="*/ 1476 w 1693"/>
                    <a:gd name="T109" fmla="*/ 629 h 1901"/>
                    <a:gd name="T110" fmla="*/ 1431 w 1693"/>
                    <a:gd name="T111" fmla="*/ 575 h 1901"/>
                    <a:gd name="T112" fmla="*/ 1403 w 1693"/>
                    <a:gd name="T113" fmla="*/ 534 h 1901"/>
                    <a:gd name="T114" fmla="*/ 1387 w 1693"/>
                    <a:gd name="T115" fmla="*/ 480 h 1901"/>
                    <a:gd name="T116" fmla="*/ 1327 w 1693"/>
                    <a:gd name="T117" fmla="*/ 357 h 1901"/>
                    <a:gd name="T118" fmla="*/ 1275 w 1693"/>
                    <a:gd name="T119" fmla="*/ 246 h 1901"/>
                    <a:gd name="T120" fmla="*/ 1226 w 1693"/>
                    <a:gd name="T121" fmla="*/ 156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3" h="1901">
                      <a:moveTo>
                        <a:pt x="1206" y="156"/>
                      </a:moveTo>
                      <a:lnTo>
                        <a:pt x="1206" y="156"/>
                      </a:lnTo>
                      <a:lnTo>
                        <a:pt x="1191" y="163"/>
                      </a:lnTo>
                      <a:lnTo>
                        <a:pt x="1176" y="166"/>
                      </a:lnTo>
                      <a:lnTo>
                        <a:pt x="1162" y="167"/>
                      </a:lnTo>
                      <a:lnTo>
                        <a:pt x="1148" y="166"/>
                      </a:lnTo>
                      <a:lnTo>
                        <a:pt x="1134" y="163"/>
                      </a:lnTo>
                      <a:lnTo>
                        <a:pt x="1120" y="158"/>
                      </a:lnTo>
                      <a:lnTo>
                        <a:pt x="1107" y="151"/>
                      </a:lnTo>
                      <a:lnTo>
                        <a:pt x="1094" y="143"/>
                      </a:lnTo>
                      <a:lnTo>
                        <a:pt x="1094" y="143"/>
                      </a:lnTo>
                      <a:lnTo>
                        <a:pt x="1088" y="141"/>
                      </a:lnTo>
                      <a:lnTo>
                        <a:pt x="1082" y="139"/>
                      </a:lnTo>
                      <a:lnTo>
                        <a:pt x="1076" y="139"/>
                      </a:lnTo>
                      <a:lnTo>
                        <a:pt x="1069" y="139"/>
                      </a:lnTo>
                      <a:lnTo>
                        <a:pt x="1055" y="141"/>
                      </a:lnTo>
                      <a:lnTo>
                        <a:pt x="1049" y="141"/>
                      </a:lnTo>
                      <a:lnTo>
                        <a:pt x="1042" y="141"/>
                      </a:lnTo>
                      <a:lnTo>
                        <a:pt x="1042" y="141"/>
                      </a:lnTo>
                      <a:lnTo>
                        <a:pt x="1035" y="140"/>
                      </a:lnTo>
                      <a:lnTo>
                        <a:pt x="1028" y="136"/>
                      </a:lnTo>
                      <a:lnTo>
                        <a:pt x="1022" y="133"/>
                      </a:lnTo>
                      <a:lnTo>
                        <a:pt x="1019" y="130"/>
                      </a:lnTo>
                      <a:lnTo>
                        <a:pt x="1019" y="130"/>
                      </a:lnTo>
                      <a:lnTo>
                        <a:pt x="1011" y="120"/>
                      </a:lnTo>
                      <a:lnTo>
                        <a:pt x="1003" y="110"/>
                      </a:lnTo>
                      <a:lnTo>
                        <a:pt x="1000" y="106"/>
                      </a:lnTo>
                      <a:lnTo>
                        <a:pt x="996" y="102"/>
                      </a:lnTo>
                      <a:lnTo>
                        <a:pt x="992" y="100"/>
                      </a:lnTo>
                      <a:lnTo>
                        <a:pt x="988" y="100"/>
                      </a:lnTo>
                      <a:lnTo>
                        <a:pt x="988" y="100"/>
                      </a:lnTo>
                      <a:lnTo>
                        <a:pt x="981" y="102"/>
                      </a:lnTo>
                      <a:lnTo>
                        <a:pt x="975" y="106"/>
                      </a:lnTo>
                      <a:lnTo>
                        <a:pt x="969" y="111"/>
                      </a:lnTo>
                      <a:lnTo>
                        <a:pt x="963" y="117"/>
                      </a:lnTo>
                      <a:lnTo>
                        <a:pt x="953" y="128"/>
                      </a:lnTo>
                      <a:lnTo>
                        <a:pt x="947" y="133"/>
                      </a:lnTo>
                      <a:lnTo>
                        <a:pt x="942" y="136"/>
                      </a:lnTo>
                      <a:lnTo>
                        <a:pt x="942" y="136"/>
                      </a:lnTo>
                      <a:lnTo>
                        <a:pt x="921" y="145"/>
                      </a:lnTo>
                      <a:lnTo>
                        <a:pt x="911" y="149"/>
                      </a:lnTo>
                      <a:lnTo>
                        <a:pt x="900" y="151"/>
                      </a:lnTo>
                      <a:lnTo>
                        <a:pt x="889" y="153"/>
                      </a:lnTo>
                      <a:lnTo>
                        <a:pt x="878" y="153"/>
                      </a:lnTo>
                      <a:lnTo>
                        <a:pt x="867" y="152"/>
                      </a:lnTo>
                      <a:lnTo>
                        <a:pt x="855" y="150"/>
                      </a:lnTo>
                      <a:lnTo>
                        <a:pt x="855" y="150"/>
                      </a:lnTo>
                      <a:lnTo>
                        <a:pt x="844" y="144"/>
                      </a:lnTo>
                      <a:lnTo>
                        <a:pt x="834" y="137"/>
                      </a:lnTo>
                      <a:lnTo>
                        <a:pt x="823" y="128"/>
                      </a:lnTo>
                      <a:lnTo>
                        <a:pt x="814" y="117"/>
                      </a:lnTo>
                      <a:lnTo>
                        <a:pt x="814" y="117"/>
                      </a:lnTo>
                      <a:lnTo>
                        <a:pt x="812" y="116"/>
                      </a:lnTo>
                      <a:lnTo>
                        <a:pt x="810" y="116"/>
                      </a:lnTo>
                      <a:lnTo>
                        <a:pt x="804" y="115"/>
                      </a:lnTo>
                      <a:lnTo>
                        <a:pt x="797" y="117"/>
                      </a:lnTo>
                      <a:lnTo>
                        <a:pt x="792" y="122"/>
                      </a:lnTo>
                      <a:lnTo>
                        <a:pt x="792" y="122"/>
                      </a:lnTo>
                      <a:lnTo>
                        <a:pt x="792" y="116"/>
                      </a:lnTo>
                      <a:lnTo>
                        <a:pt x="790" y="111"/>
                      </a:lnTo>
                      <a:lnTo>
                        <a:pt x="788" y="108"/>
                      </a:lnTo>
                      <a:lnTo>
                        <a:pt x="785" y="105"/>
                      </a:lnTo>
                      <a:lnTo>
                        <a:pt x="782" y="100"/>
                      </a:lnTo>
                      <a:lnTo>
                        <a:pt x="780" y="95"/>
                      </a:lnTo>
                      <a:lnTo>
                        <a:pt x="780" y="91"/>
                      </a:lnTo>
                      <a:lnTo>
                        <a:pt x="781" y="86"/>
                      </a:lnTo>
                      <a:lnTo>
                        <a:pt x="781" y="86"/>
                      </a:lnTo>
                      <a:lnTo>
                        <a:pt x="770" y="92"/>
                      </a:lnTo>
                      <a:lnTo>
                        <a:pt x="759" y="97"/>
                      </a:lnTo>
                      <a:lnTo>
                        <a:pt x="747" y="99"/>
                      </a:lnTo>
                      <a:lnTo>
                        <a:pt x="735" y="99"/>
                      </a:lnTo>
                      <a:lnTo>
                        <a:pt x="723" y="98"/>
                      </a:lnTo>
                      <a:lnTo>
                        <a:pt x="712" y="93"/>
                      </a:lnTo>
                      <a:lnTo>
                        <a:pt x="699" y="87"/>
                      </a:lnTo>
                      <a:lnTo>
                        <a:pt x="688" y="81"/>
                      </a:lnTo>
                      <a:lnTo>
                        <a:pt x="688" y="81"/>
                      </a:lnTo>
                      <a:lnTo>
                        <a:pt x="682" y="75"/>
                      </a:lnTo>
                      <a:lnTo>
                        <a:pt x="678" y="68"/>
                      </a:lnTo>
                      <a:lnTo>
                        <a:pt x="674" y="61"/>
                      </a:lnTo>
                      <a:lnTo>
                        <a:pt x="673" y="53"/>
                      </a:lnTo>
                      <a:lnTo>
                        <a:pt x="673" y="45"/>
                      </a:lnTo>
                      <a:lnTo>
                        <a:pt x="674" y="37"/>
                      </a:lnTo>
                      <a:lnTo>
                        <a:pt x="679" y="31"/>
                      </a:lnTo>
                      <a:lnTo>
                        <a:pt x="684" y="25"/>
                      </a:lnTo>
                      <a:lnTo>
                        <a:pt x="684" y="25"/>
                      </a:lnTo>
                      <a:lnTo>
                        <a:pt x="674" y="18"/>
                      </a:lnTo>
                      <a:lnTo>
                        <a:pt x="664" y="12"/>
                      </a:lnTo>
                      <a:lnTo>
                        <a:pt x="653" y="7"/>
                      </a:lnTo>
                      <a:lnTo>
                        <a:pt x="643" y="3"/>
                      </a:lnTo>
                      <a:lnTo>
                        <a:pt x="631" y="1"/>
                      </a:lnTo>
                      <a:lnTo>
                        <a:pt x="619" y="1"/>
                      </a:lnTo>
                      <a:lnTo>
                        <a:pt x="607" y="3"/>
                      </a:lnTo>
                      <a:lnTo>
                        <a:pt x="595" y="8"/>
                      </a:lnTo>
                      <a:lnTo>
                        <a:pt x="595" y="8"/>
                      </a:lnTo>
                      <a:lnTo>
                        <a:pt x="590" y="9"/>
                      </a:lnTo>
                      <a:lnTo>
                        <a:pt x="586" y="10"/>
                      </a:lnTo>
                      <a:lnTo>
                        <a:pt x="577" y="10"/>
                      </a:lnTo>
                      <a:lnTo>
                        <a:pt x="568" y="9"/>
                      </a:lnTo>
                      <a:lnTo>
                        <a:pt x="558" y="7"/>
                      </a:lnTo>
                      <a:lnTo>
                        <a:pt x="540" y="1"/>
                      </a:lnTo>
                      <a:lnTo>
                        <a:pt x="531" y="0"/>
                      </a:lnTo>
                      <a:lnTo>
                        <a:pt x="523" y="0"/>
                      </a:lnTo>
                      <a:lnTo>
                        <a:pt x="523" y="0"/>
                      </a:lnTo>
                      <a:lnTo>
                        <a:pt x="512" y="2"/>
                      </a:lnTo>
                      <a:lnTo>
                        <a:pt x="500" y="6"/>
                      </a:lnTo>
                      <a:lnTo>
                        <a:pt x="489" y="9"/>
                      </a:lnTo>
                      <a:lnTo>
                        <a:pt x="478" y="15"/>
                      </a:lnTo>
                      <a:lnTo>
                        <a:pt x="457" y="25"/>
                      </a:lnTo>
                      <a:lnTo>
                        <a:pt x="437" y="35"/>
                      </a:lnTo>
                      <a:lnTo>
                        <a:pt x="437" y="35"/>
                      </a:lnTo>
                      <a:lnTo>
                        <a:pt x="430" y="39"/>
                      </a:lnTo>
                      <a:lnTo>
                        <a:pt x="422" y="41"/>
                      </a:lnTo>
                      <a:lnTo>
                        <a:pt x="407" y="45"/>
                      </a:lnTo>
                      <a:lnTo>
                        <a:pt x="375" y="50"/>
                      </a:lnTo>
                      <a:lnTo>
                        <a:pt x="359" y="53"/>
                      </a:lnTo>
                      <a:lnTo>
                        <a:pt x="345" y="58"/>
                      </a:lnTo>
                      <a:lnTo>
                        <a:pt x="338" y="60"/>
                      </a:lnTo>
                      <a:lnTo>
                        <a:pt x="332" y="65"/>
                      </a:lnTo>
                      <a:lnTo>
                        <a:pt x="325" y="69"/>
                      </a:lnTo>
                      <a:lnTo>
                        <a:pt x="321" y="74"/>
                      </a:lnTo>
                      <a:lnTo>
                        <a:pt x="321" y="74"/>
                      </a:lnTo>
                      <a:lnTo>
                        <a:pt x="314" y="83"/>
                      </a:lnTo>
                      <a:lnTo>
                        <a:pt x="307" y="89"/>
                      </a:lnTo>
                      <a:lnTo>
                        <a:pt x="300" y="94"/>
                      </a:lnTo>
                      <a:lnTo>
                        <a:pt x="291" y="98"/>
                      </a:lnTo>
                      <a:lnTo>
                        <a:pt x="291" y="98"/>
                      </a:lnTo>
                      <a:lnTo>
                        <a:pt x="283" y="100"/>
                      </a:lnTo>
                      <a:lnTo>
                        <a:pt x="274" y="101"/>
                      </a:lnTo>
                      <a:lnTo>
                        <a:pt x="257" y="103"/>
                      </a:lnTo>
                      <a:lnTo>
                        <a:pt x="249" y="105"/>
                      </a:lnTo>
                      <a:lnTo>
                        <a:pt x="240" y="107"/>
                      </a:lnTo>
                      <a:lnTo>
                        <a:pt x="232" y="109"/>
                      </a:lnTo>
                      <a:lnTo>
                        <a:pt x="225" y="114"/>
                      </a:lnTo>
                      <a:lnTo>
                        <a:pt x="225" y="114"/>
                      </a:lnTo>
                      <a:lnTo>
                        <a:pt x="219" y="118"/>
                      </a:lnTo>
                      <a:lnTo>
                        <a:pt x="215" y="124"/>
                      </a:lnTo>
                      <a:lnTo>
                        <a:pt x="213" y="127"/>
                      </a:lnTo>
                      <a:lnTo>
                        <a:pt x="212" y="132"/>
                      </a:lnTo>
                      <a:lnTo>
                        <a:pt x="213" y="136"/>
                      </a:lnTo>
                      <a:lnTo>
                        <a:pt x="214" y="141"/>
                      </a:lnTo>
                      <a:lnTo>
                        <a:pt x="214" y="141"/>
                      </a:lnTo>
                      <a:lnTo>
                        <a:pt x="209" y="141"/>
                      </a:lnTo>
                      <a:lnTo>
                        <a:pt x="205" y="141"/>
                      </a:lnTo>
                      <a:lnTo>
                        <a:pt x="201" y="142"/>
                      </a:lnTo>
                      <a:lnTo>
                        <a:pt x="197" y="143"/>
                      </a:lnTo>
                      <a:lnTo>
                        <a:pt x="191" y="148"/>
                      </a:lnTo>
                      <a:lnTo>
                        <a:pt x="187" y="153"/>
                      </a:lnTo>
                      <a:lnTo>
                        <a:pt x="187" y="153"/>
                      </a:lnTo>
                      <a:lnTo>
                        <a:pt x="184" y="156"/>
                      </a:lnTo>
                      <a:lnTo>
                        <a:pt x="183" y="159"/>
                      </a:lnTo>
                      <a:lnTo>
                        <a:pt x="183" y="164"/>
                      </a:lnTo>
                      <a:lnTo>
                        <a:pt x="183" y="167"/>
                      </a:lnTo>
                      <a:lnTo>
                        <a:pt x="185" y="172"/>
                      </a:lnTo>
                      <a:lnTo>
                        <a:pt x="188" y="175"/>
                      </a:lnTo>
                      <a:lnTo>
                        <a:pt x="190" y="178"/>
                      </a:lnTo>
                      <a:lnTo>
                        <a:pt x="194" y="182"/>
                      </a:lnTo>
                      <a:lnTo>
                        <a:pt x="194" y="182"/>
                      </a:lnTo>
                      <a:lnTo>
                        <a:pt x="191" y="182"/>
                      </a:lnTo>
                      <a:lnTo>
                        <a:pt x="189" y="183"/>
                      </a:lnTo>
                      <a:lnTo>
                        <a:pt x="184" y="186"/>
                      </a:lnTo>
                      <a:lnTo>
                        <a:pt x="180" y="190"/>
                      </a:lnTo>
                      <a:lnTo>
                        <a:pt x="177" y="191"/>
                      </a:lnTo>
                      <a:lnTo>
                        <a:pt x="174" y="192"/>
                      </a:lnTo>
                      <a:lnTo>
                        <a:pt x="174" y="192"/>
                      </a:lnTo>
                      <a:lnTo>
                        <a:pt x="174" y="195"/>
                      </a:lnTo>
                      <a:lnTo>
                        <a:pt x="173" y="200"/>
                      </a:lnTo>
                      <a:lnTo>
                        <a:pt x="169" y="207"/>
                      </a:lnTo>
                      <a:lnTo>
                        <a:pt x="166" y="210"/>
                      </a:lnTo>
                      <a:lnTo>
                        <a:pt x="165" y="214"/>
                      </a:lnTo>
                      <a:lnTo>
                        <a:pt x="164" y="217"/>
                      </a:lnTo>
                      <a:lnTo>
                        <a:pt x="165" y="222"/>
                      </a:lnTo>
                      <a:lnTo>
                        <a:pt x="165" y="222"/>
                      </a:lnTo>
                      <a:lnTo>
                        <a:pt x="157" y="223"/>
                      </a:lnTo>
                      <a:lnTo>
                        <a:pt x="150" y="224"/>
                      </a:lnTo>
                      <a:lnTo>
                        <a:pt x="136" y="228"/>
                      </a:lnTo>
                      <a:lnTo>
                        <a:pt x="124" y="234"/>
                      </a:lnTo>
                      <a:lnTo>
                        <a:pt x="113" y="242"/>
                      </a:lnTo>
                      <a:lnTo>
                        <a:pt x="102" y="250"/>
                      </a:lnTo>
                      <a:lnTo>
                        <a:pt x="91" y="259"/>
                      </a:lnTo>
                      <a:lnTo>
                        <a:pt x="80" y="269"/>
                      </a:lnTo>
                      <a:lnTo>
                        <a:pt x="67" y="279"/>
                      </a:lnTo>
                      <a:lnTo>
                        <a:pt x="67" y="279"/>
                      </a:lnTo>
                      <a:lnTo>
                        <a:pt x="66" y="281"/>
                      </a:lnTo>
                      <a:lnTo>
                        <a:pt x="67" y="285"/>
                      </a:lnTo>
                      <a:lnTo>
                        <a:pt x="67" y="289"/>
                      </a:lnTo>
                      <a:lnTo>
                        <a:pt x="66" y="291"/>
                      </a:lnTo>
                      <a:lnTo>
                        <a:pt x="66" y="291"/>
                      </a:lnTo>
                      <a:lnTo>
                        <a:pt x="56" y="298"/>
                      </a:lnTo>
                      <a:lnTo>
                        <a:pt x="48" y="306"/>
                      </a:lnTo>
                      <a:lnTo>
                        <a:pt x="40" y="314"/>
                      </a:lnTo>
                      <a:lnTo>
                        <a:pt x="33" y="324"/>
                      </a:lnTo>
                      <a:lnTo>
                        <a:pt x="28" y="333"/>
                      </a:lnTo>
                      <a:lnTo>
                        <a:pt x="25" y="343"/>
                      </a:lnTo>
                      <a:lnTo>
                        <a:pt x="22" y="354"/>
                      </a:lnTo>
                      <a:lnTo>
                        <a:pt x="20" y="364"/>
                      </a:lnTo>
                      <a:lnTo>
                        <a:pt x="20" y="364"/>
                      </a:lnTo>
                      <a:lnTo>
                        <a:pt x="20" y="373"/>
                      </a:lnTo>
                      <a:lnTo>
                        <a:pt x="18" y="383"/>
                      </a:lnTo>
                      <a:lnTo>
                        <a:pt x="14" y="404"/>
                      </a:lnTo>
                      <a:lnTo>
                        <a:pt x="8" y="424"/>
                      </a:lnTo>
                      <a:lnTo>
                        <a:pt x="3" y="445"/>
                      </a:lnTo>
                      <a:lnTo>
                        <a:pt x="0" y="464"/>
                      </a:lnTo>
                      <a:lnTo>
                        <a:pt x="0" y="473"/>
                      </a:lnTo>
                      <a:lnTo>
                        <a:pt x="1" y="482"/>
                      </a:lnTo>
                      <a:lnTo>
                        <a:pt x="2" y="491"/>
                      </a:lnTo>
                      <a:lnTo>
                        <a:pt x="6" y="499"/>
                      </a:lnTo>
                      <a:lnTo>
                        <a:pt x="10" y="508"/>
                      </a:lnTo>
                      <a:lnTo>
                        <a:pt x="16" y="516"/>
                      </a:lnTo>
                      <a:lnTo>
                        <a:pt x="16" y="516"/>
                      </a:lnTo>
                      <a:lnTo>
                        <a:pt x="20" y="521"/>
                      </a:lnTo>
                      <a:lnTo>
                        <a:pt x="24" y="528"/>
                      </a:lnTo>
                      <a:lnTo>
                        <a:pt x="26" y="534"/>
                      </a:lnTo>
                      <a:lnTo>
                        <a:pt x="28" y="540"/>
                      </a:lnTo>
                      <a:lnTo>
                        <a:pt x="28" y="540"/>
                      </a:lnTo>
                      <a:lnTo>
                        <a:pt x="30" y="558"/>
                      </a:lnTo>
                      <a:lnTo>
                        <a:pt x="30" y="576"/>
                      </a:lnTo>
                      <a:lnTo>
                        <a:pt x="30" y="613"/>
                      </a:lnTo>
                      <a:lnTo>
                        <a:pt x="31" y="649"/>
                      </a:lnTo>
                      <a:lnTo>
                        <a:pt x="32" y="667"/>
                      </a:lnTo>
                      <a:lnTo>
                        <a:pt x="34" y="686"/>
                      </a:lnTo>
                      <a:lnTo>
                        <a:pt x="34" y="686"/>
                      </a:lnTo>
                      <a:lnTo>
                        <a:pt x="35" y="689"/>
                      </a:lnTo>
                      <a:lnTo>
                        <a:pt x="39" y="693"/>
                      </a:lnTo>
                      <a:lnTo>
                        <a:pt x="42" y="694"/>
                      </a:lnTo>
                      <a:lnTo>
                        <a:pt x="45" y="695"/>
                      </a:lnTo>
                      <a:lnTo>
                        <a:pt x="53" y="696"/>
                      </a:lnTo>
                      <a:lnTo>
                        <a:pt x="57" y="697"/>
                      </a:lnTo>
                      <a:lnTo>
                        <a:pt x="59" y="698"/>
                      </a:lnTo>
                      <a:lnTo>
                        <a:pt x="59" y="698"/>
                      </a:lnTo>
                      <a:lnTo>
                        <a:pt x="71" y="715"/>
                      </a:lnTo>
                      <a:lnTo>
                        <a:pt x="82" y="733"/>
                      </a:lnTo>
                      <a:lnTo>
                        <a:pt x="102" y="771"/>
                      </a:lnTo>
                      <a:lnTo>
                        <a:pt x="102" y="771"/>
                      </a:lnTo>
                      <a:lnTo>
                        <a:pt x="105" y="774"/>
                      </a:lnTo>
                      <a:lnTo>
                        <a:pt x="108" y="777"/>
                      </a:lnTo>
                      <a:lnTo>
                        <a:pt x="115" y="781"/>
                      </a:lnTo>
                      <a:lnTo>
                        <a:pt x="122" y="785"/>
                      </a:lnTo>
                      <a:lnTo>
                        <a:pt x="127" y="789"/>
                      </a:lnTo>
                      <a:lnTo>
                        <a:pt x="127" y="789"/>
                      </a:lnTo>
                      <a:lnTo>
                        <a:pt x="142" y="804"/>
                      </a:lnTo>
                      <a:lnTo>
                        <a:pt x="156" y="818"/>
                      </a:lnTo>
                      <a:lnTo>
                        <a:pt x="185" y="846"/>
                      </a:lnTo>
                      <a:lnTo>
                        <a:pt x="185" y="846"/>
                      </a:lnTo>
                      <a:lnTo>
                        <a:pt x="190" y="851"/>
                      </a:lnTo>
                      <a:lnTo>
                        <a:pt x="196" y="855"/>
                      </a:lnTo>
                      <a:lnTo>
                        <a:pt x="201" y="859"/>
                      </a:lnTo>
                      <a:lnTo>
                        <a:pt x="208" y="861"/>
                      </a:lnTo>
                      <a:lnTo>
                        <a:pt x="214" y="863"/>
                      </a:lnTo>
                      <a:lnTo>
                        <a:pt x="221" y="864"/>
                      </a:lnTo>
                      <a:lnTo>
                        <a:pt x="226" y="865"/>
                      </a:lnTo>
                      <a:lnTo>
                        <a:pt x="233" y="864"/>
                      </a:lnTo>
                      <a:lnTo>
                        <a:pt x="233" y="864"/>
                      </a:lnTo>
                      <a:lnTo>
                        <a:pt x="246" y="864"/>
                      </a:lnTo>
                      <a:lnTo>
                        <a:pt x="257" y="864"/>
                      </a:lnTo>
                      <a:lnTo>
                        <a:pt x="266" y="865"/>
                      </a:lnTo>
                      <a:lnTo>
                        <a:pt x="274" y="868"/>
                      </a:lnTo>
                      <a:lnTo>
                        <a:pt x="289" y="872"/>
                      </a:lnTo>
                      <a:lnTo>
                        <a:pt x="300" y="877"/>
                      </a:lnTo>
                      <a:lnTo>
                        <a:pt x="306" y="878"/>
                      </a:lnTo>
                      <a:lnTo>
                        <a:pt x="312" y="879"/>
                      </a:lnTo>
                      <a:lnTo>
                        <a:pt x="318" y="879"/>
                      </a:lnTo>
                      <a:lnTo>
                        <a:pt x="325" y="879"/>
                      </a:lnTo>
                      <a:lnTo>
                        <a:pt x="332" y="877"/>
                      </a:lnTo>
                      <a:lnTo>
                        <a:pt x="341" y="872"/>
                      </a:lnTo>
                      <a:lnTo>
                        <a:pt x="350" y="867"/>
                      </a:lnTo>
                      <a:lnTo>
                        <a:pt x="362" y="860"/>
                      </a:lnTo>
                      <a:lnTo>
                        <a:pt x="362" y="860"/>
                      </a:lnTo>
                      <a:lnTo>
                        <a:pt x="370" y="856"/>
                      </a:lnTo>
                      <a:lnTo>
                        <a:pt x="386" y="851"/>
                      </a:lnTo>
                      <a:lnTo>
                        <a:pt x="423" y="838"/>
                      </a:lnTo>
                      <a:lnTo>
                        <a:pt x="441" y="832"/>
                      </a:lnTo>
                      <a:lnTo>
                        <a:pt x="453" y="827"/>
                      </a:lnTo>
                      <a:lnTo>
                        <a:pt x="456" y="824"/>
                      </a:lnTo>
                      <a:lnTo>
                        <a:pt x="456" y="823"/>
                      </a:lnTo>
                      <a:lnTo>
                        <a:pt x="454" y="822"/>
                      </a:lnTo>
                      <a:lnTo>
                        <a:pt x="449" y="822"/>
                      </a:lnTo>
                      <a:lnTo>
                        <a:pt x="488" y="816"/>
                      </a:lnTo>
                      <a:lnTo>
                        <a:pt x="488" y="816"/>
                      </a:lnTo>
                      <a:lnTo>
                        <a:pt x="490" y="830"/>
                      </a:lnTo>
                      <a:lnTo>
                        <a:pt x="492" y="840"/>
                      </a:lnTo>
                      <a:lnTo>
                        <a:pt x="496" y="847"/>
                      </a:lnTo>
                      <a:lnTo>
                        <a:pt x="500" y="852"/>
                      </a:lnTo>
                      <a:lnTo>
                        <a:pt x="505" y="854"/>
                      </a:lnTo>
                      <a:lnTo>
                        <a:pt x="512" y="856"/>
                      </a:lnTo>
                      <a:lnTo>
                        <a:pt x="531" y="861"/>
                      </a:lnTo>
                      <a:lnTo>
                        <a:pt x="531" y="861"/>
                      </a:lnTo>
                      <a:lnTo>
                        <a:pt x="532" y="862"/>
                      </a:lnTo>
                      <a:lnTo>
                        <a:pt x="535" y="864"/>
                      </a:lnTo>
                      <a:lnTo>
                        <a:pt x="537" y="871"/>
                      </a:lnTo>
                      <a:lnTo>
                        <a:pt x="539" y="880"/>
                      </a:lnTo>
                      <a:lnTo>
                        <a:pt x="541" y="884"/>
                      </a:lnTo>
                      <a:lnTo>
                        <a:pt x="544" y="886"/>
                      </a:lnTo>
                      <a:lnTo>
                        <a:pt x="544" y="886"/>
                      </a:lnTo>
                      <a:lnTo>
                        <a:pt x="547" y="889"/>
                      </a:lnTo>
                      <a:lnTo>
                        <a:pt x="552" y="893"/>
                      </a:lnTo>
                      <a:lnTo>
                        <a:pt x="563" y="896"/>
                      </a:lnTo>
                      <a:lnTo>
                        <a:pt x="573" y="898"/>
                      </a:lnTo>
                      <a:lnTo>
                        <a:pt x="586" y="899"/>
                      </a:lnTo>
                      <a:lnTo>
                        <a:pt x="586" y="899"/>
                      </a:lnTo>
                      <a:lnTo>
                        <a:pt x="589" y="902"/>
                      </a:lnTo>
                      <a:lnTo>
                        <a:pt x="593" y="904"/>
                      </a:lnTo>
                      <a:lnTo>
                        <a:pt x="597" y="912"/>
                      </a:lnTo>
                      <a:lnTo>
                        <a:pt x="603" y="921"/>
                      </a:lnTo>
                      <a:lnTo>
                        <a:pt x="606" y="925"/>
                      </a:lnTo>
                      <a:lnTo>
                        <a:pt x="611" y="928"/>
                      </a:lnTo>
                      <a:lnTo>
                        <a:pt x="611" y="928"/>
                      </a:lnTo>
                      <a:lnTo>
                        <a:pt x="614" y="929"/>
                      </a:lnTo>
                      <a:lnTo>
                        <a:pt x="618" y="929"/>
                      </a:lnTo>
                      <a:lnTo>
                        <a:pt x="621" y="927"/>
                      </a:lnTo>
                      <a:lnTo>
                        <a:pt x="623" y="925"/>
                      </a:lnTo>
                      <a:lnTo>
                        <a:pt x="629" y="919"/>
                      </a:lnTo>
                      <a:lnTo>
                        <a:pt x="631" y="918"/>
                      </a:lnTo>
                      <a:lnTo>
                        <a:pt x="635" y="919"/>
                      </a:lnTo>
                      <a:lnTo>
                        <a:pt x="635" y="919"/>
                      </a:lnTo>
                      <a:lnTo>
                        <a:pt x="641" y="923"/>
                      </a:lnTo>
                      <a:lnTo>
                        <a:pt x="647" y="928"/>
                      </a:lnTo>
                      <a:lnTo>
                        <a:pt x="653" y="934"/>
                      </a:lnTo>
                      <a:lnTo>
                        <a:pt x="657" y="940"/>
                      </a:lnTo>
                      <a:lnTo>
                        <a:pt x="661" y="947"/>
                      </a:lnTo>
                      <a:lnTo>
                        <a:pt x="664" y="954"/>
                      </a:lnTo>
                      <a:lnTo>
                        <a:pt x="665" y="961"/>
                      </a:lnTo>
                      <a:lnTo>
                        <a:pt x="666" y="968"/>
                      </a:lnTo>
                      <a:lnTo>
                        <a:pt x="666" y="968"/>
                      </a:lnTo>
                      <a:lnTo>
                        <a:pt x="665" y="976"/>
                      </a:lnTo>
                      <a:lnTo>
                        <a:pt x="662" y="983"/>
                      </a:lnTo>
                      <a:lnTo>
                        <a:pt x="658" y="988"/>
                      </a:lnTo>
                      <a:lnTo>
                        <a:pt x="654" y="995"/>
                      </a:lnTo>
                      <a:lnTo>
                        <a:pt x="644" y="1006"/>
                      </a:lnTo>
                      <a:lnTo>
                        <a:pt x="640" y="1013"/>
                      </a:lnTo>
                      <a:lnTo>
                        <a:pt x="639" y="1019"/>
                      </a:lnTo>
                      <a:lnTo>
                        <a:pt x="639" y="1019"/>
                      </a:lnTo>
                      <a:lnTo>
                        <a:pt x="638" y="1025"/>
                      </a:lnTo>
                      <a:lnTo>
                        <a:pt x="638" y="1029"/>
                      </a:lnTo>
                      <a:lnTo>
                        <a:pt x="640" y="1039"/>
                      </a:lnTo>
                      <a:lnTo>
                        <a:pt x="645" y="1048"/>
                      </a:lnTo>
                      <a:lnTo>
                        <a:pt x="651" y="1059"/>
                      </a:lnTo>
                      <a:lnTo>
                        <a:pt x="661" y="1077"/>
                      </a:lnTo>
                      <a:lnTo>
                        <a:pt x="665" y="1087"/>
                      </a:lnTo>
                      <a:lnTo>
                        <a:pt x="668" y="1099"/>
                      </a:lnTo>
                      <a:lnTo>
                        <a:pt x="668" y="1099"/>
                      </a:lnTo>
                      <a:lnTo>
                        <a:pt x="669" y="1103"/>
                      </a:lnTo>
                      <a:lnTo>
                        <a:pt x="672" y="1108"/>
                      </a:lnTo>
                      <a:lnTo>
                        <a:pt x="676" y="1112"/>
                      </a:lnTo>
                      <a:lnTo>
                        <a:pt x="680" y="1116"/>
                      </a:lnTo>
                      <a:lnTo>
                        <a:pt x="685" y="1118"/>
                      </a:lnTo>
                      <a:lnTo>
                        <a:pt x="690" y="1120"/>
                      </a:lnTo>
                      <a:lnTo>
                        <a:pt x="697" y="1120"/>
                      </a:lnTo>
                      <a:lnTo>
                        <a:pt x="703" y="1119"/>
                      </a:lnTo>
                      <a:lnTo>
                        <a:pt x="703" y="1119"/>
                      </a:lnTo>
                      <a:lnTo>
                        <a:pt x="705" y="1126"/>
                      </a:lnTo>
                      <a:lnTo>
                        <a:pt x="709" y="1133"/>
                      </a:lnTo>
                      <a:lnTo>
                        <a:pt x="718" y="1145"/>
                      </a:lnTo>
                      <a:lnTo>
                        <a:pt x="721" y="1151"/>
                      </a:lnTo>
                      <a:lnTo>
                        <a:pt x="723" y="1157"/>
                      </a:lnTo>
                      <a:lnTo>
                        <a:pt x="723" y="1160"/>
                      </a:lnTo>
                      <a:lnTo>
                        <a:pt x="722" y="1163"/>
                      </a:lnTo>
                      <a:lnTo>
                        <a:pt x="721" y="1167"/>
                      </a:lnTo>
                      <a:lnTo>
                        <a:pt x="718" y="1170"/>
                      </a:lnTo>
                      <a:lnTo>
                        <a:pt x="718" y="1170"/>
                      </a:lnTo>
                      <a:lnTo>
                        <a:pt x="724" y="1171"/>
                      </a:lnTo>
                      <a:lnTo>
                        <a:pt x="731" y="1174"/>
                      </a:lnTo>
                      <a:lnTo>
                        <a:pt x="736" y="1176"/>
                      </a:lnTo>
                      <a:lnTo>
                        <a:pt x="742" y="1178"/>
                      </a:lnTo>
                      <a:lnTo>
                        <a:pt x="749" y="1186"/>
                      </a:lnTo>
                      <a:lnTo>
                        <a:pt x="756" y="1195"/>
                      </a:lnTo>
                      <a:lnTo>
                        <a:pt x="761" y="1205"/>
                      </a:lnTo>
                      <a:lnTo>
                        <a:pt x="763" y="1217"/>
                      </a:lnTo>
                      <a:lnTo>
                        <a:pt x="764" y="1228"/>
                      </a:lnTo>
                      <a:lnTo>
                        <a:pt x="764" y="1241"/>
                      </a:lnTo>
                      <a:lnTo>
                        <a:pt x="764" y="1241"/>
                      </a:lnTo>
                      <a:lnTo>
                        <a:pt x="763" y="1246"/>
                      </a:lnTo>
                      <a:lnTo>
                        <a:pt x="761" y="1253"/>
                      </a:lnTo>
                      <a:lnTo>
                        <a:pt x="757" y="1260"/>
                      </a:lnTo>
                      <a:lnTo>
                        <a:pt x="756" y="1266"/>
                      </a:lnTo>
                      <a:lnTo>
                        <a:pt x="756" y="1266"/>
                      </a:lnTo>
                      <a:lnTo>
                        <a:pt x="753" y="1282"/>
                      </a:lnTo>
                      <a:lnTo>
                        <a:pt x="751" y="1296"/>
                      </a:lnTo>
                      <a:lnTo>
                        <a:pt x="743" y="1326"/>
                      </a:lnTo>
                      <a:lnTo>
                        <a:pt x="737" y="1354"/>
                      </a:lnTo>
                      <a:lnTo>
                        <a:pt x="736" y="1368"/>
                      </a:lnTo>
                      <a:lnTo>
                        <a:pt x="736" y="1382"/>
                      </a:lnTo>
                      <a:lnTo>
                        <a:pt x="736" y="1382"/>
                      </a:lnTo>
                      <a:lnTo>
                        <a:pt x="737" y="1395"/>
                      </a:lnTo>
                      <a:lnTo>
                        <a:pt x="738" y="1410"/>
                      </a:lnTo>
                      <a:lnTo>
                        <a:pt x="744" y="1440"/>
                      </a:lnTo>
                      <a:lnTo>
                        <a:pt x="751" y="1472"/>
                      </a:lnTo>
                      <a:lnTo>
                        <a:pt x="753" y="1487"/>
                      </a:lnTo>
                      <a:lnTo>
                        <a:pt x="754" y="1502"/>
                      </a:lnTo>
                      <a:lnTo>
                        <a:pt x="754" y="1502"/>
                      </a:lnTo>
                      <a:lnTo>
                        <a:pt x="755" y="1511"/>
                      </a:lnTo>
                      <a:lnTo>
                        <a:pt x="760" y="1519"/>
                      </a:lnTo>
                      <a:lnTo>
                        <a:pt x="764" y="1527"/>
                      </a:lnTo>
                      <a:lnTo>
                        <a:pt x="770" y="1534"/>
                      </a:lnTo>
                      <a:lnTo>
                        <a:pt x="777" y="1541"/>
                      </a:lnTo>
                      <a:lnTo>
                        <a:pt x="782" y="1548"/>
                      </a:lnTo>
                      <a:lnTo>
                        <a:pt x="786" y="1556"/>
                      </a:lnTo>
                      <a:lnTo>
                        <a:pt x="789" y="1564"/>
                      </a:lnTo>
                      <a:lnTo>
                        <a:pt x="789" y="1564"/>
                      </a:lnTo>
                      <a:lnTo>
                        <a:pt x="790" y="1574"/>
                      </a:lnTo>
                      <a:lnTo>
                        <a:pt x="790" y="1584"/>
                      </a:lnTo>
                      <a:lnTo>
                        <a:pt x="788" y="1606"/>
                      </a:lnTo>
                      <a:lnTo>
                        <a:pt x="788" y="1616"/>
                      </a:lnTo>
                      <a:lnTo>
                        <a:pt x="788" y="1625"/>
                      </a:lnTo>
                      <a:lnTo>
                        <a:pt x="790" y="1633"/>
                      </a:lnTo>
                      <a:lnTo>
                        <a:pt x="793" y="1636"/>
                      </a:lnTo>
                      <a:lnTo>
                        <a:pt x="795" y="1641"/>
                      </a:lnTo>
                      <a:lnTo>
                        <a:pt x="795" y="1641"/>
                      </a:lnTo>
                      <a:lnTo>
                        <a:pt x="812" y="1658"/>
                      </a:lnTo>
                      <a:lnTo>
                        <a:pt x="821" y="1667"/>
                      </a:lnTo>
                      <a:lnTo>
                        <a:pt x="829" y="1677"/>
                      </a:lnTo>
                      <a:lnTo>
                        <a:pt x="835" y="1687"/>
                      </a:lnTo>
                      <a:lnTo>
                        <a:pt x="839" y="1697"/>
                      </a:lnTo>
                      <a:lnTo>
                        <a:pt x="842" y="1702"/>
                      </a:lnTo>
                      <a:lnTo>
                        <a:pt x="842" y="1707"/>
                      </a:lnTo>
                      <a:lnTo>
                        <a:pt x="842" y="1713"/>
                      </a:lnTo>
                      <a:lnTo>
                        <a:pt x="840" y="1718"/>
                      </a:lnTo>
                      <a:lnTo>
                        <a:pt x="840" y="1718"/>
                      </a:lnTo>
                      <a:lnTo>
                        <a:pt x="837" y="1731"/>
                      </a:lnTo>
                      <a:lnTo>
                        <a:pt x="834" y="1745"/>
                      </a:lnTo>
                      <a:lnTo>
                        <a:pt x="832" y="1750"/>
                      </a:lnTo>
                      <a:lnTo>
                        <a:pt x="832" y="1757"/>
                      </a:lnTo>
                      <a:lnTo>
                        <a:pt x="835" y="1763"/>
                      </a:lnTo>
                      <a:lnTo>
                        <a:pt x="837" y="1768"/>
                      </a:lnTo>
                      <a:lnTo>
                        <a:pt x="837" y="1768"/>
                      </a:lnTo>
                      <a:lnTo>
                        <a:pt x="848" y="1784"/>
                      </a:lnTo>
                      <a:lnTo>
                        <a:pt x="858" y="1799"/>
                      </a:lnTo>
                      <a:lnTo>
                        <a:pt x="861" y="1808"/>
                      </a:lnTo>
                      <a:lnTo>
                        <a:pt x="864" y="1816"/>
                      </a:lnTo>
                      <a:lnTo>
                        <a:pt x="865" y="1825"/>
                      </a:lnTo>
                      <a:lnTo>
                        <a:pt x="867" y="1836"/>
                      </a:lnTo>
                      <a:lnTo>
                        <a:pt x="867" y="1836"/>
                      </a:lnTo>
                      <a:lnTo>
                        <a:pt x="867" y="1838"/>
                      </a:lnTo>
                      <a:lnTo>
                        <a:pt x="869" y="1840"/>
                      </a:lnTo>
                      <a:lnTo>
                        <a:pt x="875" y="1846"/>
                      </a:lnTo>
                      <a:lnTo>
                        <a:pt x="875" y="1846"/>
                      </a:lnTo>
                      <a:lnTo>
                        <a:pt x="872" y="1848"/>
                      </a:lnTo>
                      <a:lnTo>
                        <a:pt x="870" y="1850"/>
                      </a:lnTo>
                      <a:lnTo>
                        <a:pt x="869" y="1853"/>
                      </a:lnTo>
                      <a:lnTo>
                        <a:pt x="870" y="1855"/>
                      </a:lnTo>
                      <a:lnTo>
                        <a:pt x="870" y="1855"/>
                      </a:lnTo>
                      <a:lnTo>
                        <a:pt x="885" y="1875"/>
                      </a:lnTo>
                      <a:lnTo>
                        <a:pt x="893" y="1884"/>
                      </a:lnTo>
                      <a:lnTo>
                        <a:pt x="902" y="1892"/>
                      </a:lnTo>
                      <a:lnTo>
                        <a:pt x="911" y="1898"/>
                      </a:lnTo>
                      <a:lnTo>
                        <a:pt x="916" y="1900"/>
                      </a:lnTo>
                      <a:lnTo>
                        <a:pt x="920" y="1901"/>
                      </a:lnTo>
                      <a:lnTo>
                        <a:pt x="926" y="1901"/>
                      </a:lnTo>
                      <a:lnTo>
                        <a:pt x="930" y="1901"/>
                      </a:lnTo>
                      <a:lnTo>
                        <a:pt x="936" y="1900"/>
                      </a:lnTo>
                      <a:lnTo>
                        <a:pt x="942" y="1898"/>
                      </a:lnTo>
                      <a:lnTo>
                        <a:pt x="942" y="1898"/>
                      </a:lnTo>
                      <a:lnTo>
                        <a:pt x="950" y="1895"/>
                      </a:lnTo>
                      <a:lnTo>
                        <a:pt x="956" y="1892"/>
                      </a:lnTo>
                      <a:lnTo>
                        <a:pt x="971" y="1890"/>
                      </a:lnTo>
                      <a:lnTo>
                        <a:pt x="986" y="1888"/>
                      </a:lnTo>
                      <a:lnTo>
                        <a:pt x="1001" y="1887"/>
                      </a:lnTo>
                      <a:lnTo>
                        <a:pt x="1014" y="1886"/>
                      </a:lnTo>
                      <a:lnTo>
                        <a:pt x="1029" y="1883"/>
                      </a:lnTo>
                      <a:lnTo>
                        <a:pt x="1043" y="1879"/>
                      </a:lnTo>
                      <a:lnTo>
                        <a:pt x="1050" y="1875"/>
                      </a:lnTo>
                      <a:lnTo>
                        <a:pt x="1057" y="1871"/>
                      </a:lnTo>
                      <a:lnTo>
                        <a:pt x="1057" y="1871"/>
                      </a:lnTo>
                      <a:lnTo>
                        <a:pt x="1059" y="1870"/>
                      </a:lnTo>
                      <a:lnTo>
                        <a:pt x="1062" y="1868"/>
                      </a:lnTo>
                      <a:lnTo>
                        <a:pt x="1069" y="1870"/>
                      </a:lnTo>
                      <a:lnTo>
                        <a:pt x="1078" y="1871"/>
                      </a:lnTo>
                      <a:lnTo>
                        <a:pt x="1087" y="1874"/>
                      </a:lnTo>
                      <a:lnTo>
                        <a:pt x="1097" y="1876"/>
                      </a:lnTo>
                      <a:lnTo>
                        <a:pt x="1107" y="1879"/>
                      </a:lnTo>
                      <a:lnTo>
                        <a:pt x="1116" y="1880"/>
                      </a:lnTo>
                      <a:lnTo>
                        <a:pt x="1120" y="1879"/>
                      </a:lnTo>
                      <a:lnTo>
                        <a:pt x="1124" y="1878"/>
                      </a:lnTo>
                      <a:lnTo>
                        <a:pt x="1124" y="1878"/>
                      </a:lnTo>
                      <a:lnTo>
                        <a:pt x="1132" y="1873"/>
                      </a:lnTo>
                      <a:lnTo>
                        <a:pt x="1138" y="1866"/>
                      </a:lnTo>
                      <a:lnTo>
                        <a:pt x="1144" y="1857"/>
                      </a:lnTo>
                      <a:lnTo>
                        <a:pt x="1148" y="1847"/>
                      </a:lnTo>
                      <a:lnTo>
                        <a:pt x="1148" y="1847"/>
                      </a:lnTo>
                      <a:lnTo>
                        <a:pt x="1149" y="1842"/>
                      </a:lnTo>
                      <a:lnTo>
                        <a:pt x="1151" y="1840"/>
                      </a:lnTo>
                      <a:lnTo>
                        <a:pt x="1153" y="1838"/>
                      </a:lnTo>
                      <a:lnTo>
                        <a:pt x="1157" y="1836"/>
                      </a:lnTo>
                      <a:lnTo>
                        <a:pt x="1163" y="1833"/>
                      </a:lnTo>
                      <a:lnTo>
                        <a:pt x="1171" y="1831"/>
                      </a:lnTo>
                      <a:lnTo>
                        <a:pt x="1179" y="1828"/>
                      </a:lnTo>
                      <a:lnTo>
                        <a:pt x="1187" y="1824"/>
                      </a:lnTo>
                      <a:lnTo>
                        <a:pt x="1191" y="1822"/>
                      </a:lnTo>
                      <a:lnTo>
                        <a:pt x="1193" y="1818"/>
                      </a:lnTo>
                      <a:lnTo>
                        <a:pt x="1195" y="1815"/>
                      </a:lnTo>
                      <a:lnTo>
                        <a:pt x="1198" y="1810"/>
                      </a:lnTo>
                      <a:lnTo>
                        <a:pt x="1198" y="1810"/>
                      </a:lnTo>
                      <a:lnTo>
                        <a:pt x="1200" y="1801"/>
                      </a:lnTo>
                      <a:lnTo>
                        <a:pt x="1201" y="1792"/>
                      </a:lnTo>
                      <a:lnTo>
                        <a:pt x="1203" y="1783"/>
                      </a:lnTo>
                      <a:lnTo>
                        <a:pt x="1206" y="1776"/>
                      </a:lnTo>
                      <a:lnTo>
                        <a:pt x="1206" y="1776"/>
                      </a:lnTo>
                      <a:lnTo>
                        <a:pt x="1210" y="1768"/>
                      </a:lnTo>
                      <a:lnTo>
                        <a:pt x="1216" y="1760"/>
                      </a:lnTo>
                      <a:lnTo>
                        <a:pt x="1229" y="1746"/>
                      </a:lnTo>
                      <a:lnTo>
                        <a:pt x="1229" y="1746"/>
                      </a:lnTo>
                      <a:lnTo>
                        <a:pt x="1233" y="1741"/>
                      </a:lnTo>
                      <a:lnTo>
                        <a:pt x="1236" y="1737"/>
                      </a:lnTo>
                      <a:lnTo>
                        <a:pt x="1241" y="1724"/>
                      </a:lnTo>
                      <a:lnTo>
                        <a:pt x="1244" y="1712"/>
                      </a:lnTo>
                      <a:lnTo>
                        <a:pt x="1248" y="1698"/>
                      </a:lnTo>
                      <a:lnTo>
                        <a:pt x="1251" y="1684"/>
                      </a:lnTo>
                      <a:lnTo>
                        <a:pt x="1256" y="1672"/>
                      </a:lnTo>
                      <a:lnTo>
                        <a:pt x="1259" y="1666"/>
                      </a:lnTo>
                      <a:lnTo>
                        <a:pt x="1262" y="1660"/>
                      </a:lnTo>
                      <a:lnTo>
                        <a:pt x="1267" y="1656"/>
                      </a:lnTo>
                      <a:lnTo>
                        <a:pt x="1273" y="1651"/>
                      </a:lnTo>
                      <a:lnTo>
                        <a:pt x="1273" y="1651"/>
                      </a:lnTo>
                      <a:lnTo>
                        <a:pt x="1281" y="1647"/>
                      </a:lnTo>
                      <a:lnTo>
                        <a:pt x="1287" y="1643"/>
                      </a:lnTo>
                      <a:lnTo>
                        <a:pt x="1303" y="1638"/>
                      </a:lnTo>
                      <a:lnTo>
                        <a:pt x="1311" y="1634"/>
                      </a:lnTo>
                      <a:lnTo>
                        <a:pt x="1318" y="1630"/>
                      </a:lnTo>
                      <a:lnTo>
                        <a:pt x="1324" y="1624"/>
                      </a:lnTo>
                      <a:lnTo>
                        <a:pt x="1328" y="1617"/>
                      </a:lnTo>
                      <a:lnTo>
                        <a:pt x="1328" y="1617"/>
                      </a:lnTo>
                      <a:lnTo>
                        <a:pt x="1332" y="1610"/>
                      </a:lnTo>
                      <a:lnTo>
                        <a:pt x="1334" y="1604"/>
                      </a:lnTo>
                      <a:lnTo>
                        <a:pt x="1335" y="1597"/>
                      </a:lnTo>
                      <a:lnTo>
                        <a:pt x="1335" y="1590"/>
                      </a:lnTo>
                      <a:lnTo>
                        <a:pt x="1335" y="1576"/>
                      </a:lnTo>
                      <a:lnTo>
                        <a:pt x="1334" y="1561"/>
                      </a:lnTo>
                      <a:lnTo>
                        <a:pt x="1329" y="1532"/>
                      </a:lnTo>
                      <a:lnTo>
                        <a:pt x="1329" y="1517"/>
                      </a:lnTo>
                      <a:lnTo>
                        <a:pt x="1331" y="1502"/>
                      </a:lnTo>
                      <a:lnTo>
                        <a:pt x="1331" y="1502"/>
                      </a:lnTo>
                      <a:lnTo>
                        <a:pt x="1332" y="1495"/>
                      </a:lnTo>
                      <a:lnTo>
                        <a:pt x="1335" y="1490"/>
                      </a:lnTo>
                      <a:lnTo>
                        <a:pt x="1340" y="1484"/>
                      </a:lnTo>
                      <a:lnTo>
                        <a:pt x="1343" y="1478"/>
                      </a:lnTo>
                      <a:lnTo>
                        <a:pt x="1343" y="1478"/>
                      </a:lnTo>
                      <a:lnTo>
                        <a:pt x="1347" y="1473"/>
                      </a:lnTo>
                      <a:lnTo>
                        <a:pt x="1351" y="1468"/>
                      </a:lnTo>
                      <a:lnTo>
                        <a:pt x="1358" y="1465"/>
                      </a:lnTo>
                      <a:lnTo>
                        <a:pt x="1364" y="1460"/>
                      </a:lnTo>
                      <a:lnTo>
                        <a:pt x="1377" y="1452"/>
                      </a:lnTo>
                      <a:lnTo>
                        <a:pt x="1383" y="1448"/>
                      </a:lnTo>
                      <a:lnTo>
                        <a:pt x="1387" y="1441"/>
                      </a:lnTo>
                      <a:lnTo>
                        <a:pt x="1387" y="1441"/>
                      </a:lnTo>
                      <a:lnTo>
                        <a:pt x="1392" y="1434"/>
                      </a:lnTo>
                      <a:lnTo>
                        <a:pt x="1393" y="1426"/>
                      </a:lnTo>
                      <a:lnTo>
                        <a:pt x="1393" y="1417"/>
                      </a:lnTo>
                      <a:lnTo>
                        <a:pt x="1392" y="1409"/>
                      </a:lnTo>
                      <a:lnTo>
                        <a:pt x="1390" y="1393"/>
                      </a:lnTo>
                      <a:lnTo>
                        <a:pt x="1390" y="1385"/>
                      </a:lnTo>
                      <a:lnTo>
                        <a:pt x="1391" y="1377"/>
                      </a:lnTo>
                      <a:lnTo>
                        <a:pt x="1391" y="1377"/>
                      </a:lnTo>
                      <a:lnTo>
                        <a:pt x="1393" y="1370"/>
                      </a:lnTo>
                      <a:lnTo>
                        <a:pt x="1398" y="1365"/>
                      </a:lnTo>
                      <a:lnTo>
                        <a:pt x="1408" y="1356"/>
                      </a:lnTo>
                      <a:lnTo>
                        <a:pt x="1418" y="1345"/>
                      </a:lnTo>
                      <a:lnTo>
                        <a:pt x="1423" y="1341"/>
                      </a:lnTo>
                      <a:lnTo>
                        <a:pt x="1425" y="1335"/>
                      </a:lnTo>
                      <a:lnTo>
                        <a:pt x="1425" y="1335"/>
                      </a:lnTo>
                      <a:lnTo>
                        <a:pt x="1428" y="1319"/>
                      </a:lnTo>
                      <a:lnTo>
                        <a:pt x="1431" y="1302"/>
                      </a:lnTo>
                      <a:lnTo>
                        <a:pt x="1432" y="1285"/>
                      </a:lnTo>
                      <a:lnTo>
                        <a:pt x="1432" y="1269"/>
                      </a:lnTo>
                      <a:lnTo>
                        <a:pt x="1432" y="1252"/>
                      </a:lnTo>
                      <a:lnTo>
                        <a:pt x="1430" y="1235"/>
                      </a:lnTo>
                      <a:lnTo>
                        <a:pt x="1426" y="1201"/>
                      </a:lnTo>
                      <a:lnTo>
                        <a:pt x="1426" y="1201"/>
                      </a:lnTo>
                      <a:lnTo>
                        <a:pt x="1425" y="1193"/>
                      </a:lnTo>
                      <a:lnTo>
                        <a:pt x="1423" y="1185"/>
                      </a:lnTo>
                      <a:lnTo>
                        <a:pt x="1416" y="1171"/>
                      </a:lnTo>
                      <a:lnTo>
                        <a:pt x="1408" y="1158"/>
                      </a:lnTo>
                      <a:lnTo>
                        <a:pt x="1401" y="1144"/>
                      </a:lnTo>
                      <a:lnTo>
                        <a:pt x="1401" y="1144"/>
                      </a:lnTo>
                      <a:lnTo>
                        <a:pt x="1399" y="1138"/>
                      </a:lnTo>
                      <a:lnTo>
                        <a:pt x="1398" y="1132"/>
                      </a:lnTo>
                      <a:lnTo>
                        <a:pt x="1397" y="1127"/>
                      </a:lnTo>
                      <a:lnTo>
                        <a:pt x="1397" y="1121"/>
                      </a:lnTo>
                      <a:lnTo>
                        <a:pt x="1399" y="1110"/>
                      </a:lnTo>
                      <a:lnTo>
                        <a:pt x="1402" y="1100"/>
                      </a:lnTo>
                      <a:lnTo>
                        <a:pt x="1408" y="1089"/>
                      </a:lnTo>
                      <a:lnTo>
                        <a:pt x="1415" y="1079"/>
                      </a:lnTo>
                      <a:lnTo>
                        <a:pt x="1430" y="1060"/>
                      </a:lnTo>
                      <a:lnTo>
                        <a:pt x="1430" y="1060"/>
                      </a:lnTo>
                      <a:lnTo>
                        <a:pt x="1441" y="1046"/>
                      </a:lnTo>
                      <a:lnTo>
                        <a:pt x="1451" y="1030"/>
                      </a:lnTo>
                      <a:lnTo>
                        <a:pt x="1472" y="1000"/>
                      </a:lnTo>
                      <a:lnTo>
                        <a:pt x="1483" y="986"/>
                      </a:lnTo>
                      <a:lnTo>
                        <a:pt x="1496" y="973"/>
                      </a:lnTo>
                      <a:lnTo>
                        <a:pt x="1502" y="967"/>
                      </a:lnTo>
                      <a:lnTo>
                        <a:pt x="1509" y="962"/>
                      </a:lnTo>
                      <a:lnTo>
                        <a:pt x="1517" y="957"/>
                      </a:lnTo>
                      <a:lnTo>
                        <a:pt x="1526" y="953"/>
                      </a:lnTo>
                      <a:lnTo>
                        <a:pt x="1526" y="953"/>
                      </a:lnTo>
                      <a:lnTo>
                        <a:pt x="1525" y="948"/>
                      </a:lnTo>
                      <a:lnTo>
                        <a:pt x="1525" y="944"/>
                      </a:lnTo>
                      <a:lnTo>
                        <a:pt x="1526" y="940"/>
                      </a:lnTo>
                      <a:lnTo>
                        <a:pt x="1530" y="936"/>
                      </a:lnTo>
                      <a:lnTo>
                        <a:pt x="1535" y="930"/>
                      </a:lnTo>
                      <a:lnTo>
                        <a:pt x="1539" y="926"/>
                      </a:lnTo>
                      <a:lnTo>
                        <a:pt x="1539" y="926"/>
                      </a:lnTo>
                      <a:lnTo>
                        <a:pt x="1551" y="913"/>
                      </a:lnTo>
                      <a:lnTo>
                        <a:pt x="1565" y="902"/>
                      </a:lnTo>
                      <a:lnTo>
                        <a:pt x="1593" y="880"/>
                      </a:lnTo>
                      <a:lnTo>
                        <a:pt x="1607" y="869"/>
                      </a:lnTo>
                      <a:lnTo>
                        <a:pt x="1620" y="857"/>
                      </a:lnTo>
                      <a:lnTo>
                        <a:pt x="1631" y="845"/>
                      </a:lnTo>
                      <a:lnTo>
                        <a:pt x="1635" y="837"/>
                      </a:lnTo>
                      <a:lnTo>
                        <a:pt x="1639" y="830"/>
                      </a:lnTo>
                      <a:lnTo>
                        <a:pt x="1639" y="830"/>
                      </a:lnTo>
                      <a:lnTo>
                        <a:pt x="1645" y="821"/>
                      </a:lnTo>
                      <a:lnTo>
                        <a:pt x="1650" y="813"/>
                      </a:lnTo>
                      <a:lnTo>
                        <a:pt x="1663" y="798"/>
                      </a:lnTo>
                      <a:lnTo>
                        <a:pt x="1670" y="791"/>
                      </a:lnTo>
                      <a:lnTo>
                        <a:pt x="1675" y="783"/>
                      </a:lnTo>
                      <a:lnTo>
                        <a:pt x="1680" y="776"/>
                      </a:lnTo>
                      <a:lnTo>
                        <a:pt x="1683" y="766"/>
                      </a:lnTo>
                      <a:lnTo>
                        <a:pt x="1683" y="766"/>
                      </a:lnTo>
                      <a:lnTo>
                        <a:pt x="1680" y="766"/>
                      </a:lnTo>
                      <a:lnTo>
                        <a:pt x="1676" y="766"/>
                      </a:lnTo>
                      <a:lnTo>
                        <a:pt x="1675" y="764"/>
                      </a:lnTo>
                      <a:lnTo>
                        <a:pt x="1674" y="762"/>
                      </a:lnTo>
                      <a:lnTo>
                        <a:pt x="1674" y="762"/>
                      </a:lnTo>
                      <a:lnTo>
                        <a:pt x="1673" y="754"/>
                      </a:lnTo>
                      <a:lnTo>
                        <a:pt x="1673" y="747"/>
                      </a:lnTo>
                      <a:lnTo>
                        <a:pt x="1675" y="741"/>
                      </a:lnTo>
                      <a:lnTo>
                        <a:pt x="1679" y="735"/>
                      </a:lnTo>
                      <a:lnTo>
                        <a:pt x="1684" y="723"/>
                      </a:lnTo>
                      <a:lnTo>
                        <a:pt x="1688" y="716"/>
                      </a:lnTo>
                      <a:lnTo>
                        <a:pt x="1690" y="711"/>
                      </a:lnTo>
                      <a:lnTo>
                        <a:pt x="1690" y="711"/>
                      </a:lnTo>
                      <a:lnTo>
                        <a:pt x="1692" y="702"/>
                      </a:lnTo>
                      <a:lnTo>
                        <a:pt x="1693" y="693"/>
                      </a:lnTo>
                      <a:lnTo>
                        <a:pt x="1693" y="673"/>
                      </a:lnTo>
                      <a:lnTo>
                        <a:pt x="1693" y="655"/>
                      </a:lnTo>
                      <a:lnTo>
                        <a:pt x="1693" y="645"/>
                      </a:lnTo>
                      <a:lnTo>
                        <a:pt x="1693" y="636"/>
                      </a:lnTo>
                      <a:lnTo>
                        <a:pt x="1693" y="636"/>
                      </a:lnTo>
                      <a:lnTo>
                        <a:pt x="1674" y="637"/>
                      </a:lnTo>
                      <a:lnTo>
                        <a:pt x="1664" y="637"/>
                      </a:lnTo>
                      <a:lnTo>
                        <a:pt x="1654" y="639"/>
                      </a:lnTo>
                      <a:lnTo>
                        <a:pt x="1654" y="639"/>
                      </a:lnTo>
                      <a:lnTo>
                        <a:pt x="1640" y="644"/>
                      </a:lnTo>
                      <a:lnTo>
                        <a:pt x="1629" y="649"/>
                      </a:lnTo>
                      <a:lnTo>
                        <a:pt x="1606" y="663"/>
                      </a:lnTo>
                      <a:lnTo>
                        <a:pt x="1596" y="669"/>
                      </a:lnTo>
                      <a:lnTo>
                        <a:pt x="1584" y="673"/>
                      </a:lnTo>
                      <a:lnTo>
                        <a:pt x="1573" y="677"/>
                      </a:lnTo>
                      <a:lnTo>
                        <a:pt x="1567" y="678"/>
                      </a:lnTo>
                      <a:lnTo>
                        <a:pt x="1560" y="677"/>
                      </a:lnTo>
                      <a:lnTo>
                        <a:pt x="1560" y="677"/>
                      </a:lnTo>
                      <a:lnTo>
                        <a:pt x="1548" y="675"/>
                      </a:lnTo>
                      <a:lnTo>
                        <a:pt x="1533" y="673"/>
                      </a:lnTo>
                      <a:lnTo>
                        <a:pt x="1518" y="670"/>
                      </a:lnTo>
                      <a:lnTo>
                        <a:pt x="1505" y="665"/>
                      </a:lnTo>
                      <a:lnTo>
                        <a:pt x="1498" y="662"/>
                      </a:lnTo>
                      <a:lnTo>
                        <a:pt x="1492" y="658"/>
                      </a:lnTo>
                      <a:lnTo>
                        <a:pt x="1488" y="654"/>
                      </a:lnTo>
                      <a:lnTo>
                        <a:pt x="1483" y="648"/>
                      </a:lnTo>
                      <a:lnTo>
                        <a:pt x="1480" y="642"/>
                      </a:lnTo>
                      <a:lnTo>
                        <a:pt x="1477" y="636"/>
                      </a:lnTo>
                      <a:lnTo>
                        <a:pt x="1476" y="629"/>
                      </a:lnTo>
                      <a:lnTo>
                        <a:pt x="1477" y="621"/>
                      </a:lnTo>
                      <a:lnTo>
                        <a:pt x="1477" y="621"/>
                      </a:lnTo>
                      <a:lnTo>
                        <a:pt x="1473" y="621"/>
                      </a:lnTo>
                      <a:lnTo>
                        <a:pt x="1468" y="621"/>
                      </a:lnTo>
                      <a:lnTo>
                        <a:pt x="1464" y="620"/>
                      </a:lnTo>
                      <a:lnTo>
                        <a:pt x="1460" y="619"/>
                      </a:lnTo>
                      <a:lnTo>
                        <a:pt x="1453" y="614"/>
                      </a:lnTo>
                      <a:lnTo>
                        <a:pt x="1448" y="608"/>
                      </a:lnTo>
                      <a:lnTo>
                        <a:pt x="1442" y="600"/>
                      </a:lnTo>
                      <a:lnTo>
                        <a:pt x="1439" y="592"/>
                      </a:lnTo>
                      <a:lnTo>
                        <a:pt x="1431" y="575"/>
                      </a:lnTo>
                      <a:lnTo>
                        <a:pt x="1431" y="575"/>
                      </a:lnTo>
                      <a:lnTo>
                        <a:pt x="1428" y="571"/>
                      </a:lnTo>
                      <a:lnTo>
                        <a:pt x="1424" y="567"/>
                      </a:lnTo>
                      <a:lnTo>
                        <a:pt x="1415" y="559"/>
                      </a:lnTo>
                      <a:lnTo>
                        <a:pt x="1409" y="556"/>
                      </a:lnTo>
                      <a:lnTo>
                        <a:pt x="1405" y="551"/>
                      </a:lnTo>
                      <a:lnTo>
                        <a:pt x="1401" y="546"/>
                      </a:lnTo>
                      <a:lnTo>
                        <a:pt x="1399" y="540"/>
                      </a:lnTo>
                      <a:lnTo>
                        <a:pt x="1399" y="540"/>
                      </a:lnTo>
                      <a:lnTo>
                        <a:pt x="1405" y="540"/>
                      </a:lnTo>
                      <a:lnTo>
                        <a:pt x="1405" y="540"/>
                      </a:lnTo>
                      <a:lnTo>
                        <a:pt x="1403" y="538"/>
                      </a:lnTo>
                      <a:lnTo>
                        <a:pt x="1403" y="534"/>
                      </a:lnTo>
                      <a:lnTo>
                        <a:pt x="1403" y="534"/>
                      </a:lnTo>
                      <a:lnTo>
                        <a:pt x="1403" y="536"/>
                      </a:lnTo>
                      <a:lnTo>
                        <a:pt x="1402" y="536"/>
                      </a:lnTo>
                      <a:lnTo>
                        <a:pt x="1401" y="532"/>
                      </a:lnTo>
                      <a:lnTo>
                        <a:pt x="1397" y="520"/>
                      </a:lnTo>
                      <a:lnTo>
                        <a:pt x="1393" y="501"/>
                      </a:lnTo>
                      <a:lnTo>
                        <a:pt x="1392" y="492"/>
                      </a:lnTo>
                      <a:lnTo>
                        <a:pt x="1392" y="484"/>
                      </a:lnTo>
                      <a:lnTo>
                        <a:pt x="1392" y="484"/>
                      </a:lnTo>
                      <a:lnTo>
                        <a:pt x="1392" y="482"/>
                      </a:lnTo>
                      <a:lnTo>
                        <a:pt x="1391" y="481"/>
                      </a:lnTo>
                      <a:lnTo>
                        <a:pt x="1387" y="480"/>
                      </a:lnTo>
                      <a:lnTo>
                        <a:pt x="1383" y="479"/>
                      </a:lnTo>
                      <a:lnTo>
                        <a:pt x="1381" y="478"/>
                      </a:lnTo>
                      <a:lnTo>
                        <a:pt x="1381" y="478"/>
                      </a:lnTo>
                      <a:lnTo>
                        <a:pt x="1374" y="466"/>
                      </a:lnTo>
                      <a:lnTo>
                        <a:pt x="1367" y="453"/>
                      </a:lnTo>
                      <a:lnTo>
                        <a:pt x="1361" y="440"/>
                      </a:lnTo>
                      <a:lnTo>
                        <a:pt x="1357" y="426"/>
                      </a:lnTo>
                      <a:lnTo>
                        <a:pt x="1340" y="375"/>
                      </a:lnTo>
                      <a:lnTo>
                        <a:pt x="1340" y="375"/>
                      </a:lnTo>
                      <a:lnTo>
                        <a:pt x="1337" y="371"/>
                      </a:lnTo>
                      <a:lnTo>
                        <a:pt x="1335" y="366"/>
                      </a:lnTo>
                      <a:lnTo>
                        <a:pt x="1327" y="357"/>
                      </a:lnTo>
                      <a:lnTo>
                        <a:pt x="1318" y="349"/>
                      </a:lnTo>
                      <a:lnTo>
                        <a:pt x="1309" y="340"/>
                      </a:lnTo>
                      <a:lnTo>
                        <a:pt x="1299" y="332"/>
                      </a:lnTo>
                      <a:lnTo>
                        <a:pt x="1291" y="324"/>
                      </a:lnTo>
                      <a:lnTo>
                        <a:pt x="1285" y="316"/>
                      </a:lnTo>
                      <a:lnTo>
                        <a:pt x="1284" y="311"/>
                      </a:lnTo>
                      <a:lnTo>
                        <a:pt x="1283" y="307"/>
                      </a:lnTo>
                      <a:lnTo>
                        <a:pt x="1283" y="307"/>
                      </a:lnTo>
                      <a:lnTo>
                        <a:pt x="1282" y="291"/>
                      </a:lnTo>
                      <a:lnTo>
                        <a:pt x="1278" y="274"/>
                      </a:lnTo>
                      <a:lnTo>
                        <a:pt x="1276" y="255"/>
                      </a:lnTo>
                      <a:lnTo>
                        <a:pt x="1275" y="246"/>
                      </a:lnTo>
                      <a:lnTo>
                        <a:pt x="1276" y="238"/>
                      </a:lnTo>
                      <a:lnTo>
                        <a:pt x="1276" y="238"/>
                      </a:lnTo>
                      <a:lnTo>
                        <a:pt x="1278" y="233"/>
                      </a:lnTo>
                      <a:lnTo>
                        <a:pt x="1282" y="230"/>
                      </a:lnTo>
                      <a:lnTo>
                        <a:pt x="1286" y="227"/>
                      </a:lnTo>
                      <a:lnTo>
                        <a:pt x="1292" y="226"/>
                      </a:lnTo>
                      <a:lnTo>
                        <a:pt x="1292" y="226"/>
                      </a:lnTo>
                      <a:lnTo>
                        <a:pt x="1251" y="159"/>
                      </a:lnTo>
                      <a:lnTo>
                        <a:pt x="1251" y="159"/>
                      </a:lnTo>
                      <a:lnTo>
                        <a:pt x="1245" y="159"/>
                      </a:lnTo>
                      <a:lnTo>
                        <a:pt x="1239" y="159"/>
                      </a:lnTo>
                      <a:lnTo>
                        <a:pt x="1226" y="156"/>
                      </a:lnTo>
                      <a:lnTo>
                        <a:pt x="1215" y="155"/>
                      </a:lnTo>
                      <a:lnTo>
                        <a:pt x="1210" y="155"/>
                      </a:lnTo>
                      <a:lnTo>
                        <a:pt x="1206" y="156"/>
                      </a:lnTo>
                      <a:lnTo>
                        <a:pt x="1206" y="15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37" name="Group 220"/>
              <p:cNvGrpSpPr/>
              <p:nvPr/>
            </p:nvGrpSpPr>
            <p:grpSpPr>
              <a:xfrm>
                <a:off x="6594318" y="2504512"/>
                <a:ext cx="2476947" cy="1545381"/>
                <a:chOff x="2030106" y="2702975"/>
                <a:chExt cx="2181477" cy="1361076"/>
              </a:xfrm>
              <a:grpFill/>
            </p:grpSpPr>
            <p:sp>
              <p:nvSpPr>
                <p:cNvPr id="81" name="Freeform: Shape 264"/>
                <p:cNvSpPr/>
                <p:nvPr/>
              </p:nvSpPr>
              <p:spPr bwMode="auto">
                <a:xfrm>
                  <a:off x="4105222" y="2921039"/>
                  <a:ext cx="106361" cy="92076"/>
                </a:xfrm>
                <a:custGeom>
                  <a:avLst/>
                  <a:gdLst>
                    <a:gd name="T0" fmla="*/ 2 w 134"/>
                    <a:gd name="T1" fmla="*/ 67 h 115"/>
                    <a:gd name="T2" fmla="*/ 2 w 134"/>
                    <a:gd name="T3" fmla="*/ 67 h 115"/>
                    <a:gd name="T4" fmla="*/ 7 w 134"/>
                    <a:gd name="T5" fmla="*/ 79 h 115"/>
                    <a:gd name="T6" fmla="*/ 11 w 134"/>
                    <a:gd name="T7" fmla="*/ 91 h 115"/>
                    <a:gd name="T8" fmla="*/ 12 w 134"/>
                    <a:gd name="T9" fmla="*/ 102 h 115"/>
                    <a:gd name="T10" fmla="*/ 12 w 134"/>
                    <a:gd name="T11" fmla="*/ 115 h 115"/>
                    <a:gd name="T12" fmla="*/ 12 w 134"/>
                    <a:gd name="T13" fmla="*/ 115 h 115"/>
                    <a:gd name="T14" fmla="*/ 18 w 134"/>
                    <a:gd name="T15" fmla="*/ 113 h 115"/>
                    <a:gd name="T16" fmla="*/ 23 w 134"/>
                    <a:gd name="T17" fmla="*/ 112 h 115"/>
                    <a:gd name="T18" fmla="*/ 26 w 134"/>
                    <a:gd name="T19" fmla="*/ 110 h 115"/>
                    <a:gd name="T20" fmla="*/ 28 w 134"/>
                    <a:gd name="T21" fmla="*/ 107 h 115"/>
                    <a:gd name="T22" fmla="*/ 33 w 134"/>
                    <a:gd name="T23" fmla="*/ 101 h 115"/>
                    <a:gd name="T24" fmla="*/ 35 w 134"/>
                    <a:gd name="T25" fmla="*/ 94 h 115"/>
                    <a:gd name="T26" fmla="*/ 37 w 134"/>
                    <a:gd name="T27" fmla="*/ 77 h 115"/>
                    <a:gd name="T28" fmla="*/ 39 w 134"/>
                    <a:gd name="T29" fmla="*/ 68 h 115"/>
                    <a:gd name="T30" fmla="*/ 42 w 134"/>
                    <a:gd name="T31" fmla="*/ 59 h 115"/>
                    <a:gd name="T32" fmla="*/ 42 w 134"/>
                    <a:gd name="T33" fmla="*/ 59 h 115"/>
                    <a:gd name="T34" fmla="*/ 57 w 134"/>
                    <a:gd name="T35" fmla="*/ 70 h 115"/>
                    <a:gd name="T36" fmla="*/ 65 w 134"/>
                    <a:gd name="T37" fmla="*/ 75 h 115"/>
                    <a:gd name="T38" fmla="*/ 72 w 134"/>
                    <a:gd name="T39" fmla="*/ 79 h 115"/>
                    <a:gd name="T40" fmla="*/ 80 w 134"/>
                    <a:gd name="T41" fmla="*/ 84 h 115"/>
                    <a:gd name="T42" fmla="*/ 88 w 134"/>
                    <a:gd name="T43" fmla="*/ 85 h 115"/>
                    <a:gd name="T44" fmla="*/ 97 w 134"/>
                    <a:gd name="T45" fmla="*/ 85 h 115"/>
                    <a:gd name="T46" fmla="*/ 105 w 134"/>
                    <a:gd name="T47" fmla="*/ 83 h 115"/>
                    <a:gd name="T48" fmla="*/ 105 w 134"/>
                    <a:gd name="T49" fmla="*/ 83 h 115"/>
                    <a:gd name="T50" fmla="*/ 113 w 134"/>
                    <a:gd name="T51" fmla="*/ 78 h 115"/>
                    <a:gd name="T52" fmla="*/ 121 w 134"/>
                    <a:gd name="T53" fmla="*/ 71 h 115"/>
                    <a:gd name="T54" fmla="*/ 126 w 134"/>
                    <a:gd name="T55" fmla="*/ 65 h 115"/>
                    <a:gd name="T56" fmla="*/ 131 w 134"/>
                    <a:gd name="T57" fmla="*/ 57 h 115"/>
                    <a:gd name="T58" fmla="*/ 134 w 134"/>
                    <a:gd name="T59" fmla="*/ 48 h 115"/>
                    <a:gd name="T60" fmla="*/ 134 w 134"/>
                    <a:gd name="T61" fmla="*/ 38 h 115"/>
                    <a:gd name="T62" fmla="*/ 133 w 134"/>
                    <a:gd name="T63" fmla="*/ 34 h 115"/>
                    <a:gd name="T64" fmla="*/ 132 w 134"/>
                    <a:gd name="T65" fmla="*/ 29 h 115"/>
                    <a:gd name="T66" fmla="*/ 130 w 134"/>
                    <a:gd name="T67" fmla="*/ 25 h 115"/>
                    <a:gd name="T68" fmla="*/ 127 w 134"/>
                    <a:gd name="T69" fmla="*/ 21 h 115"/>
                    <a:gd name="T70" fmla="*/ 127 w 134"/>
                    <a:gd name="T71" fmla="*/ 21 h 115"/>
                    <a:gd name="T72" fmla="*/ 122 w 134"/>
                    <a:gd name="T73" fmla="*/ 17 h 115"/>
                    <a:gd name="T74" fmla="*/ 116 w 134"/>
                    <a:gd name="T75" fmla="*/ 13 h 115"/>
                    <a:gd name="T76" fmla="*/ 108 w 134"/>
                    <a:gd name="T77" fmla="*/ 12 h 115"/>
                    <a:gd name="T78" fmla="*/ 100 w 134"/>
                    <a:gd name="T79" fmla="*/ 11 h 115"/>
                    <a:gd name="T80" fmla="*/ 92 w 134"/>
                    <a:gd name="T81" fmla="*/ 10 h 115"/>
                    <a:gd name="T82" fmla="*/ 84 w 134"/>
                    <a:gd name="T83" fmla="*/ 9 h 115"/>
                    <a:gd name="T84" fmla="*/ 77 w 134"/>
                    <a:gd name="T85" fmla="*/ 5 h 115"/>
                    <a:gd name="T86" fmla="*/ 70 w 134"/>
                    <a:gd name="T87" fmla="*/ 0 h 115"/>
                    <a:gd name="T88" fmla="*/ 70 w 134"/>
                    <a:gd name="T89" fmla="*/ 0 h 115"/>
                    <a:gd name="T90" fmla="*/ 68 w 134"/>
                    <a:gd name="T91" fmla="*/ 0 h 115"/>
                    <a:gd name="T92" fmla="*/ 65 w 134"/>
                    <a:gd name="T93" fmla="*/ 1 h 115"/>
                    <a:gd name="T94" fmla="*/ 57 w 134"/>
                    <a:gd name="T95" fmla="*/ 4 h 115"/>
                    <a:gd name="T96" fmla="*/ 57 w 134"/>
                    <a:gd name="T97" fmla="*/ 4 h 115"/>
                    <a:gd name="T98" fmla="*/ 36 w 134"/>
                    <a:gd name="T99" fmla="*/ 18 h 115"/>
                    <a:gd name="T100" fmla="*/ 26 w 134"/>
                    <a:gd name="T101" fmla="*/ 26 h 115"/>
                    <a:gd name="T102" fmla="*/ 16 w 134"/>
                    <a:gd name="T103" fmla="*/ 34 h 115"/>
                    <a:gd name="T104" fmla="*/ 8 w 134"/>
                    <a:gd name="T105" fmla="*/ 42 h 115"/>
                    <a:gd name="T106" fmla="*/ 2 w 134"/>
                    <a:gd name="T107" fmla="*/ 50 h 115"/>
                    <a:gd name="T108" fmla="*/ 1 w 134"/>
                    <a:gd name="T109" fmla="*/ 54 h 115"/>
                    <a:gd name="T110" fmla="*/ 0 w 134"/>
                    <a:gd name="T111" fmla="*/ 59 h 115"/>
                    <a:gd name="T112" fmla="*/ 0 w 134"/>
                    <a:gd name="T113" fmla="*/ 63 h 115"/>
                    <a:gd name="T114" fmla="*/ 2 w 134"/>
                    <a:gd name="T115" fmla="*/ 67 h 115"/>
                    <a:gd name="T116" fmla="*/ 2 w 134"/>
                    <a:gd name="T117" fmla="*/ 6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115">
                      <a:moveTo>
                        <a:pt x="2" y="67"/>
                      </a:moveTo>
                      <a:lnTo>
                        <a:pt x="2" y="67"/>
                      </a:lnTo>
                      <a:lnTo>
                        <a:pt x="7" y="79"/>
                      </a:lnTo>
                      <a:lnTo>
                        <a:pt x="11" y="91"/>
                      </a:lnTo>
                      <a:lnTo>
                        <a:pt x="12" y="102"/>
                      </a:lnTo>
                      <a:lnTo>
                        <a:pt x="12" y="115"/>
                      </a:lnTo>
                      <a:lnTo>
                        <a:pt x="12" y="115"/>
                      </a:lnTo>
                      <a:lnTo>
                        <a:pt x="18" y="113"/>
                      </a:lnTo>
                      <a:lnTo>
                        <a:pt x="23" y="112"/>
                      </a:lnTo>
                      <a:lnTo>
                        <a:pt x="26" y="110"/>
                      </a:lnTo>
                      <a:lnTo>
                        <a:pt x="28" y="107"/>
                      </a:lnTo>
                      <a:lnTo>
                        <a:pt x="33" y="101"/>
                      </a:lnTo>
                      <a:lnTo>
                        <a:pt x="35" y="94"/>
                      </a:lnTo>
                      <a:lnTo>
                        <a:pt x="37" y="77"/>
                      </a:lnTo>
                      <a:lnTo>
                        <a:pt x="39" y="68"/>
                      </a:lnTo>
                      <a:lnTo>
                        <a:pt x="42" y="59"/>
                      </a:lnTo>
                      <a:lnTo>
                        <a:pt x="42" y="59"/>
                      </a:lnTo>
                      <a:lnTo>
                        <a:pt x="57" y="70"/>
                      </a:lnTo>
                      <a:lnTo>
                        <a:pt x="65" y="75"/>
                      </a:lnTo>
                      <a:lnTo>
                        <a:pt x="72" y="79"/>
                      </a:lnTo>
                      <a:lnTo>
                        <a:pt x="80" y="84"/>
                      </a:lnTo>
                      <a:lnTo>
                        <a:pt x="88" y="85"/>
                      </a:lnTo>
                      <a:lnTo>
                        <a:pt x="97" y="85"/>
                      </a:lnTo>
                      <a:lnTo>
                        <a:pt x="105" y="83"/>
                      </a:lnTo>
                      <a:lnTo>
                        <a:pt x="105" y="83"/>
                      </a:lnTo>
                      <a:lnTo>
                        <a:pt x="113" y="78"/>
                      </a:lnTo>
                      <a:lnTo>
                        <a:pt x="121" y="71"/>
                      </a:lnTo>
                      <a:lnTo>
                        <a:pt x="126" y="65"/>
                      </a:lnTo>
                      <a:lnTo>
                        <a:pt x="131" y="57"/>
                      </a:lnTo>
                      <a:lnTo>
                        <a:pt x="134" y="48"/>
                      </a:lnTo>
                      <a:lnTo>
                        <a:pt x="134" y="38"/>
                      </a:lnTo>
                      <a:lnTo>
                        <a:pt x="133" y="34"/>
                      </a:lnTo>
                      <a:lnTo>
                        <a:pt x="132" y="29"/>
                      </a:lnTo>
                      <a:lnTo>
                        <a:pt x="130" y="25"/>
                      </a:lnTo>
                      <a:lnTo>
                        <a:pt x="127" y="21"/>
                      </a:lnTo>
                      <a:lnTo>
                        <a:pt x="127" y="21"/>
                      </a:lnTo>
                      <a:lnTo>
                        <a:pt x="122" y="17"/>
                      </a:lnTo>
                      <a:lnTo>
                        <a:pt x="116" y="13"/>
                      </a:lnTo>
                      <a:lnTo>
                        <a:pt x="108" y="12"/>
                      </a:lnTo>
                      <a:lnTo>
                        <a:pt x="100" y="11"/>
                      </a:lnTo>
                      <a:lnTo>
                        <a:pt x="92" y="10"/>
                      </a:lnTo>
                      <a:lnTo>
                        <a:pt x="84" y="9"/>
                      </a:lnTo>
                      <a:lnTo>
                        <a:pt x="77" y="5"/>
                      </a:lnTo>
                      <a:lnTo>
                        <a:pt x="70" y="0"/>
                      </a:lnTo>
                      <a:lnTo>
                        <a:pt x="70" y="0"/>
                      </a:lnTo>
                      <a:lnTo>
                        <a:pt x="68" y="0"/>
                      </a:lnTo>
                      <a:lnTo>
                        <a:pt x="65" y="1"/>
                      </a:lnTo>
                      <a:lnTo>
                        <a:pt x="57" y="4"/>
                      </a:lnTo>
                      <a:lnTo>
                        <a:pt x="57" y="4"/>
                      </a:lnTo>
                      <a:lnTo>
                        <a:pt x="36" y="18"/>
                      </a:lnTo>
                      <a:lnTo>
                        <a:pt x="26" y="26"/>
                      </a:lnTo>
                      <a:lnTo>
                        <a:pt x="16" y="34"/>
                      </a:lnTo>
                      <a:lnTo>
                        <a:pt x="8" y="42"/>
                      </a:lnTo>
                      <a:lnTo>
                        <a:pt x="2" y="50"/>
                      </a:lnTo>
                      <a:lnTo>
                        <a:pt x="1" y="54"/>
                      </a:lnTo>
                      <a:lnTo>
                        <a:pt x="0" y="59"/>
                      </a:lnTo>
                      <a:lnTo>
                        <a:pt x="0" y="63"/>
                      </a:lnTo>
                      <a:lnTo>
                        <a:pt x="2" y="67"/>
                      </a:lnTo>
                      <a:lnTo>
                        <a:pt x="2" y="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2" name="Freeform: Shape 265"/>
                <p:cNvSpPr/>
                <p:nvPr/>
              </p:nvSpPr>
              <p:spPr bwMode="auto">
                <a:xfrm>
                  <a:off x="3930598" y="3030579"/>
                  <a:ext cx="223835" cy="192090"/>
                </a:xfrm>
                <a:custGeom>
                  <a:avLst/>
                  <a:gdLst>
                    <a:gd name="T0" fmla="*/ 102 w 284"/>
                    <a:gd name="T1" fmla="*/ 137 h 242"/>
                    <a:gd name="T2" fmla="*/ 73 w 284"/>
                    <a:gd name="T3" fmla="*/ 133 h 242"/>
                    <a:gd name="T4" fmla="*/ 47 w 284"/>
                    <a:gd name="T5" fmla="*/ 138 h 242"/>
                    <a:gd name="T6" fmla="*/ 33 w 284"/>
                    <a:gd name="T7" fmla="*/ 147 h 242"/>
                    <a:gd name="T8" fmla="*/ 20 w 284"/>
                    <a:gd name="T9" fmla="*/ 167 h 242"/>
                    <a:gd name="T10" fmla="*/ 4 w 284"/>
                    <a:gd name="T11" fmla="*/ 203 h 242"/>
                    <a:gd name="T12" fmla="*/ 0 w 284"/>
                    <a:gd name="T13" fmla="*/ 224 h 242"/>
                    <a:gd name="T14" fmla="*/ 7 w 284"/>
                    <a:gd name="T15" fmla="*/ 241 h 242"/>
                    <a:gd name="T16" fmla="*/ 13 w 284"/>
                    <a:gd name="T17" fmla="*/ 242 h 242"/>
                    <a:gd name="T18" fmla="*/ 31 w 284"/>
                    <a:gd name="T19" fmla="*/ 239 h 242"/>
                    <a:gd name="T20" fmla="*/ 40 w 284"/>
                    <a:gd name="T21" fmla="*/ 225 h 242"/>
                    <a:gd name="T22" fmla="*/ 38 w 284"/>
                    <a:gd name="T23" fmla="*/ 211 h 242"/>
                    <a:gd name="T24" fmla="*/ 73 w 284"/>
                    <a:gd name="T25" fmla="*/ 195 h 242"/>
                    <a:gd name="T26" fmla="*/ 100 w 284"/>
                    <a:gd name="T27" fmla="*/ 186 h 242"/>
                    <a:gd name="T28" fmla="*/ 111 w 284"/>
                    <a:gd name="T29" fmla="*/ 191 h 242"/>
                    <a:gd name="T30" fmla="*/ 115 w 284"/>
                    <a:gd name="T31" fmla="*/ 204 h 242"/>
                    <a:gd name="T32" fmla="*/ 127 w 284"/>
                    <a:gd name="T33" fmla="*/ 213 h 242"/>
                    <a:gd name="T34" fmla="*/ 145 w 284"/>
                    <a:gd name="T35" fmla="*/ 214 h 242"/>
                    <a:gd name="T36" fmla="*/ 158 w 284"/>
                    <a:gd name="T37" fmla="*/ 206 h 242"/>
                    <a:gd name="T38" fmla="*/ 181 w 284"/>
                    <a:gd name="T39" fmla="*/ 178 h 242"/>
                    <a:gd name="T40" fmla="*/ 196 w 284"/>
                    <a:gd name="T41" fmla="*/ 158 h 242"/>
                    <a:gd name="T42" fmla="*/ 226 w 284"/>
                    <a:gd name="T43" fmla="*/ 144 h 242"/>
                    <a:gd name="T44" fmla="*/ 240 w 284"/>
                    <a:gd name="T45" fmla="*/ 144 h 242"/>
                    <a:gd name="T46" fmla="*/ 248 w 284"/>
                    <a:gd name="T47" fmla="*/ 136 h 242"/>
                    <a:gd name="T48" fmla="*/ 253 w 284"/>
                    <a:gd name="T49" fmla="*/ 136 h 242"/>
                    <a:gd name="T50" fmla="*/ 258 w 284"/>
                    <a:gd name="T51" fmla="*/ 106 h 242"/>
                    <a:gd name="T52" fmla="*/ 277 w 284"/>
                    <a:gd name="T53" fmla="*/ 73 h 242"/>
                    <a:gd name="T54" fmla="*/ 282 w 284"/>
                    <a:gd name="T55" fmla="*/ 57 h 242"/>
                    <a:gd name="T56" fmla="*/ 282 w 284"/>
                    <a:gd name="T57" fmla="*/ 9 h 242"/>
                    <a:gd name="T58" fmla="*/ 274 w 284"/>
                    <a:gd name="T59" fmla="*/ 8 h 242"/>
                    <a:gd name="T60" fmla="*/ 249 w 284"/>
                    <a:gd name="T61" fmla="*/ 0 h 242"/>
                    <a:gd name="T62" fmla="*/ 241 w 284"/>
                    <a:gd name="T63" fmla="*/ 4 h 242"/>
                    <a:gd name="T64" fmla="*/ 236 w 284"/>
                    <a:gd name="T65" fmla="*/ 13 h 242"/>
                    <a:gd name="T66" fmla="*/ 230 w 284"/>
                    <a:gd name="T67" fmla="*/ 21 h 242"/>
                    <a:gd name="T68" fmla="*/ 224 w 284"/>
                    <a:gd name="T69" fmla="*/ 32 h 242"/>
                    <a:gd name="T70" fmla="*/ 230 w 284"/>
                    <a:gd name="T71" fmla="*/ 50 h 242"/>
                    <a:gd name="T72" fmla="*/ 227 w 284"/>
                    <a:gd name="T73" fmla="*/ 72 h 242"/>
                    <a:gd name="T74" fmla="*/ 211 w 284"/>
                    <a:gd name="T75" fmla="*/ 91 h 242"/>
                    <a:gd name="T76" fmla="*/ 198 w 284"/>
                    <a:gd name="T77" fmla="*/ 96 h 242"/>
                    <a:gd name="T78" fmla="*/ 165 w 284"/>
                    <a:gd name="T79" fmla="*/ 100 h 242"/>
                    <a:gd name="T80" fmla="*/ 150 w 284"/>
                    <a:gd name="T81" fmla="*/ 111 h 242"/>
                    <a:gd name="T82" fmla="*/ 149 w 284"/>
                    <a:gd name="T83" fmla="*/ 117 h 242"/>
                    <a:gd name="T84" fmla="*/ 145 w 284"/>
                    <a:gd name="T85" fmla="*/ 125 h 242"/>
                    <a:gd name="T86" fmla="*/ 130 w 284"/>
                    <a:gd name="T87" fmla="*/ 133 h 242"/>
                    <a:gd name="T88" fmla="*/ 116 w 284"/>
                    <a:gd name="T89" fmla="*/ 1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4" h="242">
                      <a:moveTo>
                        <a:pt x="111" y="139"/>
                      </a:moveTo>
                      <a:lnTo>
                        <a:pt x="111" y="139"/>
                      </a:lnTo>
                      <a:lnTo>
                        <a:pt x="102" y="137"/>
                      </a:lnTo>
                      <a:lnTo>
                        <a:pt x="92" y="134"/>
                      </a:lnTo>
                      <a:lnTo>
                        <a:pt x="82" y="133"/>
                      </a:lnTo>
                      <a:lnTo>
                        <a:pt x="73" y="133"/>
                      </a:lnTo>
                      <a:lnTo>
                        <a:pt x="64" y="133"/>
                      </a:lnTo>
                      <a:lnTo>
                        <a:pt x="55" y="136"/>
                      </a:lnTo>
                      <a:lnTo>
                        <a:pt x="47" y="138"/>
                      </a:lnTo>
                      <a:lnTo>
                        <a:pt x="39" y="142"/>
                      </a:lnTo>
                      <a:lnTo>
                        <a:pt x="39" y="142"/>
                      </a:lnTo>
                      <a:lnTo>
                        <a:pt x="33" y="147"/>
                      </a:lnTo>
                      <a:lnTo>
                        <a:pt x="28" y="153"/>
                      </a:lnTo>
                      <a:lnTo>
                        <a:pt x="23" y="159"/>
                      </a:lnTo>
                      <a:lnTo>
                        <a:pt x="20" y="167"/>
                      </a:lnTo>
                      <a:lnTo>
                        <a:pt x="6" y="197"/>
                      </a:lnTo>
                      <a:lnTo>
                        <a:pt x="6" y="197"/>
                      </a:lnTo>
                      <a:lnTo>
                        <a:pt x="4" y="203"/>
                      </a:lnTo>
                      <a:lnTo>
                        <a:pt x="3" y="209"/>
                      </a:lnTo>
                      <a:lnTo>
                        <a:pt x="1" y="217"/>
                      </a:lnTo>
                      <a:lnTo>
                        <a:pt x="0" y="224"/>
                      </a:lnTo>
                      <a:lnTo>
                        <a:pt x="1" y="231"/>
                      </a:lnTo>
                      <a:lnTo>
                        <a:pt x="4" y="237"/>
                      </a:lnTo>
                      <a:lnTo>
                        <a:pt x="7" y="241"/>
                      </a:lnTo>
                      <a:lnTo>
                        <a:pt x="11" y="242"/>
                      </a:lnTo>
                      <a:lnTo>
                        <a:pt x="13" y="242"/>
                      </a:lnTo>
                      <a:lnTo>
                        <a:pt x="13" y="242"/>
                      </a:lnTo>
                      <a:lnTo>
                        <a:pt x="20" y="242"/>
                      </a:lnTo>
                      <a:lnTo>
                        <a:pt x="25" y="241"/>
                      </a:lnTo>
                      <a:lnTo>
                        <a:pt x="31" y="239"/>
                      </a:lnTo>
                      <a:lnTo>
                        <a:pt x="36" y="236"/>
                      </a:lnTo>
                      <a:lnTo>
                        <a:pt x="39" y="231"/>
                      </a:lnTo>
                      <a:lnTo>
                        <a:pt x="40" y="225"/>
                      </a:lnTo>
                      <a:lnTo>
                        <a:pt x="40" y="219"/>
                      </a:lnTo>
                      <a:lnTo>
                        <a:pt x="38" y="211"/>
                      </a:lnTo>
                      <a:lnTo>
                        <a:pt x="38" y="211"/>
                      </a:lnTo>
                      <a:lnTo>
                        <a:pt x="47" y="207"/>
                      </a:lnTo>
                      <a:lnTo>
                        <a:pt x="56" y="204"/>
                      </a:lnTo>
                      <a:lnTo>
                        <a:pt x="73" y="195"/>
                      </a:lnTo>
                      <a:lnTo>
                        <a:pt x="82" y="191"/>
                      </a:lnTo>
                      <a:lnTo>
                        <a:pt x="91" y="188"/>
                      </a:lnTo>
                      <a:lnTo>
                        <a:pt x="100" y="186"/>
                      </a:lnTo>
                      <a:lnTo>
                        <a:pt x="111" y="186"/>
                      </a:lnTo>
                      <a:lnTo>
                        <a:pt x="111" y="186"/>
                      </a:lnTo>
                      <a:lnTo>
                        <a:pt x="111" y="191"/>
                      </a:lnTo>
                      <a:lnTo>
                        <a:pt x="111" y="196"/>
                      </a:lnTo>
                      <a:lnTo>
                        <a:pt x="113" y="200"/>
                      </a:lnTo>
                      <a:lnTo>
                        <a:pt x="115" y="204"/>
                      </a:lnTo>
                      <a:lnTo>
                        <a:pt x="121" y="209"/>
                      </a:lnTo>
                      <a:lnTo>
                        <a:pt x="127" y="213"/>
                      </a:lnTo>
                      <a:lnTo>
                        <a:pt x="127" y="213"/>
                      </a:lnTo>
                      <a:lnTo>
                        <a:pt x="133" y="214"/>
                      </a:lnTo>
                      <a:lnTo>
                        <a:pt x="139" y="214"/>
                      </a:lnTo>
                      <a:lnTo>
                        <a:pt x="145" y="214"/>
                      </a:lnTo>
                      <a:lnTo>
                        <a:pt x="149" y="212"/>
                      </a:lnTo>
                      <a:lnTo>
                        <a:pt x="155" y="209"/>
                      </a:lnTo>
                      <a:lnTo>
                        <a:pt x="158" y="206"/>
                      </a:lnTo>
                      <a:lnTo>
                        <a:pt x="168" y="198"/>
                      </a:lnTo>
                      <a:lnTo>
                        <a:pt x="174" y="188"/>
                      </a:lnTo>
                      <a:lnTo>
                        <a:pt x="181" y="178"/>
                      </a:lnTo>
                      <a:lnTo>
                        <a:pt x="189" y="167"/>
                      </a:lnTo>
                      <a:lnTo>
                        <a:pt x="196" y="158"/>
                      </a:lnTo>
                      <a:lnTo>
                        <a:pt x="196" y="158"/>
                      </a:lnTo>
                      <a:lnTo>
                        <a:pt x="205" y="151"/>
                      </a:lnTo>
                      <a:lnTo>
                        <a:pt x="214" y="147"/>
                      </a:lnTo>
                      <a:lnTo>
                        <a:pt x="226" y="144"/>
                      </a:lnTo>
                      <a:lnTo>
                        <a:pt x="238" y="145"/>
                      </a:lnTo>
                      <a:lnTo>
                        <a:pt x="238" y="145"/>
                      </a:lnTo>
                      <a:lnTo>
                        <a:pt x="240" y="144"/>
                      </a:lnTo>
                      <a:lnTo>
                        <a:pt x="241" y="142"/>
                      </a:lnTo>
                      <a:lnTo>
                        <a:pt x="245" y="139"/>
                      </a:lnTo>
                      <a:lnTo>
                        <a:pt x="248" y="136"/>
                      </a:lnTo>
                      <a:lnTo>
                        <a:pt x="251" y="136"/>
                      </a:lnTo>
                      <a:lnTo>
                        <a:pt x="253" y="136"/>
                      </a:lnTo>
                      <a:lnTo>
                        <a:pt x="253" y="136"/>
                      </a:lnTo>
                      <a:lnTo>
                        <a:pt x="253" y="124"/>
                      </a:lnTo>
                      <a:lnTo>
                        <a:pt x="255" y="115"/>
                      </a:lnTo>
                      <a:lnTo>
                        <a:pt x="258" y="106"/>
                      </a:lnTo>
                      <a:lnTo>
                        <a:pt x="262" y="98"/>
                      </a:lnTo>
                      <a:lnTo>
                        <a:pt x="272" y="81"/>
                      </a:lnTo>
                      <a:lnTo>
                        <a:pt x="277" y="73"/>
                      </a:lnTo>
                      <a:lnTo>
                        <a:pt x="280" y="64"/>
                      </a:lnTo>
                      <a:lnTo>
                        <a:pt x="280" y="64"/>
                      </a:lnTo>
                      <a:lnTo>
                        <a:pt x="282" y="57"/>
                      </a:lnTo>
                      <a:lnTo>
                        <a:pt x="284" y="51"/>
                      </a:lnTo>
                      <a:lnTo>
                        <a:pt x="284" y="37"/>
                      </a:lnTo>
                      <a:lnTo>
                        <a:pt x="282" y="9"/>
                      </a:lnTo>
                      <a:lnTo>
                        <a:pt x="282" y="9"/>
                      </a:lnTo>
                      <a:lnTo>
                        <a:pt x="279" y="9"/>
                      </a:lnTo>
                      <a:lnTo>
                        <a:pt x="274" y="8"/>
                      </a:lnTo>
                      <a:lnTo>
                        <a:pt x="262" y="4"/>
                      </a:lnTo>
                      <a:lnTo>
                        <a:pt x="255" y="1"/>
                      </a:lnTo>
                      <a:lnTo>
                        <a:pt x="249" y="0"/>
                      </a:lnTo>
                      <a:lnTo>
                        <a:pt x="245" y="1"/>
                      </a:lnTo>
                      <a:lnTo>
                        <a:pt x="243" y="2"/>
                      </a:lnTo>
                      <a:lnTo>
                        <a:pt x="241" y="4"/>
                      </a:lnTo>
                      <a:lnTo>
                        <a:pt x="241" y="4"/>
                      </a:lnTo>
                      <a:lnTo>
                        <a:pt x="239" y="8"/>
                      </a:lnTo>
                      <a:lnTo>
                        <a:pt x="236" y="13"/>
                      </a:lnTo>
                      <a:lnTo>
                        <a:pt x="231" y="17"/>
                      </a:lnTo>
                      <a:lnTo>
                        <a:pt x="230" y="18"/>
                      </a:lnTo>
                      <a:lnTo>
                        <a:pt x="230" y="21"/>
                      </a:lnTo>
                      <a:lnTo>
                        <a:pt x="230" y="21"/>
                      </a:lnTo>
                      <a:lnTo>
                        <a:pt x="228" y="26"/>
                      </a:lnTo>
                      <a:lnTo>
                        <a:pt x="224" y="32"/>
                      </a:lnTo>
                      <a:lnTo>
                        <a:pt x="224" y="32"/>
                      </a:lnTo>
                      <a:lnTo>
                        <a:pt x="229" y="42"/>
                      </a:lnTo>
                      <a:lnTo>
                        <a:pt x="230" y="50"/>
                      </a:lnTo>
                      <a:lnTo>
                        <a:pt x="231" y="58"/>
                      </a:lnTo>
                      <a:lnTo>
                        <a:pt x="230" y="66"/>
                      </a:lnTo>
                      <a:lnTo>
                        <a:pt x="227" y="72"/>
                      </a:lnTo>
                      <a:lnTo>
                        <a:pt x="223" y="79"/>
                      </a:lnTo>
                      <a:lnTo>
                        <a:pt x="218" y="84"/>
                      </a:lnTo>
                      <a:lnTo>
                        <a:pt x="211" y="91"/>
                      </a:lnTo>
                      <a:lnTo>
                        <a:pt x="211" y="91"/>
                      </a:lnTo>
                      <a:lnTo>
                        <a:pt x="205" y="95"/>
                      </a:lnTo>
                      <a:lnTo>
                        <a:pt x="198" y="96"/>
                      </a:lnTo>
                      <a:lnTo>
                        <a:pt x="181" y="97"/>
                      </a:lnTo>
                      <a:lnTo>
                        <a:pt x="173" y="98"/>
                      </a:lnTo>
                      <a:lnTo>
                        <a:pt x="165" y="100"/>
                      </a:lnTo>
                      <a:lnTo>
                        <a:pt x="157" y="104"/>
                      </a:lnTo>
                      <a:lnTo>
                        <a:pt x="154" y="107"/>
                      </a:lnTo>
                      <a:lnTo>
                        <a:pt x="150" y="111"/>
                      </a:lnTo>
                      <a:lnTo>
                        <a:pt x="150" y="111"/>
                      </a:lnTo>
                      <a:lnTo>
                        <a:pt x="149" y="114"/>
                      </a:lnTo>
                      <a:lnTo>
                        <a:pt x="149" y="117"/>
                      </a:lnTo>
                      <a:lnTo>
                        <a:pt x="150" y="125"/>
                      </a:lnTo>
                      <a:lnTo>
                        <a:pt x="150" y="125"/>
                      </a:lnTo>
                      <a:lnTo>
                        <a:pt x="145" y="125"/>
                      </a:lnTo>
                      <a:lnTo>
                        <a:pt x="139" y="126"/>
                      </a:lnTo>
                      <a:lnTo>
                        <a:pt x="135" y="130"/>
                      </a:lnTo>
                      <a:lnTo>
                        <a:pt x="130" y="133"/>
                      </a:lnTo>
                      <a:lnTo>
                        <a:pt x="127" y="137"/>
                      </a:lnTo>
                      <a:lnTo>
                        <a:pt x="122" y="139"/>
                      </a:lnTo>
                      <a:lnTo>
                        <a:pt x="116" y="140"/>
                      </a:lnTo>
                      <a:lnTo>
                        <a:pt x="111" y="139"/>
                      </a:lnTo>
                      <a:lnTo>
                        <a:pt x="111" y="13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3" name="Freeform: Shape 266"/>
                <p:cNvSpPr/>
                <p:nvPr/>
              </p:nvSpPr>
              <p:spPr bwMode="auto">
                <a:xfrm>
                  <a:off x="3702001" y="3510010"/>
                  <a:ext cx="149223" cy="157164"/>
                </a:xfrm>
                <a:custGeom>
                  <a:avLst/>
                  <a:gdLst>
                    <a:gd name="T0" fmla="*/ 67 w 186"/>
                    <a:gd name="T1" fmla="*/ 2 h 198"/>
                    <a:gd name="T2" fmla="*/ 60 w 186"/>
                    <a:gd name="T3" fmla="*/ 0 h 198"/>
                    <a:gd name="T4" fmla="*/ 55 w 186"/>
                    <a:gd name="T5" fmla="*/ 0 h 198"/>
                    <a:gd name="T6" fmla="*/ 47 w 186"/>
                    <a:gd name="T7" fmla="*/ 9 h 198"/>
                    <a:gd name="T8" fmla="*/ 37 w 186"/>
                    <a:gd name="T9" fmla="*/ 29 h 198"/>
                    <a:gd name="T10" fmla="*/ 33 w 186"/>
                    <a:gd name="T11" fmla="*/ 32 h 198"/>
                    <a:gd name="T12" fmla="*/ 20 w 186"/>
                    <a:gd name="T13" fmla="*/ 37 h 198"/>
                    <a:gd name="T14" fmla="*/ 3 w 186"/>
                    <a:gd name="T15" fmla="*/ 42 h 198"/>
                    <a:gd name="T16" fmla="*/ 0 w 186"/>
                    <a:gd name="T17" fmla="*/ 49 h 198"/>
                    <a:gd name="T18" fmla="*/ 2 w 186"/>
                    <a:gd name="T19" fmla="*/ 60 h 198"/>
                    <a:gd name="T20" fmla="*/ 7 w 186"/>
                    <a:gd name="T21" fmla="*/ 70 h 198"/>
                    <a:gd name="T22" fmla="*/ 27 w 186"/>
                    <a:gd name="T23" fmla="*/ 92 h 198"/>
                    <a:gd name="T24" fmla="*/ 38 w 186"/>
                    <a:gd name="T25" fmla="*/ 109 h 198"/>
                    <a:gd name="T26" fmla="*/ 41 w 186"/>
                    <a:gd name="T27" fmla="*/ 120 h 198"/>
                    <a:gd name="T28" fmla="*/ 40 w 186"/>
                    <a:gd name="T29" fmla="*/ 131 h 198"/>
                    <a:gd name="T30" fmla="*/ 47 w 186"/>
                    <a:gd name="T31" fmla="*/ 129 h 198"/>
                    <a:gd name="T32" fmla="*/ 63 w 186"/>
                    <a:gd name="T33" fmla="*/ 128 h 198"/>
                    <a:gd name="T34" fmla="*/ 77 w 186"/>
                    <a:gd name="T35" fmla="*/ 131 h 198"/>
                    <a:gd name="T36" fmla="*/ 90 w 186"/>
                    <a:gd name="T37" fmla="*/ 138 h 198"/>
                    <a:gd name="T38" fmla="*/ 107 w 186"/>
                    <a:gd name="T39" fmla="*/ 154 h 198"/>
                    <a:gd name="T40" fmla="*/ 127 w 186"/>
                    <a:gd name="T41" fmla="*/ 179 h 198"/>
                    <a:gd name="T42" fmla="*/ 138 w 186"/>
                    <a:gd name="T43" fmla="*/ 190 h 198"/>
                    <a:gd name="T44" fmla="*/ 148 w 186"/>
                    <a:gd name="T45" fmla="*/ 196 h 198"/>
                    <a:gd name="T46" fmla="*/ 158 w 186"/>
                    <a:gd name="T47" fmla="*/ 198 h 198"/>
                    <a:gd name="T48" fmla="*/ 182 w 186"/>
                    <a:gd name="T49" fmla="*/ 197 h 198"/>
                    <a:gd name="T50" fmla="*/ 181 w 186"/>
                    <a:gd name="T51" fmla="*/ 190 h 198"/>
                    <a:gd name="T52" fmla="*/ 171 w 186"/>
                    <a:gd name="T53" fmla="*/ 170 h 198"/>
                    <a:gd name="T54" fmla="*/ 167 w 186"/>
                    <a:gd name="T55" fmla="*/ 156 h 198"/>
                    <a:gd name="T56" fmla="*/ 167 w 186"/>
                    <a:gd name="T57" fmla="*/ 141 h 198"/>
                    <a:gd name="T58" fmla="*/ 169 w 186"/>
                    <a:gd name="T59" fmla="*/ 137 h 198"/>
                    <a:gd name="T60" fmla="*/ 177 w 186"/>
                    <a:gd name="T61" fmla="*/ 124 h 198"/>
                    <a:gd name="T62" fmla="*/ 185 w 186"/>
                    <a:gd name="T63" fmla="*/ 112 h 198"/>
                    <a:gd name="T64" fmla="*/ 186 w 186"/>
                    <a:gd name="T65" fmla="*/ 106 h 198"/>
                    <a:gd name="T66" fmla="*/ 170 w 186"/>
                    <a:gd name="T67" fmla="*/ 107 h 198"/>
                    <a:gd name="T68" fmla="*/ 153 w 186"/>
                    <a:gd name="T69" fmla="*/ 104 h 198"/>
                    <a:gd name="T70" fmla="*/ 124 w 186"/>
                    <a:gd name="T71" fmla="*/ 93 h 198"/>
                    <a:gd name="T72" fmla="*/ 109 w 186"/>
                    <a:gd name="T73" fmla="*/ 87 h 198"/>
                    <a:gd name="T74" fmla="*/ 83 w 186"/>
                    <a:gd name="T75" fmla="*/ 68 h 198"/>
                    <a:gd name="T76" fmla="*/ 71 w 186"/>
                    <a:gd name="T77" fmla="*/ 58 h 198"/>
                    <a:gd name="T78" fmla="*/ 68 w 186"/>
                    <a:gd name="T79" fmla="*/ 52 h 198"/>
                    <a:gd name="T80" fmla="*/ 69 w 186"/>
                    <a:gd name="T81" fmla="*/ 39 h 198"/>
                    <a:gd name="T82" fmla="*/ 73 w 186"/>
                    <a:gd name="T83" fmla="*/ 23 h 198"/>
                    <a:gd name="T84" fmla="*/ 74 w 186"/>
                    <a:gd name="T85" fmla="*/ 12 h 198"/>
                    <a:gd name="T86" fmla="*/ 70 w 186"/>
                    <a:gd name="T87" fmla="*/ 6 h 198"/>
                    <a:gd name="T88" fmla="*/ 67 w 186"/>
                    <a:gd name="T89" fmla="*/ 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6" h="198">
                      <a:moveTo>
                        <a:pt x="67" y="2"/>
                      </a:moveTo>
                      <a:lnTo>
                        <a:pt x="67" y="2"/>
                      </a:lnTo>
                      <a:lnTo>
                        <a:pt x="63" y="1"/>
                      </a:lnTo>
                      <a:lnTo>
                        <a:pt x="60" y="0"/>
                      </a:lnTo>
                      <a:lnTo>
                        <a:pt x="58" y="0"/>
                      </a:lnTo>
                      <a:lnTo>
                        <a:pt x="55" y="0"/>
                      </a:lnTo>
                      <a:lnTo>
                        <a:pt x="51" y="5"/>
                      </a:lnTo>
                      <a:lnTo>
                        <a:pt x="47" y="9"/>
                      </a:lnTo>
                      <a:lnTo>
                        <a:pt x="41" y="23"/>
                      </a:lnTo>
                      <a:lnTo>
                        <a:pt x="37" y="29"/>
                      </a:lnTo>
                      <a:lnTo>
                        <a:pt x="33" y="32"/>
                      </a:lnTo>
                      <a:lnTo>
                        <a:pt x="33" y="32"/>
                      </a:lnTo>
                      <a:lnTo>
                        <a:pt x="27" y="34"/>
                      </a:lnTo>
                      <a:lnTo>
                        <a:pt x="20" y="37"/>
                      </a:lnTo>
                      <a:lnTo>
                        <a:pt x="8" y="40"/>
                      </a:lnTo>
                      <a:lnTo>
                        <a:pt x="3" y="42"/>
                      </a:lnTo>
                      <a:lnTo>
                        <a:pt x="0" y="47"/>
                      </a:lnTo>
                      <a:lnTo>
                        <a:pt x="0" y="49"/>
                      </a:lnTo>
                      <a:lnTo>
                        <a:pt x="0" y="52"/>
                      </a:lnTo>
                      <a:lnTo>
                        <a:pt x="2" y="60"/>
                      </a:lnTo>
                      <a:lnTo>
                        <a:pt x="2" y="60"/>
                      </a:lnTo>
                      <a:lnTo>
                        <a:pt x="7" y="70"/>
                      </a:lnTo>
                      <a:lnTo>
                        <a:pt x="13" y="77"/>
                      </a:lnTo>
                      <a:lnTo>
                        <a:pt x="27" y="92"/>
                      </a:lnTo>
                      <a:lnTo>
                        <a:pt x="34" y="100"/>
                      </a:lnTo>
                      <a:lnTo>
                        <a:pt x="38" y="109"/>
                      </a:lnTo>
                      <a:lnTo>
                        <a:pt x="40" y="114"/>
                      </a:lnTo>
                      <a:lnTo>
                        <a:pt x="41" y="120"/>
                      </a:lnTo>
                      <a:lnTo>
                        <a:pt x="41" y="125"/>
                      </a:lnTo>
                      <a:lnTo>
                        <a:pt x="40" y="131"/>
                      </a:lnTo>
                      <a:lnTo>
                        <a:pt x="40" y="131"/>
                      </a:lnTo>
                      <a:lnTo>
                        <a:pt x="47" y="129"/>
                      </a:lnTo>
                      <a:lnTo>
                        <a:pt x="57" y="128"/>
                      </a:lnTo>
                      <a:lnTo>
                        <a:pt x="63" y="128"/>
                      </a:lnTo>
                      <a:lnTo>
                        <a:pt x="70" y="129"/>
                      </a:lnTo>
                      <a:lnTo>
                        <a:pt x="77" y="131"/>
                      </a:lnTo>
                      <a:lnTo>
                        <a:pt x="84" y="134"/>
                      </a:lnTo>
                      <a:lnTo>
                        <a:pt x="90" y="138"/>
                      </a:lnTo>
                      <a:lnTo>
                        <a:pt x="95" y="142"/>
                      </a:lnTo>
                      <a:lnTo>
                        <a:pt x="107" y="154"/>
                      </a:lnTo>
                      <a:lnTo>
                        <a:pt x="117" y="166"/>
                      </a:lnTo>
                      <a:lnTo>
                        <a:pt x="127" y="179"/>
                      </a:lnTo>
                      <a:lnTo>
                        <a:pt x="138" y="190"/>
                      </a:lnTo>
                      <a:lnTo>
                        <a:pt x="138" y="190"/>
                      </a:lnTo>
                      <a:lnTo>
                        <a:pt x="143" y="193"/>
                      </a:lnTo>
                      <a:lnTo>
                        <a:pt x="148" y="196"/>
                      </a:lnTo>
                      <a:lnTo>
                        <a:pt x="153" y="197"/>
                      </a:lnTo>
                      <a:lnTo>
                        <a:pt x="158" y="198"/>
                      </a:lnTo>
                      <a:lnTo>
                        <a:pt x="170" y="197"/>
                      </a:lnTo>
                      <a:lnTo>
                        <a:pt x="182" y="197"/>
                      </a:lnTo>
                      <a:lnTo>
                        <a:pt x="182" y="197"/>
                      </a:lnTo>
                      <a:lnTo>
                        <a:pt x="181" y="190"/>
                      </a:lnTo>
                      <a:lnTo>
                        <a:pt x="178" y="183"/>
                      </a:lnTo>
                      <a:lnTo>
                        <a:pt x="171" y="170"/>
                      </a:lnTo>
                      <a:lnTo>
                        <a:pt x="169" y="163"/>
                      </a:lnTo>
                      <a:lnTo>
                        <a:pt x="167" y="156"/>
                      </a:lnTo>
                      <a:lnTo>
                        <a:pt x="166" y="149"/>
                      </a:lnTo>
                      <a:lnTo>
                        <a:pt x="167" y="141"/>
                      </a:lnTo>
                      <a:lnTo>
                        <a:pt x="167" y="141"/>
                      </a:lnTo>
                      <a:lnTo>
                        <a:pt x="169" y="137"/>
                      </a:lnTo>
                      <a:lnTo>
                        <a:pt x="171" y="132"/>
                      </a:lnTo>
                      <a:lnTo>
                        <a:pt x="177" y="124"/>
                      </a:lnTo>
                      <a:lnTo>
                        <a:pt x="183" y="116"/>
                      </a:lnTo>
                      <a:lnTo>
                        <a:pt x="185" y="112"/>
                      </a:lnTo>
                      <a:lnTo>
                        <a:pt x="186" y="106"/>
                      </a:lnTo>
                      <a:lnTo>
                        <a:pt x="186" y="106"/>
                      </a:lnTo>
                      <a:lnTo>
                        <a:pt x="178" y="107"/>
                      </a:lnTo>
                      <a:lnTo>
                        <a:pt x="170" y="107"/>
                      </a:lnTo>
                      <a:lnTo>
                        <a:pt x="161" y="106"/>
                      </a:lnTo>
                      <a:lnTo>
                        <a:pt x="153" y="104"/>
                      </a:lnTo>
                      <a:lnTo>
                        <a:pt x="138" y="99"/>
                      </a:lnTo>
                      <a:lnTo>
                        <a:pt x="124" y="93"/>
                      </a:lnTo>
                      <a:lnTo>
                        <a:pt x="124" y="93"/>
                      </a:lnTo>
                      <a:lnTo>
                        <a:pt x="109" y="87"/>
                      </a:lnTo>
                      <a:lnTo>
                        <a:pt x="95" y="79"/>
                      </a:lnTo>
                      <a:lnTo>
                        <a:pt x="83" y="68"/>
                      </a:lnTo>
                      <a:lnTo>
                        <a:pt x="71" y="58"/>
                      </a:lnTo>
                      <a:lnTo>
                        <a:pt x="71" y="58"/>
                      </a:lnTo>
                      <a:lnTo>
                        <a:pt x="69" y="56"/>
                      </a:lnTo>
                      <a:lnTo>
                        <a:pt x="68" y="52"/>
                      </a:lnTo>
                      <a:lnTo>
                        <a:pt x="67" y="46"/>
                      </a:lnTo>
                      <a:lnTo>
                        <a:pt x="69" y="39"/>
                      </a:lnTo>
                      <a:lnTo>
                        <a:pt x="71" y="31"/>
                      </a:lnTo>
                      <a:lnTo>
                        <a:pt x="73" y="23"/>
                      </a:lnTo>
                      <a:lnTo>
                        <a:pt x="74" y="15"/>
                      </a:lnTo>
                      <a:lnTo>
                        <a:pt x="74" y="12"/>
                      </a:lnTo>
                      <a:lnTo>
                        <a:pt x="71" y="8"/>
                      </a:lnTo>
                      <a:lnTo>
                        <a:pt x="70" y="6"/>
                      </a:lnTo>
                      <a:lnTo>
                        <a:pt x="67" y="2"/>
                      </a:lnTo>
                      <a:lnTo>
                        <a:pt x="67" y="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4" name="Freeform: Shape 267"/>
                <p:cNvSpPr/>
                <p:nvPr/>
              </p:nvSpPr>
              <p:spPr bwMode="auto">
                <a:xfrm>
                  <a:off x="3519441" y="3752900"/>
                  <a:ext cx="201610" cy="215903"/>
                </a:xfrm>
                <a:custGeom>
                  <a:avLst/>
                  <a:gdLst>
                    <a:gd name="T0" fmla="*/ 188 w 255"/>
                    <a:gd name="T1" fmla="*/ 7 h 273"/>
                    <a:gd name="T2" fmla="*/ 173 w 255"/>
                    <a:gd name="T3" fmla="*/ 2 h 273"/>
                    <a:gd name="T4" fmla="*/ 159 w 255"/>
                    <a:gd name="T5" fmla="*/ 6 h 273"/>
                    <a:gd name="T6" fmla="*/ 148 w 255"/>
                    <a:gd name="T7" fmla="*/ 13 h 273"/>
                    <a:gd name="T8" fmla="*/ 142 w 255"/>
                    <a:gd name="T9" fmla="*/ 23 h 273"/>
                    <a:gd name="T10" fmla="*/ 137 w 255"/>
                    <a:gd name="T11" fmla="*/ 33 h 273"/>
                    <a:gd name="T12" fmla="*/ 125 w 255"/>
                    <a:gd name="T13" fmla="*/ 52 h 273"/>
                    <a:gd name="T14" fmla="*/ 109 w 255"/>
                    <a:gd name="T15" fmla="*/ 68 h 273"/>
                    <a:gd name="T16" fmla="*/ 82 w 255"/>
                    <a:gd name="T17" fmla="*/ 90 h 273"/>
                    <a:gd name="T18" fmla="*/ 77 w 255"/>
                    <a:gd name="T19" fmla="*/ 92 h 273"/>
                    <a:gd name="T20" fmla="*/ 60 w 255"/>
                    <a:gd name="T21" fmla="*/ 93 h 273"/>
                    <a:gd name="T22" fmla="*/ 42 w 255"/>
                    <a:gd name="T23" fmla="*/ 93 h 273"/>
                    <a:gd name="T24" fmla="*/ 36 w 255"/>
                    <a:gd name="T25" fmla="*/ 94 h 273"/>
                    <a:gd name="T26" fmla="*/ 20 w 255"/>
                    <a:gd name="T27" fmla="*/ 104 h 273"/>
                    <a:gd name="T28" fmla="*/ 7 w 255"/>
                    <a:gd name="T29" fmla="*/ 117 h 273"/>
                    <a:gd name="T30" fmla="*/ 0 w 255"/>
                    <a:gd name="T31" fmla="*/ 133 h 273"/>
                    <a:gd name="T32" fmla="*/ 1 w 255"/>
                    <a:gd name="T33" fmla="*/ 147 h 273"/>
                    <a:gd name="T34" fmla="*/ 2 w 255"/>
                    <a:gd name="T35" fmla="*/ 152 h 273"/>
                    <a:gd name="T36" fmla="*/ 9 w 255"/>
                    <a:gd name="T37" fmla="*/ 162 h 273"/>
                    <a:gd name="T38" fmla="*/ 24 w 255"/>
                    <a:gd name="T39" fmla="*/ 179 h 273"/>
                    <a:gd name="T40" fmla="*/ 29 w 255"/>
                    <a:gd name="T41" fmla="*/ 189 h 273"/>
                    <a:gd name="T42" fmla="*/ 31 w 255"/>
                    <a:gd name="T43" fmla="*/ 193 h 273"/>
                    <a:gd name="T44" fmla="*/ 31 w 255"/>
                    <a:gd name="T45" fmla="*/ 204 h 273"/>
                    <a:gd name="T46" fmla="*/ 32 w 255"/>
                    <a:gd name="T47" fmla="*/ 208 h 273"/>
                    <a:gd name="T48" fmla="*/ 35 w 255"/>
                    <a:gd name="T49" fmla="*/ 208 h 273"/>
                    <a:gd name="T50" fmla="*/ 40 w 255"/>
                    <a:gd name="T51" fmla="*/ 209 h 273"/>
                    <a:gd name="T52" fmla="*/ 43 w 255"/>
                    <a:gd name="T53" fmla="*/ 215 h 273"/>
                    <a:gd name="T54" fmla="*/ 49 w 255"/>
                    <a:gd name="T55" fmla="*/ 236 h 273"/>
                    <a:gd name="T56" fmla="*/ 53 w 255"/>
                    <a:gd name="T57" fmla="*/ 251 h 273"/>
                    <a:gd name="T58" fmla="*/ 57 w 255"/>
                    <a:gd name="T59" fmla="*/ 255 h 273"/>
                    <a:gd name="T60" fmla="*/ 108 w 255"/>
                    <a:gd name="T61" fmla="*/ 270 h 273"/>
                    <a:gd name="T62" fmla="*/ 143 w 255"/>
                    <a:gd name="T63" fmla="*/ 273 h 273"/>
                    <a:gd name="T64" fmla="*/ 159 w 255"/>
                    <a:gd name="T65" fmla="*/ 271 h 273"/>
                    <a:gd name="T66" fmla="*/ 174 w 255"/>
                    <a:gd name="T67" fmla="*/ 264 h 273"/>
                    <a:gd name="T68" fmla="*/ 188 w 255"/>
                    <a:gd name="T69" fmla="*/ 254 h 273"/>
                    <a:gd name="T70" fmla="*/ 194 w 255"/>
                    <a:gd name="T71" fmla="*/ 245 h 273"/>
                    <a:gd name="T72" fmla="*/ 205 w 255"/>
                    <a:gd name="T73" fmla="*/ 224 h 273"/>
                    <a:gd name="T74" fmla="*/ 219 w 255"/>
                    <a:gd name="T75" fmla="*/ 189 h 273"/>
                    <a:gd name="T76" fmla="*/ 233 w 255"/>
                    <a:gd name="T77" fmla="*/ 165 h 273"/>
                    <a:gd name="T78" fmla="*/ 234 w 255"/>
                    <a:gd name="T79" fmla="*/ 162 h 273"/>
                    <a:gd name="T80" fmla="*/ 235 w 255"/>
                    <a:gd name="T81" fmla="*/ 155 h 273"/>
                    <a:gd name="T82" fmla="*/ 230 w 255"/>
                    <a:gd name="T83" fmla="*/ 143 h 273"/>
                    <a:gd name="T84" fmla="*/ 220 w 255"/>
                    <a:gd name="T85" fmla="*/ 127 h 273"/>
                    <a:gd name="T86" fmla="*/ 216 w 255"/>
                    <a:gd name="T87" fmla="*/ 116 h 273"/>
                    <a:gd name="T88" fmla="*/ 217 w 255"/>
                    <a:gd name="T89" fmla="*/ 109 h 273"/>
                    <a:gd name="T90" fmla="*/ 219 w 255"/>
                    <a:gd name="T91" fmla="*/ 106 h 273"/>
                    <a:gd name="T92" fmla="*/ 228 w 255"/>
                    <a:gd name="T93" fmla="*/ 92 h 273"/>
                    <a:gd name="T94" fmla="*/ 233 w 255"/>
                    <a:gd name="T95" fmla="*/ 77 h 273"/>
                    <a:gd name="T96" fmla="*/ 238 w 255"/>
                    <a:gd name="T97" fmla="*/ 47 h 273"/>
                    <a:gd name="T98" fmla="*/ 239 w 255"/>
                    <a:gd name="T99" fmla="*/ 44 h 273"/>
                    <a:gd name="T100" fmla="*/ 246 w 255"/>
                    <a:gd name="T101" fmla="*/ 40 h 273"/>
                    <a:gd name="T102" fmla="*/ 253 w 255"/>
                    <a:gd name="T103" fmla="*/ 34 h 273"/>
                    <a:gd name="T104" fmla="*/ 255 w 255"/>
                    <a:gd name="T105" fmla="*/ 32 h 273"/>
                    <a:gd name="T106" fmla="*/ 253 w 255"/>
                    <a:gd name="T107" fmla="*/ 18 h 273"/>
                    <a:gd name="T108" fmla="*/ 248 w 255"/>
                    <a:gd name="T109" fmla="*/ 8 h 273"/>
                    <a:gd name="T110" fmla="*/ 239 w 255"/>
                    <a:gd name="T111" fmla="*/ 1 h 273"/>
                    <a:gd name="T112" fmla="*/ 226 w 255"/>
                    <a:gd name="T113" fmla="*/ 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5" h="273">
                      <a:moveTo>
                        <a:pt x="188" y="7"/>
                      </a:moveTo>
                      <a:lnTo>
                        <a:pt x="188" y="7"/>
                      </a:lnTo>
                      <a:lnTo>
                        <a:pt x="181" y="3"/>
                      </a:lnTo>
                      <a:lnTo>
                        <a:pt x="173" y="2"/>
                      </a:lnTo>
                      <a:lnTo>
                        <a:pt x="166" y="3"/>
                      </a:lnTo>
                      <a:lnTo>
                        <a:pt x="159" y="6"/>
                      </a:lnTo>
                      <a:lnTo>
                        <a:pt x="153" y="9"/>
                      </a:lnTo>
                      <a:lnTo>
                        <a:pt x="148" y="13"/>
                      </a:lnTo>
                      <a:lnTo>
                        <a:pt x="144" y="18"/>
                      </a:lnTo>
                      <a:lnTo>
                        <a:pt x="142" y="23"/>
                      </a:lnTo>
                      <a:lnTo>
                        <a:pt x="142" y="23"/>
                      </a:lnTo>
                      <a:lnTo>
                        <a:pt x="137" y="33"/>
                      </a:lnTo>
                      <a:lnTo>
                        <a:pt x="132" y="43"/>
                      </a:lnTo>
                      <a:lnTo>
                        <a:pt x="125" y="52"/>
                      </a:lnTo>
                      <a:lnTo>
                        <a:pt x="117" y="60"/>
                      </a:lnTo>
                      <a:lnTo>
                        <a:pt x="109" y="68"/>
                      </a:lnTo>
                      <a:lnTo>
                        <a:pt x="100" y="76"/>
                      </a:lnTo>
                      <a:lnTo>
                        <a:pt x="82" y="90"/>
                      </a:lnTo>
                      <a:lnTo>
                        <a:pt x="82" y="90"/>
                      </a:lnTo>
                      <a:lnTo>
                        <a:pt x="77" y="92"/>
                      </a:lnTo>
                      <a:lnTo>
                        <a:pt x="73" y="93"/>
                      </a:lnTo>
                      <a:lnTo>
                        <a:pt x="60" y="93"/>
                      </a:lnTo>
                      <a:lnTo>
                        <a:pt x="48" y="92"/>
                      </a:lnTo>
                      <a:lnTo>
                        <a:pt x="42" y="93"/>
                      </a:lnTo>
                      <a:lnTo>
                        <a:pt x="36" y="94"/>
                      </a:lnTo>
                      <a:lnTo>
                        <a:pt x="36" y="94"/>
                      </a:lnTo>
                      <a:lnTo>
                        <a:pt x="28" y="98"/>
                      </a:lnTo>
                      <a:lnTo>
                        <a:pt x="20" y="104"/>
                      </a:lnTo>
                      <a:lnTo>
                        <a:pt x="12" y="109"/>
                      </a:lnTo>
                      <a:lnTo>
                        <a:pt x="7" y="117"/>
                      </a:lnTo>
                      <a:lnTo>
                        <a:pt x="2" y="125"/>
                      </a:lnTo>
                      <a:lnTo>
                        <a:pt x="0" y="133"/>
                      </a:lnTo>
                      <a:lnTo>
                        <a:pt x="0" y="142"/>
                      </a:lnTo>
                      <a:lnTo>
                        <a:pt x="1" y="147"/>
                      </a:lnTo>
                      <a:lnTo>
                        <a:pt x="2" y="152"/>
                      </a:lnTo>
                      <a:lnTo>
                        <a:pt x="2" y="152"/>
                      </a:lnTo>
                      <a:lnTo>
                        <a:pt x="6" y="157"/>
                      </a:lnTo>
                      <a:lnTo>
                        <a:pt x="9" y="162"/>
                      </a:lnTo>
                      <a:lnTo>
                        <a:pt x="17" y="170"/>
                      </a:lnTo>
                      <a:lnTo>
                        <a:pt x="24" y="179"/>
                      </a:lnTo>
                      <a:lnTo>
                        <a:pt x="27" y="183"/>
                      </a:lnTo>
                      <a:lnTo>
                        <a:pt x="29" y="189"/>
                      </a:lnTo>
                      <a:lnTo>
                        <a:pt x="29" y="189"/>
                      </a:lnTo>
                      <a:lnTo>
                        <a:pt x="31" y="193"/>
                      </a:lnTo>
                      <a:lnTo>
                        <a:pt x="31" y="198"/>
                      </a:lnTo>
                      <a:lnTo>
                        <a:pt x="31" y="204"/>
                      </a:lnTo>
                      <a:lnTo>
                        <a:pt x="32" y="208"/>
                      </a:lnTo>
                      <a:lnTo>
                        <a:pt x="32" y="208"/>
                      </a:lnTo>
                      <a:lnTo>
                        <a:pt x="33" y="208"/>
                      </a:lnTo>
                      <a:lnTo>
                        <a:pt x="35" y="208"/>
                      </a:lnTo>
                      <a:lnTo>
                        <a:pt x="37" y="208"/>
                      </a:lnTo>
                      <a:lnTo>
                        <a:pt x="40" y="209"/>
                      </a:lnTo>
                      <a:lnTo>
                        <a:pt x="40" y="209"/>
                      </a:lnTo>
                      <a:lnTo>
                        <a:pt x="43" y="215"/>
                      </a:lnTo>
                      <a:lnTo>
                        <a:pt x="45" y="222"/>
                      </a:lnTo>
                      <a:lnTo>
                        <a:pt x="49" y="236"/>
                      </a:lnTo>
                      <a:lnTo>
                        <a:pt x="51" y="248"/>
                      </a:lnTo>
                      <a:lnTo>
                        <a:pt x="53" y="251"/>
                      </a:lnTo>
                      <a:lnTo>
                        <a:pt x="57" y="255"/>
                      </a:lnTo>
                      <a:lnTo>
                        <a:pt x="57" y="255"/>
                      </a:lnTo>
                      <a:lnTo>
                        <a:pt x="90" y="265"/>
                      </a:lnTo>
                      <a:lnTo>
                        <a:pt x="108" y="270"/>
                      </a:lnTo>
                      <a:lnTo>
                        <a:pt x="126" y="272"/>
                      </a:lnTo>
                      <a:lnTo>
                        <a:pt x="143" y="273"/>
                      </a:lnTo>
                      <a:lnTo>
                        <a:pt x="151" y="272"/>
                      </a:lnTo>
                      <a:lnTo>
                        <a:pt x="159" y="271"/>
                      </a:lnTo>
                      <a:lnTo>
                        <a:pt x="167" y="268"/>
                      </a:lnTo>
                      <a:lnTo>
                        <a:pt x="174" y="264"/>
                      </a:lnTo>
                      <a:lnTo>
                        <a:pt x="181" y="259"/>
                      </a:lnTo>
                      <a:lnTo>
                        <a:pt x="188" y="254"/>
                      </a:lnTo>
                      <a:lnTo>
                        <a:pt x="188" y="254"/>
                      </a:lnTo>
                      <a:lnTo>
                        <a:pt x="194" y="245"/>
                      </a:lnTo>
                      <a:lnTo>
                        <a:pt x="200" y="236"/>
                      </a:lnTo>
                      <a:lnTo>
                        <a:pt x="205" y="224"/>
                      </a:lnTo>
                      <a:lnTo>
                        <a:pt x="209" y="213"/>
                      </a:lnTo>
                      <a:lnTo>
                        <a:pt x="219" y="189"/>
                      </a:lnTo>
                      <a:lnTo>
                        <a:pt x="225" y="176"/>
                      </a:lnTo>
                      <a:lnTo>
                        <a:pt x="233" y="165"/>
                      </a:lnTo>
                      <a:lnTo>
                        <a:pt x="233" y="165"/>
                      </a:lnTo>
                      <a:lnTo>
                        <a:pt x="234" y="162"/>
                      </a:lnTo>
                      <a:lnTo>
                        <a:pt x="235" y="158"/>
                      </a:lnTo>
                      <a:lnTo>
                        <a:pt x="235" y="155"/>
                      </a:lnTo>
                      <a:lnTo>
                        <a:pt x="234" y="151"/>
                      </a:lnTo>
                      <a:lnTo>
                        <a:pt x="230" y="143"/>
                      </a:lnTo>
                      <a:lnTo>
                        <a:pt x="225" y="135"/>
                      </a:lnTo>
                      <a:lnTo>
                        <a:pt x="220" y="127"/>
                      </a:lnTo>
                      <a:lnTo>
                        <a:pt x="217" y="119"/>
                      </a:lnTo>
                      <a:lnTo>
                        <a:pt x="216" y="116"/>
                      </a:lnTo>
                      <a:lnTo>
                        <a:pt x="216" y="113"/>
                      </a:lnTo>
                      <a:lnTo>
                        <a:pt x="217" y="109"/>
                      </a:lnTo>
                      <a:lnTo>
                        <a:pt x="219" y="106"/>
                      </a:lnTo>
                      <a:lnTo>
                        <a:pt x="219" y="106"/>
                      </a:lnTo>
                      <a:lnTo>
                        <a:pt x="225" y="99"/>
                      </a:lnTo>
                      <a:lnTo>
                        <a:pt x="228" y="92"/>
                      </a:lnTo>
                      <a:lnTo>
                        <a:pt x="231" y="84"/>
                      </a:lnTo>
                      <a:lnTo>
                        <a:pt x="233" y="77"/>
                      </a:lnTo>
                      <a:lnTo>
                        <a:pt x="235" y="63"/>
                      </a:lnTo>
                      <a:lnTo>
                        <a:pt x="238" y="47"/>
                      </a:lnTo>
                      <a:lnTo>
                        <a:pt x="238" y="47"/>
                      </a:lnTo>
                      <a:lnTo>
                        <a:pt x="239" y="44"/>
                      </a:lnTo>
                      <a:lnTo>
                        <a:pt x="240" y="42"/>
                      </a:lnTo>
                      <a:lnTo>
                        <a:pt x="246" y="40"/>
                      </a:lnTo>
                      <a:lnTo>
                        <a:pt x="251" y="36"/>
                      </a:lnTo>
                      <a:lnTo>
                        <a:pt x="253" y="34"/>
                      </a:lnTo>
                      <a:lnTo>
                        <a:pt x="255" y="32"/>
                      </a:lnTo>
                      <a:lnTo>
                        <a:pt x="255" y="32"/>
                      </a:lnTo>
                      <a:lnTo>
                        <a:pt x="255" y="25"/>
                      </a:lnTo>
                      <a:lnTo>
                        <a:pt x="253" y="18"/>
                      </a:lnTo>
                      <a:lnTo>
                        <a:pt x="251" y="13"/>
                      </a:lnTo>
                      <a:lnTo>
                        <a:pt x="248" y="8"/>
                      </a:lnTo>
                      <a:lnTo>
                        <a:pt x="244" y="3"/>
                      </a:lnTo>
                      <a:lnTo>
                        <a:pt x="239" y="1"/>
                      </a:lnTo>
                      <a:lnTo>
                        <a:pt x="233" y="0"/>
                      </a:lnTo>
                      <a:lnTo>
                        <a:pt x="226" y="1"/>
                      </a:lnTo>
                      <a:lnTo>
                        <a:pt x="188" y="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5" name="Freeform: Shape 268"/>
                <p:cNvSpPr/>
                <p:nvPr/>
              </p:nvSpPr>
              <p:spPr bwMode="auto">
                <a:xfrm>
                  <a:off x="3706765" y="3894190"/>
                  <a:ext cx="95249" cy="131763"/>
                </a:xfrm>
                <a:custGeom>
                  <a:avLst/>
                  <a:gdLst>
                    <a:gd name="T0" fmla="*/ 120 w 120"/>
                    <a:gd name="T1" fmla="*/ 25 h 167"/>
                    <a:gd name="T2" fmla="*/ 118 w 120"/>
                    <a:gd name="T3" fmla="*/ 16 h 167"/>
                    <a:gd name="T4" fmla="*/ 111 w 120"/>
                    <a:gd name="T5" fmla="*/ 12 h 167"/>
                    <a:gd name="T6" fmla="*/ 91 w 120"/>
                    <a:gd name="T7" fmla="*/ 13 h 167"/>
                    <a:gd name="T8" fmla="*/ 79 w 120"/>
                    <a:gd name="T9" fmla="*/ 13 h 167"/>
                    <a:gd name="T10" fmla="*/ 78 w 120"/>
                    <a:gd name="T11" fmla="*/ 10 h 167"/>
                    <a:gd name="T12" fmla="*/ 79 w 120"/>
                    <a:gd name="T13" fmla="*/ 4 h 167"/>
                    <a:gd name="T14" fmla="*/ 73 w 120"/>
                    <a:gd name="T15" fmla="*/ 5 h 167"/>
                    <a:gd name="T16" fmla="*/ 70 w 120"/>
                    <a:gd name="T17" fmla="*/ 2 h 167"/>
                    <a:gd name="T18" fmla="*/ 66 w 120"/>
                    <a:gd name="T19" fmla="*/ 0 h 167"/>
                    <a:gd name="T20" fmla="*/ 58 w 120"/>
                    <a:gd name="T21" fmla="*/ 4 h 167"/>
                    <a:gd name="T22" fmla="*/ 48 w 120"/>
                    <a:gd name="T23" fmla="*/ 14 h 167"/>
                    <a:gd name="T24" fmla="*/ 28 w 120"/>
                    <a:gd name="T25" fmla="*/ 33 h 167"/>
                    <a:gd name="T26" fmla="*/ 15 w 120"/>
                    <a:gd name="T27" fmla="*/ 41 h 167"/>
                    <a:gd name="T28" fmla="*/ 8 w 120"/>
                    <a:gd name="T29" fmla="*/ 50 h 167"/>
                    <a:gd name="T30" fmla="*/ 8 w 120"/>
                    <a:gd name="T31" fmla="*/ 61 h 167"/>
                    <a:gd name="T32" fmla="*/ 10 w 120"/>
                    <a:gd name="T33" fmla="*/ 75 h 167"/>
                    <a:gd name="T34" fmla="*/ 4 w 120"/>
                    <a:gd name="T35" fmla="*/ 87 h 167"/>
                    <a:gd name="T36" fmla="*/ 2 w 120"/>
                    <a:gd name="T37" fmla="*/ 91 h 167"/>
                    <a:gd name="T38" fmla="*/ 0 w 120"/>
                    <a:gd name="T39" fmla="*/ 94 h 167"/>
                    <a:gd name="T40" fmla="*/ 5 w 120"/>
                    <a:gd name="T41" fmla="*/ 99 h 167"/>
                    <a:gd name="T42" fmla="*/ 16 w 120"/>
                    <a:gd name="T43" fmla="*/ 103 h 167"/>
                    <a:gd name="T44" fmla="*/ 27 w 120"/>
                    <a:gd name="T45" fmla="*/ 110 h 167"/>
                    <a:gd name="T46" fmla="*/ 29 w 120"/>
                    <a:gd name="T47" fmla="*/ 116 h 167"/>
                    <a:gd name="T48" fmla="*/ 30 w 120"/>
                    <a:gd name="T49" fmla="*/ 127 h 167"/>
                    <a:gd name="T50" fmla="*/ 30 w 120"/>
                    <a:gd name="T51" fmla="*/ 160 h 167"/>
                    <a:gd name="T52" fmla="*/ 33 w 120"/>
                    <a:gd name="T53" fmla="*/ 160 h 167"/>
                    <a:gd name="T54" fmla="*/ 47 w 120"/>
                    <a:gd name="T55" fmla="*/ 165 h 167"/>
                    <a:gd name="T56" fmla="*/ 55 w 120"/>
                    <a:gd name="T57" fmla="*/ 167 h 167"/>
                    <a:gd name="T58" fmla="*/ 63 w 120"/>
                    <a:gd name="T59" fmla="*/ 165 h 167"/>
                    <a:gd name="T60" fmla="*/ 66 w 120"/>
                    <a:gd name="T61" fmla="*/ 162 h 167"/>
                    <a:gd name="T62" fmla="*/ 69 w 120"/>
                    <a:gd name="T63" fmla="*/ 154 h 167"/>
                    <a:gd name="T64" fmla="*/ 68 w 120"/>
                    <a:gd name="T65" fmla="*/ 151 h 167"/>
                    <a:gd name="T66" fmla="*/ 64 w 120"/>
                    <a:gd name="T67" fmla="*/ 147 h 167"/>
                    <a:gd name="T68" fmla="*/ 60 w 120"/>
                    <a:gd name="T69" fmla="*/ 145 h 167"/>
                    <a:gd name="T70" fmla="*/ 58 w 120"/>
                    <a:gd name="T71" fmla="*/ 141 h 167"/>
                    <a:gd name="T72" fmla="*/ 58 w 120"/>
                    <a:gd name="T73" fmla="*/ 130 h 167"/>
                    <a:gd name="T74" fmla="*/ 60 w 120"/>
                    <a:gd name="T75" fmla="*/ 126 h 167"/>
                    <a:gd name="T76" fmla="*/ 69 w 120"/>
                    <a:gd name="T77" fmla="*/ 115 h 167"/>
                    <a:gd name="T78" fmla="*/ 81 w 120"/>
                    <a:gd name="T79" fmla="*/ 107 h 167"/>
                    <a:gd name="T80" fmla="*/ 94 w 120"/>
                    <a:gd name="T81" fmla="*/ 100 h 167"/>
                    <a:gd name="T82" fmla="*/ 100 w 120"/>
                    <a:gd name="T83" fmla="*/ 89 h 167"/>
                    <a:gd name="T84" fmla="*/ 102 w 120"/>
                    <a:gd name="T85" fmla="*/ 84 h 167"/>
                    <a:gd name="T86" fmla="*/ 100 w 120"/>
                    <a:gd name="T87" fmla="*/ 68 h 167"/>
                    <a:gd name="T88" fmla="*/ 98 w 120"/>
                    <a:gd name="T89" fmla="*/ 51 h 167"/>
                    <a:gd name="T90" fmla="*/ 98 w 120"/>
                    <a:gd name="T91" fmla="*/ 44 h 167"/>
                    <a:gd name="T92" fmla="*/ 108 w 120"/>
                    <a:gd name="T93" fmla="*/ 44 h 167"/>
                    <a:gd name="T94" fmla="*/ 115 w 120"/>
                    <a:gd name="T95" fmla="*/ 39 h 167"/>
                    <a:gd name="T96" fmla="*/ 120 w 120"/>
                    <a:gd name="T97" fmla="*/ 31 h 167"/>
                    <a:gd name="T98" fmla="*/ 120 w 120"/>
                    <a:gd name="T99" fmla="*/ 2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0" h="167">
                      <a:moveTo>
                        <a:pt x="120" y="25"/>
                      </a:moveTo>
                      <a:lnTo>
                        <a:pt x="120" y="25"/>
                      </a:lnTo>
                      <a:lnTo>
                        <a:pt x="119" y="18"/>
                      </a:lnTo>
                      <a:lnTo>
                        <a:pt x="118" y="16"/>
                      </a:lnTo>
                      <a:lnTo>
                        <a:pt x="115" y="13"/>
                      </a:lnTo>
                      <a:lnTo>
                        <a:pt x="111" y="12"/>
                      </a:lnTo>
                      <a:lnTo>
                        <a:pt x="105" y="12"/>
                      </a:lnTo>
                      <a:lnTo>
                        <a:pt x="91" y="13"/>
                      </a:lnTo>
                      <a:lnTo>
                        <a:pt x="85" y="14"/>
                      </a:lnTo>
                      <a:lnTo>
                        <a:pt x="79" y="13"/>
                      </a:lnTo>
                      <a:lnTo>
                        <a:pt x="79" y="13"/>
                      </a:lnTo>
                      <a:lnTo>
                        <a:pt x="78" y="10"/>
                      </a:lnTo>
                      <a:lnTo>
                        <a:pt x="79" y="4"/>
                      </a:lnTo>
                      <a:lnTo>
                        <a:pt x="79" y="4"/>
                      </a:lnTo>
                      <a:lnTo>
                        <a:pt x="75" y="6"/>
                      </a:lnTo>
                      <a:lnTo>
                        <a:pt x="73" y="5"/>
                      </a:lnTo>
                      <a:lnTo>
                        <a:pt x="71" y="4"/>
                      </a:lnTo>
                      <a:lnTo>
                        <a:pt x="70" y="2"/>
                      </a:lnTo>
                      <a:lnTo>
                        <a:pt x="68" y="1"/>
                      </a:lnTo>
                      <a:lnTo>
                        <a:pt x="66" y="0"/>
                      </a:lnTo>
                      <a:lnTo>
                        <a:pt x="63" y="1"/>
                      </a:lnTo>
                      <a:lnTo>
                        <a:pt x="58" y="4"/>
                      </a:lnTo>
                      <a:lnTo>
                        <a:pt x="58" y="4"/>
                      </a:lnTo>
                      <a:lnTo>
                        <a:pt x="48" y="14"/>
                      </a:lnTo>
                      <a:lnTo>
                        <a:pt x="38" y="24"/>
                      </a:lnTo>
                      <a:lnTo>
                        <a:pt x="28" y="33"/>
                      </a:lnTo>
                      <a:lnTo>
                        <a:pt x="15" y="41"/>
                      </a:lnTo>
                      <a:lnTo>
                        <a:pt x="15" y="41"/>
                      </a:lnTo>
                      <a:lnTo>
                        <a:pt x="11" y="44"/>
                      </a:lnTo>
                      <a:lnTo>
                        <a:pt x="8" y="50"/>
                      </a:lnTo>
                      <a:lnTo>
                        <a:pt x="8" y="55"/>
                      </a:lnTo>
                      <a:lnTo>
                        <a:pt x="8" y="61"/>
                      </a:lnTo>
                      <a:lnTo>
                        <a:pt x="10" y="68"/>
                      </a:lnTo>
                      <a:lnTo>
                        <a:pt x="10" y="75"/>
                      </a:lnTo>
                      <a:lnTo>
                        <a:pt x="7" y="82"/>
                      </a:lnTo>
                      <a:lnTo>
                        <a:pt x="4" y="87"/>
                      </a:lnTo>
                      <a:lnTo>
                        <a:pt x="4" y="87"/>
                      </a:lnTo>
                      <a:lnTo>
                        <a:pt x="2" y="91"/>
                      </a:lnTo>
                      <a:lnTo>
                        <a:pt x="0" y="93"/>
                      </a:lnTo>
                      <a:lnTo>
                        <a:pt x="0" y="94"/>
                      </a:lnTo>
                      <a:lnTo>
                        <a:pt x="2" y="96"/>
                      </a:lnTo>
                      <a:lnTo>
                        <a:pt x="5" y="99"/>
                      </a:lnTo>
                      <a:lnTo>
                        <a:pt x="11" y="101"/>
                      </a:lnTo>
                      <a:lnTo>
                        <a:pt x="16" y="103"/>
                      </a:lnTo>
                      <a:lnTo>
                        <a:pt x="22" y="107"/>
                      </a:lnTo>
                      <a:lnTo>
                        <a:pt x="27" y="110"/>
                      </a:lnTo>
                      <a:lnTo>
                        <a:pt x="28" y="112"/>
                      </a:lnTo>
                      <a:lnTo>
                        <a:pt x="29" y="116"/>
                      </a:lnTo>
                      <a:lnTo>
                        <a:pt x="29" y="116"/>
                      </a:lnTo>
                      <a:lnTo>
                        <a:pt x="30" y="127"/>
                      </a:lnTo>
                      <a:lnTo>
                        <a:pt x="30" y="138"/>
                      </a:lnTo>
                      <a:lnTo>
                        <a:pt x="30" y="160"/>
                      </a:lnTo>
                      <a:lnTo>
                        <a:pt x="30" y="160"/>
                      </a:lnTo>
                      <a:lnTo>
                        <a:pt x="33" y="160"/>
                      </a:lnTo>
                      <a:lnTo>
                        <a:pt x="38" y="161"/>
                      </a:lnTo>
                      <a:lnTo>
                        <a:pt x="47" y="165"/>
                      </a:lnTo>
                      <a:lnTo>
                        <a:pt x="50" y="166"/>
                      </a:lnTo>
                      <a:lnTo>
                        <a:pt x="55" y="167"/>
                      </a:lnTo>
                      <a:lnTo>
                        <a:pt x="58" y="167"/>
                      </a:lnTo>
                      <a:lnTo>
                        <a:pt x="63" y="165"/>
                      </a:lnTo>
                      <a:lnTo>
                        <a:pt x="63" y="165"/>
                      </a:lnTo>
                      <a:lnTo>
                        <a:pt x="66" y="162"/>
                      </a:lnTo>
                      <a:lnTo>
                        <a:pt x="69" y="159"/>
                      </a:lnTo>
                      <a:lnTo>
                        <a:pt x="69" y="154"/>
                      </a:lnTo>
                      <a:lnTo>
                        <a:pt x="68" y="151"/>
                      </a:lnTo>
                      <a:lnTo>
                        <a:pt x="68" y="151"/>
                      </a:lnTo>
                      <a:lnTo>
                        <a:pt x="66" y="149"/>
                      </a:lnTo>
                      <a:lnTo>
                        <a:pt x="64" y="147"/>
                      </a:lnTo>
                      <a:lnTo>
                        <a:pt x="61" y="146"/>
                      </a:lnTo>
                      <a:lnTo>
                        <a:pt x="60" y="145"/>
                      </a:lnTo>
                      <a:lnTo>
                        <a:pt x="60" y="145"/>
                      </a:lnTo>
                      <a:lnTo>
                        <a:pt x="58" y="141"/>
                      </a:lnTo>
                      <a:lnTo>
                        <a:pt x="58" y="135"/>
                      </a:lnTo>
                      <a:lnTo>
                        <a:pt x="58" y="130"/>
                      </a:lnTo>
                      <a:lnTo>
                        <a:pt x="60" y="126"/>
                      </a:lnTo>
                      <a:lnTo>
                        <a:pt x="60" y="126"/>
                      </a:lnTo>
                      <a:lnTo>
                        <a:pt x="63" y="119"/>
                      </a:lnTo>
                      <a:lnTo>
                        <a:pt x="69" y="115"/>
                      </a:lnTo>
                      <a:lnTo>
                        <a:pt x="74" y="110"/>
                      </a:lnTo>
                      <a:lnTo>
                        <a:pt x="81" y="107"/>
                      </a:lnTo>
                      <a:lnTo>
                        <a:pt x="88" y="103"/>
                      </a:lnTo>
                      <a:lnTo>
                        <a:pt x="94" y="100"/>
                      </a:lnTo>
                      <a:lnTo>
                        <a:pt x="98" y="95"/>
                      </a:lnTo>
                      <a:lnTo>
                        <a:pt x="100" y="89"/>
                      </a:lnTo>
                      <a:lnTo>
                        <a:pt x="100" y="89"/>
                      </a:lnTo>
                      <a:lnTo>
                        <a:pt x="102" y="84"/>
                      </a:lnTo>
                      <a:lnTo>
                        <a:pt x="102" y="79"/>
                      </a:lnTo>
                      <a:lnTo>
                        <a:pt x="100" y="68"/>
                      </a:lnTo>
                      <a:lnTo>
                        <a:pt x="98" y="57"/>
                      </a:lnTo>
                      <a:lnTo>
                        <a:pt x="98" y="51"/>
                      </a:lnTo>
                      <a:lnTo>
                        <a:pt x="98" y="44"/>
                      </a:lnTo>
                      <a:lnTo>
                        <a:pt x="98" y="44"/>
                      </a:lnTo>
                      <a:lnTo>
                        <a:pt x="104" y="45"/>
                      </a:lnTo>
                      <a:lnTo>
                        <a:pt x="108" y="44"/>
                      </a:lnTo>
                      <a:lnTo>
                        <a:pt x="112" y="42"/>
                      </a:lnTo>
                      <a:lnTo>
                        <a:pt x="115" y="39"/>
                      </a:lnTo>
                      <a:lnTo>
                        <a:pt x="118" y="36"/>
                      </a:lnTo>
                      <a:lnTo>
                        <a:pt x="120" y="31"/>
                      </a:lnTo>
                      <a:lnTo>
                        <a:pt x="120" y="28"/>
                      </a:lnTo>
                      <a:lnTo>
                        <a:pt x="120" y="25"/>
                      </a:lnTo>
                      <a:lnTo>
                        <a:pt x="120" y="2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6" name="Freeform: Shape 269"/>
                <p:cNvSpPr/>
                <p:nvPr/>
              </p:nvSpPr>
              <p:spPr bwMode="auto">
                <a:xfrm>
                  <a:off x="3247982" y="3768775"/>
                  <a:ext cx="60325" cy="46038"/>
                </a:xfrm>
                <a:custGeom>
                  <a:avLst/>
                  <a:gdLst>
                    <a:gd name="T0" fmla="*/ 71 w 76"/>
                    <a:gd name="T1" fmla="*/ 19 h 58"/>
                    <a:gd name="T2" fmla="*/ 71 w 76"/>
                    <a:gd name="T3" fmla="*/ 19 h 58"/>
                    <a:gd name="T4" fmla="*/ 65 w 76"/>
                    <a:gd name="T5" fmla="*/ 14 h 58"/>
                    <a:gd name="T6" fmla="*/ 58 w 76"/>
                    <a:gd name="T7" fmla="*/ 9 h 58"/>
                    <a:gd name="T8" fmla="*/ 48 w 76"/>
                    <a:gd name="T9" fmla="*/ 4 h 58"/>
                    <a:gd name="T10" fmla="*/ 39 w 76"/>
                    <a:gd name="T11" fmla="*/ 1 h 58"/>
                    <a:gd name="T12" fmla="*/ 29 w 76"/>
                    <a:gd name="T13" fmla="*/ 0 h 58"/>
                    <a:gd name="T14" fmla="*/ 25 w 76"/>
                    <a:gd name="T15" fmla="*/ 0 h 58"/>
                    <a:gd name="T16" fmla="*/ 20 w 76"/>
                    <a:gd name="T17" fmla="*/ 2 h 58"/>
                    <a:gd name="T18" fmla="*/ 15 w 76"/>
                    <a:gd name="T19" fmla="*/ 3 h 58"/>
                    <a:gd name="T20" fmla="*/ 12 w 76"/>
                    <a:gd name="T21" fmla="*/ 6 h 58"/>
                    <a:gd name="T22" fmla="*/ 9 w 76"/>
                    <a:gd name="T23" fmla="*/ 11 h 58"/>
                    <a:gd name="T24" fmla="*/ 5 w 76"/>
                    <a:gd name="T25" fmla="*/ 15 h 58"/>
                    <a:gd name="T26" fmla="*/ 5 w 76"/>
                    <a:gd name="T27" fmla="*/ 15 h 58"/>
                    <a:gd name="T28" fmla="*/ 5 w 76"/>
                    <a:gd name="T29" fmla="*/ 11 h 58"/>
                    <a:gd name="T30" fmla="*/ 5 w 76"/>
                    <a:gd name="T31" fmla="*/ 11 h 58"/>
                    <a:gd name="T32" fmla="*/ 1 w 76"/>
                    <a:gd name="T33" fmla="*/ 17 h 58"/>
                    <a:gd name="T34" fmla="*/ 0 w 76"/>
                    <a:gd name="T35" fmla="*/ 23 h 58"/>
                    <a:gd name="T36" fmla="*/ 0 w 76"/>
                    <a:gd name="T37" fmla="*/ 29 h 58"/>
                    <a:gd name="T38" fmla="*/ 2 w 76"/>
                    <a:gd name="T39" fmla="*/ 34 h 58"/>
                    <a:gd name="T40" fmla="*/ 6 w 76"/>
                    <a:gd name="T41" fmla="*/ 39 h 58"/>
                    <a:gd name="T42" fmla="*/ 11 w 76"/>
                    <a:gd name="T43" fmla="*/ 43 h 58"/>
                    <a:gd name="T44" fmla="*/ 20 w 76"/>
                    <a:gd name="T45" fmla="*/ 51 h 58"/>
                    <a:gd name="T46" fmla="*/ 20 w 76"/>
                    <a:gd name="T47" fmla="*/ 51 h 58"/>
                    <a:gd name="T48" fmla="*/ 30 w 76"/>
                    <a:gd name="T49" fmla="*/ 55 h 58"/>
                    <a:gd name="T50" fmla="*/ 42 w 76"/>
                    <a:gd name="T51" fmla="*/ 58 h 58"/>
                    <a:gd name="T52" fmla="*/ 47 w 76"/>
                    <a:gd name="T53" fmla="*/ 58 h 58"/>
                    <a:gd name="T54" fmla="*/ 53 w 76"/>
                    <a:gd name="T55" fmla="*/ 58 h 58"/>
                    <a:gd name="T56" fmla="*/ 58 w 76"/>
                    <a:gd name="T57" fmla="*/ 56 h 58"/>
                    <a:gd name="T58" fmla="*/ 63 w 76"/>
                    <a:gd name="T59" fmla="*/ 54 h 58"/>
                    <a:gd name="T60" fmla="*/ 63 w 76"/>
                    <a:gd name="T61" fmla="*/ 54 h 58"/>
                    <a:gd name="T62" fmla="*/ 68 w 76"/>
                    <a:gd name="T63" fmla="*/ 52 h 58"/>
                    <a:gd name="T64" fmla="*/ 71 w 76"/>
                    <a:gd name="T65" fmla="*/ 47 h 58"/>
                    <a:gd name="T66" fmla="*/ 73 w 76"/>
                    <a:gd name="T67" fmla="*/ 43 h 58"/>
                    <a:gd name="T68" fmla="*/ 75 w 76"/>
                    <a:gd name="T69" fmla="*/ 37 h 58"/>
                    <a:gd name="T70" fmla="*/ 76 w 76"/>
                    <a:gd name="T71" fmla="*/ 31 h 58"/>
                    <a:gd name="T72" fmla="*/ 75 w 76"/>
                    <a:gd name="T73" fmla="*/ 27 h 58"/>
                    <a:gd name="T74" fmla="*/ 73 w 76"/>
                    <a:gd name="T75" fmla="*/ 22 h 58"/>
                    <a:gd name="T76" fmla="*/ 71 w 76"/>
                    <a:gd name="T77" fmla="*/ 19 h 58"/>
                    <a:gd name="T78" fmla="*/ 71 w 76"/>
                    <a:gd name="T79" fmla="*/ 1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 h="58">
                      <a:moveTo>
                        <a:pt x="71" y="19"/>
                      </a:moveTo>
                      <a:lnTo>
                        <a:pt x="71" y="19"/>
                      </a:lnTo>
                      <a:lnTo>
                        <a:pt x="65" y="14"/>
                      </a:lnTo>
                      <a:lnTo>
                        <a:pt x="58" y="9"/>
                      </a:lnTo>
                      <a:lnTo>
                        <a:pt x="48" y="4"/>
                      </a:lnTo>
                      <a:lnTo>
                        <a:pt x="39" y="1"/>
                      </a:lnTo>
                      <a:lnTo>
                        <a:pt x="29" y="0"/>
                      </a:lnTo>
                      <a:lnTo>
                        <a:pt x="25" y="0"/>
                      </a:lnTo>
                      <a:lnTo>
                        <a:pt x="20" y="2"/>
                      </a:lnTo>
                      <a:lnTo>
                        <a:pt x="15" y="3"/>
                      </a:lnTo>
                      <a:lnTo>
                        <a:pt x="12" y="6"/>
                      </a:lnTo>
                      <a:lnTo>
                        <a:pt x="9" y="11"/>
                      </a:lnTo>
                      <a:lnTo>
                        <a:pt x="5" y="15"/>
                      </a:lnTo>
                      <a:lnTo>
                        <a:pt x="5" y="15"/>
                      </a:lnTo>
                      <a:lnTo>
                        <a:pt x="5" y="11"/>
                      </a:lnTo>
                      <a:lnTo>
                        <a:pt x="5" y="11"/>
                      </a:lnTo>
                      <a:lnTo>
                        <a:pt x="1" y="17"/>
                      </a:lnTo>
                      <a:lnTo>
                        <a:pt x="0" y="23"/>
                      </a:lnTo>
                      <a:lnTo>
                        <a:pt x="0" y="29"/>
                      </a:lnTo>
                      <a:lnTo>
                        <a:pt x="2" y="34"/>
                      </a:lnTo>
                      <a:lnTo>
                        <a:pt x="6" y="39"/>
                      </a:lnTo>
                      <a:lnTo>
                        <a:pt x="11" y="43"/>
                      </a:lnTo>
                      <a:lnTo>
                        <a:pt x="20" y="51"/>
                      </a:lnTo>
                      <a:lnTo>
                        <a:pt x="20" y="51"/>
                      </a:lnTo>
                      <a:lnTo>
                        <a:pt x="30" y="55"/>
                      </a:lnTo>
                      <a:lnTo>
                        <a:pt x="42" y="58"/>
                      </a:lnTo>
                      <a:lnTo>
                        <a:pt x="47" y="58"/>
                      </a:lnTo>
                      <a:lnTo>
                        <a:pt x="53" y="58"/>
                      </a:lnTo>
                      <a:lnTo>
                        <a:pt x="58" y="56"/>
                      </a:lnTo>
                      <a:lnTo>
                        <a:pt x="63" y="54"/>
                      </a:lnTo>
                      <a:lnTo>
                        <a:pt x="63" y="54"/>
                      </a:lnTo>
                      <a:lnTo>
                        <a:pt x="68" y="52"/>
                      </a:lnTo>
                      <a:lnTo>
                        <a:pt x="71" y="47"/>
                      </a:lnTo>
                      <a:lnTo>
                        <a:pt x="73" y="43"/>
                      </a:lnTo>
                      <a:lnTo>
                        <a:pt x="75" y="37"/>
                      </a:lnTo>
                      <a:lnTo>
                        <a:pt x="76" y="31"/>
                      </a:lnTo>
                      <a:lnTo>
                        <a:pt x="75" y="27"/>
                      </a:lnTo>
                      <a:lnTo>
                        <a:pt x="73" y="22"/>
                      </a:lnTo>
                      <a:lnTo>
                        <a:pt x="71" y="19"/>
                      </a:lnTo>
                      <a:lnTo>
                        <a:pt x="71" y="1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7" name="Freeform: Shape 270"/>
                <p:cNvSpPr/>
                <p:nvPr/>
              </p:nvSpPr>
              <p:spPr bwMode="auto">
                <a:xfrm>
                  <a:off x="3300369" y="3832276"/>
                  <a:ext cx="165098" cy="171452"/>
                </a:xfrm>
                <a:custGeom>
                  <a:avLst/>
                  <a:gdLst>
                    <a:gd name="T0" fmla="*/ 207 w 208"/>
                    <a:gd name="T1" fmla="*/ 194 h 216"/>
                    <a:gd name="T2" fmla="*/ 207 w 208"/>
                    <a:gd name="T3" fmla="*/ 194 h 216"/>
                    <a:gd name="T4" fmla="*/ 193 w 208"/>
                    <a:gd name="T5" fmla="*/ 172 h 216"/>
                    <a:gd name="T6" fmla="*/ 178 w 208"/>
                    <a:gd name="T7" fmla="*/ 152 h 216"/>
                    <a:gd name="T8" fmla="*/ 161 w 208"/>
                    <a:gd name="T9" fmla="*/ 133 h 216"/>
                    <a:gd name="T10" fmla="*/ 145 w 208"/>
                    <a:gd name="T11" fmla="*/ 115 h 216"/>
                    <a:gd name="T12" fmla="*/ 111 w 208"/>
                    <a:gd name="T13" fmla="*/ 78 h 216"/>
                    <a:gd name="T14" fmla="*/ 95 w 208"/>
                    <a:gd name="T15" fmla="*/ 58 h 216"/>
                    <a:gd name="T16" fmla="*/ 79 w 208"/>
                    <a:gd name="T17" fmla="*/ 37 h 216"/>
                    <a:gd name="T18" fmla="*/ 79 w 208"/>
                    <a:gd name="T19" fmla="*/ 37 h 216"/>
                    <a:gd name="T20" fmla="*/ 75 w 208"/>
                    <a:gd name="T21" fmla="*/ 31 h 216"/>
                    <a:gd name="T22" fmla="*/ 70 w 208"/>
                    <a:gd name="T23" fmla="*/ 26 h 216"/>
                    <a:gd name="T24" fmla="*/ 59 w 208"/>
                    <a:gd name="T25" fmla="*/ 17 h 216"/>
                    <a:gd name="T26" fmla="*/ 35 w 208"/>
                    <a:gd name="T27" fmla="*/ 3 h 216"/>
                    <a:gd name="T28" fmla="*/ 35 w 208"/>
                    <a:gd name="T29" fmla="*/ 3 h 216"/>
                    <a:gd name="T30" fmla="*/ 30 w 208"/>
                    <a:gd name="T31" fmla="*/ 0 h 216"/>
                    <a:gd name="T32" fmla="*/ 26 w 208"/>
                    <a:gd name="T33" fmla="*/ 0 h 216"/>
                    <a:gd name="T34" fmla="*/ 21 w 208"/>
                    <a:gd name="T35" fmla="*/ 0 h 216"/>
                    <a:gd name="T36" fmla="*/ 17 w 208"/>
                    <a:gd name="T37" fmla="*/ 3 h 216"/>
                    <a:gd name="T38" fmla="*/ 13 w 208"/>
                    <a:gd name="T39" fmla="*/ 5 h 216"/>
                    <a:gd name="T40" fmla="*/ 10 w 208"/>
                    <a:gd name="T41" fmla="*/ 8 h 216"/>
                    <a:gd name="T42" fmla="*/ 3 w 208"/>
                    <a:gd name="T43" fmla="*/ 17 h 216"/>
                    <a:gd name="T44" fmla="*/ 3 w 208"/>
                    <a:gd name="T45" fmla="*/ 17 h 216"/>
                    <a:gd name="T46" fmla="*/ 1 w 208"/>
                    <a:gd name="T47" fmla="*/ 24 h 216"/>
                    <a:gd name="T48" fmla="*/ 0 w 208"/>
                    <a:gd name="T49" fmla="*/ 32 h 216"/>
                    <a:gd name="T50" fmla="*/ 1 w 208"/>
                    <a:gd name="T51" fmla="*/ 39 h 216"/>
                    <a:gd name="T52" fmla="*/ 3 w 208"/>
                    <a:gd name="T53" fmla="*/ 46 h 216"/>
                    <a:gd name="T54" fmla="*/ 3 w 208"/>
                    <a:gd name="T55" fmla="*/ 46 h 216"/>
                    <a:gd name="T56" fmla="*/ 17 w 208"/>
                    <a:gd name="T57" fmla="*/ 64 h 216"/>
                    <a:gd name="T58" fmla="*/ 29 w 208"/>
                    <a:gd name="T59" fmla="*/ 81 h 216"/>
                    <a:gd name="T60" fmla="*/ 58 w 208"/>
                    <a:gd name="T61" fmla="*/ 114 h 216"/>
                    <a:gd name="T62" fmla="*/ 86 w 208"/>
                    <a:gd name="T63" fmla="*/ 145 h 216"/>
                    <a:gd name="T64" fmla="*/ 116 w 208"/>
                    <a:gd name="T65" fmla="*/ 177 h 216"/>
                    <a:gd name="T66" fmla="*/ 116 w 208"/>
                    <a:gd name="T67" fmla="*/ 177 h 216"/>
                    <a:gd name="T68" fmla="*/ 126 w 208"/>
                    <a:gd name="T69" fmla="*/ 187 h 216"/>
                    <a:gd name="T70" fmla="*/ 135 w 208"/>
                    <a:gd name="T71" fmla="*/ 197 h 216"/>
                    <a:gd name="T72" fmla="*/ 141 w 208"/>
                    <a:gd name="T73" fmla="*/ 202 h 216"/>
                    <a:gd name="T74" fmla="*/ 146 w 208"/>
                    <a:gd name="T75" fmla="*/ 206 h 216"/>
                    <a:gd name="T76" fmla="*/ 152 w 208"/>
                    <a:gd name="T77" fmla="*/ 210 h 216"/>
                    <a:gd name="T78" fmla="*/ 159 w 208"/>
                    <a:gd name="T79" fmla="*/ 212 h 216"/>
                    <a:gd name="T80" fmla="*/ 159 w 208"/>
                    <a:gd name="T81" fmla="*/ 212 h 216"/>
                    <a:gd name="T82" fmla="*/ 169 w 208"/>
                    <a:gd name="T83" fmla="*/ 215 h 216"/>
                    <a:gd name="T84" fmla="*/ 180 w 208"/>
                    <a:gd name="T85" fmla="*/ 216 h 216"/>
                    <a:gd name="T86" fmla="*/ 186 w 208"/>
                    <a:gd name="T87" fmla="*/ 216 h 216"/>
                    <a:gd name="T88" fmla="*/ 192 w 208"/>
                    <a:gd name="T89" fmla="*/ 216 h 216"/>
                    <a:gd name="T90" fmla="*/ 196 w 208"/>
                    <a:gd name="T91" fmla="*/ 215 h 216"/>
                    <a:gd name="T92" fmla="*/ 202 w 208"/>
                    <a:gd name="T93" fmla="*/ 213 h 216"/>
                    <a:gd name="T94" fmla="*/ 202 w 208"/>
                    <a:gd name="T95" fmla="*/ 213 h 216"/>
                    <a:gd name="T96" fmla="*/ 204 w 208"/>
                    <a:gd name="T97" fmla="*/ 211 h 216"/>
                    <a:gd name="T98" fmla="*/ 205 w 208"/>
                    <a:gd name="T99" fmla="*/ 208 h 216"/>
                    <a:gd name="T100" fmla="*/ 208 w 208"/>
                    <a:gd name="T101" fmla="*/ 204 h 216"/>
                    <a:gd name="T102" fmla="*/ 208 w 208"/>
                    <a:gd name="T103" fmla="*/ 198 h 216"/>
                    <a:gd name="T104" fmla="*/ 207 w 208"/>
                    <a:gd name="T105" fmla="*/ 194 h 216"/>
                    <a:gd name="T106" fmla="*/ 207 w 208"/>
                    <a:gd name="T107" fmla="*/ 19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8" h="216">
                      <a:moveTo>
                        <a:pt x="207" y="194"/>
                      </a:moveTo>
                      <a:lnTo>
                        <a:pt x="207" y="194"/>
                      </a:lnTo>
                      <a:lnTo>
                        <a:pt x="193" y="172"/>
                      </a:lnTo>
                      <a:lnTo>
                        <a:pt x="178" y="152"/>
                      </a:lnTo>
                      <a:lnTo>
                        <a:pt x="161" y="133"/>
                      </a:lnTo>
                      <a:lnTo>
                        <a:pt x="145" y="115"/>
                      </a:lnTo>
                      <a:lnTo>
                        <a:pt x="111" y="78"/>
                      </a:lnTo>
                      <a:lnTo>
                        <a:pt x="95" y="58"/>
                      </a:lnTo>
                      <a:lnTo>
                        <a:pt x="79" y="37"/>
                      </a:lnTo>
                      <a:lnTo>
                        <a:pt x="79" y="37"/>
                      </a:lnTo>
                      <a:lnTo>
                        <a:pt x="75" y="31"/>
                      </a:lnTo>
                      <a:lnTo>
                        <a:pt x="70" y="26"/>
                      </a:lnTo>
                      <a:lnTo>
                        <a:pt x="59" y="17"/>
                      </a:lnTo>
                      <a:lnTo>
                        <a:pt x="35" y="3"/>
                      </a:lnTo>
                      <a:lnTo>
                        <a:pt x="35" y="3"/>
                      </a:lnTo>
                      <a:lnTo>
                        <a:pt x="30" y="0"/>
                      </a:lnTo>
                      <a:lnTo>
                        <a:pt x="26" y="0"/>
                      </a:lnTo>
                      <a:lnTo>
                        <a:pt x="21" y="0"/>
                      </a:lnTo>
                      <a:lnTo>
                        <a:pt x="17" y="3"/>
                      </a:lnTo>
                      <a:lnTo>
                        <a:pt x="13" y="5"/>
                      </a:lnTo>
                      <a:lnTo>
                        <a:pt x="10" y="8"/>
                      </a:lnTo>
                      <a:lnTo>
                        <a:pt x="3" y="17"/>
                      </a:lnTo>
                      <a:lnTo>
                        <a:pt x="3" y="17"/>
                      </a:lnTo>
                      <a:lnTo>
                        <a:pt x="1" y="24"/>
                      </a:lnTo>
                      <a:lnTo>
                        <a:pt x="0" y="32"/>
                      </a:lnTo>
                      <a:lnTo>
                        <a:pt x="1" y="39"/>
                      </a:lnTo>
                      <a:lnTo>
                        <a:pt x="3" y="46"/>
                      </a:lnTo>
                      <a:lnTo>
                        <a:pt x="3" y="46"/>
                      </a:lnTo>
                      <a:lnTo>
                        <a:pt x="17" y="64"/>
                      </a:lnTo>
                      <a:lnTo>
                        <a:pt x="29" y="81"/>
                      </a:lnTo>
                      <a:lnTo>
                        <a:pt x="58" y="114"/>
                      </a:lnTo>
                      <a:lnTo>
                        <a:pt x="86" y="145"/>
                      </a:lnTo>
                      <a:lnTo>
                        <a:pt x="116" y="177"/>
                      </a:lnTo>
                      <a:lnTo>
                        <a:pt x="116" y="177"/>
                      </a:lnTo>
                      <a:lnTo>
                        <a:pt x="126" y="187"/>
                      </a:lnTo>
                      <a:lnTo>
                        <a:pt x="135" y="197"/>
                      </a:lnTo>
                      <a:lnTo>
                        <a:pt x="141" y="202"/>
                      </a:lnTo>
                      <a:lnTo>
                        <a:pt x="146" y="206"/>
                      </a:lnTo>
                      <a:lnTo>
                        <a:pt x="152" y="210"/>
                      </a:lnTo>
                      <a:lnTo>
                        <a:pt x="159" y="212"/>
                      </a:lnTo>
                      <a:lnTo>
                        <a:pt x="159" y="212"/>
                      </a:lnTo>
                      <a:lnTo>
                        <a:pt x="169" y="215"/>
                      </a:lnTo>
                      <a:lnTo>
                        <a:pt x="180" y="216"/>
                      </a:lnTo>
                      <a:lnTo>
                        <a:pt x="186" y="216"/>
                      </a:lnTo>
                      <a:lnTo>
                        <a:pt x="192" y="216"/>
                      </a:lnTo>
                      <a:lnTo>
                        <a:pt x="196" y="215"/>
                      </a:lnTo>
                      <a:lnTo>
                        <a:pt x="202" y="213"/>
                      </a:lnTo>
                      <a:lnTo>
                        <a:pt x="202" y="213"/>
                      </a:lnTo>
                      <a:lnTo>
                        <a:pt x="204" y="211"/>
                      </a:lnTo>
                      <a:lnTo>
                        <a:pt x="205" y="208"/>
                      </a:lnTo>
                      <a:lnTo>
                        <a:pt x="208" y="204"/>
                      </a:lnTo>
                      <a:lnTo>
                        <a:pt x="208" y="198"/>
                      </a:lnTo>
                      <a:lnTo>
                        <a:pt x="207" y="194"/>
                      </a:lnTo>
                      <a:lnTo>
                        <a:pt x="207" y="1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8" name="Freeform: Shape 271"/>
                <p:cNvSpPr/>
                <p:nvPr/>
              </p:nvSpPr>
              <p:spPr bwMode="auto">
                <a:xfrm>
                  <a:off x="3460704" y="4003725"/>
                  <a:ext cx="163511" cy="60326"/>
                </a:xfrm>
                <a:custGeom>
                  <a:avLst/>
                  <a:gdLst>
                    <a:gd name="T0" fmla="*/ 206 w 207"/>
                    <a:gd name="T1" fmla="*/ 54 h 75"/>
                    <a:gd name="T2" fmla="*/ 206 w 207"/>
                    <a:gd name="T3" fmla="*/ 54 h 75"/>
                    <a:gd name="T4" fmla="*/ 197 w 207"/>
                    <a:gd name="T5" fmla="*/ 44 h 75"/>
                    <a:gd name="T6" fmla="*/ 188 w 207"/>
                    <a:gd name="T7" fmla="*/ 35 h 75"/>
                    <a:gd name="T8" fmla="*/ 176 w 207"/>
                    <a:gd name="T9" fmla="*/ 28 h 75"/>
                    <a:gd name="T10" fmla="*/ 165 w 207"/>
                    <a:gd name="T11" fmla="*/ 22 h 75"/>
                    <a:gd name="T12" fmla="*/ 140 w 207"/>
                    <a:gd name="T13" fmla="*/ 13 h 75"/>
                    <a:gd name="T14" fmla="*/ 116 w 207"/>
                    <a:gd name="T15" fmla="*/ 4 h 75"/>
                    <a:gd name="T16" fmla="*/ 116 w 207"/>
                    <a:gd name="T17" fmla="*/ 4 h 75"/>
                    <a:gd name="T18" fmla="*/ 111 w 207"/>
                    <a:gd name="T19" fmla="*/ 2 h 75"/>
                    <a:gd name="T20" fmla="*/ 106 w 207"/>
                    <a:gd name="T21" fmla="*/ 0 h 75"/>
                    <a:gd name="T22" fmla="*/ 94 w 207"/>
                    <a:gd name="T23" fmla="*/ 0 h 75"/>
                    <a:gd name="T24" fmla="*/ 83 w 207"/>
                    <a:gd name="T25" fmla="*/ 2 h 75"/>
                    <a:gd name="T26" fmla="*/ 70 w 207"/>
                    <a:gd name="T27" fmla="*/ 6 h 75"/>
                    <a:gd name="T28" fmla="*/ 58 w 207"/>
                    <a:gd name="T29" fmla="*/ 12 h 75"/>
                    <a:gd name="T30" fmla="*/ 45 w 207"/>
                    <a:gd name="T31" fmla="*/ 17 h 75"/>
                    <a:gd name="T32" fmla="*/ 20 w 207"/>
                    <a:gd name="T33" fmla="*/ 32 h 75"/>
                    <a:gd name="T34" fmla="*/ 20 w 207"/>
                    <a:gd name="T35" fmla="*/ 32 h 75"/>
                    <a:gd name="T36" fmla="*/ 16 w 207"/>
                    <a:gd name="T37" fmla="*/ 35 h 75"/>
                    <a:gd name="T38" fmla="*/ 10 w 207"/>
                    <a:gd name="T39" fmla="*/ 36 h 75"/>
                    <a:gd name="T40" fmla="*/ 6 w 207"/>
                    <a:gd name="T41" fmla="*/ 38 h 75"/>
                    <a:gd name="T42" fmla="*/ 3 w 207"/>
                    <a:gd name="T43" fmla="*/ 40 h 75"/>
                    <a:gd name="T44" fmla="*/ 2 w 207"/>
                    <a:gd name="T45" fmla="*/ 42 h 75"/>
                    <a:gd name="T46" fmla="*/ 2 w 207"/>
                    <a:gd name="T47" fmla="*/ 42 h 75"/>
                    <a:gd name="T48" fmla="*/ 1 w 207"/>
                    <a:gd name="T49" fmla="*/ 47 h 75"/>
                    <a:gd name="T50" fmla="*/ 0 w 207"/>
                    <a:gd name="T51" fmla="*/ 50 h 75"/>
                    <a:gd name="T52" fmla="*/ 1 w 207"/>
                    <a:gd name="T53" fmla="*/ 54 h 75"/>
                    <a:gd name="T54" fmla="*/ 2 w 207"/>
                    <a:gd name="T55" fmla="*/ 57 h 75"/>
                    <a:gd name="T56" fmla="*/ 7 w 207"/>
                    <a:gd name="T57" fmla="*/ 62 h 75"/>
                    <a:gd name="T58" fmla="*/ 12 w 207"/>
                    <a:gd name="T59" fmla="*/ 66 h 75"/>
                    <a:gd name="T60" fmla="*/ 12 w 207"/>
                    <a:gd name="T61" fmla="*/ 66 h 75"/>
                    <a:gd name="T62" fmla="*/ 19 w 207"/>
                    <a:gd name="T63" fmla="*/ 69 h 75"/>
                    <a:gd name="T64" fmla="*/ 25 w 207"/>
                    <a:gd name="T65" fmla="*/ 69 h 75"/>
                    <a:gd name="T66" fmla="*/ 32 w 207"/>
                    <a:gd name="T67" fmla="*/ 66 h 75"/>
                    <a:gd name="T68" fmla="*/ 39 w 207"/>
                    <a:gd name="T69" fmla="*/ 64 h 75"/>
                    <a:gd name="T70" fmla="*/ 51 w 207"/>
                    <a:gd name="T71" fmla="*/ 57 h 75"/>
                    <a:gd name="T72" fmla="*/ 58 w 207"/>
                    <a:gd name="T73" fmla="*/ 56 h 75"/>
                    <a:gd name="T74" fmla="*/ 65 w 207"/>
                    <a:gd name="T75" fmla="*/ 55 h 75"/>
                    <a:gd name="T76" fmla="*/ 65 w 207"/>
                    <a:gd name="T77" fmla="*/ 55 h 75"/>
                    <a:gd name="T78" fmla="*/ 81 w 207"/>
                    <a:gd name="T79" fmla="*/ 56 h 75"/>
                    <a:gd name="T80" fmla="*/ 95 w 207"/>
                    <a:gd name="T81" fmla="*/ 60 h 75"/>
                    <a:gd name="T82" fmla="*/ 126 w 207"/>
                    <a:gd name="T83" fmla="*/ 67 h 75"/>
                    <a:gd name="T84" fmla="*/ 141 w 207"/>
                    <a:gd name="T85" fmla="*/ 71 h 75"/>
                    <a:gd name="T86" fmla="*/ 157 w 207"/>
                    <a:gd name="T87" fmla="*/ 74 h 75"/>
                    <a:gd name="T88" fmla="*/ 172 w 207"/>
                    <a:gd name="T89" fmla="*/ 75 h 75"/>
                    <a:gd name="T90" fmla="*/ 188 w 207"/>
                    <a:gd name="T91" fmla="*/ 75 h 75"/>
                    <a:gd name="T92" fmla="*/ 188 w 207"/>
                    <a:gd name="T93" fmla="*/ 75 h 75"/>
                    <a:gd name="T94" fmla="*/ 194 w 207"/>
                    <a:gd name="T95" fmla="*/ 73 h 75"/>
                    <a:gd name="T96" fmla="*/ 198 w 207"/>
                    <a:gd name="T97" fmla="*/ 72 h 75"/>
                    <a:gd name="T98" fmla="*/ 202 w 207"/>
                    <a:gd name="T99" fmla="*/ 69 h 75"/>
                    <a:gd name="T100" fmla="*/ 205 w 207"/>
                    <a:gd name="T101" fmla="*/ 66 h 75"/>
                    <a:gd name="T102" fmla="*/ 207 w 207"/>
                    <a:gd name="T103" fmla="*/ 63 h 75"/>
                    <a:gd name="T104" fmla="*/ 207 w 207"/>
                    <a:gd name="T105" fmla="*/ 58 h 75"/>
                    <a:gd name="T106" fmla="*/ 206 w 207"/>
                    <a:gd name="T107" fmla="*/ 54 h 75"/>
                    <a:gd name="T108" fmla="*/ 206 w 207"/>
                    <a:gd name="T109" fmla="*/ 5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7" h="75">
                      <a:moveTo>
                        <a:pt x="206" y="54"/>
                      </a:moveTo>
                      <a:lnTo>
                        <a:pt x="206" y="54"/>
                      </a:lnTo>
                      <a:lnTo>
                        <a:pt x="197" y="44"/>
                      </a:lnTo>
                      <a:lnTo>
                        <a:pt x="188" y="35"/>
                      </a:lnTo>
                      <a:lnTo>
                        <a:pt x="176" y="28"/>
                      </a:lnTo>
                      <a:lnTo>
                        <a:pt x="165" y="22"/>
                      </a:lnTo>
                      <a:lnTo>
                        <a:pt x="140" y="13"/>
                      </a:lnTo>
                      <a:lnTo>
                        <a:pt x="116" y="4"/>
                      </a:lnTo>
                      <a:lnTo>
                        <a:pt x="116" y="4"/>
                      </a:lnTo>
                      <a:lnTo>
                        <a:pt x="111" y="2"/>
                      </a:lnTo>
                      <a:lnTo>
                        <a:pt x="106" y="0"/>
                      </a:lnTo>
                      <a:lnTo>
                        <a:pt x="94" y="0"/>
                      </a:lnTo>
                      <a:lnTo>
                        <a:pt x="83" y="2"/>
                      </a:lnTo>
                      <a:lnTo>
                        <a:pt x="70" y="6"/>
                      </a:lnTo>
                      <a:lnTo>
                        <a:pt x="58" y="12"/>
                      </a:lnTo>
                      <a:lnTo>
                        <a:pt x="45" y="17"/>
                      </a:lnTo>
                      <a:lnTo>
                        <a:pt x="20" y="32"/>
                      </a:lnTo>
                      <a:lnTo>
                        <a:pt x="20" y="32"/>
                      </a:lnTo>
                      <a:lnTo>
                        <a:pt x="16" y="35"/>
                      </a:lnTo>
                      <a:lnTo>
                        <a:pt x="10" y="36"/>
                      </a:lnTo>
                      <a:lnTo>
                        <a:pt x="6" y="38"/>
                      </a:lnTo>
                      <a:lnTo>
                        <a:pt x="3" y="40"/>
                      </a:lnTo>
                      <a:lnTo>
                        <a:pt x="2" y="42"/>
                      </a:lnTo>
                      <a:lnTo>
                        <a:pt x="2" y="42"/>
                      </a:lnTo>
                      <a:lnTo>
                        <a:pt x="1" y="47"/>
                      </a:lnTo>
                      <a:lnTo>
                        <a:pt x="0" y="50"/>
                      </a:lnTo>
                      <a:lnTo>
                        <a:pt x="1" y="54"/>
                      </a:lnTo>
                      <a:lnTo>
                        <a:pt x="2" y="57"/>
                      </a:lnTo>
                      <a:lnTo>
                        <a:pt x="7" y="62"/>
                      </a:lnTo>
                      <a:lnTo>
                        <a:pt x="12" y="66"/>
                      </a:lnTo>
                      <a:lnTo>
                        <a:pt x="12" y="66"/>
                      </a:lnTo>
                      <a:lnTo>
                        <a:pt x="19" y="69"/>
                      </a:lnTo>
                      <a:lnTo>
                        <a:pt x="25" y="69"/>
                      </a:lnTo>
                      <a:lnTo>
                        <a:pt x="32" y="66"/>
                      </a:lnTo>
                      <a:lnTo>
                        <a:pt x="39" y="64"/>
                      </a:lnTo>
                      <a:lnTo>
                        <a:pt x="51" y="57"/>
                      </a:lnTo>
                      <a:lnTo>
                        <a:pt x="58" y="56"/>
                      </a:lnTo>
                      <a:lnTo>
                        <a:pt x="65" y="55"/>
                      </a:lnTo>
                      <a:lnTo>
                        <a:pt x="65" y="55"/>
                      </a:lnTo>
                      <a:lnTo>
                        <a:pt x="81" y="56"/>
                      </a:lnTo>
                      <a:lnTo>
                        <a:pt x="95" y="60"/>
                      </a:lnTo>
                      <a:lnTo>
                        <a:pt x="126" y="67"/>
                      </a:lnTo>
                      <a:lnTo>
                        <a:pt x="141" y="71"/>
                      </a:lnTo>
                      <a:lnTo>
                        <a:pt x="157" y="74"/>
                      </a:lnTo>
                      <a:lnTo>
                        <a:pt x="172" y="75"/>
                      </a:lnTo>
                      <a:lnTo>
                        <a:pt x="188" y="75"/>
                      </a:lnTo>
                      <a:lnTo>
                        <a:pt x="188" y="75"/>
                      </a:lnTo>
                      <a:lnTo>
                        <a:pt x="194" y="73"/>
                      </a:lnTo>
                      <a:lnTo>
                        <a:pt x="198" y="72"/>
                      </a:lnTo>
                      <a:lnTo>
                        <a:pt x="202" y="69"/>
                      </a:lnTo>
                      <a:lnTo>
                        <a:pt x="205" y="66"/>
                      </a:lnTo>
                      <a:lnTo>
                        <a:pt x="207" y="63"/>
                      </a:lnTo>
                      <a:lnTo>
                        <a:pt x="207" y="58"/>
                      </a:lnTo>
                      <a:lnTo>
                        <a:pt x="206" y="54"/>
                      </a:lnTo>
                      <a:lnTo>
                        <a:pt x="206" y="5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9" name="Freeform: Shape 272"/>
                <p:cNvSpPr/>
                <p:nvPr/>
              </p:nvSpPr>
              <p:spPr bwMode="auto">
                <a:xfrm>
                  <a:off x="3776614" y="3989441"/>
                  <a:ext cx="23812" cy="23812"/>
                </a:xfrm>
                <a:custGeom>
                  <a:avLst/>
                  <a:gdLst>
                    <a:gd name="T0" fmla="*/ 24 w 31"/>
                    <a:gd name="T1" fmla="*/ 1 h 32"/>
                    <a:gd name="T2" fmla="*/ 24 w 31"/>
                    <a:gd name="T3" fmla="*/ 1 h 32"/>
                    <a:gd name="T4" fmla="*/ 22 w 31"/>
                    <a:gd name="T5" fmla="*/ 0 h 32"/>
                    <a:gd name="T6" fmla="*/ 18 w 31"/>
                    <a:gd name="T7" fmla="*/ 1 h 32"/>
                    <a:gd name="T8" fmla="*/ 12 w 31"/>
                    <a:gd name="T9" fmla="*/ 3 h 32"/>
                    <a:gd name="T10" fmla="*/ 7 w 31"/>
                    <a:gd name="T11" fmla="*/ 6 h 32"/>
                    <a:gd name="T12" fmla="*/ 3 w 31"/>
                    <a:gd name="T13" fmla="*/ 7 h 32"/>
                    <a:gd name="T14" fmla="*/ 0 w 31"/>
                    <a:gd name="T15" fmla="*/ 6 h 32"/>
                    <a:gd name="T16" fmla="*/ 0 w 31"/>
                    <a:gd name="T17" fmla="*/ 6 h 32"/>
                    <a:gd name="T18" fmla="*/ 0 w 31"/>
                    <a:gd name="T19" fmla="*/ 11 h 32"/>
                    <a:gd name="T20" fmla="*/ 0 w 31"/>
                    <a:gd name="T21" fmla="*/ 14 h 32"/>
                    <a:gd name="T22" fmla="*/ 1 w 31"/>
                    <a:gd name="T23" fmla="*/ 16 h 32"/>
                    <a:gd name="T24" fmla="*/ 1 w 31"/>
                    <a:gd name="T25" fmla="*/ 16 h 32"/>
                    <a:gd name="T26" fmla="*/ 3 w 31"/>
                    <a:gd name="T27" fmla="*/ 19 h 32"/>
                    <a:gd name="T28" fmla="*/ 7 w 31"/>
                    <a:gd name="T29" fmla="*/ 23 h 32"/>
                    <a:gd name="T30" fmla="*/ 14 w 31"/>
                    <a:gd name="T31" fmla="*/ 26 h 32"/>
                    <a:gd name="T32" fmla="*/ 22 w 31"/>
                    <a:gd name="T33" fmla="*/ 30 h 32"/>
                    <a:gd name="T34" fmla="*/ 30 w 31"/>
                    <a:gd name="T35" fmla="*/ 32 h 32"/>
                    <a:gd name="T36" fmla="*/ 30 w 31"/>
                    <a:gd name="T37" fmla="*/ 32 h 32"/>
                    <a:gd name="T38" fmla="*/ 28 w 31"/>
                    <a:gd name="T39" fmla="*/ 27 h 32"/>
                    <a:gd name="T40" fmla="*/ 30 w 31"/>
                    <a:gd name="T41" fmla="*/ 24 h 32"/>
                    <a:gd name="T42" fmla="*/ 31 w 31"/>
                    <a:gd name="T43" fmla="*/ 16 h 32"/>
                    <a:gd name="T44" fmla="*/ 31 w 31"/>
                    <a:gd name="T45" fmla="*/ 11 h 32"/>
                    <a:gd name="T46" fmla="*/ 30 w 31"/>
                    <a:gd name="T47" fmla="*/ 8 h 32"/>
                    <a:gd name="T48" fmla="*/ 28 w 31"/>
                    <a:gd name="T49" fmla="*/ 5 h 32"/>
                    <a:gd name="T50" fmla="*/ 24 w 31"/>
                    <a:gd name="T51" fmla="*/ 1 h 32"/>
                    <a:gd name="T52" fmla="*/ 24 w 31"/>
                    <a:gd name="T53"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32">
                      <a:moveTo>
                        <a:pt x="24" y="1"/>
                      </a:moveTo>
                      <a:lnTo>
                        <a:pt x="24" y="1"/>
                      </a:lnTo>
                      <a:lnTo>
                        <a:pt x="22" y="0"/>
                      </a:lnTo>
                      <a:lnTo>
                        <a:pt x="18" y="1"/>
                      </a:lnTo>
                      <a:lnTo>
                        <a:pt x="12" y="3"/>
                      </a:lnTo>
                      <a:lnTo>
                        <a:pt x="7" y="6"/>
                      </a:lnTo>
                      <a:lnTo>
                        <a:pt x="3" y="7"/>
                      </a:lnTo>
                      <a:lnTo>
                        <a:pt x="0" y="6"/>
                      </a:lnTo>
                      <a:lnTo>
                        <a:pt x="0" y="6"/>
                      </a:lnTo>
                      <a:lnTo>
                        <a:pt x="0" y="11"/>
                      </a:lnTo>
                      <a:lnTo>
                        <a:pt x="0" y="14"/>
                      </a:lnTo>
                      <a:lnTo>
                        <a:pt x="1" y="16"/>
                      </a:lnTo>
                      <a:lnTo>
                        <a:pt x="1" y="16"/>
                      </a:lnTo>
                      <a:lnTo>
                        <a:pt x="3" y="19"/>
                      </a:lnTo>
                      <a:lnTo>
                        <a:pt x="7" y="23"/>
                      </a:lnTo>
                      <a:lnTo>
                        <a:pt x="14" y="26"/>
                      </a:lnTo>
                      <a:lnTo>
                        <a:pt x="22" y="30"/>
                      </a:lnTo>
                      <a:lnTo>
                        <a:pt x="30" y="32"/>
                      </a:lnTo>
                      <a:lnTo>
                        <a:pt x="30" y="32"/>
                      </a:lnTo>
                      <a:lnTo>
                        <a:pt x="28" y="27"/>
                      </a:lnTo>
                      <a:lnTo>
                        <a:pt x="30" y="24"/>
                      </a:lnTo>
                      <a:lnTo>
                        <a:pt x="31" y="16"/>
                      </a:lnTo>
                      <a:lnTo>
                        <a:pt x="31" y="11"/>
                      </a:lnTo>
                      <a:lnTo>
                        <a:pt x="30" y="8"/>
                      </a:lnTo>
                      <a:lnTo>
                        <a:pt x="28" y="5"/>
                      </a:lnTo>
                      <a:lnTo>
                        <a:pt x="24" y="1"/>
                      </a:lnTo>
                      <a:lnTo>
                        <a:pt x="24" y="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0" name="Freeform: Shape 273"/>
                <p:cNvSpPr/>
                <p:nvPr/>
              </p:nvSpPr>
              <p:spPr bwMode="auto">
                <a:xfrm>
                  <a:off x="2932074" y="3721149"/>
                  <a:ext cx="58737" cy="66676"/>
                </a:xfrm>
                <a:custGeom>
                  <a:avLst/>
                  <a:gdLst>
                    <a:gd name="T0" fmla="*/ 50 w 74"/>
                    <a:gd name="T1" fmla="*/ 6 h 84"/>
                    <a:gd name="T2" fmla="*/ 50 w 74"/>
                    <a:gd name="T3" fmla="*/ 6 h 84"/>
                    <a:gd name="T4" fmla="*/ 45 w 74"/>
                    <a:gd name="T5" fmla="*/ 3 h 84"/>
                    <a:gd name="T6" fmla="*/ 39 w 74"/>
                    <a:gd name="T7" fmla="*/ 1 h 84"/>
                    <a:gd name="T8" fmla="*/ 35 w 74"/>
                    <a:gd name="T9" fmla="*/ 0 h 84"/>
                    <a:gd name="T10" fmla="*/ 30 w 74"/>
                    <a:gd name="T11" fmla="*/ 3 h 84"/>
                    <a:gd name="T12" fmla="*/ 30 w 74"/>
                    <a:gd name="T13" fmla="*/ 3 h 84"/>
                    <a:gd name="T14" fmla="*/ 29 w 74"/>
                    <a:gd name="T15" fmla="*/ 4 h 84"/>
                    <a:gd name="T16" fmla="*/ 29 w 74"/>
                    <a:gd name="T17" fmla="*/ 6 h 84"/>
                    <a:gd name="T18" fmla="*/ 29 w 74"/>
                    <a:gd name="T19" fmla="*/ 12 h 84"/>
                    <a:gd name="T20" fmla="*/ 29 w 74"/>
                    <a:gd name="T21" fmla="*/ 12 h 84"/>
                    <a:gd name="T22" fmla="*/ 26 w 74"/>
                    <a:gd name="T23" fmla="*/ 11 h 84"/>
                    <a:gd name="T24" fmla="*/ 22 w 74"/>
                    <a:gd name="T25" fmla="*/ 11 h 84"/>
                    <a:gd name="T26" fmla="*/ 14 w 74"/>
                    <a:gd name="T27" fmla="*/ 13 h 84"/>
                    <a:gd name="T28" fmla="*/ 8 w 74"/>
                    <a:gd name="T29" fmla="*/ 15 h 84"/>
                    <a:gd name="T30" fmla="*/ 4 w 74"/>
                    <a:gd name="T31" fmla="*/ 16 h 84"/>
                    <a:gd name="T32" fmla="*/ 1 w 74"/>
                    <a:gd name="T33" fmla="*/ 16 h 84"/>
                    <a:gd name="T34" fmla="*/ 1 w 74"/>
                    <a:gd name="T35" fmla="*/ 16 h 84"/>
                    <a:gd name="T36" fmla="*/ 0 w 74"/>
                    <a:gd name="T37" fmla="*/ 48 h 84"/>
                    <a:gd name="T38" fmla="*/ 0 w 74"/>
                    <a:gd name="T39" fmla="*/ 56 h 84"/>
                    <a:gd name="T40" fmla="*/ 0 w 74"/>
                    <a:gd name="T41" fmla="*/ 63 h 84"/>
                    <a:gd name="T42" fmla="*/ 2 w 74"/>
                    <a:gd name="T43" fmla="*/ 69 h 84"/>
                    <a:gd name="T44" fmla="*/ 4 w 74"/>
                    <a:gd name="T45" fmla="*/ 74 h 84"/>
                    <a:gd name="T46" fmla="*/ 4 w 74"/>
                    <a:gd name="T47" fmla="*/ 74 h 84"/>
                    <a:gd name="T48" fmla="*/ 6 w 74"/>
                    <a:gd name="T49" fmla="*/ 76 h 84"/>
                    <a:gd name="T50" fmla="*/ 9 w 74"/>
                    <a:gd name="T51" fmla="*/ 79 h 84"/>
                    <a:gd name="T52" fmla="*/ 16 w 74"/>
                    <a:gd name="T53" fmla="*/ 82 h 84"/>
                    <a:gd name="T54" fmla="*/ 24 w 74"/>
                    <a:gd name="T55" fmla="*/ 84 h 84"/>
                    <a:gd name="T56" fmla="*/ 33 w 74"/>
                    <a:gd name="T57" fmla="*/ 84 h 84"/>
                    <a:gd name="T58" fmla="*/ 41 w 74"/>
                    <a:gd name="T59" fmla="*/ 84 h 84"/>
                    <a:gd name="T60" fmla="*/ 47 w 74"/>
                    <a:gd name="T61" fmla="*/ 82 h 84"/>
                    <a:gd name="T62" fmla="*/ 51 w 74"/>
                    <a:gd name="T63" fmla="*/ 80 h 84"/>
                    <a:gd name="T64" fmla="*/ 53 w 74"/>
                    <a:gd name="T65" fmla="*/ 78 h 84"/>
                    <a:gd name="T66" fmla="*/ 54 w 74"/>
                    <a:gd name="T67" fmla="*/ 75 h 84"/>
                    <a:gd name="T68" fmla="*/ 55 w 74"/>
                    <a:gd name="T69" fmla="*/ 72 h 84"/>
                    <a:gd name="T70" fmla="*/ 55 w 74"/>
                    <a:gd name="T71" fmla="*/ 72 h 84"/>
                    <a:gd name="T72" fmla="*/ 56 w 74"/>
                    <a:gd name="T73" fmla="*/ 59 h 84"/>
                    <a:gd name="T74" fmla="*/ 59 w 74"/>
                    <a:gd name="T75" fmla="*/ 48 h 84"/>
                    <a:gd name="T76" fmla="*/ 61 w 74"/>
                    <a:gd name="T77" fmla="*/ 43 h 84"/>
                    <a:gd name="T78" fmla="*/ 64 w 74"/>
                    <a:gd name="T79" fmla="*/ 39 h 84"/>
                    <a:gd name="T80" fmla="*/ 69 w 74"/>
                    <a:gd name="T81" fmla="*/ 36 h 84"/>
                    <a:gd name="T82" fmla="*/ 74 w 74"/>
                    <a:gd name="T83" fmla="*/ 32 h 84"/>
                    <a:gd name="T84" fmla="*/ 74 w 74"/>
                    <a:gd name="T85" fmla="*/ 32 h 84"/>
                    <a:gd name="T86" fmla="*/ 66 w 74"/>
                    <a:gd name="T87" fmla="*/ 29 h 84"/>
                    <a:gd name="T88" fmla="*/ 56 w 74"/>
                    <a:gd name="T89" fmla="*/ 25 h 84"/>
                    <a:gd name="T90" fmla="*/ 39 w 74"/>
                    <a:gd name="T91" fmla="*/ 22 h 84"/>
                    <a:gd name="T92" fmla="*/ 39 w 74"/>
                    <a:gd name="T93" fmla="*/ 22 h 84"/>
                    <a:gd name="T94" fmla="*/ 41 w 74"/>
                    <a:gd name="T95" fmla="*/ 20 h 84"/>
                    <a:gd name="T96" fmla="*/ 42 w 74"/>
                    <a:gd name="T97" fmla="*/ 17 h 84"/>
                    <a:gd name="T98" fmla="*/ 43 w 74"/>
                    <a:gd name="T99" fmla="*/ 13 h 84"/>
                    <a:gd name="T100" fmla="*/ 45 w 74"/>
                    <a:gd name="T101" fmla="*/ 8 h 84"/>
                    <a:gd name="T102" fmla="*/ 46 w 74"/>
                    <a:gd name="T103" fmla="*/ 7 h 84"/>
                    <a:gd name="T104" fmla="*/ 50 w 74"/>
                    <a:gd name="T105" fmla="*/ 6 h 84"/>
                    <a:gd name="T106" fmla="*/ 50 w 74"/>
                    <a:gd name="T107"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4" h="84">
                      <a:moveTo>
                        <a:pt x="50" y="6"/>
                      </a:moveTo>
                      <a:lnTo>
                        <a:pt x="50" y="6"/>
                      </a:lnTo>
                      <a:lnTo>
                        <a:pt x="45" y="3"/>
                      </a:lnTo>
                      <a:lnTo>
                        <a:pt x="39" y="1"/>
                      </a:lnTo>
                      <a:lnTo>
                        <a:pt x="35" y="0"/>
                      </a:lnTo>
                      <a:lnTo>
                        <a:pt x="30" y="3"/>
                      </a:lnTo>
                      <a:lnTo>
                        <a:pt x="30" y="3"/>
                      </a:lnTo>
                      <a:lnTo>
                        <a:pt x="29" y="4"/>
                      </a:lnTo>
                      <a:lnTo>
                        <a:pt x="29" y="6"/>
                      </a:lnTo>
                      <a:lnTo>
                        <a:pt x="29" y="12"/>
                      </a:lnTo>
                      <a:lnTo>
                        <a:pt x="29" y="12"/>
                      </a:lnTo>
                      <a:lnTo>
                        <a:pt x="26" y="11"/>
                      </a:lnTo>
                      <a:lnTo>
                        <a:pt x="22" y="11"/>
                      </a:lnTo>
                      <a:lnTo>
                        <a:pt x="14" y="13"/>
                      </a:lnTo>
                      <a:lnTo>
                        <a:pt x="8" y="15"/>
                      </a:lnTo>
                      <a:lnTo>
                        <a:pt x="4" y="16"/>
                      </a:lnTo>
                      <a:lnTo>
                        <a:pt x="1" y="16"/>
                      </a:lnTo>
                      <a:lnTo>
                        <a:pt x="1" y="16"/>
                      </a:lnTo>
                      <a:lnTo>
                        <a:pt x="0" y="48"/>
                      </a:lnTo>
                      <a:lnTo>
                        <a:pt x="0" y="56"/>
                      </a:lnTo>
                      <a:lnTo>
                        <a:pt x="0" y="63"/>
                      </a:lnTo>
                      <a:lnTo>
                        <a:pt x="2" y="69"/>
                      </a:lnTo>
                      <a:lnTo>
                        <a:pt x="4" y="74"/>
                      </a:lnTo>
                      <a:lnTo>
                        <a:pt x="4" y="74"/>
                      </a:lnTo>
                      <a:lnTo>
                        <a:pt x="6" y="76"/>
                      </a:lnTo>
                      <a:lnTo>
                        <a:pt x="9" y="79"/>
                      </a:lnTo>
                      <a:lnTo>
                        <a:pt x="16" y="82"/>
                      </a:lnTo>
                      <a:lnTo>
                        <a:pt x="24" y="84"/>
                      </a:lnTo>
                      <a:lnTo>
                        <a:pt x="33" y="84"/>
                      </a:lnTo>
                      <a:lnTo>
                        <a:pt x="41" y="84"/>
                      </a:lnTo>
                      <a:lnTo>
                        <a:pt x="47" y="82"/>
                      </a:lnTo>
                      <a:lnTo>
                        <a:pt x="51" y="80"/>
                      </a:lnTo>
                      <a:lnTo>
                        <a:pt x="53" y="78"/>
                      </a:lnTo>
                      <a:lnTo>
                        <a:pt x="54" y="75"/>
                      </a:lnTo>
                      <a:lnTo>
                        <a:pt x="55" y="72"/>
                      </a:lnTo>
                      <a:lnTo>
                        <a:pt x="55" y="72"/>
                      </a:lnTo>
                      <a:lnTo>
                        <a:pt x="56" y="59"/>
                      </a:lnTo>
                      <a:lnTo>
                        <a:pt x="59" y="48"/>
                      </a:lnTo>
                      <a:lnTo>
                        <a:pt x="61" y="43"/>
                      </a:lnTo>
                      <a:lnTo>
                        <a:pt x="64" y="39"/>
                      </a:lnTo>
                      <a:lnTo>
                        <a:pt x="69" y="36"/>
                      </a:lnTo>
                      <a:lnTo>
                        <a:pt x="74" y="32"/>
                      </a:lnTo>
                      <a:lnTo>
                        <a:pt x="74" y="32"/>
                      </a:lnTo>
                      <a:lnTo>
                        <a:pt x="66" y="29"/>
                      </a:lnTo>
                      <a:lnTo>
                        <a:pt x="56" y="25"/>
                      </a:lnTo>
                      <a:lnTo>
                        <a:pt x="39" y="22"/>
                      </a:lnTo>
                      <a:lnTo>
                        <a:pt x="39" y="22"/>
                      </a:lnTo>
                      <a:lnTo>
                        <a:pt x="41" y="20"/>
                      </a:lnTo>
                      <a:lnTo>
                        <a:pt x="42" y="17"/>
                      </a:lnTo>
                      <a:lnTo>
                        <a:pt x="43" y="13"/>
                      </a:lnTo>
                      <a:lnTo>
                        <a:pt x="45" y="8"/>
                      </a:lnTo>
                      <a:lnTo>
                        <a:pt x="46" y="7"/>
                      </a:lnTo>
                      <a:lnTo>
                        <a:pt x="50" y="6"/>
                      </a:lnTo>
                      <a:lnTo>
                        <a:pt x="50" y="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1" name="Freeform: Shape 274"/>
                <p:cNvSpPr/>
                <p:nvPr/>
              </p:nvSpPr>
              <p:spPr bwMode="auto">
                <a:xfrm>
                  <a:off x="3424193" y="3689399"/>
                  <a:ext cx="19050" cy="12700"/>
                </a:xfrm>
                <a:custGeom>
                  <a:avLst/>
                  <a:gdLst>
                    <a:gd name="T0" fmla="*/ 19 w 23"/>
                    <a:gd name="T1" fmla="*/ 16 h 16"/>
                    <a:gd name="T2" fmla="*/ 19 w 23"/>
                    <a:gd name="T3" fmla="*/ 16 h 16"/>
                    <a:gd name="T4" fmla="*/ 18 w 23"/>
                    <a:gd name="T5" fmla="*/ 12 h 16"/>
                    <a:gd name="T6" fmla="*/ 19 w 23"/>
                    <a:gd name="T7" fmla="*/ 8 h 16"/>
                    <a:gd name="T8" fmla="*/ 23 w 23"/>
                    <a:gd name="T9" fmla="*/ 0 h 16"/>
                    <a:gd name="T10" fmla="*/ 23 w 23"/>
                    <a:gd name="T11" fmla="*/ 0 h 16"/>
                    <a:gd name="T12" fmla="*/ 20 w 23"/>
                    <a:gd name="T13" fmla="*/ 4 h 16"/>
                    <a:gd name="T14" fmla="*/ 15 w 23"/>
                    <a:gd name="T15" fmla="*/ 5 h 16"/>
                    <a:gd name="T16" fmla="*/ 14 w 23"/>
                    <a:gd name="T17" fmla="*/ 6 h 16"/>
                    <a:gd name="T18" fmla="*/ 12 w 23"/>
                    <a:gd name="T19" fmla="*/ 5 h 16"/>
                    <a:gd name="T20" fmla="*/ 11 w 23"/>
                    <a:gd name="T21" fmla="*/ 4 h 16"/>
                    <a:gd name="T22" fmla="*/ 8 w 23"/>
                    <a:gd name="T23" fmla="*/ 0 h 16"/>
                    <a:gd name="T24" fmla="*/ 8 w 23"/>
                    <a:gd name="T25" fmla="*/ 0 h 16"/>
                    <a:gd name="T26" fmla="*/ 7 w 23"/>
                    <a:gd name="T27" fmla="*/ 4 h 16"/>
                    <a:gd name="T28" fmla="*/ 5 w 23"/>
                    <a:gd name="T29" fmla="*/ 6 h 16"/>
                    <a:gd name="T30" fmla="*/ 0 w 23"/>
                    <a:gd name="T31" fmla="*/ 11 h 16"/>
                    <a:gd name="T32" fmla="*/ 0 w 23"/>
                    <a:gd name="T33" fmla="*/ 11 h 16"/>
                    <a:gd name="T34" fmla="*/ 2 w 23"/>
                    <a:gd name="T35" fmla="*/ 11 h 16"/>
                    <a:gd name="T36" fmla="*/ 3 w 23"/>
                    <a:gd name="T37" fmla="*/ 12 h 16"/>
                    <a:gd name="T38" fmla="*/ 8 w 23"/>
                    <a:gd name="T39" fmla="*/ 12 h 16"/>
                    <a:gd name="T40" fmla="*/ 13 w 23"/>
                    <a:gd name="T41" fmla="*/ 12 h 16"/>
                    <a:gd name="T42" fmla="*/ 16 w 23"/>
                    <a:gd name="T43" fmla="*/ 14 h 16"/>
                    <a:gd name="T44" fmla="*/ 19 w 23"/>
                    <a:gd name="T45" fmla="*/ 16 h 16"/>
                    <a:gd name="T46" fmla="*/ 19 w 23"/>
                    <a:gd name="T4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16">
                      <a:moveTo>
                        <a:pt x="19" y="16"/>
                      </a:moveTo>
                      <a:lnTo>
                        <a:pt x="19" y="16"/>
                      </a:lnTo>
                      <a:lnTo>
                        <a:pt x="18" y="12"/>
                      </a:lnTo>
                      <a:lnTo>
                        <a:pt x="19" y="8"/>
                      </a:lnTo>
                      <a:lnTo>
                        <a:pt x="23" y="0"/>
                      </a:lnTo>
                      <a:lnTo>
                        <a:pt x="23" y="0"/>
                      </a:lnTo>
                      <a:lnTo>
                        <a:pt x="20" y="4"/>
                      </a:lnTo>
                      <a:lnTo>
                        <a:pt x="15" y="5"/>
                      </a:lnTo>
                      <a:lnTo>
                        <a:pt x="14" y="6"/>
                      </a:lnTo>
                      <a:lnTo>
                        <a:pt x="12" y="5"/>
                      </a:lnTo>
                      <a:lnTo>
                        <a:pt x="11" y="4"/>
                      </a:lnTo>
                      <a:lnTo>
                        <a:pt x="8" y="0"/>
                      </a:lnTo>
                      <a:lnTo>
                        <a:pt x="8" y="0"/>
                      </a:lnTo>
                      <a:lnTo>
                        <a:pt x="7" y="4"/>
                      </a:lnTo>
                      <a:lnTo>
                        <a:pt x="5" y="6"/>
                      </a:lnTo>
                      <a:lnTo>
                        <a:pt x="0" y="11"/>
                      </a:lnTo>
                      <a:lnTo>
                        <a:pt x="0" y="11"/>
                      </a:lnTo>
                      <a:lnTo>
                        <a:pt x="2" y="11"/>
                      </a:lnTo>
                      <a:lnTo>
                        <a:pt x="3" y="12"/>
                      </a:lnTo>
                      <a:lnTo>
                        <a:pt x="8" y="12"/>
                      </a:lnTo>
                      <a:lnTo>
                        <a:pt x="13" y="12"/>
                      </a:lnTo>
                      <a:lnTo>
                        <a:pt x="16" y="14"/>
                      </a:lnTo>
                      <a:lnTo>
                        <a:pt x="19" y="16"/>
                      </a:lnTo>
                      <a:lnTo>
                        <a:pt x="19" y="1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2" name="Freeform: Shape 275"/>
                <p:cNvSpPr/>
                <p:nvPr/>
              </p:nvSpPr>
              <p:spPr bwMode="auto">
                <a:xfrm>
                  <a:off x="2030106" y="2702975"/>
                  <a:ext cx="2049437" cy="1193816"/>
                </a:xfrm>
                <a:custGeom>
                  <a:avLst/>
                  <a:gdLst>
                    <a:gd name="T0" fmla="*/ 2400 w 2583"/>
                    <a:gd name="T1" fmla="*/ 124 h 1503"/>
                    <a:gd name="T2" fmla="*/ 2237 w 2583"/>
                    <a:gd name="T3" fmla="*/ 3 h 1503"/>
                    <a:gd name="T4" fmla="*/ 2173 w 2583"/>
                    <a:gd name="T5" fmla="*/ 131 h 1503"/>
                    <a:gd name="T6" fmla="*/ 1914 w 2583"/>
                    <a:gd name="T7" fmla="*/ 137 h 1503"/>
                    <a:gd name="T8" fmla="*/ 1766 w 2583"/>
                    <a:gd name="T9" fmla="*/ 75 h 1503"/>
                    <a:gd name="T10" fmla="*/ 1660 w 2583"/>
                    <a:gd name="T11" fmla="*/ 131 h 1503"/>
                    <a:gd name="T12" fmla="*/ 1476 w 2583"/>
                    <a:gd name="T13" fmla="*/ 102 h 1503"/>
                    <a:gd name="T14" fmla="*/ 1289 w 2583"/>
                    <a:gd name="T15" fmla="*/ 207 h 1503"/>
                    <a:gd name="T16" fmla="*/ 1237 w 2583"/>
                    <a:gd name="T17" fmla="*/ 269 h 1503"/>
                    <a:gd name="T18" fmla="*/ 1109 w 2583"/>
                    <a:gd name="T19" fmla="*/ 397 h 1503"/>
                    <a:gd name="T20" fmla="*/ 1038 w 2583"/>
                    <a:gd name="T21" fmla="*/ 507 h 1503"/>
                    <a:gd name="T22" fmla="*/ 947 w 2583"/>
                    <a:gd name="T23" fmla="*/ 495 h 1503"/>
                    <a:gd name="T24" fmla="*/ 730 w 2583"/>
                    <a:gd name="T25" fmla="*/ 551 h 1503"/>
                    <a:gd name="T26" fmla="*/ 599 w 2583"/>
                    <a:gd name="T27" fmla="*/ 493 h 1503"/>
                    <a:gd name="T28" fmla="*/ 417 w 2583"/>
                    <a:gd name="T29" fmla="*/ 471 h 1503"/>
                    <a:gd name="T30" fmla="*/ 306 w 2583"/>
                    <a:gd name="T31" fmla="*/ 433 h 1503"/>
                    <a:gd name="T32" fmla="*/ 221 w 2583"/>
                    <a:gd name="T33" fmla="*/ 462 h 1503"/>
                    <a:gd name="T34" fmla="*/ 138 w 2583"/>
                    <a:gd name="T35" fmla="*/ 509 h 1503"/>
                    <a:gd name="T36" fmla="*/ 8 w 2583"/>
                    <a:gd name="T37" fmla="*/ 579 h 1503"/>
                    <a:gd name="T38" fmla="*/ 30 w 2583"/>
                    <a:gd name="T39" fmla="*/ 661 h 1503"/>
                    <a:gd name="T40" fmla="*/ 55 w 2583"/>
                    <a:gd name="T41" fmla="*/ 757 h 1503"/>
                    <a:gd name="T42" fmla="*/ 182 w 2583"/>
                    <a:gd name="T43" fmla="*/ 1014 h 1503"/>
                    <a:gd name="T44" fmla="*/ 241 w 2583"/>
                    <a:gd name="T45" fmla="*/ 1122 h 1503"/>
                    <a:gd name="T46" fmla="*/ 334 w 2583"/>
                    <a:gd name="T47" fmla="*/ 1146 h 1503"/>
                    <a:gd name="T48" fmla="*/ 461 w 2583"/>
                    <a:gd name="T49" fmla="*/ 1056 h 1503"/>
                    <a:gd name="T50" fmla="*/ 608 w 2583"/>
                    <a:gd name="T51" fmla="*/ 1009 h 1503"/>
                    <a:gd name="T52" fmla="*/ 654 w 2583"/>
                    <a:gd name="T53" fmla="*/ 882 h 1503"/>
                    <a:gd name="T54" fmla="*/ 512 w 2583"/>
                    <a:gd name="T55" fmla="*/ 843 h 1503"/>
                    <a:gd name="T56" fmla="*/ 380 w 2583"/>
                    <a:gd name="T57" fmla="*/ 753 h 1503"/>
                    <a:gd name="T58" fmla="*/ 513 w 2583"/>
                    <a:gd name="T59" fmla="*/ 779 h 1503"/>
                    <a:gd name="T60" fmla="*/ 697 w 2583"/>
                    <a:gd name="T61" fmla="*/ 829 h 1503"/>
                    <a:gd name="T62" fmla="*/ 814 w 2583"/>
                    <a:gd name="T63" fmla="*/ 853 h 1503"/>
                    <a:gd name="T64" fmla="*/ 916 w 2583"/>
                    <a:gd name="T65" fmla="*/ 972 h 1503"/>
                    <a:gd name="T66" fmla="*/ 983 w 2583"/>
                    <a:gd name="T67" fmla="*/ 1076 h 1503"/>
                    <a:gd name="T68" fmla="*/ 1070 w 2583"/>
                    <a:gd name="T69" fmla="*/ 1260 h 1503"/>
                    <a:gd name="T70" fmla="*/ 1158 w 2583"/>
                    <a:gd name="T71" fmla="*/ 1213 h 1503"/>
                    <a:gd name="T72" fmla="*/ 1153 w 2583"/>
                    <a:gd name="T73" fmla="*/ 1104 h 1503"/>
                    <a:gd name="T74" fmla="*/ 1358 w 2583"/>
                    <a:gd name="T75" fmla="*/ 944 h 1503"/>
                    <a:gd name="T76" fmla="*/ 1492 w 2583"/>
                    <a:gd name="T77" fmla="*/ 1026 h 1503"/>
                    <a:gd name="T78" fmla="*/ 1558 w 2583"/>
                    <a:gd name="T79" fmla="*/ 1070 h 1503"/>
                    <a:gd name="T80" fmla="*/ 1643 w 2583"/>
                    <a:gd name="T81" fmla="*/ 1332 h 1503"/>
                    <a:gd name="T82" fmla="*/ 1764 w 2583"/>
                    <a:gd name="T83" fmla="*/ 1464 h 1503"/>
                    <a:gd name="T84" fmla="*/ 1649 w 2583"/>
                    <a:gd name="T85" fmla="*/ 1236 h 1503"/>
                    <a:gd name="T86" fmla="*/ 1711 w 2583"/>
                    <a:gd name="T87" fmla="*/ 1190 h 1503"/>
                    <a:gd name="T88" fmla="*/ 1770 w 2583"/>
                    <a:gd name="T89" fmla="*/ 1238 h 1503"/>
                    <a:gd name="T90" fmla="*/ 1786 w 2583"/>
                    <a:gd name="T91" fmla="*/ 1262 h 1503"/>
                    <a:gd name="T92" fmla="*/ 1885 w 2583"/>
                    <a:gd name="T93" fmla="*/ 1104 h 1503"/>
                    <a:gd name="T94" fmla="*/ 1820 w 2583"/>
                    <a:gd name="T95" fmla="*/ 975 h 1503"/>
                    <a:gd name="T96" fmla="*/ 1897 w 2583"/>
                    <a:gd name="T97" fmla="*/ 997 h 1503"/>
                    <a:gd name="T98" fmla="*/ 1965 w 2583"/>
                    <a:gd name="T99" fmla="*/ 915 h 1503"/>
                    <a:gd name="T100" fmla="*/ 2064 w 2583"/>
                    <a:gd name="T101" fmla="*/ 876 h 1503"/>
                    <a:gd name="T102" fmla="*/ 2182 w 2583"/>
                    <a:gd name="T103" fmla="*/ 730 h 1503"/>
                    <a:gd name="T104" fmla="*/ 2165 w 2583"/>
                    <a:gd name="T105" fmla="*/ 606 h 1503"/>
                    <a:gd name="T106" fmla="*/ 2201 w 2583"/>
                    <a:gd name="T107" fmla="*/ 507 h 1503"/>
                    <a:gd name="T108" fmla="*/ 2098 w 2583"/>
                    <a:gd name="T109" fmla="*/ 450 h 1503"/>
                    <a:gd name="T110" fmla="*/ 2187 w 2583"/>
                    <a:gd name="T111" fmla="*/ 395 h 1503"/>
                    <a:gd name="T112" fmla="*/ 2251 w 2583"/>
                    <a:gd name="T113" fmla="*/ 445 h 1503"/>
                    <a:gd name="T114" fmla="*/ 2279 w 2583"/>
                    <a:gd name="T115" fmla="*/ 492 h 1503"/>
                    <a:gd name="T116" fmla="*/ 2287 w 2583"/>
                    <a:gd name="T117" fmla="*/ 572 h 1503"/>
                    <a:gd name="T118" fmla="*/ 2358 w 2583"/>
                    <a:gd name="T119" fmla="*/ 547 h 1503"/>
                    <a:gd name="T120" fmla="*/ 2334 w 2583"/>
                    <a:gd name="T121" fmla="*/ 448 h 1503"/>
                    <a:gd name="T122" fmla="*/ 2375 w 2583"/>
                    <a:gd name="T123" fmla="*/ 370 h 1503"/>
                    <a:gd name="T124" fmla="*/ 2569 w 2583"/>
                    <a:gd name="T125" fmla="*/ 207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83" h="1503">
                      <a:moveTo>
                        <a:pt x="2499" y="188"/>
                      </a:moveTo>
                      <a:lnTo>
                        <a:pt x="2499" y="188"/>
                      </a:lnTo>
                      <a:lnTo>
                        <a:pt x="2490" y="185"/>
                      </a:lnTo>
                      <a:lnTo>
                        <a:pt x="2483" y="182"/>
                      </a:lnTo>
                      <a:lnTo>
                        <a:pt x="2477" y="178"/>
                      </a:lnTo>
                      <a:lnTo>
                        <a:pt x="2474" y="174"/>
                      </a:lnTo>
                      <a:lnTo>
                        <a:pt x="2470" y="170"/>
                      </a:lnTo>
                      <a:lnTo>
                        <a:pt x="2467" y="166"/>
                      </a:lnTo>
                      <a:lnTo>
                        <a:pt x="2466" y="160"/>
                      </a:lnTo>
                      <a:lnTo>
                        <a:pt x="2465" y="156"/>
                      </a:lnTo>
                      <a:lnTo>
                        <a:pt x="2465" y="156"/>
                      </a:lnTo>
                      <a:lnTo>
                        <a:pt x="2463" y="153"/>
                      </a:lnTo>
                      <a:lnTo>
                        <a:pt x="2462" y="151"/>
                      </a:lnTo>
                      <a:lnTo>
                        <a:pt x="2455" y="148"/>
                      </a:lnTo>
                      <a:lnTo>
                        <a:pt x="2446" y="144"/>
                      </a:lnTo>
                      <a:lnTo>
                        <a:pt x="2436" y="141"/>
                      </a:lnTo>
                      <a:lnTo>
                        <a:pt x="2425" y="137"/>
                      </a:lnTo>
                      <a:lnTo>
                        <a:pt x="2414" y="133"/>
                      </a:lnTo>
                      <a:lnTo>
                        <a:pt x="2404" y="127"/>
                      </a:lnTo>
                      <a:lnTo>
                        <a:pt x="2400" y="124"/>
                      </a:lnTo>
                      <a:lnTo>
                        <a:pt x="2396" y="119"/>
                      </a:lnTo>
                      <a:lnTo>
                        <a:pt x="2396" y="119"/>
                      </a:lnTo>
                      <a:lnTo>
                        <a:pt x="2385" y="103"/>
                      </a:lnTo>
                      <a:lnTo>
                        <a:pt x="2375" y="85"/>
                      </a:lnTo>
                      <a:lnTo>
                        <a:pt x="2364" y="64"/>
                      </a:lnTo>
                      <a:lnTo>
                        <a:pt x="2351" y="33"/>
                      </a:lnTo>
                      <a:lnTo>
                        <a:pt x="2351" y="33"/>
                      </a:lnTo>
                      <a:lnTo>
                        <a:pt x="2346" y="25"/>
                      </a:lnTo>
                      <a:lnTo>
                        <a:pt x="2342" y="18"/>
                      </a:lnTo>
                      <a:lnTo>
                        <a:pt x="2336" y="12"/>
                      </a:lnTo>
                      <a:lnTo>
                        <a:pt x="2329" y="8"/>
                      </a:lnTo>
                      <a:lnTo>
                        <a:pt x="2322" y="4"/>
                      </a:lnTo>
                      <a:lnTo>
                        <a:pt x="2314" y="2"/>
                      </a:lnTo>
                      <a:lnTo>
                        <a:pt x="2308" y="1"/>
                      </a:lnTo>
                      <a:lnTo>
                        <a:pt x="2300" y="0"/>
                      </a:lnTo>
                      <a:lnTo>
                        <a:pt x="2283" y="0"/>
                      </a:lnTo>
                      <a:lnTo>
                        <a:pt x="2267" y="1"/>
                      </a:lnTo>
                      <a:lnTo>
                        <a:pt x="2251" y="2"/>
                      </a:lnTo>
                      <a:lnTo>
                        <a:pt x="2237" y="3"/>
                      </a:lnTo>
                      <a:lnTo>
                        <a:pt x="2237" y="3"/>
                      </a:lnTo>
                      <a:lnTo>
                        <a:pt x="2231" y="3"/>
                      </a:lnTo>
                      <a:lnTo>
                        <a:pt x="2227" y="4"/>
                      </a:lnTo>
                      <a:lnTo>
                        <a:pt x="2223" y="7"/>
                      </a:lnTo>
                      <a:lnTo>
                        <a:pt x="2221" y="9"/>
                      </a:lnTo>
                      <a:lnTo>
                        <a:pt x="2219" y="11"/>
                      </a:lnTo>
                      <a:lnTo>
                        <a:pt x="2219" y="15"/>
                      </a:lnTo>
                      <a:lnTo>
                        <a:pt x="2218" y="21"/>
                      </a:lnTo>
                      <a:lnTo>
                        <a:pt x="2219" y="36"/>
                      </a:lnTo>
                      <a:lnTo>
                        <a:pt x="2218" y="42"/>
                      </a:lnTo>
                      <a:lnTo>
                        <a:pt x="2217" y="44"/>
                      </a:lnTo>
                      <a:lnTo>
                        <a:pt x="2214" y="47"/>
                      </a:lnTo>
                      <a:lnTo>
                        <a:pt x="2214" y="47"/>
                      </a:lnTo>
                      <a:lnTo>
                        <a:pt x="2212" y="49"/>
                      </a:lnTo>
                      <a:lnTo>
                        <a:pt x="2209" y="52"/>
                      </a:lnTo>
                      <a:lnTo>
                        <a:pt x="2204" y="62"/>
                      </a:lnTo>
                      <a:lnTo>
                        <a:pt x="2193" y="89"/>
                      </a:lnTo>
                      <a:lnTo>
                        <a:pt x="2182" y="115"/>
                      </a:lnTo>
                      <a:lnTo>
                        <a:pt x="2178" y="125"/>
                      </a:lnTo>
                      <a:lnTo>
                        <a:pt x="2173" y="131"/>
                      </a:lnTo>
                      <a:lnTo>
                        <a:pt x="2173" y="131"/>
                      </a:lnTo>
                      <a:lnTo>
                        <a:pt x="2171" y="132"/>
                      </a:lnTo>
                      <a:lnTo>
                        <a:pt x="2168" y="133"/>
                      </a:lnTo>
                      <a:lnTo>
                        <a:pt x="2160" y="133"/>
                      </a:lnTo>
                      <a:lnTo>
                        <a:pt x="2149" y="133"/>
                      </a:lnTo>
                      <a:lnTo>
                        <a:pt x="2139" y="131"/>
                      </a:lnTo>
                      <a:lnTo>
                        <a:pt x="2122" y="126"/>
                      </a:lnTo>
                      <a:lnTo>
                        <a:pt x="2114" y="124"/>
                      </a:lnTo>
                      <a:lnTo>
                        <a:pt x="2114" y="124"/>
                      </a:lnTo>
                      <a:lnTo>
                        <a:pt x="2089" y="125"/>
                      </a:lnTo>
                      <a:lnTo>
                        <a:pt x="2069" y="126"/>
                      </a:lnTo>
                      <a:lnTo>
                        <a:pt x="2060" y="127"/>
                      </a:lnTo>
                      <a:lnTo>
                        <a:pt x="2053" y="128"/>
                      </a:lnTo>
                      <a:lnTo>
                        <a:pt x="2053" y="128"/>
                      </a:lnTo>
                      <a:lnTo>
                        <a:pt x="2026" y="133"/>
                      </a:lnTo>
                      <a:lnTo>
                        <a:pt x="1981" y="139"/>
                      </a:lnTo>
                      <a:lnTo>
                        <a:pt x="1957" y="140"/>
                      </a:lnTo>
                      <a:lnTo>
                        <a:pt x="1937" y="141"/>
                      </a:lnTo>
                      <a:lnTo>
                        <a:pt x="1922" y="140"/>
                      </a:lnTo>
                      <a:lnTo>
                        <a:pt x="1917" y="139"/>
                      </a:lnTo>
                      <a:lnTo>
                        <a:pt x="1914" y="137"/>
                      </a:lnTo>
                      <a:lnTo>
                        <a:pt x="1914" y="137"/>
                      </a:lnTo>
                      <a:lnTo>
                        <a:pt x="1910" y="134"/>
                      </a:lnTo>
                      <a:lnTo>
                        <a:pt x="1903" y="131"/>
                      </a:lnTo>
                      <a:lnTo>
                        <a:pt x="1887" y="124"/>
                      </a:lnTo>
                      <a:lnTo>
                        <a:pt x="1867" y="115"/>
                      </a:lnTo>
                      <a:lnTo>
                        <a:pt x="1858" y="110"/>
                      </a:lnTo>
                      <a:lnTo>
                        <a:pt x="1850" y="103"/>
                      </a:lnTo>
                      <a:lnTo>
                        <a:pt x="1850" y="103"/>
                      </a:lnTo>
                      <a:lnTo>
                        <a:pt x="1846" y="100"/>
                      </a:lnTo>
                      <a:lnTo>
                        <a:pt x="1841" y="98"/>
                      </a:lnTo>
                      <a:lnTo>
                        <a:pt x="1830" y="93"/>
                      </a:lnTo>
                      <a:lnTo>
                        <a:pt x="1819" y="90"/>
                      </a:lnTo>
                      <a:lnTo>
                        <a:pt x="1806" y="89"/>
                      </a:lnTo>
                      <a:lnTo>
                        <a:pt x="1786" y="85"/>
                      </a:lnTo>
                      <a:lnTo>
                        <a:pt x="1779" y="83"/>
                      </a:lnTo>
                      <a:lnTo>
                        <a:pt x="1776" y="82"/>
                      </a:lnTo>
                      <a:lnTo>
                        <a:pt x="1775" y="81"/>
                      </a:lnTo>
                      <a:lnTo>
                        <a:pt x="1775" y="81"/>
                      </a:lnTo>
                      <a:lnTo>
                        <a:pt x="1772" y="78"/>
                      </a:lnTo>
                      <a:lnTo>
                        <a:pt x="1766" y="75"/>
                      </a:lnTo>
                      <a:lnTo>
                        <a:pt x="1747" y="68"/>
                      </a:lnTo>
                      <a:lnTo>
                        <a:pt x="1726" y="60"/>
                      </a:lnTo>
                      <a:lnTo>
                        <a:pt x="1718" y="57"/>
                      </a:lnTo>
                      <a:lnTo>
                        <a:pt x="1714" y="53"/>
                      </a:lnTo>
                      <a:lnTo>
                        <a:pt x="1714" y="53"/>
                      </a:lnTo>
                      <a:lnTo>
                        <a:pt x="1709" y="51"/>
                      </a:lnTo>
                      <a:lnTo>
                        <a:pt x="1704" y="51"/>
                      </a:lnTo>
                      <a:lnTo>
                        <a:pt x="1698" y="52"/>
                      </a:lnTo>
                      <a:lnTo>
                        <a:pt x="1692" y="54"/>
                      </a:lnTo>
                      <a:lnTo>
                        <a:pt x="1687" y="58"/>
                      </a:lnTo>
                      <a:lnTo>
                        <a:pt x="1682" y="62"/>
                      </a:lnTo>
                      <a:lnTo>
                        <a:pt x="1679" y="68"/>
                      </a:lnTo>
                      <a:lnTo>
                        <a:pt x="1678" y="75"/>
                      </a:lnTo>
                      <a:lnTo>
                        <a:pt x="1678" y="75"/>
                      </a:lnTo>
                      <a:lnTo>
                        <a:pt x="1676" y="91"/>
                      </a:lnTo>
                      <a:lnTo>
                        <a:pt x="1674" y="100"/>
                      </a:lnTo>
                      <a:lnTo>
                        <a:pt x="1672" y="109"/>
                      </a:lnTo>
                      <a:lnTo>
                        <a:pt x="1668" y="117"/>
                      </a:lnTo>
                      <a:lnTo>
                        <a:pt x="1664" y="125"/>
                      </a:lnTo>
                      <a:lnTo>
                        <a:pt x="1660" y="131"/>
                      </a:lnTo>
                      <a:lnTo>
                        <a:pt x="1655" y="134"/>
                      </a:lnTo>
                      <a:lnTo>
                        <a:pt x="1655" y="134"/>
                      </a:lnTo>
                      <a:lnTo>
                        <a:pt x="1648" y="137"/>
                      </a:lnTo>
                      <a:lnTo>
                        <a:pt x="1650" y="135"/>
                      </a:lnTo>
                      <a:lnTo>
                        <a:pt x="1650" y="135"/>
                      </a:lnTo>
                      <a:lnTo>
                        <a:pt x="1632" y="130"/>
                      </a:lnTo>
                      <a:lnTo>
                        <a:pt x="1617" y="124"/>
                      </a:lnTo>
                      <a:lnTo>
                        <a:pt x="1612" y="120"/>
                      </a:lnTo>
                      <a:lnTo>
                        <a:pt x="1608" y="118"/>
                      </a:lnTo>
                      <a:lnTo>
                        <a:pt x="1608" y="118"/>
                      </a:lnTo>
                      <a:lnTo>
                        <a:pt x="1604" y="115"/>
                      </a:lnTo>
                      <a:lnTo>
                        <a:pt x="1596" y="111"/>
                      </a:lnTo>
                      <a:lnTo>
                        <a:pt x="1575" y="103"/>
                      </a:lnTo>
                      <a:lnTo>
                        <a:pt x="1527" y="89"/>
                      </a:lnTo>
                      <a:lnTo>
                        <a:pt x="1527" y="89"/>
                      </a:lnTo>
                      <a:lnTo>
                        <a:pt x="1522" y="87"/>
                      </a:lnTo>
                      <a:lnTo>
                        <a:pt x="1515" y="89"/>
                      </a:lnTo>
                      <a:lnTo>
                        <a:pt x="1506" y="90"/>
                      </a:lnTo>
                      <a:lnTo>
                        <a:pt x="1497" y="93"/>
                      </a:lnTo>
                      <a:lnTo>
                        <a:pt x="1476" y="102"/>
                      </a:lnTo>
                      <a:lnTo>
                        <a:pt x="1453" y="114"/>
                      </a:lnTo>
                      <a:lnTo>
                        <a:pt x="1415" y="135"/>
                      </a:lnTo>
                      <a:lnTo>
                        <a:pt x="1394" y="147"/>
                      </a:lnTo>
                      <a:lnTo>
                        <a:pt x="1394" y="147"/>
                      </a:lnTo>
                      <a:lnTo>
                        <a:pt x="1391" y="149"/>
                      </a:lnTo>
                      <a:lnTo>
                        <a:pt x="1386" y="151"/>
                      </a:lnTo>
                      <a:lnTo>
                        <a:pt x="1376" y="161"/>
                      </a:lnTo>
                      <a:lnTo>
                        <a:pt x="1366" y="174"/>
                      </a:lnTo>
                      <a:lnTo>
                        <a:pt x="1361" y="181"/>
                      </a:lnTo>
                      <a:lnTo>
                        <a:pt x="1358" y="188"/>
                      </a:lnTo>
                      <a:lnTo>
                        <a:pt x="1358" y="188"/>
                      </a:lnTo>
                      <a:lnTo>
                        <a:pt x="1356" y="191"/>
                      </a:lnTo>
                      <a:lnTo>
                        <a:pt x="1352" y="193"/>
                      </a:lnTo>
                      <a:lnTo>
                        <a:pt x="1344" y="199"/>
                      </a:lnTo>
                      <a:lnTo>
                        <a:pt x="1334" y="202"/>
                      </a:lnTo>
                      <a:lnTo>
                        <a:pt x="1322" y="206"/>
                      </a:lnTo>
                      <a:lnTo>
                        <a:pt x="1310" y="208"/>
                      </a:lnTo>
                      <a:lnTo>
                        <a:pt x="1300" y="209"/>
                      </a:lnTo>
                      <a:lnTo>
                        <a:pt x="1292" y="209"/>
                      </a:lnTo>
                      <a:lnTo>
                        <a:pt x="1289" y="207"/>
                      </a:lnTo>
                      <a:lnTo>
                        <a:pt x="1289" y="207"/>
                      </a:lnTo>
                      <a:lnTo>
                        <a:pt x="1286" y="207"/>
                      </a:lnTo>
                      <a:lnTo>
                        <a:pt x="1283" y="208"/>
                      </a:lnTo>
                      <a:lnTo>
                        <a:pt x="1281" y="211"/>
                      </a:lnTo>
                      <a:lnTo>
                        <a:pt x="1277" y="216"/>
                      </a:lnTo>
                      <a:lnTo>
                        <a:pt x="1273" y="225"/>
                      </a:lnTo>
                      <a:lnTo>
                        <a:pt x="1272" y="230"/>
                      </a:lnTo>
                      <a:lnTo>
                        <a:pt x="1272" y="232"/>
                      </a:lnTo>
                      <a:lnTo>
                        <a:pt x="1272" y="232"/>
                      </a:lnTo>
                      <a:lnTo>
                        <a:pt x="1272" y="235"/>
                      </a:lnTo>
                      <a:lnTo>
                        <a:pt x="1270" y="240"/>
                      </a:lnTo>
                      <a:lnTo>
                        <a:pt x="1269" y="246"/>
                      </a:lnTo>
                      <a:lnTo>
                        <a:pt x="1266" y="252"/>
                      </a:lnTo>
                      <a:lnTo>
                        <a:pt x="1262" y="258"/>
                      </a:lnTo>
                      <a:lnTo>
                        <a:pt x="1258" y="263"/>
                      </a:lnTo>
                      <a:lnTo>
                        <a:pt x="1251" y="266"/>
                      </a:lnTo>
                      <a:lnTo>
                        <a:pt x="1244" y="267"/>
                      </a:lnTo>
                      <a:lnTo>
                        <a:pt x="1244" y="267"/>
                      </a:lnTo>
                      <a:lnTo>
                        <a:pt x="1241" y="267"/>
                      </a:lnTo>
                      <a:lnTo>
                        <a:pt x="1237" y="269"/>
                      </a:lnTo>
                      <a:lnTo>
                        <a:pt x="1234" y="273"/>
                      </a:lnTo>
                      <a:lnTo>
                        <a:pt x="1232" y="276"/>
                      </a:lnTo>
                      <a:lnTo>
                        <a:pt x="1226" y="286"/>
                      </a:lnTo>
                      <a:lnTo>
                        <a:pt x="1221" y="298"/>
                      </a:lnTo>
                      <a:lnTo>
                        <a:pt x="1217" y="310"/>
                      </a:lnTo>
                      <a:lnTo>
                        <a:pt x="1215" y="323"/>
                      </a:lnTo>
                      <a:lnTo>
                        <a:pt x="1210" y="340"/>
                      </a:lnTo>
                      <a:lnTo>
                        <a:pt x="1210" y="340"/>
                      </a:lnTo>
                      <a:lnTo>
                        <a:pt x="1208" y="346"/>
                      </a:lnTo>
                      <a:lnTo>
                        <a:pt x="1203" y="351"/>
                      </a:lnTo>
                      <a:lnTo>
                        <a:pt x="1198" y="357"/>
                      </a:lnTo>
                      <a:lnTo>
                        <a:pt x="1191" y="363"/>
                      </a:lnTo>
                      <a:lnTo>
                        <a:pt x="1183" y="368"/>
                      </a:lnTo>
                      <a:lnTo>
                        <a:pt x="1174" y="373"/>
                      </a:lnTo>
                      <a:lnTo>
                        <a:pt x="1163" y="376"/>
                      </a:lnTo>
                      <a:lnTo>
                        <a:pt x="1153" y="379"/>
                      </a:lnTo>
                      <a:lnTo>
                        <a:pt x="1153" y="379"/>
                      </a:lnTo>
                      <a:lnTo>
                        <a:pt x="1142" y="381"/>
                      </a:lnTo>
                      <a:lnTo>
                        <a:pt x="1130" y="385"/>
                      </a:lnTo>
                      <a:lnTo>
                        <a:pt x="1109" y="397"/>
                      </a:lnTo>
                      <a:lnTo>
                        <a:pt x="1092" y="406"/>
                      </a:lnTo>
                      <a:lnTo>
                        <a:pt x="1085" y="409"/>
                      </a:lnTo>
                      <a:lnTo>
                        <a:pt x="1080" y="409"/>
                      </a:lnTo>
                      <a:lnTo>
                        <a:pt x="1080" y="409"/>
                      </a:lnTo>
                      <a:lnTo>
                        <a:pt x="1077" y="409"/>
                      </a:lnTo>
                      <a:lnTo>
                        <a:pt x="1072" y="412"/>
                      </a:lnTo>
                      <a:lnTo>
                        <a:pt x="1068" y="416"/>
                      </a:lnTo>
                      <a:lnTo>
                        <a:pt x="1062" y="421"/>
                      </a:lnTo>
                      <a:lnTo>
                        <a:pt x="1054" y="430"/>
                      </a:lnTo>
                      <a:lnTo>
                        <a:pt x="1052" y="434"/>
                      </a:lnTo>
                      <a:lnTo>
                        <a:pt x="1052" y="437"/>
                      </a:lnTo>
                      <a:lnTo>
                        <a:pt x="1052" y="437"/>
                      </a:lnTo>
                      <a:lnTo>
                        <a:pt x="1053" y="445"/>
                      </a:lnTo>
                      <a:lnTo>
                        <a:pt x="1053" y="459"/>
                      </a:lnTo>
                      <a:lnTo>
                        <a:pt x="1050" y="479"/>
                      </a:lnTo>
                      <a:lnTo>
                        <a:pt x="1047" y="489"/>
                      </a:lnTo>
                      <a:lnTo>
                        <a:pt x="1044" y="499"/>
                      </a:lnTo>
                      <a:lnTo>
                        <a:pt x="1044" y="499"/>
                      </a:lnTo>
                      <a:lnTo>
                        <a:pt x="1042" y="504"/>
                      </a:lnTo>
                      <a:lnTo>
                        <a:pt x="1038" y="507"/>
                      </a:lnTo>
                      <a:lnTo>
                        <a:pt x="1035" y="511"/>
                      </a:lnTo>
                      <a:lnTo>
                        <a:pt x="1030" y="513"/>
                      </a:lnTo>
                      <a:lnTo>
                        <a:pt x="1022" y="515"/>
                      </a:lnTo>
                      <a:lnTo>
                        <a:pt x="1013" y="515"/>
                      </a:lnTo>
                      <a:lnTo>
                        <a:pt x="1005" y="514"/>
                      </a:lnTo>
                      <a:lnTo>
                        <a:pt x="1000" y="512"/>
                      </a:lnTo>
                      <a:lnTo>
                        <a:pt x="995" y="509"/>
                      </a:lnTo>
                      <a:lnTo>
                        <a:pt x="994" y="507"/>
                      </a:lnTo>
                      <a:lnTo>
                        <a:pt x="994" y="506"/>
                      </a:lnTo>
                      <a:lnTo>
                        <a:pt x="994" y="506"/>
                      </a:lnTo>
                      <a:lnTo>
                        <a:pt x="994" y="504"/>
                      </a:lnTo>
                      <a:lnTo>
                        <a:pt x="993" y="500"/>
                      </a:lnTo>
                      <a:lnTo>
                        <a:pt x="991" y="497"/>
                      </a:lnTo>
                      <a:lnTo>
                        <a:pt x="987" y="493"/>
                      </a:lnTo>
                      <a:lnTo>
                        <a:pt x="984" y="491"/>
                      </a:lnTo>
                      <a:lnTo>
                        <a:pt x="979" y="489"/>
                      </a:lnTo>
                      <a:lnTo>
                        <a:pt x="976" y="489"/>
                      </a:lnTo>
                      <a:lnTo>
                        <a:pt x="971" y="489"/>
                      </a:lnTo>
                      <a:lnTo>
                        <a:pt x="971" y="489"/>
                      </a:lnTo>
                      <a:lnTo>
                        <a:pt x="947" y="495"/>
                      </a:lnTo>
                      <a:lnTo>
                        <a:pt x="934" y="497"/>
                      </a:lnTo>
                      <a:lnTo>
                        <a:pt x="926" y="498"/>
                      </a:lnTo>
                      <a:lnTo>
                        <a:pt x="926" y="498"/>
                      </a:lnTo>
                      <a:lnTo>
                        <a:pt x="912" y="497"/>
                      </a:lnTo>
                      <a:lnTo>
                        <a:pt x="887" y="498"/>
                      </a:lnTo>
                      <a:lnTo>
                        <a:pt x="859" y="500"/>
                      </a:lnTo>
                      <a:lnTo>
                        <a:pt x="847" y="501"/>
                      </a:lnTo>
                      <a:lnTo>
                        <a:pt x="838" y="504"/>
                      </a:lnTo>
                      <a:lnTo>
                        <a:pt x="838" y="504"/>
                      </a:lnTo>
                      <a:lnTo>
                        <a:pt x="829" y="508"/>
                      </a:lnTo>
                      <a:lnTo>
                        <a:pt x="818" y="515"/>
                      </a:lnTo>
                      <a:lnTo>
                        <a:pt x="792" y="536"/>
                      </a:lnTo>
                      <a:lnTo>
                        <a:pt x="768" y="554"/>
                      </a:lnTo>
                      <a:lnTo>
                        <a:pt x="760" y="559"/>
                      </a:lnTo>
                      <a:lnTo>
                        <a:pt x="756" y="562"/>
                      </a:lnTo>
                      <a:lnTo>
                        <a:pt x="756" y="562"/>
                      </a:lnTo>
                      <a:lnTo>
                        <a:pt x="749" y="561"/>
                      </a:lnTo>
                      <a:lnTo>
                        <a:pt x="739" y="557"/>
                      </a:lnTo>
                      <a:lnTo>
                        <a:pt x="734" y="555"/>
                      </a:lnTo>
                      <a:lnTo>
                        <a:pt x="730" y="551"/>
                      </a:lnTo>
                      <a:lnTo>
                        <a:pt x="728" y="548"/>
                      </a:lnTo>
                      <a:lnTo>
                        <a:pt x="728" y="544"/>
                      </a:lnTo>
                      <a:lnTo>
                        <a:pt x="728" y="544"/>
                      </a:lnTo>
                      <a:lnTo>
                        <a:pt x="728" y="541"/>
                      </a:lnTo>
                      <a:lnTo>
                        <a:pt x="727" y="539"/>
                      </a:lnTo>
                      <a:lnTo>
                        <a:pt x="724" y="534"/>
                      </a:lnTo>
                      <a:lnTo>
                        <a:pt x="719" y="531"/>
                      </a:lnTo>
                      <a:lnTo>
                        <a:pt x="712" y="526"/>
                      </a:lnTo>
                      <a:lnTo>
                        <a:pt x="696" y="516"/>
                      </a:lnTo>
                      <a:lnTo>
                        <a:pt x="687" y="511"/>
                      </a:lnTo>
                      <a:lnTo>
                        <a:pt x="678" y="503"/>
                      </a:lnTo>
                      <a:lnTo>
                        <a:pt x="678" y="503"/>
                      </a:lnTo>
                      <a:lnTo>
                        <a:pt x="673" y="499"/>
                      </a:lnTo>
                      <a:lnTo>
                        <a:pt x="668" y="496"/>
                      </a:lnTo>
                      <a:lnTo>
                        <a:pt x="661" y="493"/>
                      </a:lnTo>
                      <a:lnTo>
                        <a:pt x="654" y="492"/>
                      </a:lnTo>
                      <a:lnTo>
                        <a:pt x="640" y="490"/>
                      </a:lnTo>
                      <a:lnTo>
                        <a:pt x="626" y="490"/>
                      </a:lnTo>
                      <a:lnTo>
                        <a:pt x="612" y="491"/>
                      </a:lnTo>
                      <a:lnTo>
                        <a:pt x="599" y="493"/>
                      </a:lnTo>
                      <a:lnTo>
                        <a:pt x="586" y="496"/>
                      </a:lnTo>
                      <a:lnTo>
                        <a:pt x="586" y="496"/>
                      </a:lnTo>
                      <a:lnTo>
                        <a:pt x="556" y="511"/>
                      </a:lnTo>
                      <a:lnTo>
                        <a:pt x="538" y="520"/>
                      </a:lnTo>
                      <a:lnTo>
                        <a:pt x="525" y="525"/>
                      </a:lnTo>
                      <a:lnTo>
                        <a:pt x="525" y="525"/>
                      </a:lnTo>
                      <a:lnTo>
                        <a:pt x="515" y="526"/>
                      </a:lnTo>
                      <a:lnTo>
                        <a:pt x="498" y="526"/>
                      </a:lnTo>
                      <a:lnTo>
                        <a:pt x="489" y="526"/>
                      </a:lnTo>
                      <a:lnTo>
                        <a:pt x="479" y="524"/>
                      </a:lnTo>
                      <a:lnTo>
                        <a:pt x="469" y="521"/>
                      </a:lnTo>
                      <a:lnTo>
                        <a:pt x="459" y="516"/>
                      </a:lnTo>
                      <a:lnTo>
                        <a:pt x="459" y="516"/>
                      </a:lnTo>
                      <a:lnTo>
                        <a:pt x="450" y="511"/>
                      </a:lnTo>
                      <a:lnTo>
                        <a:pt x="442" y="504"/>
                      </a:lnTo>
                      <a:lnTo>
                        <a:pt x="436" y="497"/>
                      </a:lnTo>
                      <a:lnTo>
                        <a:pt x="430" y="490"/>
                      </a:lnTo>
                      <a:lnTo>
                        <a:pt x="422" y="478"/>
                      </a:lnTo>
                      <a:lnTo>
                        <a:pt x="417" y="471"/>
                      </a:lnTo>
                      <a:lnTo>
                        <a:pt x="417" y="471"/>
                      </a:lnTo>
                      <a:lnTo>
                        <a:pt x="415" y="467"/>
                      </a:lnTo>
                      <a:lnTo>
                        <a:pt x="413" y="465"/>
                      </a:lnTo>
                      <a:lnTo>
                        <a:pt x="404" y="459"/>
                      </a:lnTo>
                      <a:lnTo>
                        <a:pt x="388" y="449"/>
                      </a:lnTo>
                      <a:lnTo>
                        <a:pt x="388" y="449"/>
                      </a:lnTo>
                      <a:lnTo>
                        <a:pt x="386" y="448"/>
                      </a:lnTo>
                      <a:lnTo>
                        <a:pt x="383" y="449"/>
                      </a:lnTo>
                      <a:lnTo>
                        <a:pt x="376" y="454"/>
                      </a:lnTo>
                      <a:lnTo>
                        <a:pt x="369" y="458"/>
                      </a:lnTo>
                      <a:lnTo>
                        <a:pt x="361" y="463"/>
                      </a:lnTo>
                      <a:lnTo>
                        <a:pt x="361" y="463"/>
                      </a:lnTo>
                      <a:lnTo>
                        <a:pt x="355" y="464"/>
                      </a:lnTo>
                      <a:lnTo>
                        <a:pt x="349" y="463"/>
                      </a:lnTo>
                      <a:lnTo>
                        <a:pt x="341" y="460"/>
                      </a:lnTo>
                      <a:lnTo>
                        <a:pt x="333" y="456"/>
                      </a:lnTo>
                      <a:lnTo>
                        <a:pt x="325" y="451"/>
                      </a:lnTo>
                      <a:lnTo>
                        <a:pt x="317" y="446"/>
                      </a:lnTo>
                      <a:lnTo>
                        <a:pt x="310" y="440"/>
                      </a:lnTo>
                      <a:lnTo>
                        <a:pt x="306" y="433"/>
                      </a:lnTo>
                      <a:lnTo>
                        <a:pt x="306" y="433"/>
                      </a:lnTo>
                      <a:lnTo>
                        <a:pt x="303" y="429"/>
                      </a:lnTo>
                      <a:lnTo>
                        <a:pt x="298" y="424"/>
                      </a:lnTo>
                      <a:lnTo>
                        <a:pt x="295" y="422"/>
                      </a:lnTo>
                      <a:lnTo>
                        <a:pt x="290" y="420"/>
                      </a:lnTo>
                      <a:lnTo>
                        <a:pt x="282" y="416"/>
                      </a:lnTo>
                      <a:lnTo>
                        <a:pt x="276" y="416"/>
                      </a:lnTo>
                      <a:lnTo>
                        <a:pt x="276" y="416"/>
                      </a:lnTo>
                      <a:lnTo>
                        <a:pt x="273" y="426"/>
                      </a:lnTo>
                      <a:lnTo>
                        <a:pt x="271" y="433"/>
                      </a:lnTo>
                      <a:lnTo>
                        <a:pt x="266" y="439"/>
                      </a:lnTo>
                      <a:lnTo>
                        <a:pt x="259" y="443"/>
                      </a:lnTo>
                      <a:lnTo>
                        <a:pt x="259" y="443"/>
                      </a:lnTo>
                      <a:lnTo>
                        <a:pt x="255" y="447"/>
                      </a:lnTo>
                      <a:lnTo>
                        <a:pt x="250" y="449"/>
                      </a:lnTo>
                      <a:lnTo>
                        <a:pt x="242" y="456"/>
                      </a:lnTo>
                      <a:lnTo>
                        <a:pt x="239" y="459"/>
                      </a:lnTo>
                      <a:lnTo>
                        <a:pt x="233" y="462"/>
                      </a:lnTo>
                      <a:lnTo>
                        <a:pt x="227" y="463"/>
                      </a:lnTo>
                      <a:lnTo>
                        <a:pt x="221" y="462"/>
                      </a:lnTo>
                      <a:lnTo>
                        <a:pt x="221" y="462"/>
                      </a:lnTo>
                      <a:lnTo>
                        <a:pt x="209" y="460"/>
                      </a:lnTo>
                      <a:lnTo>
                        <a:pt x="200" y="459"/>
                      </a:lnTo>
                      <a:lnTo>
                        <a:pt x="193" y="460"/>
                      </a:lnTo>
                      <a:lnTo>
                        <a:pt x="184" y="465"/>
                      </a:lnTo>
                      <a:lnTo>
                        <a:pt x="184" y="465"/>
                      </a:lnTo>
                      <a:lnTo>
                        <a:pt x="180" y="467"/>
                      </a:lnTo>
                      <a:lnTo>
                        <a:pt x="174" y="467"/>
                      </a:lnTo>
                      <a:lnTo>
                        <a:pt x="163" y="465"/>
                      </a:lnTo>
                      <a:lnTo>
                        <a:pt x="157" y="465"/>
                      </a:lnTo>
                      <a:lnTo>
                        <a:pt x="154" y="466"/>
                      </a:lnTo>
                      <a:lnTo>
                        <a:pt x="150" y="470"/>
                      </a:lnTo>
                      <a:lnTo>
                        <a:pt x="148" y="475"/>
                      </a:lnTo>
                      <a:lnTo>
                        <a:pt x="148" y="475"/>
                      </a:lnTo>
                      <a:lnTo>
                        <a:pt x="148" y="489"/>
                      </a:lnTo>
                      <a:lnTo>
                        <a:pt x="148" y="497"/>
                      </a:lnTo>
                      <a:lnTo>
                        <a:pt x="147" y="500"/>
                      </a:lnTo>
                      <a:lnTo>
                        <a:pt x="146" y="504"/>
                      </a:lnTo>
                      <a:lnTo>
                        <a:pt x="142" y="506"/>
                      </a:lnTo>
                      <a:lnTo>
                        <a:pt x="138" y="509"/>
                      </a:lnTo>
                      <a:lnTo>
                        <a:pt x="138" y="509"/>
                      </a:lnTo>
                      <a:lnTo>
                        <a:pt x="133" y="512"/>
                      </a:lnTo>
                      <a:lnTo>
                        <a:pt x="130" y="514"/>
                      </a:lnTo>
                      <a:lnTo>
                        <a:pt x="127" y="518"/>
                      </a:lnTo>
                      <a:lnTo>
                        <a:pt x="126" y="520"/>
                      </a:lnTo>
                      <a:lnTo>
                        <a:pt x="124" y="522"/>
                      </a:lnTo>
                      <a:lnTo>
                        <a:pt x="121" y="523"/>
                      </a:lnTo>
                      <a:lnTo>
                        <a:pt x="115" y="525"/>
                      </a:lnTo>
                      <a:lnTo>
                        <a:pt x="115" y="525"/>
                      </a:lnTo>
                      <a:lnTo>
                        <a:pt x="93" y="532"/>
                      </a:lnTo>
                      <a:lnTo>
                        <a:pt x="64" y="540"/>
                      </a:lnTo>
                      <a:lnTo>
                        <a:pt x="35" y="548"/>
                      </a:lnTo>
                      <a:lnTo>
                        <a:pt x="25" y="550"/>
                      </a:lnTo>
                      <a:lnTo>
                        <a:pt x="19" y="553"/>
                      </a:lnTo>
                      <a:lnTo>
                        <a:pt x="19" y="553"/>
                      </a:lnTo>
                      <a:lnTo>
                        <a:pt x="14" y="555"/>
                      </a:lnTo>
                      <a:lnTo>
                        <a:pt x="5" y="556"/>
                      </a:lnTo>
                      <a:lnTo>
                        <a:pt x="5" y="556"/>
                      </a:lnTo>
                      <a:lnTo>
                        <a:pt x="6" y="569"/>
                      </a:lnTo>
                      <a:lnTo>
                        <a:pt x="6" y="574"/>
                      </a:lnTo>
                      <a:lnTo>
                        <a:pt x="8" y="579"/>
                      </a:lnTo>
                      <a:lnTo>
                        <a:pt x="8" y="579"/>
                      </a:lnTo>
                      <a:lnTo>
                        <a:pt x="14" y="584"/>
                      </a:lnTo>
                      <a:lnTo>
                        <a:pt x="19" y="589"/>
                      </a:lnTo>
                      <a:lnTo>
                        <a:pt x="32" y="596"/>
                      </a:lnTo>
                      <a:lnTo>
                        <a:pt x="38" y="599"/>
                      </a:lnTo>
                      <a:lnTo>
                        <a:pt x="40" y="602"/>
                      </a:lnTo>
                      <a:lnTo>
                        <a:pt x="41" y="604"/>
                      </a:lnTo>
                      <a:lnTo>
                        <a:pt x="41" y="607"/>
                      </a:lnTo>
                      <a:lnTo>
                        <a:pt x="41" y="611"/>
                      </a:lnTo>
                      <a:lnTo>
                        <a:pt x="41" y="615"/>
                      </a:lnTo>
                      <a:lnTo>
                        <a:pt x="39" y="621"/>
                      </a:lnTo>
                      <a:lnTo>
                        <a:pt x="39" y="621"/>
                      </a:lnTo>
                      <a:lnTo>
                        <a:pt x="38" y="621"/>
                      </a:lnTo>
                      <a:lnTo>
                        <a:pt x="35" y="621"/>
                      </a:lnTo>
                      <a:lnTo>
                        <a:pt x="31" y="621"/>
                      </a:lnTo>
                      <a:lnTo>
                        <a:pt x="31" y="621"/>
                      </a:lnTo>
                      <a:lnTo>
                        <a:pt x="33" y="631"/>
                      </a:lnTo>
                      <a:lnTo>
                        <a:pt x="34" y="641"/>
                      </a:lnTo>
                      <a:lnTo>
                        <a:pt x="33" y="652"/>
                      </a:lnTo>
                      <a:lnTo>
                        <a:pt x="30" y="661"/>
                      </a:lnTo>
                      <a:lnTo>
                        <a:pt x="30" y="661"/>
                      </a:lnTo>
                      <a:lnTo>
                        <a:pt x="28" y="662"/>
                      </a:lnTo>
                      <a:lnTo>
                        <a:pt x="25" y="661"/>
                      </a:lnTo>
                      <a:lnTo>
                        <a:pt x="23" y="661"/>
                      </a:lnTo>
                      <a:lnTo>
                        <a:pt x="22" y="662"/>
                      </a:lnTo>
                      <a:lnTo>
                        <a:pt x="22" y="662"/>
                      </a:lnTo>
                      <a:lnTo>
                        <a:pt x="20" y="665"/>
                      </a:lnTo>
                      <a:lnTo>
                        <a:pt x="20" y="669"/>
                      </a:lnTo>
                      <a:lnTo>
                        <a:pt x="20" y="672"/>
                      </a:lnTo>
                      <a:lnTo>
                        <a:pt x="19" y="675"/>
                      </a:lnTo>
                      <a:lnTo>
                        <a:pt x="19" y="675"/>
                      </a:lnTo>
                      <a:lnTo>
                        <a:pt x="15" y="681"/>
                      </a:lnTo>
                      <a:lnTo>
                        <a:pt x="10" y="686"/>
                      </a:lnTo>
                      <a:lnTo>
                        <a:pt x="6" y="688"/>
                      </a:lnTo>
                      <a:lnTo>
                        <a:pt x="0" y="689"/>
                      </a:lnTo>
                      <a:lnTo>
                        <a:pt x="0" y="689"/>
                      </a:lnTo>
                      <a:lnTo>
                        <a:pt x="41" y="756"/>
                      </a:lnTo>
                      <a:lnTo>
                        <a:pt x="41" y="756"/>
                      </a:lnTo>
                      <a:lnTo>
                        <a:pt x="48" y="756"/>
                      </a:lnTo>
                      <a:lnTo>
                        <a:pt x="55" y="757"/>
                      </a:lnTo>
                      <a:lnTo>
                        <a:pt x="61" y="760"/>
                      </a:lnTo>
                      <a:lnTo>
                        <a:pt x="67" y="764"/>
                      </a:lnTo>
                      <a:lnTo>
                        <a:pt x="67" y="764"/>
                      </a:lnTo>
                      <a:lnTo>
                        <a:pt x="74" y="773"/>
                      </a:lnTo>
                      <a:lnTo>
                        <a:pt x="81" y="783"/>
                      </a:lnTo>
                      <a:lnTo>
                        <a:pt x="93" y="804"/>
                      </a:lnTo>
                      <a:lnTo>
                        <a:pt x="104" y="826"/>
                      </a:lnTo>
                      <a:lnTo>
                        <a:pt x="113" y="848"/>
                      </a:lnTo>
                      <a:lnTo>
                        <a:pt x="113" y="848"/>
                      </a:lnTo>
                      <a:lnTo>
                        <a:pt x="114" y="855"/>
                      </a:lnTo>
                      <a:lnTo>
                        <a:pt x="114" y="863"/>
                      </a:lnTo>
                      <a:lnTo>
                        <a:pt x="114" y="878"/>
                      </a:lnTo>
                      <a:lnTo>
                        <a:pt x="114" y="878"/>
                      </a:lnTo>
                      <a:lnTo>
                        <a:pt x="118" y="878"/>
                      </a:lnTo>
                      <a:lnTo>
                        <a:pt x="122" y="879"/>
                      </a:lnTo>
                      <a:lnTo>
                        <a:pt x="125" y="881"/>
                      </a:lnTo>
                      <a:lnTo>
                        <a:pt x="127" y="884"/>
                      </a:lnTo>
                      <a:lnTo>
                        <a:pt x="127" y="884"/>
                      </a:lnTo>
                      <a:lnTo>
                        <a:pt x="156" y="948"/>
                      </a:lnTo>
                      <a:lnTo>
                        <a:pt x="182" y="1014"/>
                      </a:lnTo>
                      <a:lnTo>
                        <a:pt x="182" y="1014"/>
                      </a:lnTo>
                      <a:lnTo>
                        <a:pt x="177" y="1016"/>
                      </a:lnTo>
                      <a:lnTo>
                        <a:pt x="176" y="1018"/>
                      </a:lnTo>
                      <a:lnTo>
                        <a:pt x="176" y="1020"/>
                      </a:lnTo>
                      <a:lnTo>
                        <a:pt x="176" y="1023"/>
                      </a:lnTo>
                      <a:lnTo>
                        <a:pt x="177" y="1027"/>
                      </a:lnTo>
                      <a:lnTo>
                        <a:pt x="177" y="1030"/>
                      </a:lnTo>
                      <a:lnTo>
                        <a:pt x="176" y="1033"/>
                      </a:lnTo>
                      <a:lnTo>
                        <a:pt x="173" y="1035"/>
                      </a:lnTo>
                      <a:lnTo>
                        <a:pt x="173" y="1035"/>
                      </a:lnTo>
                      <a:lnTo>
                        <a:pt x="193" y="1048"/>
                      </a:lnTo>
                      <a:lnTo>
                        <a:pt x="202" y="1055"/>
                      </a:lnTo>
                      <a:lnTo>
                        <a:pt x="213" y="1063"/>
                      </a:lnTo>
                      <a:lnTo>
                        <a:pt x="221" y="1072"/>
                      </a:lnTo>
                      <a:lnTo>
                        <a:pt x="227" y="1083"/>
                      </a:lnTo>
                      <a:lnTo>
                        <a:pt x="232" y="1095"/>
                      </a:lnTo>
                      <a:lnTo>
                        <a:pt x="235" y="1109"/>
                      </a:lnTo>
                      <a:lnTo>
                        <a:pt x="235" y="1109"/>
                      </a:lnTo>
                      <a:lnTo>
                        <a:pt x="239" y="1118"/>
                      </a:lnTo>
                      <a:lnTo>
                        <a:pt x="241" y="1122"/>
                      </a:lnTo>
                      <a:lnTo>
                        <a:pt x="245" y="1128"/>
                      </a:lnTo>
                      <a:lnTo>
                        <a:pt x="249" y="1133"/>
                      </a:lnTo>
                      <a:lnTo>
                        <a:pt x="254" y="1136"/>
                      </a:lnTo>
                      <a:lnTo>
                        <a:pt x="259" y="1138"/>
                      </a:lnTo>
                      <a:lnTo>
                        <a:pt x="265" y="1138"/>
                      </a:lnTo>
                      <a:lnTo>
                        <a:pt x="265" y="1138"/>
                      </a:lnTo>
                      <a:lnTo>
                        <a:pt x="273" y="1136"/>
                      </a:lnTo>
                      <a:lnTo>
                        <a:pt x="276" y="1135"/>
                      </a:lnTo>
                      <a:lnTo>
                        <a:pt x="280" y="1136"/>
                      </a:lnTo>
                      <a:lnTo>
                        <a:pt x="280" y="1136"/>
                      </a:lnTo>
                      <a:lnTo>
                        <a:pt x="284" y="1139"/>
                      </a:lnTo>
                      <a:lnTo>
                        <a:pt x="288" y="1143"/>
                      </a:lnTo>
                      <a:lnTo>
                        <a:pt x="290" y="1149"/>
                      </a:lnTo>
                      <a:lnTo>
                        <a:pt x="290" y="1155"/>
                      </a:lnTo>
                      <a:lnTo>
                        <a:pt x="290" y="1155"/>
                      </a:lnTo>
                      <a:lnTo>
                        <a:pt x="301" y="1155"/>
                      </a:lnTo>
                      <a:lnTo>
                        <a:pt x="313" y="1153"/>
                      </a:lnTo>
                      <a:lnTo>
                        <a:pt x="323" y="1151"/>
                      </a:lnTo>
                      <a:lnTo>
                        <a:pt x="334" y="1146"/>
                      </a:lnTo>
                      <a:lnTo>
                        <a:pt x="334" y="1146"/>
                      </a:lnTo>
                      <a:lnTo>
                        <a:pt x="339" y="1145"/>
                      </a:lnTo>
                      <a:lnTo>
                        <a:pt x="345" y="1145"/>
                      </a:lnTo>
                      <a:lnTo>
                        <a:pt x="355" y="1146"/>
                      </a:lnTo>
                      <a:lnTo>
                        <a:pt x="364" y="1146"/>
                      </a:lnTo>
                      <a:lnTo>
                        <a:pt x="367" y="1145"/>
                      </a:lnTo>
                      <a:lnTo>
                        <a:pt x="370" y="1143"/>
                      </a:lnTo>
                      <a:lnTo>
                        <a:pt x="370" y="1143"/>
                      </a:lnTo>
                      <a:lnTo>
                        <a:pt x="379" y="1133"/>
                      </a:lnTo>
                      <a:lnTo>
                        <a:pt x="388" y="1122"/>
                      </a:lnTo>
                      <a:lnTo>
                        <a:pt x="398" y="1114"/>
                      </a:lnTo>
                      <a:lnTo>
                        <a:pt x="407" y="1106"/>
                      </a:lnTo>
                      <a:lnTo>
                        <a:pt x="417" y="1099"/>
                      </a:lnTo>
                      <a:lnTo>
                        <a:pt x="427" y="1091"/>
                      </a:lnTo>
                      <a:lnTo>
                        <a:pt x="436" y="1081"/>
                      </a:lnTo>
                      <a:lnTo>
                        <a:pt x="442" y="1072"/>
                      </a:lnTo>
                      <a:lnTo>
                        <a:pt x="442" y="1072"/>
                      </a:lnTo>
                      <a:lnTo>
                        <a:pt x="446" y="1068"/>
                      </a:lnTo>
                      <a:lnTo>
                        <a:pt x="449" y="1066"/>
                      </a:lnTo>
                      <a:lnTo>
                        <a:pt x="457" y="1060"/>
                      </a:lnTo>
                      <a:lnTo>
                        <a:pt x="461" y="1056"/>
                      </a:lnTo>
                      <a:lnTo>
                        <a:pt x="463" y="1053"/>
                      </a:lnTo>
                      <a:lnTo>
                        <a:pt x="465" y="1050"/>
                      </a:lnTo>
                      <a:lnTo>
                        <a:pt x="466" y="1044"/>
                      </a:lnTo>
                      <a:lnTo>
                        <a:pt x="466" y="1044"/>
                      </a:lnTo>
                      <a:lnTo>
                        <a:pt x="475" y="1046"/>
                      </a:lnTo>
                      <a:lnTo>
                        <a:pt x="483" y="1047"/>
                      </a:lnTo>
                      <a:lnTo>
                        <a:pt x="499" y="1051"/>
                      </a:lnTo>
                      <a:lnTo>
                        <a:pt x="507" y="1052"/>
                      </a:lnTo>
                      <a:lnTo>
                        <a:pt x="514" y="1051"/>
                      </a:lnTo>
                      <a:lnTo>
                        <a:pt x="522" y="1048"/>
                      </a:lnTo>
                      <a:lnTo>
                        <a:pt x="529" y="1043"/>
                      </a:lnTo>
                      <a:lnTo>
                        <a:pt x="529" y="1043"/>
                      </a:lnTo>
                      <a:lnTo>
                        <a:pt x="537" y="1036"/>
                      </a:lnTo>
                      <a:lnTo>
                        <a:pt x="545" y="1030"/>
                      </a:lnTo>
                      <a:lnTo>
                        <a:pt x="553" y="1025"/>
                      </a:lnTo>
                      <a:lnTo>
                        <a:pt x="561" y="1021"/>
                      </a:lnTo>
                      <a:lnTo>
                        <a:pt x="579" y="1016"/>
                      </a:lnTo>
                      <a:lnTo>
                        <a:pt x="597" y="1010"/>
                      </a:lnTo>
                      <a:lnTo>
                        <a:pt x="597" y="1010"/>
                      </a:lnTo>
                      <a:lnTo>
                        <a:pt x="608" y="1009"/>
                      </a:lnTo>
                      <a:lnTo>
                        <a:pt x="614" y="1008"/>
                      </a:lnTo>
                      <a:lnTo>
                        <a:pt x="615" y="1005"/>
                      </a:lnTo>
                      <a:lnTo>
                        <a:pt x="616" y="1004"/>
                      </a:lnTo>
                      <a:lnTo>
                        <a:pt x="616" y="1004"/>
                      </a:lnTo>
                      <a:lnTo>
                        <a:pt x="620" y="992"/>
                      </a:lnTo>
                      <a:lnTo>
                        <a:pt x="626" y="981"/>
                      </a:lnTo>
                      <a:lnTo>
                        <a:pt x="638" y="961"/>
                      </a:lnTo>
                      <a:lnTo>
                        <a:pt x="644" y="951"/>
                      </a:lnTo>
                      <a:lnTo>
                        <a:pt x="649" y="940"/>
                      </a:lnTo>
                      <a:lnTo>
                        <a:pt x="654" y="930"/>
                      </a:lnTo>
                      <a:lnTo>
                        <a:pt x="656" y="918"/>
                      </a:lnTo>
                      <a:lnTo>
                        <a:pt x="656" y="918"/>
                      </a:lnTo>
                      <a:lnTo>
                        <a:pt x="656" y="915"/>
                      </a:lnTo>
                      <a:lnTo>
                        <a:pt x="654" y="914"/>
                      </a:lnTo>
                      <a:lnTo>
                        <a:pt x="651" y="913"/>
                      </a:lnTo>
                      <a:lnTo>
                        <a:pt x="647" y="913"/>
                      </a:lnTo>
                      <a:lnTo>
                        <a:pt x="647" y="913"/>
                      </a:lnTo>
                      <a:lnTo>
                        <a:pt x="653" y="892"/>
                      </a:lnTo>
                      <a:lnTo>
                        <a:pt x="654" y="887"/>
                      </a:lnTo>
                      <a:lnTo>
                        <a:pt x="654" y="882"/>
                      </a:lnTo>
                      <a:lnTo>
                        <a:pt x="653" y="879"/>
                      </a:lnTo>
                      <a:lnTo>
                        <a:pt x="651" y="876"/>
                      </a:lnTo>
                      <a:lnTo>
                        <a:pt x="651" y="876"/>
                      </a:lnTo>
                      <a:lnTo>
                        <a:pt x="647" y="873"/>
                      </a:lnTo>
                      <a:lnTo>
                        <a:pt x="643" y="872"/>
                      </a:lnTo>
                      <a:lnTo>
                        <a:pt x="633" y="873"/>
                      </a:lnTo>
                      <a:lnTo>
                        <a:pt x="623" y="873"/>
                      </a:lnTo>
                      <a:lnTo>
                        <a:pt x="619" y="872"/>
                      </a:lnTo>
                      <a:lnTo>
                        <a:pt x="615" y="871"/>
                      </a:lnTo>
                      <a:lnTo>
                        <a:pt x="615" y="871"/>
                      </a:lnTo>
                      <a:lnTo>
                        <a:pt x="604" y="862"/>
                      </a:lnTo>
                      <a:lnTo>
                        <a:pt x="593" y="856"/>
                      </a:lnTo>
                      <a:lnTo>
                        <a:pt x="581" y="851"/>
                      </a:lnTo>
                      <a:lnTo>
                        <a:pt x="570" y="847"/>
                      </a:lnTo>
                      <a:lnTo>
                        <a:pt x="557" y="845"/>
                      </a:lnTo>
                      <a:lnTo>
                        <a:pt x="546" y="844"/>
                      </a:lnTo>
                      <a:lnTo>
                        <a:pt x="533" y="843"/>
                      </a:lnTo>
                      <a:lnTo>
                        <a:pt x="520" y="844"/>
                      </a:lnTo>
                      <a:lnTo>
                        <a:pt x="520" y="844"/>
                      </a:lnTo>
                      <a:lnTo>
                        <a:pt x="512" y="843"/>
                      </a:lnTo>
                      <a:lnTo>
                        <a:pt x="504" y="840"/>
                      </a:lnTo>
                      <a:lnTo>
                        <a:pt x="497" y="837"/>
                      </a:lnTo>
                      <a:lnTo>
                        <a:pt x="490" y="832"/>
                      </a:lnTo>
                      <a:lnTo>
                        <a:pt x="483" y="827"/>
                      </a:lnTo>
                      <a:lnTo>
                        <a:pt x="475" y="823"/>
                      </a:lnTo>
                      <a:lnTo>
                        <a:pt x="466" y="821"/>
                      </a:lnTo>
                      <a:lnTo>
                        <a:pt x="456" y="820"/>
                      </a:lnTo>
                      <a:lnTo>
                        <a:pt x="456" y="820"/>
                      </a:lnTo>
                      <a:lnTo>
                        <a:pt x="447" y="820"/>
                      </a:lnTo>
                      <a:lnTo>
                        <a:pt x="439" y="816"/>
                      </a:lnTo>
                      <a:lnTo>
                        <a:pt x="431" y="812"/>
                      </a:lnTo>
                      <a:lnTo>
                        <a:pt x="423" y="805"/>
                      </a:lnTo>
                      <a:lnTo>
                        <a:pt x="409" y="791"/>
                      </a:lnTo>
                      <a:lnTo>
                        <a:pt x="403" y="785"/>
                      </a:lnTo>
                      <a:lnTo>
                        <a:pt x="396" y="778"/>
                      </a:lnTo>
                      <a:lnTo>
                        <a:pt x="396" y="778"/>
                      </a:lnTo>
                      <a:lnTo>
                        <a:pt x="391" y="773"/>
                      </a:lnTo>
                      <a:lnTo>
                        <a:pt x="387" y="766"/>
                      </a:lnTo>
                      <a:lnTo>
                        <a:pt x="383" y="760"/>
                      </a:lnTo>
                      <a:lnTo>
                        <a:pt x="380" y="753"/>
                      </a:lnTo>
                      <a:lnTo>
                        <a:pt x="378" y="744"/>
                      </a:lnTo>
                      <a:lnTo>
                        <a:pt x="376" y="735"/>
                      </a:lnTo>
                      <a:lnTo>
                        <a:pt x="376" y="725"/>
                      </a:lnTo>
                      <a:lnTo>
                        <a:pt x="378" y="716"/>
                      </a:lnTo>
                      <a:lnTo>
                        <a:pt x="378" y="716"/>
                      </a:lnTo>
                      <a:lnTo>
                        <a:pt x="384" y="720"/>
                      </a:lnTo>
                      <a:lnTo>
                        <a:pt x="391" y="723"/>
                      </a:lnTo>
                      <a:lnTo>
                        <a:pt x="404" y="732"/>
                      </a:lnTo>
                      <a:lnTo>
                        <a:pt x="415" y="743"/>
                      </a:lnTo>
                      <a:lnTo>
                        <a:pt x="425" y="753"/>
                      </a:lnTo>
                      <a:lnTo>
                        <a:pt x="437" y="763"/>
                      </a:lnTo>
                      <a:lnTo>
                        <a:pt x="448" y="772"/>
                      </a:lnTo>
                      <a:lnTo>
                        <a:pt x="455" y="776"/>
                      </a:lnTo>
                      <a:lnTo>
                        <a:pt x="461" y="778"/>
                      </a:lnTo>
                      <a:lnTo>
                        <a:pt x="469" y="780"/>
                      </a:lnTo>
                      <a:lnTo>
                        <a:pt x="477" y="782"/>
                      </a:lnTo>
                      <a:lnTo>
                        <a:pt x="477" y="782"/>
                      </a:lnTo>
                      <a:lnTo>
                        <a:pt x="486" y="782"/>
                      </a:lnTo>
                      <a:lnTo>
                        <a:pt x="495" y="781"/>
                      </a:lnTo>
                      <a:lnTo>
                        <a:pt x="513" y="779"/>
                      </a:lnTo>
                      <a:lnTo>
                        <a:pt x="531" y="774"/>
                      </a:lnTo>
                      <a:lnTo>
                        <a:pt x="540" y="774"/>
                      </a:lnTo>
                      <a:lnTo>
                        <a:pt x="549" y="774"/>
                      </a:lnTo>
                      <a:lnTo>
                        <a:pt x="549" y="774"/>
                      </a:lnTo>
                      <a:lnTo>
                        <a:pt x="558" y="776"/>
                      </a:lnTo>
                      <a:lnTo>
                        <a:pt x="566" y="778"/>
                      </a:lnTo>
                      <a:lnTo>
                        <a:pt x="575" y="781"/>
                      </a:lnTo>
                      <a:lnTo>
                        <a:pt x="582" y="785"/>
                      </a:lnTo>
                      <a:lnTo>
                        <a:pt x="582" y="785"/>
                      </a:lnTo>
                      <a:lnTo>
                        <a:pt x="591" y="791"/>
                      </a:lnTo>
                      <a:lnTo>
                        <a:pt x="599" y="798"/>
                      </a:lnTo>
                      <a:lnTo>
                        <a:pt x="615" y="814"/>
                      </a:lnTo>
                      <a:lnTo>
                        <a:pt x="624" y="822"/>
                      </a:lnTo>
                      <a:lnTo>
                        <a:pt x="632" y="828"/>
                      </a:lnTo>
                      <a:lnTo>
                        <a:pt x="643" y="832"/>
                      </a:lnTo>
                      <a:lnTo>
                        <a:pt x="653" y="836"/>
                      </a:lnTo>
                      <a:lnTo>
                        <a:pt x="653" y="836"/>
                      </a:lnTo>
                      <a:lnTo>
                        <a:pt x="664" y="836"/>
                      </a:lnTo>
                      <a:lnTo>
                        <a:pt x="674" y="835"/>
                      </a:lnTo>
                      <a:lnTo>
                        <a:pt x="697" y="829"/>
                      </a:lnTo>
                      <a:lnTo>
                        <a:pt x="707" y="826"/>
                      </a:lnTo>
                      <a:lnTo>
                        <a:pt x="719" y="824"/>
                      </a:lnTo>
                      <a:lnTo>
                        <a:pt x="729" y="823"/>
                      </a:lnTo>
                      <a:lnTo>
                        <a:pt x="739" y="826"/>
                      </a:lnTo>
                      <a:lnTo>
                        <a:pt x="739" y="826"/>
                      </a:lnTo>
                      <a:lnTo>
                        <a:pt x="742" y="827"/>
                      </a:lnTo>
                      <a:lnTo>
                        <a:pt x="744" y="829"/>
                      </a:lnTo>
                      <a:lnTo>
                        <a:pt x="748" y="837"/>
                      </a:lnTo>
                      <a:lnTo>
                        <a:pt x="752" y="845"/>
                      </a:lnTo>
                      <a:lnTo>
                        <a:pt x="756" y="851"/>
                      </a:lnTo>
                      <a:lnTo>
                        <a:pt x="756" y="851"/>
                      </a:lnTo>
                      <a:lnTo>
                        <a:pt x="760" y="854"/>
                      </a:lnTo>
                      <a:lnTo>
                        <a:pt x="763" y="855"/>
                      </a:lnTo>
                      <a:lnTo>
                        <a:pt x="771" y="857"/>
                      </a:lnTo>
                      <a:lnTo>
                        <a:pt x="779" y="856"/>
                      </a:lnTo>
                      <a:lnTo>
                        <a:pt x="787" y="855"/>
                      </a:lnTo>
                      <a:lnTo>
                        <a:pt x="795" y="853"/>
                      </a:lnTo>
                      <a:lnTo>
                        <a:pt x="803" y="852"/>
                      </a:lnTo>
                      <a:lnTo>
                        <a:pt x="811" y="852"/>
                      </a:lnTo>
                      <a:lnTo>
                        <a:pt x="814" y="853"/>
                      </a:lnTo>
                      <a:lnTo>
                        <a:pt x="818" y="855"/>
                      </a:lnTo>
                      <a:lnTo>
                        <a:pt x="818" y="855"/>
                      </a:lnTo>
                      <a:lnTo>
                        <a:pt x="825" y="860"/>
                      </a:lnTo>
                      <a:lnTo>
                        <a:pt x="829" y="865"/>
                      </a:lnTo>
                      <a:lnTo>
                        <a:pt x="834" y="873"/>
                      </a:lnTo>
                      <a:lnTo>
                        <a:pt x="838" y="880"/>
                      </a:lnTo>
                      <a:lnTo>
                        <a:pt x="842" y="888"/>
                      </a:lnTo>
                      <a:lnTo>
                        <a:pt x="845" y="895"/>
                      </a:lnTo>
                      <a:lnTo>
                        <a:pt x="850" y="900"/>
                      </a:lnTo>
                      <a:lnTo>
                        <a:pt x="855" y="904"/>
                      </a:lnTo>
                      <a:lnTo>
                        <a:pt x="855" y="904"/>
                      </a:lnTo>
                      <a:lnTo>
                        <a:pt x="867" y="910"/>
                      </a:lnTo>
                      <a:lnTo>
                        <a:pt x="876" y="917"/>
                      </a:lnTo>
                      <a:lnTo>
                        <a:pt x="885" y="923"/>
                      </a:lnTo>
                      <a:lnTo>
                        <a:pt x="893" y="931"/>
                      </a:lnTo>
                      <a:lnTo>
                        <a:pt x="900" y="940"/>
                      </a:lnTo>
                      <a:lnTo>
                        <a:pt x="905" y="950"/>
                      </a:lnTo>
                      <a:lnTo>
                        <a:pt x="911" y="961"/>
                      </a:lnTo>
                      <a:lnTo>
                        <a:pt x="916" y="972"/>
                      </a:lnTo>
                      <a:lnTo>
                        <a:pt x="916" y="972"/>
                      </a:lnTo>
                      <a:lnTo>
                        <a:pt x="917" y="976"/>
                      </a:lnTo>
                      <a:lnTo>
                        <a:pt x="919" y="978"/>
                      </a:lnTo>
                      <a:lnTo>
                        <a:pt x="921" y="978"/>
                      </a:lnTo>
                      <a:lnTo>
                        <a:pt x="923" y="979"/>
                      </a:lnTo>
                      <a:lnTo>
                        <a:pt x="929" y="978"/>
                      </a:lnTo>
                      <a:lnTo>
                        <a:pt x="935" y="976"/>
                      </a:lnTo>
                      <a:lnTo>
                        <a:pt x="942" y="975"/>
                      </a:lnTo>
                      <a:lnTo>
                        <a:pt x="949" y="975"/>
                      </a:lnTo>
                      <a:lnTo>
                        <a:pt x="952" y="976"/>
                      </a:lnTo>
                      <a:lnTo>
                        <a:pt x="954" y="978"/>
                      </a:lnTo>
                      <a:lnTo>
                        <a:pt x="958" y="980"/>
                      </a:lnTo>
                      <a:lnTo>
                        <a:pt x="960" y="985"/>
                      </a:lnTo>
                      <a:lnTo>
                        <a:pt x="960" y="985"/>
                      </a:lnTo>
                      <a:lnTo>
                        <a:pt x="964" y="995"/>
                      </a:lnTo>
                      <a:lnTo>
                        <a:pt x="967" y="1006"/>
                      </a:lnTo>
                      <a:lnTo>
                        <a:pt x="971" y="1030"/>
                      </a:lnTo>
                      <a:lnTo>
                        <a:pt x="976" y="1053"/>
                      </a:lnTo>
                      <a:lnTo>
                        <a:pt x="978" y="1064"/>
                      </a:lnTo>
                      <a:lnTo>
                        <a:pt x="983" y="1076"/>
                      </a:lnTo>
                      <a:lnTo>
                        <a:pt x="983" y="1076"/>
                      </a:lnTo>
                      <a:lnTo>
                        <a:pt x="986" y="1086"/>
                      </a:lnTo>
                      <a:lnTo>
                        <a:pt x="987" y="1097"/>
                      </a:lnTo>
                      <a:lnTo>
                        <a:pt x="989" y="1109"/>
                      </a:lnTo>
                      <a:lnTo>
                        <a:pt x="992" y="1120"/>
                      </a:lnTo>
                      <a:lnTo>
                        <a:pt x="992" y="1120"/>
                      </a:lnTo>
                      <a:lnTo>
                        <a:pt x="995" y="1130"/>
                      </a:lnTo>
                      <a:lnTo>
                        <a:pt x="1001" y="1141"/>
                      </a:lnTo>
                      <a:lnTo>
                        <a:pt x="1008" y="1150"/>
                      </a:lnTo>
                      <a:lnTo>
                        <a:pt x="1016" y="1159"/>
                      </a:lnTo>
                      <a:lnTo>
                        <a:pt x="1032" y="1175"/>
                      </a:lnTo>
                      <a:lnTo>
                        <a:pt x="1047" y="1192"/>
                      </a:lnTo>
                      <a:lnTo>
                        <a:pt x="1047" y="1192"/>
                      </a:lnTo>
                      <a:lnTo>
                        <a:pt x="1052" y="1200"/>
                      </a:lnTo>
                      <a:lnTo>
                        <a:pt x="1055" y="1208"/>
                      </a:lnTo>
                      <a:lnTo>
                        <a:pt x="1058" y="1217"/>
                      </a:lnTo>
                      <a:lnTo>
                        <a:pt x="1059" y="1226"/>
                      </a:lnTo>
                      <a:lnTo>
                        <a:pt x="1063" y="1243"/>
                      </a:lnTo>
                      <a:lnTo>
                        <a:pt x="1066" y="1252"/>
                      </a:lnTo>
                      <a:lnTo>
                        <a:pt x="1070" y="1260"/>
                      </a:lnTo>
                      <a:lnTo>
                        <a:pt x="1070" y="1260"/>
                      </a:lnTo>
                      <a:lnTo>
                        <a:pt x="1079" y="1273"/>
                      </a:lnTo>
                      <a:lnTo>
                        <a:pt x="1085" y="1277"/>
                      </a:lnTo>
                      <a:lnTo>
                        <a:pt x="1091" y="1282"/>
                      </a:lnTo>
                      <a:lnTo>
                        <a:pt x="1098" y="1285"/>
                      </a:lnTo>
                      <a:lnTo>
                        <a:pt x="1103" y="1287"/>
                      </a:lnTo>
                      <a:lnTo>
                        <a:pt x="1110" y="1287"/>
                      </a:lnTo>
                      <a:lnTo>
                        <a:pt x="1117" y="1285"/>
                      </a:lnTo>
                      <a:lnTo>
                        <a:pt x="1117" y="1285"/>
                      </a:lnTo>
                      <a:lnTo>
                        <a:pt x="1124" y="1282"/>
                      </a:lnTo>
                      <a:lnTo>
                        <a:pt x="1128" y="1276"/>
                      </a:lnTo>
                      <a:lnTo>
                        <a:pt x="1133" y="1270"/>
                      </a:lnTo>
                      <a:lnTo>
                        <a:pt x="1137" y="1265"/>
                      </a:lnTo>
                      <a:lnTo>
                        <a:pt x="1145" y="1251"/>
                      </a:lnTo>
                      <a:lnTo>
                        <a:pt x="1153" y="1238"/>
                      </a:lnTo>
                      <a:lnTo>
                        <a:pt x="1153" y="1238"/>
                      </a:lnTo>
                      <a:lnTo>
                        <a:pt x="1157" y="1234"/>
                      </a:lnTo>
                      <a:lnTo>
                        <a:pt x="1158" y="1230"/>
                      </a:lnTo>
                      <a:lnTo>
                        <a:pt x="1159" y="1226"/>
                      </a:lnTo>
                      <a:lnTo>
                        <a:pt x="1159" y="1221"/>
                      </a:lnTo>
                      <a:lnTo>
                        <a:pt x="1158" y="1213"/>
                      </a:lnTo>
                      <a:lnTo>
                        <a:pt x="1154" y="1204"/>
                      </a:lnTo>
                      <a:lnTo>
                        <a:pt x="1146" y="1185"/>
                      </a:lnTo>
                      <a:lnTo>
                        <a:pt x="1144" y="1176"/>
                      </a:lnTo>
                      <a:lnTo>
                        <a:pt x="1143" y="1166"/>
                      </a:lnTo>
                      <a:lnTo>
                        <a:pt x="1143" y="1166"/>
                      </a:lnTo>
                      <a:lnTo>
                        <a:pt x="1144" y="1160"/>
                      </a:lnTo>
                      <a:lnTo>
                        <a:pt x="1146" y="1154"/>
                      </a:lnTo>
                      <a:lnTo>
                        <a:pt x="1153" y="1143"/>
                      </a:lnTo>
                      <a:lnTo>
                        <a:pt x="1157" y="1138"/>
                      </a:lnTo>
                      <a:lnTo>
                        <a:pt x="1159" y="1133"/>
                      </a:lnTo>
                      <a:lnTo>
                        <a:pt x="1161" y="1127"/>
                      </a:lnTo>
                      <a:lnTo>
                        <a:pt x="1161" y="1120"/>
                      </a:lnTo>
                      <a:lnTo>
                        <a:pt x="1161" y="1120"/>
                      </a:lnTo>
                      <a:lnTo>
                        <a:pt x="1160" y="1118"/>
                      </a:lnTo>
                      <a:lnTo>
                        <a:pt x="1158" y="1116"/>
                      </a:lnTo>
                      <a:lnTo>
                        <a:pt x="1156" y="1114"/>
                      </a:lnTo>
                      <a:lnTo>
                        <a:pt x="1152" y="1114"/>
                      </a:lnTo>
                      <a:lnTo>
                        <a:pt x="1152" y="1114"/>
                      </a:lnTo>
                      <a:lnTo>
                        <a:pt x="1152" y="1110"/>
                      </a:lnTo>
                      <a:lnTo>
                        <a:pt x="1153" y="1104"/>
                      </a:lnTo>
                      <a:lnTo>
                        <a:pt x="1156" y="1100"/>
                      </a:lnTo>
                      <a:lnTo>
                        <a:pt x="1158" y="1096"/>
                      </a:lnTo>
                      <a:lnTo>
                        <a:pt x="1161" y="1093"/>
                      </a:lnTo>
                      <a:lnTo>
                        <a:pt x="1166" y="1091"/>
                      </a:lnTo>
                      <a:lnTo>
                        <a:pt x="1176" y="1086"/>
                      </a:lnTo>
                      <a:lnTo>
                        <a:pt x="1196" y="1077"/>
                      </a:lnTo>
                      <a:lnTo>
                        <a:pt x="1206" y="1074"/>
                      </a:lnTo>
                      <a:lnTo>
                        <a:pt x="1214" y="1068"/>
                      </a:lnTo>
                      <a:lnTo>
                        <a:pt x="1214" y="1068"/>
                      </a:lnTo>
                      <a:lnTo>
                        <a:pt x="1225" y="1058"/>
                      </a:lnTo>
                      <a:lnTo>
                        <a:pt x="1236" y="1048"/>
                      </a:lnTo>
                      <a:lnTo>
                        <a:pt x="1260" y="1033"/>
                      </a:lnTo>
                      <a:lnTo>
                        <a:pt x="1283" y="1017"/>
                      </a:lnTo>
                      <a:lnTo>
                        <a:pt x="1293" y="1009"/>
                      </a:lnTo>
                      <a:lnTo>
                        <a:pt x="1303" y="998"/>
                      </a:lnTo>
                      <a:lnTo>
                        <a:pt x="1303" y="998"/>
                      </a:lnTo>
                      <a:lnTo>
                        <a:pt x="1318" y="983"/>
                      </a:lnTo>
                      <a:lnTo>
                        <a:pt x="1333" y="967"/>
                      </a:lnTo>
                      <a:lnTo>
                        <a:pt x="1350" y="951"/>
                      </a:lnTo>
                      <a:lnTo>
                        <a:pt x="1358" y="944"/>
                      </a:lnTo>
                      <a:lnTo>
                        <a:pt x="1367" y="938"/>
                      </a:lnTo>
                      <a:lnTo>
                        <a:pt x="1376" y="932"/>
                      </a:lnTo>
                      <a:lnTo>
                        <a:pt x="1385" y="928"/>
                      </a:lnTo>
                      <a:lnTo>
                        <a:pt x="1394" y="926"/>
                      </a:lnTo>
                      <a:lnTo>
                        <a:pt x="1403" y="925"/>
                      </a:lnTo>
                      <a:lnTo>
                        <a:pt x="1414" y="925"/>
                      </a:lnTo>
                      <a:lnTo>
                        <a:pt x="1424" y="926"/>
                      </a:lnTo>
                      <a:lnTo>
                        <a:pt x="1434" y="930"/>
                      </a:lnTo>
                      <a:lnTo>
                        <a:pt x="1444" y="936"/>
                      </a:lnTo>
                      <a:lnTo>
                        <a:pt x="1444" y="936"/>
                      </a:lnTo>
                      <a:lnTo>
                        <a:pt x="1450" y="940"/>
                      </a:lnTo>
                      <a:lnTo>
                        <a:pt x="1456" y="946"/>
                      </a:lnTo>
                      <a:lnTo>
                        <a:pt x="1460" y="952"/>
                      </a:lnTo>
                      <a:lnTo>
                        <a:pt x="1464" y="958"/>
                      </a:lnTo>
                      <a:lnTo>
                        <a:pt x="1469" y="971"/>
                      </a:lnTo>
                      <a:lnTo>
                        <a:pt x="1474" y="985"/>
                      </a:lnTo>
                      <a:lnTo>
                        <a:pt x="1478" y="998"/>
                      </a:lnTo>
                      <a:lnTo>
                        <a:pt x="1484" y="1012"/>
                      </a:lnTo>
                      <a:lnTo>
                        <a:pt x="1488" y="1019"/>
                      </a:lnTo>
                      <a:lnTo>
                        <a:pt x="1492" y="1026"/>
                      </a:lnTo>
                      <a:lnTo>
                        <a:pt x="1497" y="1031"/>
                      </a:lnTo>
                      <a:lnTo>
                        <a:pt x="1502" y="1037"/>
                      </a:lnTo>
                      <a:lnTo>
                        <a:pt x="1502" y="1037"/>
                      </a:lnTo>
                      <a:lnTo>
                        <a:pt x="1507" y="1043"/>
                      </a:lnTo>
                      <a:lnTo>
                        <a:pt x="1510" y="1051"/>
                      </a:lnTo>
                      <a:lnTo>
                        <a:pt x="1513" y="1059"/>
                      </a:lnTo>
                      <a:lnTo>
                        <a:pt x="1515" y="1067"/>
                      </a:lnTo>
                      <a:lnTo>
                        <a:pt x="1516" y="1076"/>
                      </a:lnTo>
                      <a:lnTo>
                        <a:pt x="1518" y="1084"/>
                      </a:lnTo>
                      <a:lnTo>
                        <a:pt x="1522" y="1092"/>
                      </a:lnTo>
                      <a:lnTo>
                        <a:pt x="1526" y="1097"/>
                      </a:lnTo>
                      <a:lnTo>
                        <a:pt x="1526" y="1097"/>
                      </a:lnTo>
                      <a:lnTo>
                        <a:pt x="1532" y="1101"/>
                      </a:lnTo>
                      <a:lnTo>
                        <a:pt x="1534" y="1102"/>
                      </a:lnTo>
                      <a:lnTo>
                        <a:pt x="1538" y="1102"/>
                      </a:lnTo>
                      <a:lnTo>
                        <a:pt x="1542" y="1100"/>
                      </a:lnTo>
                      <a:lnTo>
                        <a:pt x="1546" y="1095"/>
                      </a:lnTo>
                      <a:lnTo>
                        <a:pt x="1550" y="1089"/>
                      </a:lnTo>
                      <a:lnTo>
                        <a:pt x="1554" y="1084"/>
                      </a:lnTo>
                      <a:lnTo>
                        <a:pt x="1558" y="1070"/>
                      </a:lnTo>
                      <a:lnTo>
                        <a:pt x="1558" y="1070"/>
                      </a:lnTo>
                      <a:lnTo>
                        <a:pt x="1568" y="1101"/>
                      </a:lnTo>
                      <a:lnTo>
                        <a:pt x="1576" y="1134"/>
                      </a:lnTo>
                      <a:lnTo>
                        <a:pt x="1584" y="1166"/>
                      </a:lnTo>
                      <a:lnTo>
                        <a:pt x="1589" y="1182"/>
                      </a:lnTo>
                      <a:lnTo>
                        <a:pt x="1594" y="1196"/>
                      </a:lnTo>
                      <a:lnTo>
                        <a:pt x="1594" y="1196"/>
                      </a:lnTo>
                      <a:lnTo>
                        <a:pt x="1597" y="1204"/>
                      </a:lnTo>
                      <a:lnTo>
                        <a:pt x="1598" y="1212"/>
                      </a:lnTo>
                      <a:lnTo>
                        <a:pt x="1598" y="1228"/>
                      </a:lnTo>
                      <a:lnTo>
                        <a:pt x="1597" y="1245"/>
                      </a:lnTo>
                      <a:lnTo>
                        <a:pt x="1597" y="1261"/>
                      </a:lnTo>
                      <a:lnTo>
                        <a:pt x="1597" y="1261"/>
                      </a:lnTo>
                      <a:lnTo>
                        <a:pt x="1598" y="1267"/>
                      </a:lnTo>
                      <a:lnTo>
                        <a:pt x="1600" y="1271"/>
                      </a:lnTo>
                      <a:lnTo>
                        <a:pt x="1605" y="1283"/>
                      </a:lnTo>
                      <a:lnTo>
                        <a:pt x="1612" y="1293"/>
                      </a:lnTo>
                      <a:lnTo>
                        <a:pt x="1620" y="1302"/>
                      </a:lnTo>
                      <a:lnTo>
                        <a:pt x="1637" y="1321"/>
                      </a:lnTo>
                      <a:lnTo>
                        <a:pt x="1643" y="1332"/>
                      </a:lnTo>
                      <a:lnTo>
                        <a:pt x="1649" y="1343"/>
                      </a:lnTo>
                      <a:lnTo>
                        <a:pt x="1649" y="1343"/>
                      </a:lnTo>
                      <a:lnTo>
                        <a:pt x="1654" y="1360"/>
                      </a:lnTo>
                      <a:lnTo>
                        <a:pt x="1659" y="1376"/>
                      </a:lnTo>
                      <a:lnTo>
                        <a:pt x="1659" y="1376"/>
                      </a:lnTo>
                      <a:lnTo>
                        <a:pt x="1664" y="1385"/>
                      </a:lnTo>
                      <a:lnTo>
                        <a:pt x="1670" y="1394"/>
                      </a:lnTo>
                      <a:lnTo>
                        <a:pt x="1682" y="1412"/>
                      </a:lnTo>
                      <a:lnTo>
                        <a:pt x="1696" y="1428"/>
                      </a:lnTo>
                      <a:lnTo>
                        <a:pt x="1712" y="1443"/>
                      </a:lnTo>
                      <a:lnTo>
                        <a:pt x="1743" y="1473"/>
                      </a:lnTo>
                      <a:lnTo>
                        <a:pt x="1759" y="1487"/>
                      </a:lnTo>
                      <a:lnTo>
                        <a:pt x="1774" y="1503"/>
                      </a:lnTo>
                      <a:lnTo>
                        <a:pt x="1774" y="1503"/>
                      </a:lnTo>
                      <a:lnTo>
                        <a:pt x="1774" y="1498"/>
                      </a:lnTo>
                      <a:lnTo>
                        <a:pt x="1773" y="1492"/>
                      </a:lnTo>
                      <a:lnTo>
                        <a:pt x="1770" y="1481"/>
                      </a:lnTo>
                      <a:lnTo>
                        <a:pt x="1765" y="1472"/>
                      </a:lnTo>
                      <a:lnTo>
                        <a:pt x="1764" y="1467"/>
                      </a:lnTo>
                      <a:lnTo>
                        <a:pt x="1764" y="1464"/>
                      </a:lnTo>
                      <a:lnTo>
                        <a:pt x="1764" y="1464"/>
                      </a:lnTo>
                      <a:lnTo>
                        <a:pt x="1765" y="1451"/>
                      </a:lnTo>
                      <a:lnTo>
                        <a:pt x="1765" y="1439"/>
                      </a:lnTo>
                      <a:lnTo>
                        <a:pt x="1764" y="1427"/>
                      </a:lnTo>
                      <a:lnTo>
                        <a:pt x="1762" y="1415"/>
                      </a:lnTo>
                      <a:lnTo>
                        <a:pt x="1758" y="1404"/>
                      </a:lnTo>
                      <a:lnTo>
                        <a:pt x="1754" y="1393"/>
                      </a:lnTo>
                      <a:lnTo>
                        <a:pt x="1749" y="1383"/>
                      </a:lnTo>
                      <a:lnTo>
                        <a:pt x="1742" y="1373"/>
                      </a:lnTo>
                      <a:lnTo>
                        <a:pt x="1729" y="1353"/>
                      </a:lnTo>
                      <a:lnTo>
                        <a:pt x="1714" y="1335"/>
                      </a:lnTo>
                      <a:lnTo>
                        <a:pt x="1682" y="1300"/>
                      </a:lnTo>
                      <a:lnTo>
                        <a:pt x="1682" y="1300"/>
                      </a:lnTo>
                      <a:lnTo>
                        <a:pt x="1674" y="1290"/>
                      </a:lnTo>
                      <a:lnTo>
                        <a:pt x="1666" y="1279"/>
                      </a:lnTo>
                      <a:lnTo>
                        <a:pt x="1658" y="1268"/>
                      </a:lnTo>
                      <a:lnTo>
                        <a:pt x="1653" y="1255"/>
                      </a:lnTo>
                      <a:lnTo>
                        <a:pt x="1653" y="1255"/>
                      </a:lnTo>
                      <a:lnTo>
                        <a:pt x="1650" y="1246"/>
                      </a:lnTo>
                      <a:lnTo>
                        <a:pt x="1649" y="1236"/>
                      </a:lnTo>
                      <a:lnTo>
                        <a:pt x="1648" y="1226"/>
                      </a:lnTo>
                      <a:lnTo>
                        <a:pt x="1649" y="1216"/>
                      </a:lnTo>
                      <a:lnTo>
                        <a:pt x="1650" y="1196"/>
                      </a:lnTo>
                      <a:lnTo>
                        <a:pt x="1654" y="1176"/>
                      </a:lnTo>
                      <a:lnTo>
                        <a:pt x="1654" y="1176"/>
                      </a:lnTo>
                      <a:lnTo>
                        <a:pt x="1655" y="1172"/>
                      </a:lnTo>
                      <a:lnTo>
                        <a:pt x="1656" y="1170"/>
                      </a:lnTo>
                      <a:lnTo>
                        <a:pt x="1659" y="1170"/>
                      </a:lnTo>
                      <a:lnTo>
                        <a:pt x="1662" y="1170"/>
                      </a:lnTo>
                      <a:lnTo>
                        <a:pt x="1670" y="1171"/>
                      </a:lnTo>
                      <a:lnTo>
                        <a:pt x="1673" y="1171"/>
                      </a:lnTo>
                      <a:lnTo>
                        <a:pt x="1676" y="1170"/>
                      </a:lnTo>
                      <a:lnTo>
                        <a:pt x="1676" y="1170"/>
                      </a:lnTo>
                      <a:lnTo>
                        <a:pt x="1676" y="1180"/>
                      </a:lnTo>
                      <a:lnTo>
                        <a:pt x="1676" y="1180"/>
                      </a:lnTo>
                      <a:lnTo>
                        <a:pt x="1682" y="1180"/>
                      </a:lnTo>
                      <a:lnTo>
                        <a:pt x="1689" y="1180"/>
                      </a:lnTo>
                      <a:lnTo>
                        <a:pt x="1695" y="1182"/>
                      </a:lnTo>
                      <a:lnTo>
                        <a:pt x="1700" y="1184"/>
                      </a:lnTo>
                      <a:lnTo>
                        <a:pt x="1711" y="1190"/>
                      </a:lnTo>
                      <a:lnTo>
                        <a:pt x="1721" y="1197"/>
                      </a:lnTo>
                      <a:lnTo>
                        <a:pt x="1730" y="1207"/>
                      </a:lnTo>
                      <a:lnTo>
                        <a:pt x="1738" y="1218"/>
                      </a:lnTo>
                      <a:lnTo>
                        <a:pt x="1745" y="1229"/>
                      </a:lnTo>
                      <a:lnTo>
                        <a:pt x="1751" y="1241"/>
                      </a:lnTo>
                      <a:lnTo>
                        <a:pt x="1751" y="1241"/>
                      </a:lnTo>
                      <a:lnTo>
                        <a:pt x="1751" y="1241"/>
                      </a:lnTo>
                      <a:lnTo>
                        <a:pt x="1751" y="1241"/>
                      </a:lnTo>
                      <a:lnTo>
                        <a:pt x="1756" y="1236"/>
                      </a:lnTo>
                      <a:lnTo>
                        <a:pt x="1758" y="1234"/>
                      </a:lnTo>
                      <a:lnTo>
                        <a:pt x="1759" y="1230"/>
                      </a:lnTo>
                      <a:lnTo>
                        <a:pt x="1759" y="1230"/>
                      </a:lnTo>
                      <a:lnTo>
                        <a:pt x="1762" y="1234"/>
                      </a:lnTo>
                      <a:lnTo>
                        <a:pt x="1763" y="1235"/>
                      </a:lnTo>
                      <a:lnTo>
                        <a:pt x="1765" y="1236"/>
                      </a:lnTo>
                      <a:lnTo>
                        <a:pt x="1766" y="1235"/>
                      </a:lnTo>
                      <a:lnTo>
                        <a:pt x="1771" y="1234"/>
                      </a:lnTo>
                      <a:lnTo>
                        <a:pt x="1774" y="1230"/>
                      </a:lnTo>
                      <a:lnTo>
                        <a:pt x="1774" y="1230"/>
                      </a:lnTo>
                      <a:lnTo>
                        <a:pt x="1770" y="1238"/>
                      </a:lnTo>
                      <a:lnTo>
                        <a:pt x="1769" y="1242"/>
                      </a:lnTo>
                      <a:lnTo>
                        <a:pt x="1770" y="1246"/>
                      </a:lnTo>
                      <a:lnTo>
                        <a:pt x="1770" y="1246"/>
                      </a:lnTo>
                      <a:lnTo>
                        <a:pt x="1767" y="1244"/>
                      </a:lnTo>
                      <a:lnTo>
                        <a:pt x="1764" y="1242"/>
                      </a:lnTo>
                      <a:lnTo>
                        <a:pt x="1759" y="1242"/>
                      </a:lnTo>
                      <a:lnTo>
                        <a:pt x="1754" y="1242"/>
                      </a:lnTo>
                      <a:lnTo>
                        <a:pt x="1753" y="1241"/>
                      </a:lnTo>
                      <a:lnTo>
                        <a:pt x="1751" y="1241"/>
                      </a:lnTo>
                      <a:lnTo>
                        <a:pt x="1751" y="1241"/>
                      </a:lnTo>
                      <a:lnTo>
                        <a:pt x="1749" y="1242"/>
                      </a:lnTo>
                      <a:lnTo>
                        <a:pt x="1747" y="1244"/>
                      </a:lnTo>
                      <a:lnTo>
                        <a:pt x="1748" y="1246"/>
                      </a:lnTo>
                      <a:lnTo>
                        <a:pt x="1750" y="1250"/>
                      </a:lnTo>
                      <a:lnTo>
                        <a:pt x="1750" y="1250"/>
                      </a:lnTo>
                      <a:lnTo>
                        <a:pt x="1757" y="1253"/>
                      </a:lnTo>
                      <a:lnTo>
                        <a:pt x="1764" y="1257"/>
                      </a:lnTo>
                      <a:lnTo>
                        <a:pt x="1772" y="1260"/>
                      </a:lnTo>
                      <a:lnTo>
                        <a:pt x="1779" y="1261"/>
                      </a:lnTo>
                      <a:lnTo>
                        <a:pt x="1786" y="1262"/>
                      </a:lnTo>
                      <a:lnTo>
                        <a:pt x="1791" y="1261"/>
                      </a:lnTo>
                      <a:lnTo>
                        <a:pt x="1796" y="1259"/>
                      </a:lnTo>
                      <a:lnTo>
                        <a:pt x="1799" y="1254"/>
                      </a:lnTo>
                      <a:lnTo>
                        <a:pt x="1799" y="1254"/>
                      </a:lnTo>
                      <a:lnTo>
                        <a:pt x="1806" y="1243"/>
                      </a:lnTo>
                      <a:lnTo>
                        <a:pt x="1814" y="1233"/>
                      </a:lnTo>
                      <a:lnTo>
                        <a:pt x="1823" y="1225"/>
                      </a:lnTo>
                      <a:lnTo>
                        <a:pt x="1829" y="1221"/>
                      </a:lnTo>
                      <a:lnTo>
                        <a:pt x="1833" y="1219"/>
                      </a:lnTo>
                      <a:lnTo>
                        <a:pt x="1833" y="1219"/>
                      </a:lnTo>
                      <a:lnTo>
                        <a:pt x="1853" y="1213"/>
                      </a:lnTo>
                      <a:lnTo>
                        <a:pt x="1859" y="1210"/>
                      </a:lnTo>
                      <a:lnTo>
                        <a:pt x="1862" y="1208"/>
                      </a:lnTo>
                      <a:lnTo>
                        <a:pt x="1863" y="1205"/>
                      </a:lnTo>
                      <a:lnTo>
                        <a:pt x="1863" y="1205"/>
                      </a:lnTo>
                      <a:lnTo>
                        <a:pt x="1875" y="1155"/>
                      </a:lnTo>
                      <a:lnTo>
                        <a:pt x="1881" y="1132"/>
                      </a:lnTo>
                      <a:lnTo>
                        <a:pt x="1885" y="1109"/>
                      </a:lnTo>
                      <a:lnTo>
                        <a:pt x="1885" y="1109"/>
                      </a:lnTo>
                      <a:lnTo>
                        <a:pt x="1885" y="1104"/>
                      </a:lnTo>
                      <a:lnTo>
                        <a:pt x="1885" y="1101"/>
                      </a:lnTo>
                      <a:lnTo>
                        <a:pt x="1881" y="1092"/>
                      </a:lnTo>
                      <a:lnTo>
                        <a:pt x="1875" y="1084"/>
                      </a:lnTo>
                      <a:lnTo>
                        <a:pt x="1870" y="1076"/>
                      </a:lnTo>
                      <a:lnTo>
                        <a:pt x="1855" y="1058"/>
                      </a:lnTo>
                      <a:lnTo>
                        <a:pt x="1848" y="1047"/>
                      </a:lnTo>
                      <a:lnTo>
                        <a:pt x="1842" y="1037"/>
                      </a:lnTo>
                      <a:lnTo>
                        <a:pt x="1842" y="1037"/>
                      </a:lnTo>
                      <a:lnTo>
                        <a:pt x="1840" y="1034"/>
                      </a:lnTo>
                      <a:lnTo>
                        <a:pt x="1837" y="1029"/>
                      </a:lnTo>
                      <a:lnTo>
                        <a:pt x="1829" y="1021"/>
                      </a:lnTo>
                      <a:lnTo>
                        <a:pt x="1819" y="1013"/>
                      </a:lnTo>
                      <a:lnTo>
                        <a:pt x="1809" y="1003"/>
                      </a:lnTo>
                      <a:lnTo>
                        <a:pt x="1809" y="1003"/>
                      </a:lnTo>
                      <a:lnTo>
                        <a:pt x="1807" y="998"/>
                      </a:lnTo>
                      <a:lnTo>
                        <a:pt x="1807" y="994"/>
                      </a:lnTo>
                      <a:lnTo>
                        <a:pt x="1807" y="988"/>
                      </a:lnTo>
                      <a:lnTo>
                        <a:pt x="1809" y="985"/>
                      </a:lnTo>
                      <a:lnTo>
                        <a:pt x="1809" y="985"/>
                      </a:lnTo>
                      <a:lnTo>
                        <a:pt x="1820" y="975"/>
                      </a:lnTo>
                      <a:lnTo>
                        <a:pt x="1825" y="971"/>
                      </a:lnTo>
                      <a:lnTo>
                        <a:pt x="1830" y="967"/>
                      </a:lnTo>
                      <a:lnTo>
                        <a:pt x="1837" y="964"/>
                      </a:lnTo>
                      <a:lnTo>
                        <a:pt x="1842" y="962"/>
                      </a:lnTo>
                      <a:lnTo>
                        <a:pt x="1849" y="962"/>
                      </a:lnTo>
                      <a:lnTo>
                        <a:pt x="1857" y="963"/>
                      </a:lnTo>
                      <a:lnTo>
                        <a:pt x="1857" y="963"/>
                      </a:lnTo>
                      <a:lnTo>
                        <a:pt x="1856" y="971"/>
                      </a:lnTo>
                      <a:lnTo>
                        <a:pt x="1857" y="977"/>
                      </a:lnTo>
                      <a:lnTo>
                        <a:pt x="1861" y="983"/>
                      </a:lnTo>
                      <a:lnTo>
                        <a:pt x="1864" y="987"/>
                      </a:lnTo>
                      <a:lnTo>
                        <a:pt x="1870" y="990"/>
                      </a:lnTo>
                      <a:lnTo>
                        <a:pt x="1875" y="994"/>
                      </a:lnTo>
                      <a:lnTo>
                        <a:pt x="1887" y="998"/>
                      </a:lnTo>
                      <a:lnTo>
                        <a:pt x="1887" y="998"/>
                      </a:lnTo>
                      <a:lnTo>
                        <a:pt x="1890" y="1000"/>
                      </a:lnTo>
                      <a:lnTo>
                        <a:pt x="1894" y="1001"/>
                      </a:lnTo>
                      <a:lnTo>
                        <a:pt x="1895" y="1001"/>
                      </a:lnTo>
                      <a:lnTo>
                        <a:pt x="1896" y="1000"/>
                      </a:lnTo>
                      <a:lnTo>
                        <a:pt x="1897" y="997"/>
                      </a:lnTo>
                      <a:lnTo>
                        <a:pt x="1896" y="994"/>
                      </a:lnTo>
                      <a:lnTo>
                        <a:pt x="1896" y="994"/>
                      </a:lnTo>
                      <a:lnTo>
                        <a:pt x="1894" y="994"/>
                      </a:lnTo>
                      <a:lnTo>
                        <a:pt x="1891" y="994"/>
                      </a:lnTo>
                      <a:lnTo>
                        <a:pt x="1891" y="992"/>
                      </a:lnTo>
                      <a:lnTo>
                        <a:pt x="1891" y="990"/>
                      </a:lnTo>
                      <a:lnTo>
                        <a:pt x="1892" y="987"/>
                      </a:lnTo>
                      <a:lnTo>
                        <a:pt x="1892" y="985"/>
                      </a:lnTo>
                      <a:lnTo>
                        <a:pt x="1891" y="984"/>
                      </a:lnTo>
                      <a:lnTo>
                        <a:pt x="1891" y="984"/>
                      </a:lnTo>
                      <a:lnTo>
                        <a:pt x="1897" y="980"/>
                      </a:lnTo>
                      <a:lnTo>
                        <a:pt x="1902" y="976"/>
                      </a:lnTo>
                      <a:lnTo>
                        <a:pt x="1908" y="965"/>
                      </a:lnTo>
                      <a:lnTo>
                        <a:pt x="1914" y="955"/>
                      </a:lnTo>
                      <a:lnTo>
                        <a:pt x="1920" y="947"/>
                      </a:lnTo>
                      <a:lnTo>
                        <a:pt x="1920" y="947"/>
                      </a:lnTo>
                      <a:lnTo>
                        <a:pt x="1930" y="937"/>
                      </a:lnTo>
                      <a:lnTo>
                        <a:pt x="1940" y="928"/>
                      </a:lnTo>
                      <a:lnTo>
                        <a:pt x="1953" y="921"/>
                      </a:lnTo>
                      <a:lnTo>
                        <a:pt x="1965" y="915"/>
                      </a:lnTo>
                      <a:lnTo>
                        <a:pt x="1980" y="911"/>
                      </a:lnTo>
                      <a:lnTo>
                        <a:pt x="1994" y="907"/>
                      </a:lnTo>
                      <a:lnTo>
                        <a:pt x="2008" y="905"/>
                      </a:lnTo>
                      <a:lnTo>
                        <a:pt x="2023" y="903"/>
                      </a:lnTo>
                      <a:lnTo>
                        <a:pt x="2023" y="903"/>
                      </a:lnTo>
                      <a:lnTo>
                        <a:pt x="2022" y="903"/>
                      </a:lnTo>
                      <a:lnTo>
                        <a:pt x="2021" y="903"/>
                      </a:lnTo>
                      <a:lnTo>
                        <a:pt x="2016" y="903"/>
                      </a:lnTo>
                      <a:lnTo>
                        <a:pt x="2015" y="904"/>
                      </a:lnTo>
                      <a:lnTo>
                        <a:pt x="2014" y="903"/>
                      </a:lnTo>
                      <a:lnTo>
                        <a:pt x="2014" y="902"/>
                      </a:lnTo>
                      <a:lnTo>
                        <a:pt x="2015" y="900"/>
                      </a:lnTo>
                      <a:lnTo>
                        <a:pt x="2015" y="900"/>
                      </a:lnTo>
                      <a:lnTo>
                        <a:pt x="2019" y="895"/>
                      </a:lnTo>
                      <a:lnTo>
                        <a:pt x="2021" y="892"/>
                      </a:lnTo>
                      <a:lnTo>
                        <a:pt x="2029" y="887"/>
                      </a:lnTo>
                      <a:lnTo>
                        <a:pt x="2038" y="885"/>
                      </a:lnTo>
                      <a:lnTo>
                        <a:pt x="2047" y="881"/>
                      </a:lnTo>
                      <a:lnTo>
                        <a:pt x="2055" y="879"/>
                      </a:lnTo>
                      <a:lnTo>
                        <a:pt x="2064" y="876"/>
                      </a:lnTo>
                      <a:lnTo>
                        <a:pt x="2068" y="873"/>
                      </a:lnTo>
                      <a:lnTo>
                        <a:pt x="2071" y="870"/>
                      </a:lnTo>
                      <a:lnTo>
                        <a:pt x="2074" y="867"/>
                      </a:lnTo>
                      <a:lnTo>
                        <a:pt x="2077" y="862"/>
                      </a:lnTo>
                      <a:lnTo>
                        <a:pt x="2077" y="862"/>
                      </a:lnTo>
                      <a:lnTo>
                        <a:pt x="2081" y="854"/>
                      </a:lnTo>
                      <a:lnTo>
                        <a:pt x="2086" y="847"/>
                      </a:lnTo>
                      <a:lnTo>
                        <a:pt x="2091" y="840"/>
                      </a:lnTo>
                      <a:lnTo>
                        <a:pt x="2098" y="834"/>
                      </a:lnTo>
                      <a:lnTo>
                        <a:pt x="2112" y="822"/>
                      </a:lnTo>
                      <a:lnTo>
                        <a:pt x="2126" y="811"/>
                      </a:lnTo>
                      <a:lnTo>
                        <a:pt x="2126" y="811"/>
                      </a:lnTo>
                      <a:lnTo>
                        <a:pt x="2135" y="803"/>
                      </a:lnTo>
                      <a:lnTo>
                        <a:pt x="2143" y="794"/>
                      </a:lnTo>
                      <a:lnTo>
                        <a:pt x="2151" y="783"/>
                      </a:lnTo>
                      <a:lnTo>
                        <a:pt x="2156" y="773"/>
                      </a:lnTo>
                      <a:lnTo>
                        <a:pt x="2169" y="752"/>
                      </a:lnTo>
                      <a:lnTo>
                        <a:pt x="2176" y="740"/>
                      </a:lnTo>
                      <a:lnTo>
                        <a:pt x="2182" y="730"/>
                      </a:lnTo>
                      <a:lnTo>
                        <a:pt x="2182" y="730"/>
                      </a:lnTo>
                      <a:lnTo>
                        <a:pt x="2186" y="724"/>
                      </a:lnTo>
                      <a:lnTo>
                        <a:pt x="2187" y="718"/>
                      </a:lnTo>
                      <a:lnTo>
                        <a:pt x="2189" y="711"/>
                      </a:lnTo>
                      <a:lnTo>
                        <a:pt x="2189" y="704"/>
                      </a:lnTo>
                      <a:lnTo>
                        <a:pt x="2189" y="696"/>
                      </a:lnTo>
                      <a:lnTo>
                        <a:pt x="2187" y="689"/>
                      </a:lnTo>
                      <a:lnTo>
                        <a:pt x="2186" y="683"/>
                      </a:lnTo>
                      <a:lnTo>
                        <a:pt x="2182" y="679"/>
                      </a:lnTo>
                      <a:lnTo>
                        <a:pt x="2182" y="679"/>
                      </a:lnTo>
                      <a:lnTo>
                        <a:pt x="2177" y="672"/>
                      </a:lnTo>
                      <a:lnTo>
                        <a:pt x="2171" y="665"/>
                      </a:lnTo>
                      <a:lnTo>
                        <a:pt x="2167" y="656"/>
                      </a:lnTo>
                      <a:lnTo>
                        <a:pt x="2162" y="648"/>
                      </a:lnTo>
                      <a:lnTo>
                        <a:pt x="2155" y="630"/>
                      </a:lnTo>
                      <a:lnTo>
                        <a:pt x="2151" y="611"/>
                      </a:lnTo>
                      <a:lnTo>
                        <a:pt x="2151" y="611"/>
                      </a:lnTo>
                      <a:lnTo>
                        <a:pt x="2154" y="611"/>
                      </a:lnTo>
                      <a:lnTo>
                        <a:pt x="2156" y="611"/>
                      </a:lnTo>
                      <a:lnTo>
                        <a:pt x="2161" y="608"/>
                      </a:lnTo>
                      <a:lnTo>
                        <a:pt x="2165" y="606"/>
                      </a:lnTo>
                      <a:lnTo>
                        <a:pt x="2168" y="606"/>
                      </a:lnTo>
                      <a:lnTo>
                        <a:pt x="2171" y="606"/>
                      </a:lnTo>
                      <a:lnTo>
                        <a:pt x="2171" y="606"/>
                      </a:lnTo>
                      <a:lnTo>
                        <a:pt x="2165" y="599"/>
                      </a:lnTo>
                      <a:lnTo>
                        <a:pt x="2159" y="594"/>
                      </a:lnTo>
                      <a:lnTo>
                        <a:pt x="2153" y="589"/>
                      </a:lnTo>
                      <a:lnTo>
                        <a:pt x="2148" y="583"/>
                      </a:lnTo>
                      <a:lnTo>
                        <a:pt x="2145" y="578"/>
                      </a:lnTo>
                      <a:lnTo>
                        <a:pt x="2144" y="572"/>
                      </a:lnTo>
                      <a:lnTo>
                        <a:pt x="2145" y="565"/>
                      </a:lnTo>
                      <a:lnTo>
                        <a:pt x="2148" y="557"/>
                      </a:lnTo>
                      <a:lnTo>
                        <a:pt x="2148" y="557"/>
                      </a:lnTo>
                      <a:lnTo>
                        <a:pt x="2159" y="542"/>
                      </a:lnTo>
                      <a:lnTo>
                        <a:pt x="2170" y="529"/>
                      </a:lnTo>
                      <a:lnTo>
                        <a:pt x="2177" y="523"/>
                      </a:lnTo>
                      <a:lnTo>
                        <a:pt x="2184" y="517"/>
                      </a:lnTo>
                      <a:lnTo>
                        <a:pt x="2190" y="513"/>
                      </a:lnTo>
                      <a:lnTo>
                        <a:pt x="2200" y="508"/>
                      </a:lnTo>
                      <a:lnTo>
                        <a:pt x="2200" y="508"/>
                      </a:lnTo>
                      <a:lnTo>
                        <a:pt x="2201" y="507"/>
                      </a:lnTo>
                      <a:lnTo>
                        <a:pt x="2202" y="505"/>
                      </a:lnTo>
                      <a:lnTo>
                        <a:pt x="2204" y="499"/>
                      </a:lnTo>
                      <a:lnTo>
                        <a:pt x="2205" y="495"/>
                      </a:lnTo>
                      <a:lnTo>
                        <a:pt x="2205" y="492"/>
                      </a:lnTo>
                      <a:lnTo>
                        <a:pt x="2204" y="492"/>
                      </a:lnTo>
                      <a:lnTo>
                        <a:pt x="2204" y="492"/>
                      </a:lnTo>
                      <a:lnTo>
                        <a:pt x="2190" y="490"/>
                      </a:lnTo>
                      <a:lnTo>
                        <a:pt x="2177" y="489"/>
                      </a:lnTo>
                      <a:lnTo>
                        <a:pt x="2148" y="486"/>
                      </a:lnTo>
                      <a:lnTo>
                        <a:pt x="2135" y="483"/>
                      </a:lnTo>
                      <a:lnTo>
                        <a:pt x="2122" y="479"/>
                      </a:lnTo>
                      <a:lnTo>
                        <a:pt x="2110" y="472"/>
                      </a:lnTo>
                      <a:lnTo>
                        <a:pt x="2104" y="468"/>
                      </a:lnTo>
                      <a:lnTo>
                        <a:pt x="2098" y="464"/>
                      </a:lnTo>
                      <a:lnTo>
                        <a:pt x="2098" y="464"/>
                      </a:lnTo>
                      <a:lnTo>
                        <a:pt x="2097" y="460"/>
                      </a:lnTo>
                      <a:lnTo>
                        <a:pt x="2096" y="457"/>
                      </a:lnTo>
                      <a:lnTo>
                        <a:pt x="2097" y="454"/>
                      </a:lnTo>
                      <a:lnTo>
                        <a:pt x="2098" y="450"/>
                      </a:lnTo>
                      <a:lnTo>
                        <a:pt x="2098" y="450"/>
                      </a:lnTo>
                      <a:lnTo>
                        <a:pt x="2101" y="448"/>
                      </a:lnTo>
                      <a:lnTo>
                        <a:pt x="2103" y="446"/>
                      </a:lnTo>
                      <a:lnTo>
                        <a:pt x="2109" y="445"/>
                      </a:lnTo>
                      <a:lnTo>
                        <a:pt x="2114" y="446"/>
                      </a:lnTo>
                      <a:lnTo>
                        <a:pt x="2121" y="447"/>
                      </a:lnTo>
                      <a:lnTo>
                        <a:pt x="2126" y="449"/>
                      </a:lnTo>
                      <a:lnTo>
                        <a:pt x="2131" y="450"/>
                      </a:lnTo>
                      <a:lnTo>
                        <a:pt x="2136" y="450"/>
                      </a:lnTo>
                      <a:lnTo>
                        <a:pt x="2137" y="449"/>
                      </a:lnTo>
                      <a:lnTo>
                        <a:pt x="2138" y="448"/>
                      </a:lnTo>
                      <a:lnTo>
                        <a:pt x="2138" y="448"/>
                      </a:lnTo>
                      <a:lnTo>
                        <a:pt x="2147" y="430"/>
                      </a:lnTo>
                      <a:lnTo>
                        <a:pt x="2156" y="413"/>
                      </a:lnTo>
                      <a:lnTo>
                        <a:pt x="2162" y="406"/>
                      </a:lnTo>
                      <a:lnTo>
                        <a:pt x="2168" y="400"/>
                      </a:lnTo>
                      <a:lnTo>
                        <a:pt x="2173" y="396"/>
                      </a:lnTo>
                      <a:lnTo>
                        <a:pt x="2181" y="393"/>
                      </a:lnTo>
                      <a:lnTo>
                        <a:pt x="2181" y="393"/>
                      </a:lnTo>
                      <a:lnTo>
                        <a:pt x="2185" y="393"/>
                      </a:lnTo>
                      <a:lnTo>
                        <a:pt x="2187" y="395"/>
                      </a:lnTo>
                      <a:lnTo>
                        <a:pt x="2188" y="396"/>
                      </a:lnTo>
                      <a:lnTo>
                        <a:pt x="2189" y="398"/>
                      </a:lnTo>
                      <a:lnTo>
                        <a:pt x="2188" y="405"/>
                      </a:lnTo>
                      <a:lnTo>
                        <a:pt x="2187" y="413"/>
                      </a:lnTo>
                      <a:lnTo>
                        <a:pt x="2185" y="421"/>
                      </a:lnTo>
                      <a:lnTo>
                        <a:pt x="2184" y="429"/>
                      </a:lnTo>
                      <a:lnTo>
                        <a:pt x="2185" y="433"/>
                      </a:lnTo>
                      <a:lnTo>
                        <a:pt x="2186" y="437"/>
                      </a:lnTo>
                      <a:lnTo>
                        <a:pt x="2188" y="440"/>
                      </a:lnTo>
                      <a:lnTo>
                        <a:pt x="2192" y="442"/>
                      </a:lnTo>
                      <a:lnTo>
                        <a:pt x="2192" y="442"/>
                      </a:lnTo>
                      <a:lnTo>
                        <a:pt x="2196" y="445"/>
                      </a:lnTo>
                      <a:lnTo>
                        <a:pt x="2200" y="446"/>
                      </a:lnTo>
                      <a:lnTo>
                        <a:pt x="2210" y="446"/>
                      </a:lnTo>
                      <a:lnTo>
                        <a:pt x="2220" y="445"/>
                      </a:lnTo>
                      <a:lnTo>
                        <a:pt x="2230" y="442"/>
                      </a:lnTo>
                      <a:lnTo>
                        <a:pt x="2238" y="441"/>
                      </a:lnTo>
                      <a:lnTo>
                        <a:pt x="2246" y="441"/>
                      </a:lnTo>
                      <a:lnTo>
                        <a:pt x="2248" y="442"/>
                      </a:lnTo>
                      <a:lnTo>
                        <a:pt x="2251" y="445"/>
                      </a:lnTo>
                      <a:lnTo>
                        <a:pt x="2252" y="448"/>
                      </a:lnTo>
                      <a:lnTo>
                        <a:pt x="2252" y="453"/>
                      </a:lnTo>
                      <a:lnTo>
                        <a:pt x="2252" y="453"/>
                      </a:lnTo>
                      <a:lnTo>
                        <a:pt x="2253" y="454"/>
                      </a:lnTo>
                      <a:lnTo>
                        <a:pt x="2256" y="456"/>
                      </a:lnTo>
                      <a:lnTo>
                        <a:pt x="2267" y="459"/>
                      </a:lnTo>
                      <a:lnTo>
                        <a:pt x="2276" y="463"/>
                      </a:lnTo>
                      <a:lnTo>
                        <a:pt x="2279" y="465"/>
                      </a:lnTo>
                      <a:lnTo>
                        <a:pt x="2281" y="467"/>
                      </a:lnTo>
                      <a:lnTo>
                        <a:pt x="2281" y="467"/>
                      </a:lnTo>
                      <a:lnTo>
                        <a:pt x="2280" y="470"/>
                      </a:lnTo>
                      <a:lnTo>
                        <a:pt x="2279" y="473"/>
                      </a:lnTo>
                      <a:lnTo>
                        <a:pt x="2276" y="479"/>
                      </a:lnTo>
                      <a:lnTo>
                        <a:pt x="2271" y="483"/>
                      </a:lnTo>
                      <a:lnTo>
                        <a:pt x="2271" y="487"/>
                      </a:lnTo>
                      <a:lnTo>
                        <a:pt x="2271" y="489"/>
                      </a:lnTo>
                      <a:lnTo>
                        <a:pt x="2271" y="489"/>
                      </a:lnTo>
                      <a:lnTo>
                        <a:pt x="2272" y="491"/>
                      </a:lnTo>
                      <a:lnTo>
                        <a:pt x="2273" y="492"/>
                      </a:lnTo>
                      <a:lnTo>
                        <a:pt x="2279" y="492"/>
                      </a:lnTo>
                      <a:lnTo>
                        <a:pt x="2286" y="493"/>
                      </a:lnTo>
                      <a:lnTo>
                        <a:pt x="2288" y="495"/>
                      </a:lnTo>
                      <a:lnTo>
                        <a:pt x="2291" y="497"/>
                      </a:lnTo>
                      <a:lnTo>
                        <a:pt x="2291" y="497"/>
                      </a:lnTo>
                      <a:lnTo>
                        <a:pt x="2294" y="503"/>
                      </a:lnTo>
                      <a:lnTo>
                        <a:pt x="2295" y="507"/>
                      </a:lnTo>
                      <a:lnTo>
                        <a:pt x="2295" y="512"/>
                      </a:lnTo>
                      <a:lnTo>
                        <a:pt x="2294" y="516"/>
                      </a:lnTo>
                      <a:lnTo>
                        <a:pt x="2292" y="522"/>
                      </a:lnTo>
                      <a:lnTo>
                        <a:pt x="2292" y="524"/>
                      </a:lnTo>
                      <a:lnTo>
                        <a:pt x="2293" y="526"/>
                      </a:lnTo>
                      <a:lnTo>
                        <a:pt x="2293" y="526"/>
                      </a:lnTo>
                      <a:lnTo>
                        <a:pt x="2295" y="530"/>
                      </a:lnTo>
                      <a:lnTo>
                        <a:pt x="2296" y="532"/>
                      </a:lnTo>
                      <a:lnTo>
                        <a:pt x="2297" y="536"/>
                      </a:lnTo>
                      <a:lnTo>
                        <a:pt x="2296" y="538"/>
                      </a:lnTo>
                      <a:lnTo>
                        <a:pt x="2292" y="554"/>
                      </a:lnTo>
                      <a:lnTo>
                        <a:pt x="2292" y="554"/>
                      </a:lnTo>
                      <a:lnTo>
                        <a:pt x="2288" y="566"/>
                      </a:lnTo>
                      <a:lnTo>
                        <a:pt x="2287" y="572"/>
                      </a:lnTo>
                      <a:lnTo>
                        <a:pt x="2287" y="574"/>
                      </a:lnTo>
                      <a:lnTo>
                        <a:pt x="2288" y="575"/>
                      </a:lnTo>
                      <a:lnTo>
                        <a:pt x="2288" y="575"/>
                      </a:lnTo>
                      <a:lnTo>
                        <a:pt x="2289" y="578"/>
                      </a:lnTo>
                      <a:lnTo>
                        <a:pt x="2291" y="581"/>
                      </a:lnTo>
                      <a:lnTo>
                        <a:pt x="2291" y="586"/>
                      </a:lnTo>
                      <a:lnTo>
                        <a:pt x="2291" y="589"/>
                      </a:lnTo>
                      <a:lnTo>
                        <a:pt x="2292" y="590"/>
                      </a:lnTo>
                      <a:lnTo>
                        <a:pt x="2294" y="590"/>
                      </a:lnTo>
                      <a:lnTo>
                        <a:pt x="2294" y="590"/>
                      </a:lnTo>
                      <a:lnTo>
                        <a:pt x="2306" y="588"/>
                      </a:lnTo>
                      <a:lnTo>
                        <a:pt x="2314" y="586"/>
                      </a:lnTo>
                      <a:lnTo>
                        <a:pt x="2320" y="582"/>
                      </a:lnTo>
                      <a:lnTo>
                        <a:pt x="2325" y="579"/>
                      </a:lnTo>
                      <a:lnTo>
                        <a:pt x="2334" y="567"/>
                      </a:lnTo>
                      <a:lnTo>
                        <a:pt x="2341" y="561"/>
                      </a:lnTo>
                      <a:lnTo>
                        <a:pt x="2351" y="554"/>
                      </a:lnTo>
                      <a:lnTo>
                        <a:pt x="2351" y="554"/>
                      </a:lnTo>
                      <a:lnTo>
                        <a:pt x="2354" y="551"/>
                      </a:lnTo>
                      <a:lnTo>
                        <a:pt x="2358" y="547"/>
                      </a:lnTo>
                      <a:lnTo>
                        <a:pt x="2364" y="539"/>
                      </a:lnTo>
                      <a:lnTo>
                        <a:pt x="2368" y="531"/>
                      </a:lnTo>
                      <a:lnTo>
                        <a:pt x="2368" y="528"/>
                      </a:lnTo>
                      <a:lnTo>
                        <a:pt x="2367" y="526"/>
                      </a:lnTo>
                      <a:lnTo>
                        <a:pt x="2367" y="526"/>
                      </a:lnTo>
                      <a:lnTo>
                        <a:pt x="2363" y="526"/>
                      </a:lnTo>
                      <a:lnTo>
                        <a:pt x="2362" y="523"/>
                      </a:lnTo>
                      <a:lnTo>
                        <a:pt x="2360" y="520"/>
                      </a:lnTo>
                      <a:lnTo>
                        <a:pt x="2360" y="514"/>
                      </a:lnTo>
                      <a:lnTo>
                        <a:pt x="2358" y="503"/>
                      </a:lnTo>
                      <a:lnTo>
                        <a:pt x="2355" y="497"/>
                      </a:lnTo>
                      <a:lnTo>
                        <a:pt x="2352" y="491"/>
                      </a:lnTo>
                      <a:lnTo>
                        <a:pt x="2352" y="491"/>
                      </a:lnTo>
                      <a:lnTo>
                        <a:pt x="2345" y="481"/>
                      </a:lnTo>
                      <a:lnTo>
                        <a:pt x="2339" y="473"/>
                      </a:lnTo>
                      <a:lnTo>
                        <a:pt x="2335" y="466"/>
                      </a:lnTo>
                      <a:lnTo>
                        <a:pt x="2333" y="457"/>
                      </a:lnTo>
                      <a:lnTo>
                        <a:pt x="2333" y="457"/>
                      </a:lnTo>
                      <a:lnTo>
                        <a:pt x="2333" y="453"/>
                      </a:lnTo>
                      <a:lnTo>
                        <a:pt x="2334" y="448"/>
                      </a:lnTo>
                      <a:lnTo>
                        <a:pt x="2339" y="439"/>
                      </a:lnTo>
                      <a:lnTo>
                        <a:pt x="2343" y="430"/>
                      </a:lnTo>
                      <a:lnTo>
                        <a:pt x="2344" y="426"/>
                      </a:lnTo>
                      <a:lnTo>
                        <a:pt x="2342" y="423"/>
                      </a:lnTo>
                      <a:lnTo>
                        <a:pt x="2342" y="423"/>
                      </a:lnTo>
                      <a:lnTo>
                        <a:pt x="2343" y="421"/>
                      </a:lnTo>
                      <a:lnTo>
                        <a:pt x="2345" y="417"/>
                      </a:lnTo>
                      <a:lnTo>
                        <a:pt x="2354" y="409"/>
                      </a:lnTo>
                      <a:lnTo>
                        <a:pt x="2362" y="402"/>
                      </a:lnTo>
                      <a:lnTo>
                        <a:pt x="2363" y="399"/>
                      </a:lnTo>
                      <a:lnTo>
                        <a:pt x="2363" y="399"/>
                      </a:lnTo>
                      <a:lnTo>
                        <a:pt x="2363" y="398"/>
                      </a:lnTo>
                      <a:lnTo>
                        <a:pt x="2363" y="398"/>
                      </a:lnTo>
                      <a:lnTo>
                        <a:pt x="2364" y="395"/>
                      </a:lnTo>
                      <a:lnTo>
                        <a:pt x="2366" y="391"/>
                      </a:lnTo>
                      <a:lnTo>
                        <a:pt x="2366" y="387"/>
                      </a:lnTo>
                      <a:lnTo>
                        <a:pt x="2367" y="384"/>
                      </a:lnTo>
                      <a:lnTo>
                        <a:pt x="2367" y="384"/>
                      </a:lnTo>
                      <a:lnTo>
                        <a:pt x="2372" y="375"/>
                      </a:lnTo>
                      <a:lnTo>
                        <a:pt x="2375" y="370"/>
                      </a:lnTo>
                      <a:lnTo>
                        <a:pt x="2377" y="362"/>
                      </a:lnTo>
                      <a:lnTo>
                        <a:pt x="2378" y="357"/>
                      </a:lnTo>
                      <a:lnTo>
                        <a:pt x="2382" y="352"/>
                      </a:lnTo>
                      <a:lnTo>
                        <a:pt x="2389" y="344"/>
                      </a:lnTo>
                      <a:lnTo>
                        <a:pt x="2401" y="333"/>
                      </a:lnTo>
                      <a:lnTo>
                        <a:pt x="2401" y="333"/>
                      </a:lnTo>
                      <a:lnTo>
                        <a:pt x="2420" y="333"/>
                      </a:lnTo>
                      <a:lnTo>
                        <a:pt x="2440" y="330"/>
                      </a:lnTo>
                      <a:lnTo>
                        <a:pt x="2459" y="325"/>
                      </a:lnTo>
                      <a:lnTo>
                        <a:pt x="2477" y="318"/>
                      </a:lnTo>
                      <a:lnTo>
                        <a:pt x="2494" y="309"/>
                      </a:lnTo>
                      <a:lnTo>
                        <a:pt x="2502" y="304"/>
                      </a:lnTo>
                      <a:lnTo>
                        <a:pt x="2509" y="298"/>
                      </a:lnTo>
                      <a:lnTo>
                        <a:pt x="2516" y="292"/>
                      </a:lnTo>
                      <a:lnTo>
                        <a:pt x="2523" y="285"/>
                      </a:lnTo>
                      <a:lnTo>
                        <a:pt x="2528" y="277"/>
                      </a:lnTo>
                      <a:lnTo>
                        <a:pt x="2533" y="269"/>
                      </a:lnTo>
                      <a:lnTo>
                        <a:pt x="2533" y="269"/>
                      </a:lnTo>
                      <a:lnTo>
                        <a:pt x="2557" y="227"/>
                      </a:lnTo>
                      <a:lnTo>
                        <a:pt x="2569" y="207"/>
                      </a:lnTo>
                      <a:lnTo>
                        <a:pt x="2583" y="188"/>
                      </a:lnTo>
                      <a:lnTo>
                        <a:pt x="2583" y="188"/>
                      </a:lnTo>
                      <a:lnTo>
                        <a:pt x="2560" y="181"/>
                      </a:lnTo>
                      <a:lnTo>
                        <a:pt x="2560" y="181"/>
                      </a:lnTo>
                      <a:lnTo>
                        <a:pt x="2550" y="180"/>
                      </a:lnTo>
                      <a:lnTo>
                        <a:pt x="2542" y="180"/>
                      </a:lnTo>
                      <a:lnTo>
                        <a:pt x="2534" y="182"/>
                      </a:lnTo>
                      <a:lnTo>
                        <a:pt x="2528" y="184"/>
                      </a:lnTo>
                      <a:lnTo>
                        <a:pt x="2521" y="186"/>
                      </a:lnTo>
                      <a:lnTo>
                        <a:pt x="2515" y="189"/>
                      </a:lnTo>
                      <a:lnTo>
                        <a:pt x="2508" y="189"/>
                      </a:lnTo>
                      <a:lnTo>
                        <a:pt x="2499" y="188"/>
                      </a:lnTo>
                      <a:lnTo>
                        <a:pt x="2499" y="18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3" name="Freeform: Shape 276"/>
                <p:cNvSpPr/>
                <p:nvPr/>
              </p:nvSpPr>
              <p:spPr bwMode="auto">
                <a:xfrm>
                  <a:off x="3814015" y="3319727"/>
                  <a:ext cx="17463" cy="11112"/>
                </a:xfrm>
                <a:custGeom>
                  <a:avLst/>
                  <a:gdLst>
                    <a:gd name="T0" fmla="*/ 19 w 20"/>
                    <a:gd name="T1" fmla="*/ 9 h 13"/>
                    <a:gd name="T2" fmla="*/ 19 w 20"/>
                    <a:gd name="T3" fmla="*/ 9 h 13"/>
                    <a:gd name="T4" fmla="*/ 20 w 20"/>
                    <a:gd name="T5" fmla="*/ 7 h 13"/>
                    <a:gd name="T6" fmla="*/ 20 w 20"/>
                    <a:gd name="T7" fmla="*/ 4 h 13"/>
                    <a:gd name="T8" fmla="*/ 18 w 20"/>
                    <a:gd name="T9" fmla="*/ 3 h 13"/>
                    <a:gd name="T10" fmla="*/ 16 w 20"/>
                    <a:gd name="T11" fmla="*/ 1 h 13"/>
                    <a:gd name="T12" fmla="*/ 16 w 20"/>
                    <a:gd name="T13" fmla="*/ 1 h 13"/>
                    <a:gd name="T14" fmla="*/ 12 w 20"/>
                    <a:gd name="T15" fmla="*/ 0 h 13"/>
                    <a:gd name="T16" fmla="*/ 9 w 20"/>
                    <a:gd name="T17" fmla="*/ 0 h 13"/>
                    <a:gd name="T18" fmla="*/ 9 w 20"/>
                    <a:gd name="T19" fmla="*/ 0 h 13"/>
                    <a:gd name="T20" fmla="*/ 3 w 20"/>
                    <a:gd name="T21" fmla="*/ 1 h 13"/>
                    <a:gd name="T22" fmla="*/ 0 w 20"/>
                    <a:gd name="T23" fmla="*/ 3 h 13"/>
                    <a:gd name="T24" fmla="*/ 0 w 20"/>
                    <a:gd name="T25" fmla="*/ 5 h 13"/>
                    <a:gd name="T26" fmla="*/ 2 w 20"/>
                    <a:gd name="T27" fmla="*/ 11 h 13"/>
                    <a:gd name="T28" fmla="*/ 2 w 20"/>
                    <a:gd name="T29" fmla="*/ 11 h 13"/>
                    <a:gd name="T30" fmla="*/ 3 w 20"/>
                    <a:gd name="T31" fmla="*/ 11 h 13"/>
                    <a:gd name="T32" fmla="*/ 8 w 20"/>
                    <a:gd name="T33" fmla="*/ 12 h 13"/>
                    <a:gd name="T34" fmla="*/ 8 w 20"/>
                    <a:gd name="T35" fmla="*/ 12 h 13"/>
                    <a:gd name="T36" fmla="*/ 11 w 20"/>
                    <a:gd name="T37" fmla="*/ 13 h 13"/>
                    <a:gd name="T38" fmla="*/ 14 w 20"/>
                    <a:gd name="T39" fmla="*/ 13 h 13"/>
                    <a:gd name="T40" fmla="*/ 17 w 20"/>
                    <a:gd name="T41" fmla="*/ 12 h 13"/>
                    <a:gd name="T42" fmla="*/ 19 w 20"/>
                    <a:gd name="T43" fmla="*/ 9 h 13"/>
                    <a:gd name="T44" fmla="*/ 19 w 20"/>
                    <a:gd name="T45"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13">
                      <a:moveTo>
                        <a:pt x="19" y="9"/>
                      </a:moveTo>
                      <a:lnTo>
                        <a:pt x="19" y="9"/>
                      </a:lnTo>
                      <a:lnTo>
                        <a:pt x="20" y="7"/>
                      </a:lnTo>
                      <a:lnTo>
                        <a:pt x="20" y="4"/>
                      </a:lnTo>
                      <a:lnTo>
                        <a:pt x="18" y="3"/>
                      </a:lnTo>
                      <a:lnTo>
                        <a:pt x="16" y="1"/>
                      </a:lnTo>
                      <a:lnTo>
                        <a:pt x="16" y="1"/>
                      </a:lnTo>
                      <a:lnTo>
                        <a:pt x="12" y="0"/>
                      </a:lnTo>
                      <a:lnTo>
                        <a:pt x="9" y="0"/>
                      </a:lnTo>
                      <a:lnTo>
                        <a:pt x="9" y="0"/>
                      </a:lnTo>
                      <a:lnTo>
                        <a:pt x="3" y="1"/>
                      </a:lnTo>
                      <a:lnTo>
                        <a:pt x="0" y="3"/>
                      </a:lnTo>
                      <a:lnTo>
                        <a:pt x="0" y="5"/>
                      </a:lnTo>
                      <a:lnTo>
                        <a:pt x="2" y="11"/>
                      </a:lnTo>
                      <a:lnTo>
                        <a:pt x="2" y="11"/>
                      </a:lnTo>
                      <a:lnTo>
                        <a:pt x="3" y="11"/>
                      </a:lnTo>
                      <a:lnTo>
                        <a:pt x="8" y="12"/>
                      </a:lnTo>
                      <a:lnTo>
                        <a:pt x="8" y="12"/>
                      </a:lnTo>
                      <a:lnTo>
                        <a:pt x="11" y="13"/>
                      </a:lnTo>
                      <a:lnTo>
                        <a:pt x="14" y="13"/>
                      </a:lnTo>
                      <a:lnTo>
                        <a:pt x="17" y="12"/>
                      </a:lnTo>
                      <a:lnTo>
                        <a:pt x="19" y="9"/>
                      </a:lnTo>
                      <a:lnTo>
                        <a:pt x="19" y="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38" name="Group 221"/>
              <p:cNvGrpSpPr/>
              <p:nvPr/>
            </p:nvGrpSpPr>
            <p:grpSpPr>
              <a:xfrm>
                <a:off x="2145115" y="1528232"/>
                <a:ext cx="3368877" cy="2238712"/>
                <a:chOff x="5116513" y="1595438"/>
                <a:chExt cx="2967037" cy="1971675"/>
              </a:xfrm>
              <a:grpFill/>
            </p:grpSpPr>
            <p:sp>
              <p:nvSpPr>
                <p:cNvPr id="53" name="Freeform: Shape 236"/>
                <p:cNvSpPr/>
                <p:nvPr/>
              </p:nvSpPr>
              <p:spPr bwMode="auto">
                <a:xfrm>
                  <a:off x="6173788" y="2047875"/>
                  <a:ext cx="39688" cy="15875"/>
                </a:xfrm>
                <a:custGeom>
                  <a:avLst/>
                  <a:gdLst>
                    <a:gd name="T0" fmla="*/ 21 w 51"/>
                    <a:gd name="T1" fmla="*/ 9 h 19"/>
                    <a:gd name="T2" fmla="*/ 21 w 51"/>
                    <a:gd name="T3" fmla="*/ 9 h 19"/>
                    <a:gd name="T4" fmla="*/ 21 w 51"/>
                    <a:gd name="T5" fmla="*/ 12 h 19"/>
                    <a:gd name="T6" fmla="*/ 21 w 51"/>
                    <a:gd name="T7" fmla="*/ 16 h 19"/>
                    <a:gd name="T8" fmla="*/ 22 w 51"/>
                    <a:gd name="T9" fmla="*/ 17 h 19"/>
                    <a:gd name="T10" fmla="*/ 22 w 51"/>
                    <a:gd name="T11" fmla="*/ 17 h 19"/>
                    <a:gd name="T12" fmla="*/ 27 w 51"/>
                    <a:gd name="T13" fmla="*/ 18 h 19"/>
                    <a:gd name="T14" fmla="*/ 31 w 51"/>
                    <a:gd name="T15" fmla="*/ 19 h 19"/>
                    <a:gd name="T16" fmla="*/ 37 w 51"/>
                    <a:gd name="T17" fmla="*/ 18 h 19"/>
                    <a:gd name="T18" fmla="*/ 39 w 51"/>
                    <a:gd name="T19" fmla="*/ 17 h 19"/>
                    <a:gd name="T20" fmla="*/ 39 w 51"/>
                    <a:gd name="T21" fmla="*/ 17 h 19"/>
                    <a:gd name="T22" fmla="*/ 45 w 51"/>
                    <a:gd name="T23" fmla="*/ 11 h 19"/>
                    <a:gd name="T24" fmla="*/ 51 w 51"/>
                    <a:gd name="T25" fmla="*/ 7 h 19"/>
                    <a:gd name="T26" fmla="*/ 51 w 51"/>
                    <a:gd name="T27" fmla="*/ 7 h 19"/>
                    <a:gd name="T28" fmla="*/ 44 w 51"/>
                    <a:gd name="T29" fmla="*/ 8 h 19"/>
                    <a:gd name="T30" fmla="*/ 36 w 51"/>
                    <a:gd name="T31" fmla="*/ 8 h 19"/>
                    <a:gd name="T32" fmla="*/ 29 w 51"/>
                    <a:gd name="T33" fmla="*/ 6 h 19"/>
                    <a:gd name="T34" fmla="*/ 22 w 51"/>
                    <a:gd name="T35" fmla="*/ 2 h 19"/>
                    <a:gd name="T36" fmla="*/ 22 w 51"/>
                    <a:gd name="T37" fmla="*/ 2 h 19"/>
                    <a:gd name="T38" fmla="*/ 21 w 51"/>
                    <a:gd name="T39" fmla="*/ 0 h 19"/>
                    <a:gd name="T40" fmla="*/ 0 w 51"/>
                    <a:gd name="T41" fmla="*/ 1 h 19"/>
                    <a:gd name="T42" fmla="*/ 0 w 51"/>
                    <a:gd name="T43" fmla="*/ 1 h 19"/>
                    <a:gd name="T44" fmla="*/ 11 w 51"/>
                    <a:gd name="T45" fmla="*/ 6 h 19"/>
                    <a:gd name="T46" fmla="*/ 21 w 51"/>
                    <a:gd name="T47" fmla="*/ 9 h 19"/>
                    <a:gd name="T48" fmla="*/ 21 w 51"/>
                    <a:gd name="T4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19">
                      <a:moveTo>
                        <a:pt x="21" y="9"/>
                      </a:moveTo>
                      <a:lnTo>
                        <a:pt x="21" y="9"/>
                      </a:lnTo>
                      <a:lnTo>
                        <a:pt x="21" y="12"/>
                      </a:lnTo>
                      <a:lnTo>
                        <a:pt x="21" y="16"/>
                      </a:lnTo>
                      <a:lnTo>
                        <a:pt x="22" y="17"/>
                      </a:lnTo>
                      <a:lnTo>
                        <a:pt x="22" y="17"/>
                      </a:lnTo>
                      <a:lnTo>
                        <a:pt x="27" y="18"/>
                      </a:lnTo>
                      <a:lnTo>
                        <a:pt x="31" y="19"/>
                      </a:lnTo>
                      <a:lnTo>
                        <a:pt x="37" y="18"/>
                      </a:lnTo>
                      <a:lnTo>
                        <a:pt x="39" y="17"/>
                      </a:lnTo>
                      <a:lnTo>
                        <a:pt x="39" y="17"/>
                      </a:lnTo>
                      <a:lnTo>
                        <a:pt x="45" y="11"/>
                      </a:lnTo>
                      <a:lnTo>
                        <a:pt x="51" y="7"/>
                      </a:lnTo>
                      <a:lnTo>
                        <a:pt x="51" y="7"/>
                      </a:lnTo>
                      <a:lnTo>
                        <a:pt x="44" y="8"/>
                      </a:lnTo>
                      <a:lnTo>
                        <a:pt x="36" y="8"/>
                      </a:lnTo>
                      <a:lnTo>
                        <a:pt x="29" y="6"/>
                      </a:lnTo>
                      <a:lnTo>
                        <a:pt x="22" y="2"/>
                      </a:lnTo>
                      <a:lnTo>
                        <a:pt x="22" y="2"/>
                      </a:lnTo>
                      <a:lnTo>
                        <a:pt x="21" y="0"/>
                      </a:lnTo>
                      <a:lnTo>
                        <a:pt x="0" y="1"/>
                      </a:lnTo>
                      <a:lnTo>
                        <a:pt x="0" y="1"/>
                      </a:lnTo>
                      <a:lnTo>
                        <a:pt x="11" y="6"/>
                      </a:lnTo>
                      <a:lnTo>
                        <a:pt x="21" y="9"/>
                      </a:lnTo>
                      <a:lnTo>
                        <a:pt x="21" y="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4" name="Freeform: Shape 237"/>
                <p:cNvSpPr/>
                <p:nvPr/>
              </p:nvSpPr>
              <p:spPr bwMode="auto">
                <a:xfrm>
                  <a:off x="6213475" y="2046288"/>
                  <a:ext cx="19050" cy="7937"/>
                </a:xfrm>
                <a:custGeom>
                  <a:avLst/>
                  <a:gdLst>
                    <a:gd name="T0" fmla="*/ 23 w 23"/>
                    <a:gd name="T1" fmla="*/ 0 h 9"/>
                    <a:gd name="T2" fmla="*/ 18 w 23"/>
                    <a:gd name="T3" fmla="*/ 1 h 9"/>
                    <a:gd name="T4" fmla="*/ 18 w 23"/>
                    <a:gd name="T5" fmla="*/ 1 h 9"/>
                    <a:gd name="T6" fmla="*/ 9 w 23"/>
                    <a:gd name="T7" fmla="*/ 3 h 9"/>
                    <a:gd name="T8" fmla="*/ 0 w 23"/>
                    <a:gd name="T9" fmla="*/ 9 h 9"/>
                    <a:gd name="T10" fmla="*/ 0 w 23"/>
                    <a:gd name="T11" fmla="*/ 9 h 9"/>
                    <a:gd name="T12" fmla="*/ 12 w 23"/>
                    <a:gd name="T13" fmla="*/ 4 h 9"/>
                    <a:gd name="T14" fmla="*/ 23 w 23"/>
                    <a:gd name="T15" fmla="*/ 0 h 9"/>
                    <a:gd name="T16" fmla="*/ 23 w 23"/>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
                      <a:moveTo>
                        <a:pt x="23" y="0"/>
                      </a:moveTo>
                      <a:lnTo>
                        <a:pt x="18" y="1"/>
                      </a:lnTo>
                      <a:lnTo>
                        <a:pt x="18" y="1"/>
                      </a:lnTo>
                      <a:lnTo>
                        <a:pt x="9" y="3"/>
                      </a:lnTo>
                      <a:lnTo>
                        <a:pt x="0" y="9"/>
                      </a:lnTo>
                      <a:lnTo>
                        <a:pt x="0" y="9"/>
                      </a:lnTo>
                      <a:lnTo>
                        <a:pt x="12" y="4"/>
                      </a:lnTo>
                      <a:lnTo>
                        <a:pt x="23" y="0"/>
                      </a:lnTo>
                      <a:lnTo>
                        <a:pt x="2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5" name="Freeform: Shape 238"/>
                <p:cNvSpPr/>
                <p:nvPr/>
              </p:nvSpPr>
              <p:spPr bwMode="auto">
                <a:xfrm>
                  <a:off x="6715125" y="3271838"/>
                  <a:ext cx="3175" cy="3175"/>
                </a:xfrm>
                <a:custGeom>
                  <a:avLst/>
                  <a:gdLst>
                    <a:gd name="T0" fmla="*/ 0 w 4"/>
                    <a:gd name="T1" fmla="*/ 5 h 5"/>
                    <a:gd name="T2" fmla="*/ 0 w 4"/>
                    <a:gd name="T3" fmla="*/ 5 h 5"/>
                    <a:gd name="T4" fmla="*/ 4 w 4"/>
                    <a:gd name="T5" fmla="*/ 5 h 5"/>
                    <a:gd name="T6" fmla="*/ 4 w 4"/>
                    <a:gd name="T7" fmla="*/ 5 h 5"/>
                    <a:gd name="T8" fmla="*/ 4 w 4"/>
                    <a:gd name="T9" fmla="*/ 0 h 5"/>
                    <a:gd name="T10" fmla="*/ 4 w 4"/>
                    <a:gd name="T11" fmla="*/ 0 h 5"/>
                    <a:gd name="T12" fmla="*/ 0 w 4"/>
                    <a:gd name="T13" fmla="*/ 5 h 5"/>
                    <a:gd name="T14" fmla="*/ 0 w 4"/>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0" y="5"/>
                      </a:moveTo>
                      <a:lnTo>
                        <a:pt x="0" y="5"/>
                      </a:lnTo>
                      <a:lnTo>
                        <a:pt x="4" y="5"/>
                      </a:lnTo>
                      <a:lnTo>
                        <a:pt x="4" y="5"/>
                      </a:lnTo>
                      <a:lnTo>
                        <a:pt x="4" y="0"/>
                      </a:lnTo>
                      <a:lnTo>
                        <a:pt x="4" y="0"/>
                      </a:lnTo>
                      <a:lnTo>
                        <a:pt x="0" y="5"/>
                      </a:lnTo>
                      <a:lnTo>
                        <a:pt x="0" y="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6" name="Freeform: Shape 239"/>
                <p:cNvSpPr/>
                <p:nvPr/>
              </p:nvSpPr>
              <p:spPr bwMode="auto">
                <a:xfrm>
                  <a:off x="5116513" y="2100264"/>
                  <a:ext cx="2189164" cy="1466849"/>
                </a:xfrm>
                <a:custGeom>
                  <a:avLst/>
                  <a:gdLst>
                    <a:gd name="T0" fmla="*/ 1882 w 2758"/>
                    <a:gd name="T1" fmla="*/ 1679 h 1847"/>
                    <a:gd name="T2" fmla="*/ 1702 w 2758"/>
                    <a:gd name="T3" fmla="*/ 1609 h 1847"/>
                    <a:gd name="T4" fmla="*/ 1852 w 2758"/>
                    <a:gd name="T5" fmla="*/ 1467 h 1847"/>
                    <a:gd name="T6" fmla="*/ 2017 w 2758"/>
                    <a:gd name="T7" fmla="*/ 1466 h 1847"/>
                    <a:gd name="T8" fmla="*/ 2162 w 2758"/>
                    <a:gd name="T9" fmla="*/ 1594 h 1847"/>
                    <a:gd name="T10" fmla="*/ 2188 w 2758"/>
                    <a:gd name="T11" fmla="*/ 1346 h 1847"/>
                    <a:gd name="T12" fmla="*/ 2225 w 2758"/>
                    <a:gd name="T13" fmla="*/ 1208 h 1847"/>
                    <a:gd name="T14" fmla="*/ 2311 w 2758"/>
                    <a:gd name="T15" fmla="*/ 1122 h 1847"/>
                    <a:gd name="T16" fmla="*/ 2493 w 2758"/>
                    <a:gd name="T17" fmla="*/ 1039 h 1847"/>
                    <a:gd name="T18" fmla="*/ 2544 w 2758"/>
                    <a:gd name="T19" fmla="*/ 946 h 1847"/>
                    <a:gd name="T20" fmla="*/ 2461 w 2758"/>
                    <a:gd name="T21" fmla="*/ 872 h 1847"/>
                    <a:gd name="T22" fmla="*/ 2464 w 2758"/>
                    <a:gd name="T23" fmla="*/ 817 h 1847"/>
                    <a:gd name="T24" fmla="*/ 2696 w 2758"/>
                    <a:gd name="T25" fmla="*/ 696 h 1847"/>
                    <a:gd name="T26" fmla="*/ 2595 w 2758"/>
                    <a:gd name="T27" fmla="*/ 616 h 1847"/>
                    <a:gd name="T28" fmla="*/ 2538 w 2758"/>
                    <a:gd name="T29" fmla="*/ 552 h 1847"/>
                    <a:gd name="T30" fmla="*/ 2497 w 2758"/>
                    <a:gd name="T31" fmla="*/ 544 h 1847"/>
                    <a:gd name="T32" fmla="*/ 2440 w 2758"/>
                    <a:gd name="T33" fmla="*/ 537 h 1847"/>
                    <a:gd name="T34" fmla="*/ 2354 w 2758"/>
                    <a:gd name="T35" fmla="*/ 422 h 1847"/>
                    <a:gd name="T36" fmla="*/ 2212 w 2758"/>
                    <a:gd name="T37" fmla="*/ 412 h 1847"/>
                    <a:gd name="T38" fmla="*/ 2186 w 2758"/>
                    <a:gd name="T39" fmla="*/ 686 h 1847"/>
                    <a:gd name="T40" fmla="*/ 2081 w 2758"/>
                    <a:gd name="T41" fmla="*/ 728 h 1847"/>
                    <a:gd name="T42" fmla="*/ 1919 w 2758"/>
                    <a:gd name="T43" fmla="*/ 622 h 1847"/>
                    <a:gd name="T44" fmla="*/ 1788 w 2758"/>
                    <a:gd name="T45" fmla="*/ 531 h 1847"/>
                    <a:gd name="T46" fmla="*/ 1860 w 2758"/>
                    <a:gd name="T47" fmla="*/ 370 h 1847"/>
                    <a:gd name="T48" fmla="*/ 1982 w 2758"/>
                    <a:gd name="T49" fmla="*/ 215 h 1847"/>
                    <a:gd name="T50" fmla="*/ 2073 w 2758"/>
                    <a:gd name="T51" fmla="*/ 120 h 1847"/>
                    <a:gd name="T52" fmla="*/ 2000 w 2758"/>
                    <a:gd name="T53" fmla="*/ 167 h 1847"/>
                    <a:gd name="T54" fmla="*/ 1927 w 2758"/>
                    <a:gd name="T55" fmla="*/ 109 h 1847"/>
                    <a:gd name="T56" fmla="*/ 1852 w 2758"/>
                    <a:gd name="T57" fmla="*/ 58 h 1847"/>
                    <a:gd name="T58" fmla="*/ 1774 w 2758"/>
                    <a:gd name="T59" fmla="*/ 11 h 1847"/>
                    <a:gd name="T60" fmla="*/ 1798 w 2758"/>
                    <a:gd name="T61" fmla="*/ 103 h 1847"/>
                    <a:gd name="T62" fmla="*/ 1681 w 2758"/>
                    <a:gd name="T63" fmla="*/ 155 h 1847"/>
                    <a:gd name="T64" fmla="*/ 1462 w 2758"/>
                    <a:gd name="T65" fmla="*/ 159 h 1847"/>
                    <a:gd name="T66" fmla="*/ 1393 w 2758"/>
                    <a:gd name="T67" fmla="*/ 189 h 1847"/>
                    <a:gd name="T68" fmla="*/ 1294 w 2758"/>
                    <a:gd name="T69" fmla="*/ 139 h 1847"/>
                    <a:gd name="T70" fmla="*/ 1053 w 2758"/>
                    <a:gd name="T71" fmla="*/ 69 h 1847"/>
                    <a:gd name="T72" fmla="*/ 923 w 2758"/>
                    <a:gd name="T73" fmla="*/ 59 h 1847"/>
                    <a:gd name="T74" fmla="*/ 688 w 2758"/>
                    <a:gd name="T75" fmla="*/ 93 h 1847"/>
                    <a:gd name="T76" fmla="*/ 352 w 2758"/>
                    <a:gd name="T77" fmla="*/ 14 h 1847"/>
                    <a:gd name="T78" fmla="*/ 215 w 2758"/>
                    <a:gd name="T79" fmla="*/ 23 h 1847"/>
                    <a:gd name="T80" fmla="*/ 47 w 2758"/>
                    <a:gd name="T81" fmla="*/ 158 h 1847"/>
                    <a:gd name="T82" fmla="*/ 92 w 2758"/>
                    <a:gd name="T83" fmla="*/ 243 h 1847"/>
                    <a:gd name="T84" fmla="*/ 101 w 2758"/>
                    <a:gd name="T85" fmla="*/ 312 h 1847"/>
                    <a:gd name="T86" fmla="*/ 126 w 2758"/>
                    <a:gd name="T87" fmla="*/ 347 h 1847"/>
                    <a:gd name="T88" fmla="*/ 61 w 2758"/>
                    <a:gd name="T89" fmla="*/ 512 h 1847"/>
                    <a:gd name="T90" fmla="*/ 125 w 2758"/>
                    <a:gd name="T91" fmla="*/ 511 h 1847"/>
                    <a:gd name="T92" fmla="*/ 183 w 2758"/>
                    <a:gd name="T93" fmla="*/ 578 h 1847"/>
                    <a:gd name="T94" fmla="*/ 93 w 2758"/>
                    <a:gd name="T95" fmla="*/ 666 h 1847"/>
                    <a:gd name="T96" fmla="*/ 340 w 2758"/>
                    <a:gd name="T97" fmla="*/ 489 h 1847"/>
                    <a:gd name="T98" fmla="*/ 373 w 2758"/>
                    <a:gd name="T99" fmla="*/ 523 h 1847"/>
                    <a:gd name="T100" fmla="*/ 464 w 2758"/>
                    <a:gd name="T101" fmla="*/ 438 h 1847"/>
                    <a:gd name="T102" fmla="*/ 587 w 2758"/>
                    <a:gd name="T103" fmla="*/ 494 h 1847"/>
                    <a:gd name="T104" fmla="*/ 736 w 2758"/>
                    <a:gd name="T105" fmla="*/ 571 h 1847"/>
                    <a:gd name="T106" fmla="*/ 827 w 2758"/>
                    <a:gd name="T107" fmla="*/ 650 h 1847"/>
                    <a:gd name="T108" fmla="*/ 1043 w 2758"/>
                    <a:gd name="T109" fmla="*/ 856 h 1847"/>
                    <a:gd name="T110" fmla="*/ 981 w 2758"/>
                    <a:gd name="T111" fmla="*/ 860 h 1847"/>
                    <a:gd name="T112" fmla="*/ 1063 w 2758"/>
                    <a:gd name="T113" fmla="*/ 1116 h 1847"/>
                    <a:gd name="T114" fmla="*/ 1219 w 2758"/>
                    <a:gd name="T115" fmla="*/ 1389 h 1847"/>
                    <a:gd name="T116" fmla="*/ 1428 w 2758"/>
                    <a:gd name="T117" fmla="*/ 1585 h 1847"/>
                    <a:gd name="T118" fmla="*/ 1319 w 2758"/>
                    <a:gd name="T119" fmla="*/ 1409 h 1847"/>
                    <a:gd name="T120" fmla="*/ 1482 w 2758"/>
                    <a:gd name="T121" fmla="*/ 1647 h 1847"/>
                    <a:gd name="T122" fmla="*/ 1612 w 2758"/>
                    <a:gd name="T123" fmla="*/ 1782 h 1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58" h="1847">
                      <a:moveTo>
                        <a:pt x="1783" y="1828"/>
                      </a:moveTo>
                      <a:lnTo>
                        <a:pt x="1783" y="1828"/>
                      </a:lnTo>
                      <a:lnTo>
                        <a:pt x="1785" y="1825"/>
                      </a:lnTo>
                      <a:lnTo>
                        <a:pt x="1791" y="1822"/>
                      </a:lnTo>
                      <a:lnTo>
                        <a:pt x="1813" y="1814"/>
                      </a:lnTo>
                      <a:lnTo>
                        <a:pt x="1876" y="1792"/>
                      </a:lnTo>
                      <a:lnTo>
                        <a:pt x="1940" y="1771"/>
                      </a:lnTo>
                      <a:lnTo>
                        <a:pt x="1962" y="1763"/>
                      </a:lnTo>
                      <a:lnTo>
                        <a:pt x="1968" y="1759"/>
                      </a:lnTo>
                      <a:lnTo>
                        <a:pt x="1971" y="1757"/>
                      </a:lnTo>
                      <a:lnTo>
                        <a:pt x="1971" y="1757"/>
                      </a:lnTo>
                      <a:lnTo>
                        <a:pt x="1987" y="1729"/>
                      </a:lnTo>
                      <a:lnTo>
                        <a:pt x="2002" y="1701"/>
                      </a:lnTo>
                      <a:lnTo>
                        <a:pt x="2002" y="1701"/>
                      </a:lnTo>
                      <a:lnTo>
                        <a:pt x="2001" y="1697"/>
                      </a:lnTo>
                      <a:lnTo>
                        <a:pt x="1998" y="1691"/>
                      </a:lnTo>
                      <a:lnTo>
                        <a:pt x="1995" y="1687"/>
                      </a:lnTo>
                      <a:lnTo>
                        <a:pt x="1989" y="1682"/>
                      </a:lnTo>
                      <a:lnTo>
                        <a:pt x="1984" y="1679"/>
                      </a:lnTo>
                      <a:lnTo>
                        <a:pt x="1977" y="1675"/>
                      </a:lnTo>
                      <a:lnTo>
                        <a:pt x="1964" y="1671"/>
                      </a:lnTo>
                      <a:lnTo>
                        <a:pt x="1949" y="1667"/>
                      </a:lnTo>
                      <a:lnTo>
                        <a:pt x="1934" y="1665"/>
                      </a:lnTo>
                      <a:lnTo>
                        <a:pt x="1919" y="1665"/>
                      </a:lnTo>
                      <a:lnTo>
                        <a:pt x="1906" y="1666"/>
                      </a:lnTo>
                      <a:lnTo>
                        <a:pt x="1906" y="1666"/>
                      </a:lnTo>
                      <a:lnTo>
                        <a:pt x="1900" y="1667"/>
                      </a:lnTo>
                      <a:lnTo>
                        <a:pt x="1894" y="1670"/>
                      </a:lnTo>
                      <a:lnTo>
                        <a:pt x="1888" y="1673"/>
                      </a:lnTo>
                      <a:lnTo>
                        <a:pt x="1882" y="1679"/>
                      </a:lnTo>
                      <a:lnTo>
                        <a:pt x="1867" y="1692"/>
                      </a:lnTo>
                      <a:lnTo>
                        <a:pt x="1859" y="1699"/>
                      </a:lnTo>
                      <a:lnTo>
                        <a:pt x="1850" y="1706"/>
                      </a:lnTo>
                      <a:lnTo>
                        <a:pt x="1840" y="1712"/>
                      </a:lnTo>
                      <a:lnTo>
                        <a:pt x="1828" y="1716"/>
                      </a:lnTo>
                      <a:lnTo>
                        <a:pt x="1817" y="1720"/>
                      </a:lnTo>
                      <a:lnTo>
                        <a:pt x="1803" y="1722"/>
                      </a:lnTo>
                      <a:lnTo>
                        <a:pt x="1789" y="1721"/>
                      </a:lnTo>
                      <a:lnTo>
                        <a:pt x="1773" y="1717"/>
                      </a:lnTo>
                      <a:lnTo>
                        <a:pt x="1755" y="1712"/>
                      </a:lnTo>
                      <a:lnTo>
                        <a:pt x="1735" y="1701"/>
                      </a:lnTo>
                      <a:lnTo>
                        <a:pt x="1735" y="1701"/>
                      </a:lnTo>
                      <a:lnTo>
                        <a:pt x="1731" y="1698"/>
                      </a:lnTo>
                      <a:lnTo>
                        <a:pt x="1727" y="1695"/>
                      </a:lnTo>
                      <a:lnTo>
                        <a:pt x="1725" y="1691"/>
                      </a:lnTo>
                      <a:lnTo>
                        <a:pt x="1723" y="1687"/>
                      </a:lnTo>
                      <a:lnTo>
                        <a:pt x="1719" y="1676"/>
                      </a:lnTo>
                      <a:lnTo>
                        <a:pt x="1717" y="1667"/>
                      </a:lnTo>
                      <a:lnTo>
                        <a:pt x="1715" y="1656"/>
                      </a:lnTo>
                      <a:lnTo>
                        <a:pt x="1711" y="1647"/>
                      </a:lnTo>
                      <a:lnTo>
                        <a:pt x="1709" y="1641"/>
                      </a:lnTo>
                      <a:lnTo>
                        <a:pt x="1706" y="1637"/>
                      </a:lnTo>
                      <a:lnTo>
                        <a:pt x="1701" y="1633"/>
                      </a:lnTo>
                      <a:lnTo>
                        <a:pt x="1697" y="1629"/>
                      </a:lnTo>
                      <a:lnTo>
                        <a:pt x="1697" y="1629"/>
                      </a:lnTo>
                      <a:lnTo>
                        <a:pt x="1695" y="1627"/>
                      </a:lnTo>
                      <a:lnTo>
                        <a:pt x="1695" y="1624"/>
                      </a:lnTo>
                      <a:lnTo>
                        <a:pt x="1698" y="1618"/>
                      </a:lnTo>
                      <a:lnTo>
                        <a:pt x="1701" y="1611"/>
                      </a:lnTo>
                      <a:lnTo>
                        <a:pt x="1702" y="1609"/>
                      </a:lnTo>
                      <a:lnTo>
                        <a:pt x="1703" y="1606"/>
                      </a:lnTo>
                      <a:lnTo>
                        <a:pt x="1703" y="1606"/>
                      </a:lnTo>
                      <a:lnTo>
                        <a:pt x="1701" y="1576"/>
                      </a:lnTo>
                      <a:lnTo>
                        <a:pt x="1701" y="1560"/>
                      </a:lnTo>
                      <a:lnTo>
                        <a:pt x="1701" y="1547"/>
                      </a:lnTo>
                      <a:lnTo>
                        <a:pt x="1705" y="1533"/>
                      </a:lnTo>
                      <a:lnTo>
                        <a:pt x="1709" y="1519"/>
                      </a:lnTo>
                      <a:lnTo>
                        <a:pt x="1712" y="1514"/>
                      </a:lnTo>
                      <a:lnTo>
                        <a:pt x="1716" y="1508"/>
                      </a:lnTo>
                      <a:lnTo>
                        <a:pt x="1720" y="1502"/>
                      </a:lnTo>
                      <a:lnTo>
                        <a:pt x="1726" y="1497"/>
                      </a:lnTo>
                      <a:lnTo>
                        <a:pt x="1726" y="1497"/>
                      </a:lnTo>
                      <a:lnTo>
                        <a:pt x="1735" y="1491"/>
                      </a:lnTo>
                      <a:lnTo>
                        <a:pt x="1744" y="1486"/>
                      </a:lnTo>
                      <a:lnTo>
                        <a:pt x="1765" y="1476"/>
                      </a:lnTo>
                      <a:lnTo>
                        <a:pt x="1765" y="1476"/>
                      </a:lnTo>
                      <a:lnTo>
                        <a:pt x="1769" y="1475"/>
                      </a:lnTo>
                      <a:lnTo>
                        <a:pt x="1775" y="1474"/>
                      </a:lnTo>
                      <a:lnTo>
                        <a:pt x="1785" y="1475"/>
                      </a:lnTo>
                      <a:lnTo>
                        <a:pt x="1797" y="1475"/>
                      </a:lnTo>
                      <a:lnTo>
                        <a:pt x="1802" y="1474"/>
                      </a:lnTo>
                      <a:lnTo>
                        <a:pt x="1807" y="1473"/>
                      </a:lnTo>
                      <a:lnTo>
                        <a:pt x="1807" y="1473"/>
                      </a:lnTo>
                      <a:lnTo>
                        <a:pt x="1814" y="1470"/>
                      </a:lnTo>
                      <a:lnTo>
                        <a:pt x="1821" y="1469"/>
                      </a:lnTo>
                      <a:lnTo>
                        <a:pt x="1827" y="1468"/>
                      </a:lnTo>
                      <a:lnTo>
                        <a:pt x="1833" y="1467"/>
                      </a:lnTo>
                      <a:lnTo>
                        <a:pt x="1833" y="1467"/>
                      </a:lnTo>
                      <a:lnTo>
                        <a:pt x="1842" y="1466"/>
                      </a:lnTo>
                      <a:lnTo>
                        <a:pt x="1852" y="1467"/>
                      </a:lnTo>
                      <a:lnTo>
                        <a:pt x="1861" y="1468"/>
                      </a:lnTo>
                      <a:lnTo>
                        <a:pt x="1872" y="1472"/>
                      </a:lnTo>
                      <a:lnTo>
                        <a:pt x="1881" y="1474"/>
                      </a:lnTo>
                      <a:lnTo>
                        <a:pt x="1891" y="1475"/>
                      </a:lnTo>
                      <a:lnTo>
                        <a:pt x="1900" y="1475"/>
                      </a:lnTo>
                      <a:lnTo>
                        <a:pt x="1905" y="1474"/>
                      </a:lnTo>
                      <a:lnTo>
                        <a:pt x="1909" y="1473"/>
                      </a:lnTo>
                      <a:lnTo>
                        <a:pt x="1909" y="1473"/>
                      </a:lnTo>
                      <a:lnTo>
                        <a:pt x="1915" y="1469"/>
                      </a:lnTo>
                      <a:lnTo>
                        <a:pt x="1919" y="1465"/>
                      </a:lnTo>
                      <a:lnTo>
                        <a:pt x="1924" y="1460"/>
                      </a:lnTo>
                      <a:lnTo>
                        <a:pt x="1927" y="1455"/>
                      </a:lnTo>
                      <a:lnTo>
                        <a:pt x="1941" y="1431"/>
                      </a:lnTo>
                      <a:lnTo>
                        <a:pt x="1941" y="1431"/>
                      </a:lnTo>
                      <a:lnTo>
                        <a:pt x="1946" y="1424"/>
                      </a:lnTo>
                      <a:lnTo>
                        <a:pt x="1951" y="1419"/>
                      </a:lnTo>
                      <a:lnTo>
                        <a:pt x="1957" y="1416"/>
                      </a:lnTo>
                      <a:lnTo>
                        <a:pt x="1963" y="1414"/>
                      </a:lnTo>
                      <a:lnTo>
                        <a:pt x="1970" y="1412"/>
                      </a:lnTo>
                      <a:lnTo>
                        <a:pt x="1975" y="1412"/>
                      </a:lnTo>
                      <a:lnTo>
                        <a:pt x="1982" y="1414"/>
                      </a:lnTo>
                      <a:lnTo>
                        <a:pt x="1988" y="1416"/>
                      </a:lnTo>
                      <a:lnTo>
                        <a:pt x="1988" y="1416"/>
                      </a:lnTo>
                      <a:lnTo>
                        <a:pt x="1995" y="1420"/>
                      </a:lnTo>
                      <a:lnTo>
                        <a:pt x="2000" y="1426"/>
                      </a:lnTo>
                      <a:lnTo>
                        <a:pt x="2005" y="1433"/>
                      </a:lnTo>
                      <a:lnTo>
                        <a:pt x="2009" y="1441"/>
                      </a:lnTo>
                      <a:lnTo>
                        <a:pt x="2013" y="1449"/>
                      </a:lnTo>
                      <a:lnTo>
                        <a:pt x="2015" y="1458"/>
                      </a:lnTo>
                      <a:lnTo>
                        <a:pt x="2017" y="1466"/>
                      </a:lnTo>
                      <a:lnTo>
                        <a:pt x="2018" y="1475"/>
                      </a:lnTo>
                      <a:lnTo>
                        <a:pt x="2018" y="1475"/>
                      </a:lnTo>
                      <a:lnTo>
                        <a:pt x="2024" y="1472"/>
                      </a:lnTo>
                      <a:lnTo>
                        <a:pt x="2031" y="1469"/>
                      </a:lnTo>
                      <a:lnTo>
                        <a:pt x="2037" y="1467"/>
                      </a:lnTo>
                      <a:lnTo>
                        <a:pt x="2043" y="1465"/>
                      </a:lnTo>
                      <a:lnTo>
                        <a:pt x="2043" y="1465"/>
                      </a:lnTo>
                      <a:lnTo>
                        <a:pt x="2047" y="1476"/>
                      </a:lnTo>
                      <a:lnTo>
                        <a:pt x="2051" y="1486"/>
                      </a:lnTo>
                      <a:lnTo>
                        <a:pt x="2064" y="1506"/>
                      </a:lnTo>
                      <a:lnTo>
                        <a:pt x="2076" y="1525"/>
                      </a:lnTo>
                      <a:lnTo>
                        <a:pt x="2082" y="1535"/>
                      </a:lnTo>
                      <a:lnTo>
                        <a:pt x="2087" y="1546"/>
                      </a:lnTo>
                      <a:lnTo>
                        <a:pt x="2087" y="1546"/>
                      </a:lnTo>
                      <a:lnTo>
                        <a:pt x="2092" y="1556"/>
                      </a:lnTo>
                      <a:lnTo>
                        <a:pt x="2099" y="1566"/>
                      </a:lnTo>
                      <a:lnTo>
                        <a:pt x="2106" y="1575"/>
                      </a:lnTo>
                      <a:lnTo>
                        <a:pt x="2114" y="1583"/>
                      </a:lnTo>
                      <a:lnTo>
                        <a:pt x="2122" y="1591"/>
                      </a:lnTo>
                      <a:lnTo>
                        <a:pt x="2131" y="1598"/>
                      </a:lnTo>
                      <a:lnTo>
                        <a:pt x="2140" y="1605"/>
                      </a:lnTo>
                      <a:lnTo>
                        <a:pt x="2150" y="1610"/>
                      </a:lnTo>
                      <a:lnTo>
                        <a:pt x="2150" y="1610"/>
                      </a:lnTo>
                      <a:lnTo>
                        <a:pt x="2150" y="1607"/>
                      </a:lnTo>
                      <a:lnTo>
                        <a:pt x="2151" y="1605"/>
                      </a:lnTo>
                      <a:lnTo>
                        <a:pt x="2155" y="1602"/>
                      </a:lnTo>
                      <a:lnTo>
                        <a:pt x="2157" y="1600"/>
                      </a:lnTo>
                      <a:lnTo>
                        <a:pt x="2161" y="1599"/>
                      </a:lnTo>
                      <a:lnTo>
                        <a:pt x="2162" y="1597"/>
                      </a:lnTo>
                      <a:lnTo>
                        <a:pt x="2162" y="1594"/>
                      </a:lnTo>
                      <a:lnTo>
                        <a:pt x="2159" y="1592"/>
                      </a:lnTo>
                      <a:lnTo>
                        <a:pt x="2159" y="1592"/>
                      </a:lnTo>
                      <a:lnTo>
                        <a:pt x="2149" y="1586"/>
                      </a:lnTo>
                      <a:lnTo>
                        <a:pt x="2145" y="1584"/>
                      </a:lnTo>
                      <a:lnTo>
                        <a:pt x="2142" y="1580"/>
                      </a:lnTo>
                      <a:lnTo>
                        <a:pt x="2142" y="1580"/>
                      </a:lnTo>
                      <a:lnTo>
                        <a:pt x="2137" y="1564"/>
                      </a:lnTo>
                      <a:lnTo>
                        <a:pt x="2133" y="1547"/>
                      </a:lnTo>
                      <a:lnTo>
                        <a:pt x="2130" y="1531"/>
                      </a:lnTo>
                      <a:lnTo>
                        <a:pt x="2128" y="1514"/>
                      </a:lnTo>
                      <a:lnTo>
                        <a:pt x="2124" y="1480"/>
                      </a:lnTo>
                      <a:lnTo>
                        <a:pt x="2121" y="1444"/>
                      </a:lnTo>
                      <a:lnTo>
                        <a:pt x="2121" y="1444"/>
                      </a:lnTo>
                      <a:lnTo>
                        <a:pt x="2120" y="1440"/>
                      </a:lnTo>
                      <a:lnTo>
                        <a:pt x="2117" y="1434"/>
                      </a:lnTo>
                      <a:lnTo>
                        <a:pt x="2111" y="1425"/>
                      </a:lnTo>
                      <a:lnTo>
                        <a:pt x="2108" y="1420"/>
                      </a:lnTo>
                      <a:lnTo>
                        <a:pt x="2106" y="1416"/>
                      </a:lnTo>
                      <a:lnTo>
                        <a:pt x="2106" y="1410"/>
                      </a:lnTo>
                      <a:lnTo>
                        <a:pt x="2107" y="1405"/>
                      </a:lnTo>
                      <a:lnTo>
                        <a:pt x="2107" y="1405"/>
                      </a:lnTo>
                      <a:lnTo>
                        <a:pt x="2113" y="1393"/>
                      </a:lnTo>
                      <a:lnTo>
                        <a:pt x="2120" y="1384"/>
                      </a:lnTo>
                      <a:lnTo>
                        <a:pt x="2128" y="1376"/>
                      </a:lnTo>
                      <a:lnTo>
                        <a:pt x="2137" y="1369"/>
                      </a:lnTo>
                      <a:lnTo>
                        <a:pt x="2146" y="1364"/>
                      </a:lnTo>
                      <a:lnTo>
                        <a:pt x="2156" y="1359"/>
                      </a:lnTo>
                      <a:lnTo>
                        <a:pt x="2179" y="1351"/>
                      </a:lnTo>
                      <a:lnTo>
                        <a:pt x="2179" y="1351"/>
                      </a:lnTo>
                      <a:lnTo>
                        <a:pt x="2188" y="1346"/>
                      </a:lnTo>
                      <a:lnTo>
                        <a:pt x="2196" y="1341"/>
                      </a:lnTo>
                      <a:lnTo>
                        <a:pt x="2203" y="1334"/>
                      </a:lnTo>
                      <a:lnTo>
                        <a:pt x="2207" y="1326"/>
                      </a:lnTo>
                      <a:lnTo>
                        <a:pt x="2209" y="1317"/>
                      </a:lnTo>
                      <a:lnTo>
                        <a:pt x="2211" y="1308"/>
                      </a:lnTo>
                      <a:lnTo>
                        <a:pt x="2209" y="1300"/>
                      </a:lnTo>
                      <a:lnTo>
                        <a:pt x="2205" y="1291"/>
                      </a:lnTo>
                      <a:lnTo>
                        <a:pt x="2205" y="1291"/>
                      </a:lnTo>
                      <a:lnTo>
                        <a:pt x="2198" y="1279"/>
                      </a:lnTo>
                      <a:lnTo>
                        <a:pt x="2192" y="1268"/>
                      </a:lnTo>
                      <a:lnTo>
                        <a:pt x="2191" y="1261"/>
                      </a:lnTo>
                      <a:lnTo>
                        <a:pt x="2190" y="1256"/>
                      </a:lnTo>
                      <a:lnTo>
                        <a:pt x="2190" y="1249"/>
                      </a:lnTo>
                      <a:lnTo>
                        <a:pt x="2191" y="1243"/>
                      </a:lnTo>
                      <a:lnTo>
                        <a:pt x="2191" y="1243"/>
                      </a:lnTo>
                      <a:lnTo>
                        <a:pt x="2194" y="1242"/>
                      </a:lnTo>
                      <a:lnTo>
                        <a:pt x="2197" y="1241"/>
                      </a:lnTo>
                      <a:lnTo>
                        <a:pt x="2198" y="1238"/>
                      </a:lnTo>
                      <a:lnTo>
                        <a:pt x="2199" y="1236"/>
                      </a:lnTo>
                      <a:lnTo>
                        <a:pt x="2200" y="1233"/>
                      </a:lnTo>
                      <a:lnTo>
                        <a:pt x="2199" y="1227"/>
                      </a:lnTo>
                      <a:lnTo>
                        <a:pt x="2199" y="1227"/>
                      </a:lnTo>
                      <a:lnTo>
                        <a:pt x="2213" y="1228"/>
                      </a:lnTo>
                      <a:lnTo>
                        <a:pt x="2219" y="1228"/>
                      </a:lnTo>
                      <a:lnTo>
                        <a:pt x="2223" y="1226"/>
                      </a:lnTo>
                      <a:lnTo>
                        <a:pt x="2223" y="1226"/>
                      </a:lnTo>
                      <a:lnTo>
                        <a:pt x="2228" y="1221"/>
                      </a:lnTo>
                      <a:lnTo>
                        <a:pt x="2229" y="1217"/>
                      </a:lnTo>
                      <a:lnTo>
                        <a:pt x="2228" y="1212"/>
                      </a:lnTo>
                      <a:lnTo>
                        <a:pt x="2225" y="1208"/>
                      </a:lnTo>
                      <a:lnTo>
                        <a:pt x="2223" y="1203"/>
                      </a:lnTo>
                      <a:lnTo>
                        <a:pt x="2221" y="1199"/>
                      </a:lnTo>
                      <a:lnTo>
                        <a:pt x="2220" y="1194"/>
                      </a:lnTo>
                      <a:lnTo>
                        <a:pt x="2221" y="1188"/>
                      </a:lnTo>
                      <a:lnTo>
                        <a:pt x="2221" y="1188"/>
                      </a:lnTo>
                      <a:lnTo>
                        <a:pt x="2224" y="1184"/>
                      </a:lnTo>
                      <a:lnTo>
                        <a:pt x="2228" y="1179"/>
                      </a:lnTo>
                      <a:lnTo>
                        <a:pt x="2232" y="1177"/>
                      </a:lnTo>
                      <a:lnTo>
                        <a:pt x="2237" y="1176"/>
                      </a:lnTo>
                      <a:lnTo>
                        <a:pt x="2241" y="1175"/>
                      </a:lnTo>
                      <a:lnTo>
                        <a:pt x="2246" y="1175"/>
                      </a:lnTo>
                      <a:lnTo>
                        <a:pt x="2256" y="1176"/>
                      </a:lnTo>
                      <a:lnTo>
                        <a:pt x="2267" y="1177"/>
                      </a:lnTo>
                      <a:lnTo>
                        <a:pt x="2278" y="1178"/>
                      </a:lnTo>
                      <a:lnTo>
                        <a:pt x="2282" y="1178"/>
                      </a:lnTo>
                      <a:lnTo>
                        <a:pt x="2287" y="1178"/>
                      </a:lnTo>
                      <a:lnTo>
                        <a:pt x="2291" y="1176"/>
                      </a:lnTo>
                      <a:lnTo>
                        <a:pt x="2295" y="1174"/>
                      </a:lnTo>
                      <a:lnTo>
                        <a:pt x="2295" y="1174"/>
                      </a:lnTo>
                      <a:lnTo>
                        <a:pt x="2297" y="1171"/>
                      </a:lnTo>
                      <a:lnTo>
                        <a:pt x="2298" y="1169"/>
                      </a:lnTo>
                      <a:lnTo>
                        <a:pt x="2299" y="1163"/>
                      </a:lnTo>
                      <a:lnTo>
                        <a:pt x="2297" y="1150"/>
                      </a:lnTo>
                      <a:lnTo>
                        <a:pt x="2297" y="1142"/>
                      </a:lnTo>
                      <a:lnTo>
                        <a:pt x="2297" y="1135"/>
                      </a:lnTo>
                      <a:lnTo>
                        <a:pt x="2299" y="1129"/>
                      </a:lnTo>
                      <a:lnTo>
                        <a:pt x="2302" y="1127"/>
                      </a:lnTo>
                      <a:lnTo>
                        <a:pt x="2304" y="1125"/>
                      </a:lnTo>
                      <a:lnTo>
                        <a:pt x="2304" y="1125"/>
                      </a:lnTo>
                      <a:lnTo>
                        <a:pt x="2311" y="1122"/>
                      </a:lnTo>
                      <a:lnTo>
                        <a:pt x="2316" y="1121"/>
                      </a:lnTo>
                      <a:lnTo>
                        <a:pt x="2323" y="1120"/>
                      </a:lnTo>
                      <a:lnTo>
                        <a:pt x="2331" y="1120"/>
                      </a:lnTo>
                      <a:lnTo>
                        <a:pt x="2346" y="1121"/>
                      </a:lnTo>
                      <a:lnTo>
                        <a:pt x="2354" y="1121"/>
                      </a:lnTo>
                      <a:lnTo>
                        <a:pt x="2361" y="1120"/>
                      </a:lnTo>
                      <a:lnTo>
                        <a:pt x="2361" y="1120"/>
                      </a:lnTo>
                      <a:lnTo>
                        <a:pt x="2369" y="1119"/>
                      </a:lnTo>
                      <a:lnTo>
                        <a:pt x="2374" y="1116"/>
                      </a:lnTo>
                      <a:lnTo>
                        <a:pt x="2379" y="1111"/>
                      </a:lnTo>
                      <a:lnTo>
                        <a:pt x="2381" y="1107"/>
                      </a:lnTo>
                      <a:lnTo>
                        <a:pt x="2383" y="1101"/>
                      </a:lnTo>
                      <a:lnTo>
                        <a:pt x="2383" y="1095"/>
                      </a:lnTo>
                      <a:lnTo>
                        <a:pt x="2383" y="1082"/>
                      </a:lnTo>
                      <a:lnTo>
                        <a:pt x="2382" y="1069"/>
                      </a:lnTo>
                      <a:lnTo>
                        <a:pt x="2382" y="1055"/>
                      </a:lnTo>
                      <a:lnTo>
                        <a:pt x="2382" y="1050"/>
                      </a:lnTo>
                      <a:lnTo>
                        <a:pt x="2383" y="1044"/>
                      </a:lnTo>
                      <a:lnTo>
                        <a:pt x="2386" y="1039"/>
                      </a:lnTo>
                      <a:lnTo>
                        <a:pt x="2389" y="1035"/>
                      </a:lnTo>
                      <a:lnTo>
                        <a:pt x="2389" y="1035"/>
                      </a:lnTo>
                      <a:lnTo>
                        <a:pt x="2396" y="1030"/>
                      </a:lnTo>
                      <a:lnTo>
                        <a:pt x="2402" y="1027"/>
                      </a:lnTo>
                      <a:lnTo>
                        <a:pt x="2409" y="1025"/>
                      </a:lnTo>
                      <a:lnTo>
                        <a:pt x="2415" y="1023"/>
                      </a:lnTo>
                      <a:lnTo>
                        <a:pt x="2423" y="1023"/>
                      </a:lnTo>
                      <a:lnTo>
                        <a:pt x="2430" y="1023"/>
                      </a:lnTo>
                      <a:lnTo>
                        <a:pt x="2445" y="1027"/>
                      </a:lnTo>
                      <a:lnTo>
                        <a:pt x="2477" y="1036"/>
                      </a:lnTo>
                      <a:lnTo>
                        <a:pt x="2493" y="1039"/>
                      </a:lnTo>
                      <a:lnTo>
                        <a:pt x="2501" y="1039"/>
                      </a:lnTo>
                      <a:lnTo>
                        <a:pt x="2509" y="1039"/>
                      </a:lnTo>
                      <a:lnTo>
                        <a:pt x="2509" y="1039"/>
                      </a:lnTo>
                      <a:lnTo>
                        <a:pt x="2513" y="1038"/>
                      </a:lnTo>
                      <a:lnTo>
                        <a:pt x="2517" y="1035"/>
                      </a:lnTo>
                      <a:lnTo>
                        <a:pt x="2520" y="1030"/>
                      </a:lnTo>
                      <a:lnTo>
                        <a:pt x="2522" y="1026"/>
                      </a:lnTo>
                      <a:lnTo>
                        <a:pt x="2528" y="1016"/>
                      </a:lnTo>
                      <a:lnTo>
                        <a:pt x="2530" y="1012"/>
                      </a:lnTo>
                      <a:lnTo>
                        <a:pt x="2535" y="1009"/>
                      </a:lnTo>
                      <a:lnTo>
                        <a:pt x="2535" y="1009"/>
                      </a:lnTo>
                      <a:lnTo>
                        <a:pt x="2546" y="1003"/>
                      </a:lnTo>
                      <a:lnTo>
                        <a:pt x="2560" y="998"/>
                      </a:lnTo>
                      <a:lnTo>
                        <a:pt x="2587" y="989"/>
                      </a:lnTo>
                      <a:lnTo>
                        <a:pt x="2600" y="984"/>
                      </a:lnTo>
                      <a:lnTo>
                        <a:pt x="2604" y="980"/>
                      </a:lnTo>
                      <a:lnTo>
                        <a:pt x="2609" y="977"/>
                      </a:lnTo>
                      <a:lnTo>
                        <a:pt x="2612" y="972"/>
                      </a:lnTo>
                      <a:lnTo>
                        <a:pt x="2614" y="968"/>
                      </a:lnTo>
                      <a:lnTo>
                        <a:pt x="2615" y="962"/>
                      </a:lnTo>
                      <a:lnTo>
                        <a:pt x="2614" y="956"/>
                      </a:lnTo>
                      <a:lnTo>
                        <a:pt x="2614" y="956"/>
                      </a:lnTo>
                      <a:lnTo>
                        <a:pt x="2613" y="952"/>
                      </a:lnTo>
                      <a:lnTo>
                        <a:pt x="2611" y="948"/>
                      </a:lnTo>
                      <a:lnTo>
                        <a:pt x="2608" y="946"/>
                      </a:lnTo>
                      <a:lnTo>
                        <a:pt x="2604" y="945"/>
                      </a:lnTo>
                      <a:lnTo>
                        <a:pt x="2595" y="943"/>
                      </a:lnTo>
                      <a:lnTo>
                        <a:pt x="2583" y="944"/>
                      </a:lnTo>
                      <a:lnTo>
                        <a:pt x="2557" y="945"/>
                      </a:lnTo>
                      <a:lnTo>
                        <a:pt x="2544" y="946"/>
                      </a:lnTo>
                      <a:lnTo>
                        <a:pt x="2532" y="945"/>
                      </a:lnTo>
                      <a:lnTo>
                        <a:pt x="2532" y="945"/>
                      </a:lnTo>
                      <a:lnTo>
                        <a:pt x="2525" y="943"/>
                      </a:lnTo>
                      <a:lnTo>
                        <a:pt x="2514" y="937"/>
                      </a:lnTo>
                      <a:lnTo>
                        <a:pt x="2510" y="933"/>
                      </a:lnTo>
                      <a:lnTo>
                        <a:pt x="2504" y="929"/>
                      </a:lnTo>
                      <a:lnTo>
                        <a:pt x="2501" y="923"/>
                      </a:lnTo>
                      <a:lnTo>
                        <a:pt x="2497" y="918"/>
                      </a:lnTo>
                      <a:lnTo>
                        <a:pt x="2497" y="918"/>
                      </a:lnTo>
                      <a:lnTo>
                        <a:pt x="2496" y="915"/>
                      </a:lnTo>
                      <a:lnTo>
                        <a:pt x="2496" y="913"/>
                      </a:lnTo>
                      <a:lnTo>
                        <a:pt x="2498" y="907"/>
                      </a:lnTo>
                      <a:lnTo>
                        <a:pt x="2502" y="902"/>
                      </a:lnTo>
                      <a:lnTo>
                        <a:pt x="2506" y="895"/>
                      </a:lnTo>
                      <a:lnTo>
                        <a:pt x="2511" y="889"/>
                      </a:lnTo>
                      <a:lnTo>
                        <a:pt x="2513" y="884"/>
                      </a:lnTo>
                      <a:lnTo>
                        <a:pt x="2514" y="880"/>
                      </a:lnTo>
                      <a:lnTo>
                        <a:pt x="2513" y="878"/>
                      </a:lnTo>
                      <a:lnTo>
                        <a:pt x="2512" y="876"/>
                      </a:lnTo>
                      <a:lnTo>
                        <a:pt x="2511" y="872"/>
                      </a:lnTo>
                      <a:lnTo>
                        <a:pt x="2511" y="872"/>
                      </a:lnTo>
                      <a:lnTo>
                        <a:pt x="2506" y="870"/>
                      </a:lnTo>
                      <a:lnTo>
                        <a:pt x="2501" y="868"/>
                      </a:lnTo>
                      <a:lnTo>
                        <a:pt x="2494" y="867"/>
                      </a:lnTo>
                      <a:lnTo>
                        <a:pt x="2487" y="865"/>
                      </a:lnTo>
                      <a:lnTo>
                        <a:pt x="2480" y="867"/>
                      </a:lnTo>
                      <a:lnTo>
                        <a:pt x="2473" y="868"/>
                      </a:lnTo>
                      <a:lnTo>
                        <a:pt x="2467" y="870"/>
                      </a:lnTo>
                      <a:lnTo>
                        <a:pt x="2461" y="872"/>
                      </a:lnTo>
                      <a:lnTo>
                        <a:pt x="2461" y="872"/>
                      </a:lnTo>
                      <a:lnTo>
                        <a:pt x="2445" y="881"/>
                      </a:lnTo>
                      <a:lnTo>
                        <a:pt x="2437" y="886"/>
                      </a:lnTo>
                      <a:lnTo>
                        <a:pt x="2429" y="889"/>
                      </a:lnTo>
                      <a:lnTo>
                        <a:pt x="2420" y="890"/>
                      </a:lnTo>
                      <a:lnTo>
                        <a:pt x="2412" y="890"/>
                      </a:lnTo>
                      <a:lnTo>
                        <a:pt x="2405" y="889"/>
                      </a:lnTo>
                      <a:lnTo>
                        <a:pt x="2398" y="886"/>
                      </a:lnTo>
                      <a:lnTo>
                        <a:pt x="2398" y="886"/>
                      </a:lnTo>
                      <a:lnTo>
                        <a:pt x="2395" y="885"/>
                      </a:lnTo>
                      <a:lnTo>
                        <a:pt x="2394" y="881"/>
                      </a:lnTo>
                      <a:lnTo>
                        <a:pt x="2391" y="877"/>
                      </a:lnTo>
                      <a:lnTo>
                        <a:pt x="2391" y="870"/>
                      </a:lnTo>
                      <a:lnTo>
                        <a:pt x="2394" y="863"/>
                      </a:lnTo>
                      <a:lnTo>
                        <a:pt x="2398" y="856"/>
                      </a:lnTo>
                      <a:lnTo>
                        <a:pt x="2403" y="851"/>
                      </a:lnTo>
                      <a:lnTo>
                        <a:pt x="2410" y="845"/>
                      </a:lnTo>
                      <a:lnTo>
                        <a:pt x="2415" y="840"/>
                      </a:lnTo>
                      <a:lnTo>
                        <a:pt x="2415" y="840"/>
                      </a:lnTo>
                      <a:lnTo>
                        <a:pt x="2420" y="839"/>
                      </a:lnTo>
                      <a:lnTo>
                        <a:pt x="2424" y="839"/>
                      </a:lnTo>
                      <a:lnTo>
                        <a:pt x="2430" y="839"/>
                      </a:lnTo>
                      <a:lnTo>
                        <a:pt x="2435" y="839"/>
                      </a:lnTo>
                      <a:lnTo>
                        <a:pt x="2435" y="839"/>
                      </a:lnTo>
                      <a:lnTo>
                        <a:pt x="2439" y="837"/>
                      </a:lnTo>
                      <a:lnTo>
                        <a:pt x="2443" y="834"/>
                      </a:lnTo>
                      <a:lnTo>
                        <a:pt x="2451" y="827"/>
                      </a:lnTo>
                      <a:lnTo>
                        <a:pt x="2457" y="821"/>
                      </a:lnTo>
                      <a:lnTo>
                        <a:pt x="2461" y="818"/>
                      </a:lnTo>
                      <a:lnTo>
                        <a:pt x="2464" y="817"/>
                      </a:lnTo>
                      <a:lnTo>
                        <a:pt x="2464" y="817"/>
                      </a:lnTo>
                      <a:lnTo>
                        <a:pt x="2478" y="815"/>
                      </a:lnTo>
                      <a:lnTo>
                        <a:pt x="2490" y="814"/>
                      </a:lnTo>
                      <a:lnTo>
                        <a:pt x="2504" y="815"/>
                      </a:lnTo>
                      <a:lnTo>
                        <a:pt x="2517" y="818"/>
                      </a:lnTo>
                      <a:lnTo>
                        <a:pt x="2542" y="822"/>
                      </a:lnTo>
                      <a:lnTo>
                        <a:pt x="2554" y="824"/>
                      </a:lnTo>
                      <a:lnTo>
                        <a:pt x="2568" y="826"/>
                      </a:lnTo>
                      <a:lnTo>
                        <a:pt x="2568" y="826"/>
                      </a:lnTo>
                      <a:lnTo>
                        <a:pt x="2587" y="827"/>
                      </a:lnTo>
                      <a:lnTo>
                        <a:pt x="2596" y="827"/>
                      </a:lnTo>
                      <a:lnTo>
                        <a:pt x="2606" y="827"/>
                      </a:lnTo>
                      <a:lnTo>
                        <a:pt x="2617" y="826"/>
                      </a:lnTo>
                      <a:lnTo>
                        <a:pt x="2627" y="823"/>
                      </a:lnTo>
                      <a:lnTo>
                        <a:pt x="2636" y="819"/>
                      </a:lnTo>
                      <a:lnTo>
                        <a:pt x="2644" y="813"/>
                      </a:lnTo>
                      <a:lnTo>
                        <a:pt x="2644" y="813"/>
                      </a:lnTo>
                      <a:lnTo>
                        <a:pt x="2686" y="779"/>
                      </a:lnTo>
                      <a:lnTo>
                        <a:pt x="2727" y="746"/>
                      </a:lnTo>
                      <a:lnTo>
                        <a:pt x="2727" y="746"/>
                      </a:lnTo>
                      <a:lnTo>
                        <a:pt x="2738" y="737"/>
                      </a:lnTo>
                      <a:lnTo>
                        <a:pt x="2744" y="731"/>
                      </a:lnTo>
                      <a:lnTo>
                        <a:pt x="2750" y="724"/>
                      </a:lnTo>
                      <a:lnTo>
                        <a:pt x="2753" y="718"/>
                      </a:lnTo>
                      <a:lnTo>
                        <a:pt x="2757" y="711"/>
                      </a:lnTo>
                      <a:lnTo>
                        <a:pt x="2758" y="703"/>
                      </a:lnTo>
                      <a:lnTo>
                        <a:pt x="2758" y="694"/>
                      </a:lnTo>
                      <a:lnTo>
                        <a:pt x="2758" y="694"/>
                      </a:lnTo>
                      <a:lnTo>
                        <a:pt x="2737" y="695"/>
                      </a:lnTo>
                      <a:lnTo>
                        <a:pt x="2717" y="696"/>
                      </a:lnTo>
                      <a:lnTo>
                        <a:pt x="2696" y="696"/>
                      </a:lnTo>
                      <a:lnTo>
                        <a:pt x="2675" y="697"/>
                      </a:lnTo>
                      <a:lnTo>
                        <a:pt x="2675" y="697"/>
                      </a:lnTo>
                      <a:lnTo>
                        <a:pt x="2671" y="697"/>
                      </a:lnTo>
                      <a:lnTo>
                        <a:pt x="2667" y="695"/>
                      </a:lnTo>
                      <a:lnTo>
                        <a:pt x="2663" y="691"/>
                      </a:lnTo>
                      <a:lnTo>
                        <a:pt x="2660" y="688"/>
                      </a:lnTo>
                      <a:lnTo>
                        <a:pt x="2660" y="688"/>
                      </a:lnTo>
                      <a:lnTo>
                        <a:pt x="2669" y="686"/>
                      </a:lnTo>
                      <a:lnTo>
                        <a:pt x="2677" y="682"/>
                      </a:lnTo>
                      <a:lnTo>
                        <a:pt x="2679" y="680"/>
                      </a:lnTo>
                      <a:lnTo>
                        <a:pt x="2680" y="677"/>
                      </a:lnTo>
                      <a:lnTo>
                        <a:pt x="2680" y="673"/>
                      </a:lnTo>
                      <a:lnTo>
                        <a:pt x="2678" y="669"/>
                      </a:lnTo>
                      <a:lnTo>
                        <a:pt x="2678" y="669"/>
                      </a:lnTo>
                      <a:lnTo>
                        <a:pt x="2675" y="664"/>
                      </a:lnTo>
                      <a:lnTo>
                        <a:pt x="2670" y="662"/>
                      </a:lnTo>
                      <a:lnTo>
                        <a:pt x="2667" y="660"/>
                      </a:lnTo>
                      <a:lnTo>
                        <a:pt x="2662" y="658"/>
                      </a:lnTo>
                      <a:lnTo>
                        <a:pt x="2653" y="657"/>
                      </a:lnTo>
                      <a:lnTo>
                        <a:pt x="2641" y="656"/>
                      </a:lnTo>
                      <a:lnTo>
                        <a:pt x="2641" y="656"/>
                      </a:lnTo>
                      <a:lnTo>
                        <a:pt x="2634" y="654"/>
                      </a:lnTo>
                      <a:lnTo>
                        <a:pt x="2626" y="650"/>
                      </a:lnTo>
                      <a:lnTo>
                        <a:pt x="2619" y="646"/>
                      </a:lnTo>
                      <a:lnTo>
                        <a:pt x="2612" y="641"/>
                      </a:lnTo>
                      <a:lnTo>
                        <a:pt x="2606" y="636"/>
                      </a:lnTo>
                      <a:lnTo>
                        <a:pt x="2602" y="629"/>
                      </a:lnTo>
                      <a:lnTo>
                        <a:pt x="2598" y="622"/>
                      </a:lnTo>
                      <a:lnTo>
                        <a:pt x="2595" y="616"/>
                      </a:lnTo>
                      <a:lnTo>
                        <a:pt x="2595" y="616"/>
                      </a:lnTo>
                      <a:lnTo>
                        <a:pt x="2587" y="594"/>
                      </a:lnTo>
                      <a:lnTo>
                        <a:pt x="2581" y="583"/>
                      </a:lnTo>
                      <a:lnTo>
                        <a:pt x="2576" y="573"/>
                      </a:lnTo>
                      <a:lnTo>
                        <a:pt x="2576" y="573"/>
                      </a:lnTo>
                      <a:lnTo>
                        <a:pt x="2570" y="569"/>
                      </a:lnTo>
                      <a:lnTo>
                        <a:pt x="2563" y="565"/>
                      </a:lnTo>
                      <a:lnTo>
                        <a:pt x="2557" y="561"/>
                      </a:lnTo>
                      <a:lnTo>
                        <a:pt x="2556" y="558"/>
                      </a:lnTo>
                      <a:lnTo>
                        <a:pt x="2555" y="556"/>
                      </a:lnTo>
                      <a:lnTo>
                        <a:pt x="2555" y="556"/>
                      </a:lnTo>
                      <a:lnTo>
                        <a:pt x="2553" y="552"/>
                      </a:lnTo>
                      <a:lnTo>
                        <a:pt x="2552" y="548"/>
                      </a:lnTo>
                      <a:lnTo>
                        <a:pt x="2548" y="546"/>
                      </a:lnTo>
                      <a:lnTo>
                        <a:pt x="2545" y="544"/>
                      </a:lnTo>
                      <a:lnTo>
                        <a:pt x="2539" y="541"/>
                      </a:lnTo>
                      <a:lnTo>
                        <a:pt x="2536" y="539"/>
                      </a:lnTo>
                      <a:lnTo>
                        <a:pt x="2532" y="537"/>
                      </a:lnTo>
                      <a:lnTo>
                        <a:pt x="2532" y="537"/>
                      </a:lnTo>
                      <a:lnTo>
                        <a:pt x="2534" y="540"/>
                      </a:lnTo>
                      <a:lnTo>
                        <a:pt x="2532" y="542"/>
                      </a:lnTo>
                      <a:lnTo>
                        <a:pt x="2530" y="547"/>
                      </a:lnTo>
                      <a:lnTo>
                        <a:pt x="2527" y="552"/>
                      </a:lnTo>
                      <a:lnTo>
                        <a:pt x="2527" y="554"/>
                      </a:lnTo>
                      <a:lnTo>
                        <a:pt x="2529" y="556"/>
                      </a:lnTo>
                      <a:lnTo>
                        <a:pt x="2529" y="556"/>
                      </a:lnTo>
                      <a:lnTo>
                        <a:pt x="2531" y="557"/>
                      </a:lnTo>
                      <a:lnTo>
                        <a:pt x="2534" y="557"/>
                      </a:lnTo>
                      <a:lnTo>
                        <a:pt x="2536" y="555"/>
                      </a:lnTo>
                      <a:lnTo>
                        <a:pt x="2538" y="552"/>
                      </a:lnTo>
                      <a:lnTo>
                        <a:pt x="2538" y="552"/>
                      </a:lnTo>
                      <a:lnTo>
                        <a:pt x="2538" y="556"/>
                      </a:lnTo>
                      <a:lnTo>
                        <a:pt x="2536" y="558"/>
                      </a:lnTo>
                      <a:lnTo>
                        <a:pt x="2536" y="558"/>
                      </a:lnTo>
                      <a:lnTo>
                        <a:pt x="2543" y="557"/>
                      </a:lnTo>
                      <a:lnTo>
                        <a:pt x="2543" y="557"/>
                      </a:lnTo>
                      <a:lnTo>
                        <a:pt x="2540" y="559"/>
                      </a:lnTo>
                      <a:lnTo>
                        <a:pt x="2538" y="562"/>
                      </a:lnTo>
                      <a:lnTo>
                        <a:pt x="2536" y="563"/>
                      </a:lnTo>
                      <a:lnTo>
                        <a:pt x="2532" y="562"/>
                      </a:lnTo>
                      <a:lnTo>
                        <a:pt x="2532" y="562"/>
                      </a:lnTo>
                      <a:lnTo>
                        <a:pt x="2536" y="558"/>
                      </a:lnTo>
                      <a:lnTo>
                        <a:pt x="2536" y="558"/>
                      </a:lnTo>
                      <a:lnTo>
                        <a:pt x="2534" y="561"/>
                      </a:lnTo>
                      <a:lnTo>
                        <a:pt x="2531" y="564"/>
                      </a:lnTo>
                      <a:lnTo>
                        <a:pt x="2530" y="570"/>
                      </a:lnTo>
                      <a:lnTo>
                        <a:pt x="2530" y="575"/>
                      </a:lnTo>
                      <a:lnTo>
                        <a:pt x="2529" y="578"/>
                      </a:lnTo>
                      <a:lnTo>
                        <a:pt x="2527" y="580"/>
                      </a:lnTo>
                      <a:lnTo>
                        <a:pt x="2527" y="580"/>
                      </a:lnTo>
                      <a:lnTo>
                        <a:pt x="2523" y="580"/>
                      </a:lnTo>
                      <a:lnTo>
                        <a:pt x="2520" y="579"/>
                      </a:lnTo>
                      <a:lnTo>
                        <a:pt x="2517" y="577"/>
                      </a:lnTo>
                      <a:lnTo>
                        <a:pt x="2514" y="573"/>
                      </a:lnTo>
                      <a:lnTo>
                        <a:pt x="2509" y="565"/>
                      </a:lnTo>
                      <a:lnTo>
                        <a:pt x="2504" y="557"/>
                      </a:lnTo>
                      <a:lnTo>
                        <a:pt x="2504" y="557"/>
                      </a:lnTo>
                      <a:lnTo>
                        <a:pt x="2501" y="553"/>
                      </a:lnTo>
                      <a:lnTo>
                        <a:pt x="2498" y="549"/>
                      </a:lnTo>
                      <a:lnTo>
                        <a:pt x="2497" y="546"/>
                      </a:lnTo>
                      <a:lnTo>
                        <a:pt x="2497" y="544"/>
                      </a:lnTo>
                      <a:lnTo>
                        <a:pt x="2498" y="541"/>
                      </a:lnTo>
                      <a:lnTo>
                        <a:pt x="2499" y="539"/>
                      </a:lnTo>
                      <a:lnTo>
                        <a:pt x="2504" y="536"/>
                      </a:lnTo>
                      <a:lnTo>
                        <a:pt x="2515" y="528"/>
                      </a:lnTo>
                      <a:lnTo>
                        <a:pt x="2520" y="523"/>
                      </a:lnTo>
                      <a:lnTo>
                        <a:pt x="2522" y="520"/>
                      </a:lnTo>
                      <a:lnTo>
                        <a:pt x="2523" y="516"/>
                      </a:lnTo>
                      <a:lnTo>
                        <a:pt x="2523" y="516"/>
                      </a:lnTo>
                      <a:lnTo>
                        <a:pt x="2523" y="512"/>
                      </a:lnTo>
                      <a:lnTo>
                        <a:pt x="2523" y="507"/>
                      </a:lnTo>
                      <a:lnTo>
                        <a:pt x="2522" y="503"/>
                      </a:lnTo>
                      <a:lnTo>
                        <a:pt x="2521" y="498"/>
                      </a:lnTo>
                      <a:lnTo>
                        <a:pt x="2519" y="495"/>
                      </a:lnTo>
                      <a:lnTo>
                        <a:pt x="2515" y="491"/>
                      </a:lnTo>
                      <a:lnTo>
                        <a:pt x="2512" y="490"/>
                      </a:lnTo>
                      <a:lnTo>
                        <a:pt x="2507" y="488"/>
                      </a:lnTo>
                      <a:lnTo>
                        <a:pt x="2507" y="488"/>
                      </a:lnTo>
                      <a:lnTo>
                        <a:pt x="2503" y="488"/>
                      </a:lnTo>
                      <a:lnTo>
                        <a:pt x="2497" y="488"/>
                      </a:lnTo>
                      <a:lnTo>
                        <a:pt x="2493" y="489"/>
                      </a:lnTo>
                      <a:lnTo>
                        <a:pt x="2489" y="491"/>
                      </a:lnTo>
                      <a:lnTo>
                        <a:pt x="2482" y="497"/>
                      </a:lnTo>
                      <a:lnTo>
                        <a:pt x="2477" y="505"/>
                      </a:lnTo>
                      <a:lnTo>
                        <a:pt x="2467" y="522"/>
                      </a:lnTo>
                      <a:lnTo>
                        <a:pt x="2461" y="529"/>
                      </a:lnTo>
                      <a:lnTo>
                        <a:pt x="2457" y="531"/>
                      </a:lnTo>
                      <a:lnTo>
                        <a:pt x="2453" y="533"/>
                      </a:lnTo>
                      <a:lnTo>
                        <a:pt x="2453" y="533"/>
                      </a:lnTo>
                      <a:lnTo>
                        <a:pt x="2446" y="536"/>
                      </a:lnTo>
                      <a:lnTo>
                        <a:pt x="2440" y="537"/>
                      </a:lnTo>
                      <a:lnTo>
                        <a:pt x="2434" y="537"/>
                      </a:lnTo>
                      <a:lnTo>
                        <a:pt x="2428" y="536"/>
                      </a:lnTo>
                      <a:lnTo>
                        <a:pt x="2422" y="533"/>
                      </a:lnTo>
                      <a:lnTo>
                        <a:pt x="2416" y="530"/>
                      </a:lnTo>
                      <a:lnTo>
                        <a:pt x="2412" y="525"/>
                      </a:lnTo>
                      <a:lnTo>
                        <a:pt x="2407" y="521"/>
                      </a:lnTo>
                      <a:lnTo>
                        <a:pt x="2404" y="515"/>
                      </a:lnTo>
                      <a:lnTo>
                        <a:pt x="2401" y="508"/>
                      </a:lnTo>
                      <a:lnTo>
                        <a:pt x="2398" y="503"/>
                      </a:lnTo>
                      <a:lnTo>
                        <a:pt x="2396" y="495"/>
                      </a:lnTo>
                      <a:lnTo>
                        <a:pt x="2395" y="488"/>
                      </a:lnTo>
                      <a:lnTo>
                        <a:pt x="2394" y="481"/>
                      </a:lnTo>
                      <a:lnTo>
                        <a:pt x="2395" y="473"/>
                      </a:lnTo>
                      <a:lnTo>
                        <a:pt x="2396" y="466"/>
                      </a:lnTo>
                      <a:lnTo>
                        <a:pt x="2396" y="466"/>
                      </a:lnTo>
                      <a:lnTo>
                        <a:pt x="2390" y="466"/>
                      </a:lnTo>
                      <a:lnTo>
                        <a:pt x="2388" y="466"/>
                      </a:lnTo>
                      <a:lnTo>
                        <a:pt x="2387" y="466"/>
                      </a:lnTo>
                      <a:lnTo>
                        <a:pt x="2387" y="466"/>
                      </a:lnTo>
                      <a:lnTo>
                        <a:pt x="2383" y="462"/>
                      </a:lnTo>
                      <a:lnTo>
                        <a:pt x="2381" y="458"/>
                      </a:lnTo>
                      <a:lnTo>
                        <a:pt x="2380" y="454"/>
                      </a:lnTo>
                      <a:lnTo>
                        <a:pt x="2380" y="449"/>
                      </a:lnTo>
                      <a:lnTo>
                        <a:pt x="2381" y="440"/>
                      </a:lnTo>
                      <a:lnTo>
                        <a:pt x="2381" y="431"/>
                      </a:lnTo>
                      <a:lnTo>
                        <a:pt x="2381" y="431"/>
                      </a:lnTo>
                      <a:lnTo>
                        <a:pt x="2376" y="431"/>
                      </a:lnTo>
                      <a:lnTo>
                        <a:pt x="2371" y="431"/>
                      </a:lnTo>
                      <a:lnTo>
                        <a:pt x="2362" y="428"/>
                      </a:lnTo>
                      <a:lnTo>
                        <a:pt x="2354" y="422"/>
                      </a:lnTo>
                      <a:lnTo>
                        <a:pt x="2347" y="416"/>
                      </a:lnTo>
                      <a:lnTo>
                        <a:pt x="2339" y="409"/>
                      </a:lnTo>
                      <a:lnTo>
                        <a:pt x="2331" y="404"/>
                      </a:lnTo>
                      <a:lnTo>
                        <a:pt x="2322" y="399"/>
                      </a:lnTo>
                      <a:lnTo>
                        <a:pt x="2318" y="397"/>
                      </a:lnTo>
                      <a:lnTo>
                        <a:pt x="2312" y="396"/>
                      </a:lnTo>
                      <a:lnTo>
                        <a:pt x="2312" y="396"/>
                      </a:lnTo>
                      <a:lnTo>
                        <a:pt x="2307" y="396"/>
                      </a:lnTo>
                      <a:lnTo>
                        <a:pt x="2302" y="395"/>
                      </a:lnTo>
                      <a:lnTo>
                        <a:pt x="2299" y="396"/>
                      </a:lnTo>
                      <a:lnTo>
                        <a:pt x="2297" y="397"/>
                      </a:lnTo>
                      <a:lnTo>
                        <a:pt x="2295" y="398"/>
                      </a:lnTo>
                      <a:lnTo>
                        <a:pt x="2293" y="400"/>
                      </a:lnTo>
                      <a:lnTo>
                        <a:pt x="2293" y="400"/>
                      </a:lnTo>
                      <a:lnTo>
                        <a:pt x="2288" y="397"/>
                      </a:lnTo>
                      <a:lnTo>
                        <a:pt x="2283" y="392"/>
                      </a:lnTo>
                      <a:lnTo>
                        <a:pt x="2278" y="390"/>
                      </a:lnTo>
                      <a:lnTo>
                        <a:pt x="2272" y="387"/>
                      </a:lnTo>
                      <a:lnTo>
                        <a:pt x="2260" y="384"/>
                      </a:lnTo>
                      <a:lnTo>
                        <a:pt x="2253" y="383"/>
                      </a:lnTo>
                      <a:lnTo>
                        <a:pt x="2247" y="383"/>
                      </a:lnTo>
                      <a:lnTo>
                        <a:pt x="2240" y="384"/>
                      </a:lnTo>
                      <a:lnTo>
                        <a:pt x="2235" y="385"/>
                      </a:lnTo>
                      <a:lnTo>
                        <a:pt x="2230" y="388"/>
                      </a:lnTo>
                      <a:lnTo>
                        <a:pt x="2224" y="391"/>
                      </a:lnTo>
                      <a:lnTo>
                        <a:pt x="2220" y="395"/>
                      </a:lnTo>
                      <a:lnTo>
                        <a:pt x="2216" y="399"/>
                      </a:lnTo>
                      <a:lnTo>
                        <a:pt x="2214" y="405"/>
                      </a:lnTo>
                      <a:lnTo>
                        <a:pt x="2212" y="412"/>
                      </a:lnTo>
                      <a:lnTo>
                        <a:pt x="2212" y="412"/>
                      </a:lnTo>
                      <a:lnTo>
                        <a:pt x="2211" y="420"/>
                      </a:lnTo>
                      <a:lnTo>
                        <a:pt x="2209" y="428"/>
                      </a:lnTo>
                      <a:lnTo>
                        <a:pt x="2208" y="445"/>
                      </a:lnTo>
                      <a:lnTo>
                        <a:pt x="2207" y="461"/>
                      </a:lnTo>
                      <a:lnTo>
                        <a:pt x="2206" y="468"/>
                      </a:lnTo>
                      <a:lnTo>
                        <a:pt x="2203" y="475"/>
                      </a:lnTo>
                      <a:lnTo>
                        <a:pt x="2203" y="475"/>
                      </a:lnTo>
                      <a:lnTo>
                        <a:pt x="2196" y="489"/>
                      </a:lnTo>
                      <a:lnTo>
                        <a:pt x="2194" y="496"/>
                      </a:lnTo>
                      <a:lnTo>
                        <a:pt x="2192" y="501"/>
                      </a:lnTo>
                      <a:lnTo>
                        <a:pt x="2192" y="501"/>
                      </a:lnTo>
                      <a:lnTo>
                        <a:pt x="2191" y="512"/>
                      </a:lnTo>
                      <a:lnTo>
                        <a:pt x="2189" y="521"/>
                      </a:lnTo>
                      <a:lnTo>
                        <a:pt x="2182" y="538"/>
                      </a:lnTo>
                      <a:lnTo>
                        <a:pt x="2179" y="546"/>
                      </a:lnTo>
                      <a:lnTo>
                        <a:pt x="2177" y="555"/>
                      </a:lnTo>
                      <a:lnTo>
                        <a:pt x="2177" y="563"/>
                      </a:lnTo>
                      <a:lnTo>
                        <a:pt x="2178" y="566"/>
                      </a:lnTo>
                      <a:lnTo>
                        <a:pt x="2179" y="571"/>
                      </a:lnTo>
                      <a:lnTo>
                        <a:pt x="2179" y="571"/>
                      </a:lnTo>
                      <a:lnTo>
                        <a:pt x="2191" y="600"/>
                      </a:lnTo>
                      <a:lnTo>
                        <a:pt x="2197" y="616"/>
                      </a:lnTo>
                      <a:lnTo>
                        <a:pt x="2200" y="632"/>
                      </a:lnTo>
                      <a:lnTo>
                        <a:pt x="2200" y="640"/>
                      </a:lnTo>
                      <a:lnTo>
                        <a:pt x="2200" y="648"/>
                      </a:lnTo>
                      <a:lnTo>
                        <a:pt x="2200" y="656"/>
                      </a:lnTo>
                      <a:lnTo>
                        <a:pt x="2198" y="664"/>
                      </a:lnTo>
                      <a:lnTo>
                        <a:pt x="2196" y="671"/>
                      </a:lnTo>
                      <a:lnTo>
                        <a:pt x="2191" y="679"/>
                      </a:lnTo>
                      <a:lnTo>
                        <a:pt x="2186" y="686"/>
                      </a:lnTo>
                      <a:lnTo>
                        <a:pt x="2180" y="693"/>
                      </a:lnTo>
                      <a:lnTo>
                        <a:pt x="2180" y="693"/>
                      </a:lnTo>
                      <a:lnTo>
                        <a:pt x="2175" y="697"/>
                      </a:lnTo>
                      <a:lnTo>
                        <a:pt x="2173" y="703"/>
                      </a:lnTo>
                      <a:lnTo>
                        <a:pt x="2171" y="707"/>
                      </a:lnTo>
                      <a:lnTo>
                        <a:pt x="2169" y="714"/>
                      </a:lnTo>
                      <a:lnTo>
                        <a:pt x="2169" y="727"/>
                      </a:lnTo>
                      <a:lnTo>
                        <a:pt x="2169" y="740"/>
                      </a:lnTo>
                      <a:lnTo>
                        <a:pt x="2171" y="770"/>
                      </a:lnTo>
                      <a:lnTo>
                        <a:pt x="2170" y="785"/>
                      </a:lnTo>
                      <a:lnTo>
                        <a:pt x="2169" y="791"/>
                      </a:lnTo>
                      <a:lnTo>
                        <a:pt x="2167" y="798"/>
                      </a:lnTo>
                      <a:lnTo>
                        <a:pt x="2167" y="798"/>
                      </a:lnTo>
                      <a:lnTo>
                        <a:pt x="2164" y="804"/>
                      </a:lnTo>
                      <a:lnTo>
                        <a:pt x="2159" y="807"/>
                      </a:lnTo>
                      <a:lnTo>
                        <a:pt x="2155" y="810"/>
                      </a:lnTo>
                      <a:lnTo>
                        <a:pt x="2148" y="811"/>
                      </a:lnTo>
                      <a:lnTo>
                        <a:pt x="2141" y="810"/>
                      </a:lnTo>
                      <a:lnTo>
                        <a:pt x="2134" y="809"/>
                      </a:lnTo>
                      <a:lnTo>
                        <a:pt x="2129" y="805"/>
                      </a:lnTo>
                      <a:lnTo>
                        <a:pt x="2123" y="802"/>
                      </a:lnTo>
                      <a:lnTo>
                        <a:pt x="2123" y="802"/>
                      </a:lnTo>
                      <a:lnTo>
                        <a:pt x="2118" y="798"/>
                      </a:lnTo>
                      <a:lnTo>
                        <a:pt x="2115" y="793"/>
                      </a:lnTo>
                      <a:lnTo>
                        <a:pt x="2108" y="780"/>
                      </a:lnTo>
                      <a:lnTo>
                        <a:pt x="2108" y="780"/>
                      </a:lnTo>
                      <a:lnTo>
                        <a:pt x="2097" y="761"/>
                      </a:lnTo>
                      <a:lnTo>
                        <a:pt x="2091" y="749"/>
                      </a:lnTo>
                      <a:lnTo>
                        <a:pt x="2086" y="739"/>
                      </a:lnTo>
                      <a:lnTo>
                        <a:pt x="2081" y="728"/>
                      </a:lnTo>
                      <a:lnTo>
                        <a:pt x="2079" y="716"/>
                      </a:lnTo>
                      <a:lnTo>
                        <a:pt x="2078" y="711"/>
                      </a:lnTo>
                      <a:lnTo>
                        <a:pt x="2079" y="705"/>
                      </a:lnTo>
                      <a:lnTo>
                        <a:pt x="2080" y="699"/>
                      </a:lnTo>
                      <a:lnTo>
                        <a:pt x="2082" y="694"/>
                      </a:lnTo>
                      <a:lnTo>
                        <a:pt x="2082" y="694"/>
                      </a:lnTo>
                      <a:lnTo>
                        <a:pt x="2065" y="694"/>
                      </a:lnTo>
                      <a:lnTo>
                        <a:pt x="2049" y="696"/>
                      </a:lnTo>
                      <a:lnTo>
                        <a:pt x="2041" y="696"/>
                      </a:lnTo>
                      <a:lnTo>
                        <a:pt x="2033" y="695"/>
                      </a:lnTo>
                      <a:lnTo>
                        <a:pt x="2026" y="693"/>
                      </a:lnTo>
                      <a:lnTo>
                        <a:pt x="2022" y="689"/>
                      </a:lnTo>
                      <a:lnTo>
                        <a:pt x="2022" y="689"/>
                      </a:lnTo>
                      <a:lnTo>
                        <a:pt x="2016" y="686"/>
                      </a:lnTo>
                      <a:lnTo>
                        <a:pt x="2012" y="683"/>
                      </a:lnTo>
                      <a:lnTo>
                        <a:pt x="2001" y="680"/>
                      </a:lnTo>
                      <a:lnTo>
                        <a:pt x="1990" y="678"/>
                      </a:lnTo>
                      <a:lnTo>
                        <a:pt x="1980" y="677"/>
                      </a:lnTo>
                      <a:lnTo>
                        <a:pt x="1971" y="675"/>
                      </a:lnTo>
                      <a:lnTo>
                        <a:pt x="1962" y="674"/>
                      </a:lnTo>
                      <a:lnTo>
                        <a:pt x="1959" y="673"/>
                      </a:lnTo>
                      <a:lnTo>
                        <a:pt x="1956" y="671"/>
                      </a:lnTo>
                      <a:lnTo>
                        <a:pt x="1954" y="669"/>
                      </a:lnTo>
                      <a:lnTo>
                        <a:pt x="1952" y="665"/>
                      </a:lnTo>
                      <a:lnTo>
                        <a:pt x="1952" y="665"/>
                      </a:lnTo>
                      <a:lnTo>
                        <a:pt x="1950" y="658"/>
                      </a:lnTo>
                      <a:lnTo>
                        <a:pt x="1947" y="653"/>
                      </a:lnTo>
                      <a:lnTo>
                        <a:pt x="1940" y="640"/>
                      </a:lnTo>
                      <a:lnTo>
                        <a:pt x="1930" y="630"/>
                      </a:lnTo>
                      <a:lnTo>
                        <a:pt x="1919" y="622"/>
                      </a:lnTo>
                      <a:lnTo>
                        <a:pt x="1908" y="614"/>
                      </a:lnTo>
                      <a:lnTo>
                        <a:pt x="1896" y="606"/>
                      </a:lnTo>
                      <a:lnTo>
                        <a:pt x="1871" y="595"/>
                      </a:lnTo>
                      <a:lnTo>
                        <a:pt x="1871" y="595"/>
                      </a:lnTo>
                      <a:lnTo>
                        <a:pt x="1864" y="592"/>
                      </a:lnTo>
                      <a:lnTo>
                        <a:pt x="1856" y="591"/>
                      </a:lnTo>
                      <a:lnTo>
                        <a:pt x="1840" y="590"/>
                      </a:lnTo>
                      <a:lnTo>
                        <a:pt x="1832" y="589"/>
                      </a:lnTo>
                      <a:lnTo>
                        <a:pt x="1825" y="587"/>
                      </a:lnTo>
                      <a:lnTo>
                        <a:pt x="1819" y="583"/>
                      </a:lnTo>
                      <a:lnTo>
                        <a:pt x="1817" y="580"/>
                      </a:lnTo>
                      <a:lnTo>
                        <a:pt x="1815" y="577"/>
                      </a:lnTo>
                      <a:lnTo>
                        <a:pt x="1815" y="577"/>
                      </a:lnTo>
                      <a:lnTo>
                        <a:pt x="1814" y="573"/>
                      </a:lnTo>
                      <a:lnTo>
                        <a:pt x="1815" y="570"/>
                      </a:lnTo>
                      <a:lnTo>
                        <a:pt x="1822" y="564"/>
                      </a:lnTo>
                      <a:lnTo>
                        <a:pt x="1825" y="561"/>
                      </a:lnTo>
                      <a:lnTo>
                        <a:pt x="1827" y="557"/>
                      </a:lnTo>
                      <a:lnTo>
                        <a:pt x="1828" y="553"/>
                      </a:lnTo>
                      <a:lnTo>
                        <a:pt x="1827" y="547"/>
                      </a:lnTo>
                      <a:lnTo>
                        <a:pt x="1827" y="547"/>
                      </a:lnTo>
                      <a:lnTo>
                        <a:pt x="1824" y="541"/>
                      </a:lnTo>
                      <a:lnTo>
                        <a:pt x="1819" y="538"/>
                      </a:lnTo>
                      <a:lnTo>
                        <a:pt x="1815" y="536"/>
                      </a:lnTo>
                      <a:lnTo>
                        <a:pt x="1810" y="534"/>
                      </a:lnTo>
                      <a:lnTo>
                        <a:pt x="1805" y="533"/>
                      </a:lnTo>
                      <a:lnTo>
                        <a:pt x="1800" y="534"/>
                      </a:lnTo>
                      <a:lnTo>
                        <a:pt x="1789" y="537"/>
                      </a:lnTo>
                      <a:lnTo>
                        <a:pt x="1789" y="537"/>
                      </a:lnTo>
                      <a:lnTo>
                        <a:pt x="1788" y="531"/>
                      </a:lnTo>
                      <a:lnTo>
                        <a:pt x="1786" y="526"/>
                      </a:lnTo>
                      <a:lnTo>
                        <a:pt x="1783" y="522"/>
                      </a:lnTo>
                      <a:lnTo>
                        <a:pt x="1780" y="519"/>
                      </a:lnTo>
                      <a:lnTo>
                        <a:pt x="1773" y="511"/>
                      </a:lnTo>
                      <a:lnTo>
                        <a:pt x="1770" y="506"/>
                      </a:lnTo>
                      <a:lnTo>
                        <a:pt x="1769" y="501"/>
                      </a:lnTo>
                      <a:lnTo>
                        <a:pt x="1769" y="501"/>
                      </a:lnTo>
                      <a:lnTo>
                        <a:pt x="1772" y="492"/>
                      </a:lnTo>
                      <a:lnTo>
                        <a:pt x="1775" y="484"/>
                      </a:lnTo>
                      <a:lnTo>
                        <a:pt x="1780" y="478"/>
                      </a:lnTo>
                      <a:lnTo>
                        <a:pt x="1785" y="471"/>
                      </a:lnTo>
                      <a:lnTo>
                        <a:pt x="1798" y="459"/>
                      </a:lnTo>
                      <a:lnTo>
                        <a:pt x="1809" y="448"/>
                      </a:lnTo>
                      <a:lnTo>
                        <a:pt x="1809" y="448"/>
                      </a:lnTo>
                      <a:lnTo>
                        <a:pt x="1811" y="445"/>
                      </a:lnTo>
                      <a:lnTo>
                        <a:pt x="1813" y="441"/>
                      </a:lnTo>
                      <a:lnTo>
                        <a:pt x="1814" y="432"/>
                      </a:lnTo>
                      <a:lnTo>
                        <a:pt x="1814" y="423"/>
                      </a:lnTo>
                      <a:lnTo>
                        <a:pt x="1814" y="413"/>
                      </a:lnTo>
                      <a:lnTo>
                        <a:pt x="1813" y="403"/>
                      </a:lnTo>
                      <a:lnTo>
                        <a:pt x="1814" y="392"/>
                      </a:lnTo>
                      <a:lnTo>
                        <a:pt x="1815" y="389"/>
                      </a:lnTo>
                      <a:lnTo>
                        <a:pt x="1817" y="384"/>
                      </a:lnTo>
                      <a:lnTo>
                        <a:pt x="1821" y="381"/>
                      </a:lnTo>
                      <a:lnTo>
                        <a:pt x="1824" y="379"/>
                      </a:lnTo>
                      <a:lnTo>
                        <a:pt x="1824" y="379"/>
                      </a:lnTo>
                      <a:lnTo>
                        <a:pt x="1830" y="375"/>
                      </a:lnTo>
                      <a:lnTo>
                        <a:pt x="1835" y="373"/>
                      </a:lnTo>
                      <a:lnTo>
                        <a:pt x="1848" y="371"/>
                      </a:lnTo>
                      <a:lnTo>
                        <a:pt x="1860" y="370"/>
                      </a:lnTo>
                      <a:lnTo>
                        <a:pt x="1874" y="370"/>
                      </a:lnTo>
                      <a:lnTo>
                        <a:pt x="1886" y="370"/>
                      </a:lnTo>
                      <a:lnTo>
                        <a:pt x="1900" y="370"/>
                      </a:lnTo>
                      <a:lnTo>
                        <a:pt x="1913" y="368"/>
                      </a:lnTo>
                      <a:lnTo>
                        <a:pt x="1925" y="365"/>
                      </a:lnTo>
                      <a:lnTo>
                        <a:pt x="1925" y="365"/>
                      </a:lnTo>
                      <a:lnTo>
                        <a:pt x="1921" y="362"/>
                      </a:lnTo>
                      <a:lnTo>
                        <a:pt x="1917" y="356"/>
                      </a:lnTo>
                      <a:lnTo>
                        <a:pt x="1915" y="350"/>
                      </a:lnTo>
                      <a:lnTo>
                        <a:pt x="1914" y="345"/>
                      </a:lnTo>
                      <a:lnTo>
                        <a:pt x="1914" y="338"/>
                      </a:lnTo>
                      <a:lnTo>
                        <a:pt x="1915" y="332"/>
                      </a:lnTo>
                      <a:lnTo>
                        <a:pt x="1916" y="326"/>
                      </a:lnTo>
                      <a:lnTo>
                        <a:pt x="1918" y="322"/>
                      </a:lnTo>
                      <a:lnTo>
                        <a:pt x="1918" y="322"/>
                      </a:lnTo>
                      <a:lnTo>
                        <a:pt x="1929" y="309"/>
                      </a:lnTo>
                      <a:lnTo>
                        <a:pt x="1939" y="298"/>
                      </a:lnTo>
                      <a:lnTo>
                        <a:pt x="1948" y="285"/>
                      </a:lnTo>
                      <a:lnTo>
                        <a:pt x="1957" y="273"/>
                      </a:lnTo>
                      <a:lnTo>
                        <a:pt x="1957" y="273"/>
                      </a:lnTo>
                      <a:lnTo>
                        <a:pt x="1959" y="266"/>
                      </a:lnTo>
                      <a:lnTo>
                        <a:pt x="1962" y="258"/>
                      </a:lnTo>
                      <a:lnTo>
                        <a:pt x="1963" y="242"/>
                      </a:lnTo>
                      <a:lnTo>
                        <a:pt x="1964" y="234"/>
                      </a:lnTo>
                      <a:lnTo>
                        <a:pt x="1966" y="227"/>
                      </a:lnTo>
                      <a:lnTo>
                        <a:pt x="1970" y="222"/>
                      </a:lnTo>
                      <a:lnTo>
                        <a:pt x="1972" y="219"/>
                      </a:lnTo>
                      <a:lnTo>
                        <a:pt x="1975" y="217"/>
                      </a:lnTo>
                      <a:lnTo>
                        <a:pt x="1975" y="217"/>
                      </a:lnTo>
                      <a:lnTo>
                        <a:pt x="1982" y="215"/>
                      </a:lnTo>
                      <a:lnTo>
                        <a:pt x="1990" y="214"/>
                      </a:lnTo>
                      <a:lnTo>
                        <a:pt x="1997" y="214"/>
                      </a:lnTo>
                      <a:lnTo>
                        <a:pt x="2004" y="214"/>
                      </a:lnTo>
                      <a:lnTo>
                        <a:pt x="2018" y="216"/>
                      </a:lnTo>
                      <a:lnTo>
                        <a:pt x="2033" y="219"/>
                      </a:lnTo>
                      <a:lnTo>
                        <a:pt x="2048" y="222"/>
                      </a:lnTo>
                      <a:lnTo>
                        <a:pt x="2063" y="223"/>
                      </a:lnTo>
                      <a:lnTo>
                        <a:pt x="2070" y="223"/>
                      </a:lnTo>
                      <a:lnTo>
                        <a:pt x="2076" y="222"/>
                      </a:lnTo>
                      <a:lnTo>
                        <a:pt x="2083" y="219"/>
                      </a:lnTo>
                      <a:lnTo>
                        <a:pt x="2089" y="215"/>
                      </a:lnTo>
                      <a:lnTo>
                        <a:pt x="2089" y="215"/>
                      </a:lnTo>
                      <a:lnTo>
                        <a:pt x="2100" y="206"/>
                      </a:lnTo>
                      <a:lnTo>
                        <a:pt x="2107" y="200"/>
                      </a:lnTo>
                      <a:lnTo>
                        <a:pt x="2112" y="193"/>
                      </a:lnTo>
                      <a:lnTo>
                        <a:pt x="2116" y="186"/>
                      </a:lnTo>
                      <a:lnTo>
                        <a:pt x="2120" y="180"/>
                      </a:lnTo>
                      <a:lnTo>
                        <a:pt x="2120" y="173"/>
                      </a:lnTo>
                      <a:lnTo>
                        <a:pt x="2118" y="169"/>
                      </a:lnTo>
                      <a:lnTo>
                        <a:pt x="2117" y="166"/>
                      </a:lnTo>
                      <a:lnTo>
                        <a:pt x="2117" y="166"/>
                      </a:lnTo>
                      <a:lnTo>
                        <a:pt x="2115" y="163"/>
                      </a:lnTo>
                      <a:lnTo>
                        <a:pt x="2112" y="158"/>
                      </a:lnTo>
                      <a:lnTo>
                        <a:pt x="2104" y="152"/>
                      </a:lnTo>
                      <a:lnTo>
                        <a:pt x="2086" y="142"/>
                      </a:lnTo>
                      <a:lnTo>
                        <a:pt x="2079" y="136"/>
                      </a:lnTo>
                      <a:lnTo>
                        <a:pt x="2075" y="133"/>
                      </a:lnTo>
                      <a:lnTo>
                        <a:pt x="2074" y="130"/>
                      </a:lnTo>
                      <a:lnTo>
                        <a:pt x="2073" y="125"/>
                      </a:lnTo>
                      <a:lnTo>
                        <a:pt x="2073" y="120"/>
                      </a:lnTo>
                      <a:lnTo>
                        <a:pt x="2074" y="115"/>
                      </a:lnTo>
                      <a:lnTo>
                        <a:pt x="2078" y="108"/>
                      </a:lnTo>
                      <a:lnTo>
                        <a:pt x="2078" y="108"/>
                      </a:lnTo>
                      <a:lnTo>
                        <a:pt x="2067" y="105"/>
                      </a:lnTo>
                      <a:lnTo>
                        <a:pt x="2057" y="100"/>
                      </a:lnTo>
                      <a:lnTo>
                        <a:pt x="2047" y="98"/>
                      </a:lnTo>
                      <a:lnTo>
                        <a:pt x="2037" y="98"/>
                      </a:lnTo>
                      <a:lnTo>
                        <a:pt x="2026" y="99"/>
                      </a:lnTo>
                      <a:lnTo>
                        <a:pt x="2022" y="101"/>
                      </a:lnTo>
                      <a:lnTo>
                        <a:pt x="2017" y="103"/>
                      </a:lnTo>
                      <a:lnTo>
                        <a:pt x="2013" y="107"/>
                      </a:lnTo>
                      <a:lnTo>
                        <a:pt x="2008" y="111"/>
                      </a:lnTo>
                      <a:lnTo>
                        <a:pt x="2005" y="116"/>
                      </a:lnTo>
                      <a:lnTo>
                        <a:pt x="2001" y="123"/>
                      </a:lnTo>
                      <a:lnTo>
                        <a:pt x="2001" y="123"/>
                      </a:lnTo>
                      <a:lnTo>
                        <a:pt x="1999" y="123"/>
                      </a:lnTo>
                      <a:lnTo>
                        <a:pt x="1993" y="124"/>
                      </a:lnTo>
                      <a:lnTo>
                        <a:pt x="1989" y="126"/>
                      </a:lnTo>
                      <a:lnTo>
                        <a:pt x="1987" y="127"/>
                      </a:lnTo>
                      <a:lnTo>
                        <a:pt x="1985" y="128"/>
                      </a:lnTo>
                      <a:lnTo>
                        <a:pt x="1985" y="128"/>
                      </a:lnTo>
                      <a:lnTo>
                        <a:pt x="1985" y="132"/>
                      </a:lnTo>
                      <a:lnTo>
                        <a:pt x="1985" y="135"/>
                      </a:lnTo>
                      <a:lnTo>
                        <a:pt x="1987" y="141"/>
                      </a:lnTo>
                      <a:lnTo>
                        <a:pt x="1990" y="147"/>
                      </a:lnTo>
                      <a:lnTo>
                        <a:pt x="1995" y="151"/>
                      </a:lnTo>
                      <a:lnTo>
                        <a:pt x="1998" y="157"/>
                      </a:lnTo>
                      <a:lnTo>
                        <a:pt x="2000" y="161"/>
                      </a:lnTo>
                      <a:lnTo>
                        <a:pt x="2000" y="164"/>
                      </a:lnTo>
                      <a:lnTo>
                        <a:pt x="2000" y="167"/>
                      </a:lnTo>
                      <a:lnTo>
                        <a:pt x="1999" y="169"/>
                      </a:lnTo>
                      <a:lnTo>
                        <a:pt x="1997" y="173"/>
                      </a:lnTo>
                      <a:lnTo>
                        <a:pt x="1997" y="173"/>
                      </a:lnTo>
                      <a:lnTo>
                        <a:pt x="1992" y="177"/>
                      </a:lnTo>
                      <a:lnTo>
                        <a:pt x="1985" y="182"/>
                      </a:lnTo>
                      <a:lnTo>
                        <a:pt x="1979" y="184"/>
                      </a:lnTo>
                      <a:lnTo>
                        <a:pt x="1971" y="185"/>
                      </a:lnTo>
                      <a:lnTo>
                        <a:pt x="1964" y="185"/>
                      </a:lnTo>
                      <a:lnTo>
                        <a:pt x="1956" y="184"/>
                      </a:lnTo>
                      <a:lnTo>
                        <a:pt x="1948" y="182"/>
                      </a:lnTo>
                      <a:lnTo>
                        <a:pt x="1941" y="178"/>
                      </a:lnTo>
                      <a:lnTo>
                        <a:pt x="1941" y="178"/>
                      </a:lnTo>
                      <a:lnTo>
                        <a:pt x="1938" y="175"/>
                      </a:lnTo>
                      <a:lnTo>
                        <a:pt x="1935" y="172"/>
                      </a:lnTo>
                      <a:lnTo>
                        <a:pt x="1935" y="167"/>
                      </a:lnTo>
                      <a:lnTo>
                        <a:pt x="1935" y="166"/>
                      </a:lnTo>
                      <a:lnTo>
                        <a:pt x="1935" y="166"/>
                      </a:lnTo>
                      <a:lnTo>
                        <a:pt x="1944" y="163"/>
                      </a:lnTo>
                      <a:lnTo>
                        <a:pt x="1952" y="158"/>
                      </a:lnTo>
                      <a:lnTo>
                        <a:pt x="1958" y="152"/>
                      </a:lnTo>
                      <a:lnTo>
                        <a:pt x="1962" y="145"/>
                      </a:lnTo>
                      <a:lnTo>
                        <a:pt x="1964" y="138"/>
                      </a:lnTo>
                      <a:lnTo>
                        <a:pt x="1965" y="130"/>
                      </a:lnTo>
                      <a:lnTo>
                        <a:pt x="1965" y="122"/>
                      </a:lnTo>
                      <a:lnTo>
                        <a:pt x="1965" y="114"/>
                      </a:lnTo>
                      <a:lnTo>
                        <a:pt x="1965" y="114"/>
                      </a:lnTo>
                      <a:lnTo>
                        <a:pt x="1951" y="115"/>
                      </a:lnTo>
                      <a:lnTo>
                        <a:pt x="1939" y="114"/>
                      </a:lnTo>
                      <a:lnTo>
                        <a:pt x="1933" y="111"/>
                      </a:lnTo>
                      <a:lnTo>
                        <a:pt x="1927" y="109"/>
                      </a:lnTo>
                      <a:lnTo>
                        <a:pt x="1922" y="107"/>
                      </a:lnTo>
                      <a:lnTo>
                        <a:pt x="1916" y="102"/>
                      </a:lnTo>
                      <a:lnTo>
                        <a:pt x="1916" y="102"/>
                      </a:lnTo>
                      <a:lnTo>
                        <a:pt x="1916" y="101"/>
                      </a:lnTo>
                      <a:lnTo>
                        <a:pt x="1916" y="98"/>
                      </a:lnTo>
                      <a:lnTo>
                        <a:pt x="1916" y="95"/>
                      </a:lnTo>
                      <a:lnTo>
                        <a:pt x="1915" y="94"/>
                      </a:lnTo>
                      <a:lnTo>
                        <a:pt x="1915" y="94"/>
                      </a:lnTo>
                      <a:lnTo>
                        <a:pt x="1910" y="93"/>
                      </a:lnTo>
                      <a:lnTo>
                        <a:pt x="1907" y="92"/>
                      </a:lnTo>
                      <a:lnTo>
                        <a:pt x="1902" y="93"/>
                      </a:lnTo>
                      <a:lnTo>
                        <a:pt x="1899" y="94"/>
                      </a:lnTo>
                      <a:lnTo>
                        <a:pt x="1896" y="97"/>
                      </a:lnTo>
                      <a:lnTo>
                        <a:pt x="1891" y="99"/>
                      </a:lnTo>
                      <a:lnTo>
                        <a:pt x="1885" y="107"/>
                      </a:lnTo>
                      <a:lnTo>
                        <a:pt x="1885" y="107"/>
                      </a:lnTo>
                      <a:lnTo>
                        <a:pt x="1882" y="109"/>
                      </a:lnTo>
                      <a:lnTo>
                        <a:pt x="1877" y="109"/>
                      </a:lnTo>
                      <a:lnTo>
                        <a:pt x="1872" y="109"/>
                      </a:lnTo>
                      <a:lnTo>
                        <a:pt x="1867" y="107"/>
                      </a:lnTo>
                      <a:lnTo>
                        <a:pt x="1867" y="107"/>
                      </a:lnTo>
                      <a:lnTo>
                        <a:pt x="1863" y="103"/>
                      </a:lnTo>
                      <a:lnTo>
                        <a:pt x="1859" y="99"/>
                      </a:lnTo>
                      <a:lnTo>
                        <a:pt x="1858" y="93"/>
                      </a:lnTo>
                      <a:lnTo>
                        <a:pt x="1857" y="87"/>
                      </a:lnTo>
                      <a:lnTo>
                        <a:pt x="1857" y="75"/>
                      </a:lnTo>
                      <a:lnTo>
                        <a:pt x="1856" y="64"/>
                      </a:lnTo>
                      <a:lnTo>
                        <a:pt x="1856" y="64"/>
                      </a:lnTo>
                      <a:lnTo>
                        <a:pt x="1855" y="60"/>
                      </a:lnTo>
                      <a:lnTo>
                        <a:pt x="1852" y="58"/>
                      </a:lnTo>
                      <a:lnTo>
                        <a:pt x="1849" y="56"/>
                      </a:lnTo>
                      <a:lnTo>
                        <a:pt x="1848" y="52"/>
                      </a:lnTo>
                      <a:lnTo>
                        <a:pt x="1848" y="52"/>
                      </a:lnTo>
                      <a:lnTo>
                        <a:pt x="1847" y="44"/>
                      </a:lnTo>
                      <a:lnTo>
                        <a:pt x="1847" y="35"/>
                      </a:lnTo>
                      <a:lnTo>
                        <a:pt x="1847" y="17"/>
                      </a:lnTo>
                      <a:lnTo>
                        <a:pt x="1847" y="17"/>
                      </a:lnTo>
                      <a:lnTo>
                        <a:pt x="1842" y="18"/>
                      </a:lnTo>
                      <a:lnTo>
                        <a:pt x="1839" y="20"/>
                      </a:lnTo>
                      <a:lnTo>
                        <a:pt x="1831" y="26"/>
                      </a:lnTo>
                      <a:lnTo>
                        <a:pt x="1824" y="32"/>
                      </a:lnTo>
                      <a:lnTo>
                        <a:pt x="1817" y="37"/>
                      </a:lnTo>
                      <a:lnTo>
                        <a:pt x="1817" y="37"/>
                      </a:lnTo>
                      <a:lnTo>
                        <a:pt x="1818" y="28"/>
                      </a:lnTo>
                      <a:lnTo>
                        <a:pt x="1818" y="19"/>
                      </a:lnTo>
                      <a:lnTo>
                        <a:pt x="1818" y="15"/>
                      </a:lnTo>
                      <a:lnTo>
                        <a:pt x="1817" y="10"/>
                      </a:lnTo>
                      <a:lnTo>
                        <a:pt x="1815" y="7"/>
                      </a:lnTo>
                      <a:lnTo>
                        <a:pt x="1811" y="4"/>
                      </a:lnTo>
                      <a:lnTo>
                        <a:pt x="1811" y="4"/>
                      </a:lnTo>
                      <a:lnTo>
                        <a:pt x="1808" y="2"/>
                      </a:lnTo>
                      <a:lnTo>
                        <a:pt x="1805" y="3"/>
                      </a:lnTo>
                      <a:lnTo>
                        <a:pt x="1800" y="4"/>
                      </a:lnTo>
                      <a:lnTo>
                        <a:pt x="1797" y="8"/>
                      </a:lnTo>
                      <a:lnTo>
                        <a:pt x="1793" y="10"/>
                      </a:lnTo>
                      <a:lnTo>
                        <a:pt x="1789" y="12"/>
                      </a:lnTo>
                      <a:lnTo>
                        <a:pt x="1784" y="14"/>
                      </a:lnTo>
                      <a:lnTo>
                        <a:pt x="1778" y="12"/>
                      </a:lnTo>
                      <a:lnTo>
                        <a:pt x="1778" y="12"/>
                      </a:lnTo>
                      <a:lnTo>
                        <a:pt x="1774" y="11"/>
                      </a:lnTo>
                      <a:lnTo>
                        <a:pt x="1768" y="11"/>
                      </a:lnTo>
                      <a:lnTo>
                        <a:pt x="1764" y="11"/>
                      </a:lnTo>
                      <a:lnTo>
                        <a:pt x="1760" y="14"/>
                      </a:lnTo>
                      <a:lnTo>
                        <a:pt x="1760" y="14"/>
                      </a:lnTo>
                      <a:lnTo>
                        <a:pt x="1750" y="26"/>
                      </a:lnTo>
                      <a:lnTo>
                        <a:pt x="1741" y="40"/>
                      </a:lnTo>
                      <a:lnTo>
                        <a:pt x="1738" y="45"/>
                      </a:lnTo>
                      <a:lnTo>
                        <a:pt x="1735" y="52"/>
                      </a:lnTo>
                      <a:lnTo>
                        <a:pt x="1734" y="60"/>
                      </a:lnTo>
                      <a:lnTo>
                        <a:pt x="1735" y="68"/>
                      </a:lnTo>
                      <a:lnTo>
                        <a:pt x="1735" y="68"/>
                      </a:lnTo>
                      <a:lnTo>
                        <a:pt x="1736" y="69"/>
                      </a:lnTo>
                      <a:lnTo>
                        <a:pt x="1739" y="70"/>
                      </a:lnTo>
                      <a:lnTo>
                        <a:pt x="1742" y="72"/>
                      </a:lnTo>
                      <a:lnTo>
                        <a:pt x="1743" y="74"/>
                      </a:lnTo>
                      <a:lnTo>
                        <a:pt x="1743" y="74"/>
                      </a:lnTo>
                      <a:lnTo>
                        <a:pt x="1744" y="77"/>
                      </a:lnTo>
                      <a:lnTo>
                        <a:pt x="1744" y="81"/>
                      </a:lnTo>
                      <a:lnTo>
                        <a:pt x="1744" y="85"/>
                      </a:lnTo>
                      <a:lnTo>
                        <a:pt x="1745" y="86"/>
                      </a:lnTo>
                      <a:lnTo>
                        <a:pt x="1745" y="86"/>
                      </a:lnTo>
                      <a:lnTo>
                        <a:pt x="1751" y="90"/>
                      </a:lnTo>
                      <a:lnTo>
                        <a:pt x="1758" y="91"/>
                      </a:lnTo>
                      <a:lnTo>
                        <a:pt x="1773" y="91"/>
                      </a:lnTo>
                      <a:lnTo>
                        <a:pt x="1780" y="92"/>
                      </a:lnTo>
                      <a:lnTo>
                        <a:pt x="1785" y="93"/>
                      </a:lnTo>
                      <a:lnTo>
                        <a:pt x="1791" y="95"/>
                      </a:lnTo>
                      <a:lnTo>
                        <a:pt x="1796" y="100"/>
                      </a:lnTo>
                      <a:lnTo>
                        <a:pt x="1796" y="100"/>
                      </a:lnTo>
                      <a:lnTo>
                        <a:pt x="1798" y="103"/>
                      </a:lnTo>
                      <a:lnTo>
                        <a:pt x="1799" y="107"/>
                      </a:lnTo>
                      <a:lnTo>
                        <a:pt x="1800" y="115"/>
                      </a:lnTo>
                      <a:lnTo>
                        <a:pt x="1801" y="125"/>
                      </a:lnTo>
                      <a:lnTo>
                        <a:pt x="1803" y="133"/>
                      </a:lnTo>
                      <a:lnTo>
                        <a:pt x="1803" y="133"/>
                      </a:lnTo>
                      <a:lnTo>
                        <a:pt x="1791" y="133"/>
                      </a:lnTo>
                      <a:lnTo>
                        <a:pt x="1781" y="134"/>
                      </a:lnTo>
                      <a:lnTo>
                        <a:pt x="1777" y="136"/>
                      </a:lnTo>
                      <a:lnTo>
                        <a:pt x="1774" y="139"/>
                      </a:lnTo>
                      <a:lnTo>
                        <a:pt x="1768" y="144"/>
                      </a:lnTo>
                      <a:lnTo>
                        <a:pt x="1765" y="152"/>
                      </a:lnTo>
                      <a:lnTo>
                        <a:pt x="1763" y="161"/>
                      </a:lnTo>
                      <a:lnTo>
                        <a:pt x="1761" y="172"/>
                      </a:lnTo>
                      <a:lnTo>
                        <a:pt x="1761" y="184"/>
                      </a:lnTo>
                      <a:lnTo>
                        <a:pt x="1761" y="184"/>
                      </a:lnTo>
                      <a:lnTo>
                        <a:pt x="1760" y="188"/>
                      </a:lnTo>
                      <a:lnTo>
                        <a:pt x="1758" y="190"/>
                      </a:lnTo>
                      <a:lnTo>
                        <a:pt x="1756" y="190"/>
                      </a:lnTo>
                      <a:lnTo>
                        <a:pt x="1751" y="190"/>
                      </a:lnTo>
                      <a:lnTo>
                        <a:pt x="1743" y="189"/>
                      </a:lnTo>
                      <a:lnTo>
                        <a:pt x="1734" y="189"/>
                      </a:lnTo>
                      <a:lnTo>
                        <a:pt x="1734" y="189"/>
                      </a:lnTo>
                      <a:lnTo>
                        <a:pt x="1733" y="178"/>
                      </a:lnTo>
                      <a:lnTo>
                        <a:pt x="1730" y="169"/>
                      </a:lnTo>
                      <a:lnTo>
                        <a:pt x="1724" y="163"/>
                      </a:lnTo>
                      <a:lnTo>
                        <a:pt x="1717" y="157"/>
                      </a:lnTo>
                      <a:lnTo>
                        <a:pt x="1709" y="155"/>
                      </a:lnTo>
                      <a:lnTo>
                        <a:pt x="1700" y="152"/>
                      </a:lnTo>
                      <a:lnTo>
                        <a:pt x="1691" y="152"/>
                      </a:lnTo>
                      <a:lnTo>
                        <a:pt x="1681" y="155"/>
                      </a:lnTo>
                      <a:lnTo>
                        <a:pt x="1681" y="155"/>
                      </a:lnTo>
                      <a:lnTo>
                        <a:pt x="1678" y="156"/>
                      </a:lnTo>
                      <a:lnTo>
                        <a:pt x="1676" y="158"/>
                      </a:lnTo>
                      <a:lnTo>
                        <a:pt x="1676" y="160"/>
                      </a:lnTo>
                      <a:lnTo>
                        <a:pt x="1676" y="164"/>
                      </a:lnTo>
                      <a:lnTo>
                        <a:pt x="1676" y="169"/>
                      </a:lnTo>
                      <a:lnTo>
                        <a:pt x="1676" y="171"/>
                      </a:lnTo>
                      <a:lnTo>
                        <a:pt x="1675" y="172"/>
                      </a:lnTo>
                      <a:lnTo>
                        <a:pt x="1675" y="172"/>
                      </a:lnTo>
                      <a:lnTo>
                        <a:pt x="1653" y="178"/>
                      </a:lnTo>
                      <a:lnTo>
                        <a:pt x="1643" y="181"/>
                      </a:lnTo>
                      <a:lnTo>
                        <a:pt x="1632" y="183"/>
                      </a:lnTo>
                      <a:lnTo>
                        <a:pt x="1620" y="184"/>
                      </a:lnTo>
                      <a:lnTo>
                        <a:pt x="1610" y="184"/>
                      </a:lnTo>
                      <a:lnTo>
                        <a:pt x="1599" y="183"/>
                      </a:lnTo>
                      <a:lnTo>
                        <a:pt x="1589" y="181"/>
                      </a:lnTo>
                      <a:lnTo>
                        <a:pt x="1589" y="181"/>
                      </a:lnTo>
                      <a:lnTo>
                        <a:pt x="1581" y="177"/>
                      </a:lnTo>
                      <a:lnTo>
                        <a:pt x="1574" y="173"/>
                      </a:lnTo>
                      <a:lnTo>
                        <a:pt x="1561" y="161"/>
                      </a:lnTo>
                      <a:lnTo>
                        <a:pt x="1550" y="150"/>
                      </a:lnTo>
                      <a:lnTo>
                        <a:pt x="1544" y="147"/>
                      </a:lnTo>
                      <a:lnTo>
                        <a:pt x="1537" y="143"/>
                      </a:lnTo>
                      <a:lnTo>
                        <a:pt x="1537" y="143"/>
                      </a:lnTo>
                      <a:lnTo>
                        <a:pt x="1528" y="141"/>
                      </a:lnTo>
                      <a:lnTo>
                        <a:pt x="1518" y="141"/>
                      </a:lnTo>
                      <a:lnTo>
                        <a:pt x="1509" y="142"/>
                      </a:lnTo>
                      <a:lnTo>
                        <a:pt x="1499" y="144"/>
                      </a:lnTo>
                      <a:lnTo>
                        <a:pt x="1480" y="151"/>
                      </a:lnTo>
                      <a:lnTo>
                        <a:pt x="1462" y="159"/>
                      </a:lnTo>
                      <a:lnTo>
                        <a:pt x="1462" y="159"/>
                      </a:lnTo>
                      <a:lnTo>
                        <a:pt x="1457" y="161"/>
                      </a:lnTo>
                      <a:lnTo>
                        <a:pt x="1453" y="166"/>
                      </a:lnTo>
                      <a:lnTo>
                        <a:pt x="1450" y="169"/>
                      </a:lnTo>
                      <a:lnTo>
                        <a:pt x="1446" y="175"/>
                      </a:lnTo>
                      <a:lnTo>
                        <a:pt x="1444" y="181"/>
                      </a:lnTo>
                      <a:lnTo>
                        <a:pt x="1443" y="186"/>
                      </a:lnTo>
                      <a:lnTo>
                        <a:pt x="1442" y="199"/>
                      </a:lnTo>
                      <a:lnTo>
                        <a:pt x="1442" y="213"/>
                      </a:lnTo>
                      <a:lnTo>
                        <a:pt x="1442" y="227"/>
                      </a:lnTo>
                      <a:lnTo>
                        <a:pt x="1443" y="241"/>
                      </a:lnTo>
                      <a:lnTo>
                        <a:pt x="1442" y="255"/>
                      </a:lnTo>
                      <a:lnTo>
                        <a:pt x="1442" y="255"/>
                      </a:lnTo>
                      <a:lnTo>
                        <a:pt x="1442" y="256"/>
                      </a:lnTo>
                      <a:lnTo>
                        <a:pt x="1440" y="257"/>
                      </a:lnTo>
                      <a:lnTo>
                        <a:pt x="1433" y="260"/>
                      </a:lnTo>
                      <a:lnTo>
                        <a:pt x="1428" y="260"/>
                      </a:lnTo>
                      <a:lnTo>
                        <a:pt x="1424" y="260"/>
                      </a:lnTo>
                      <a:lnTo>
                        <a:pt x="1420" y="260"/>
                      </a:lnTo>
                      <a:lnTo>
                        <a:pt x="1417" y="258"/>
                      </a:lnTo>
                      <a:lnTo>
                        <a:pt x="1417" y="258"/>
                      </a:lnTo>
                      <a:lnTo>
                        <a:pt x="1412" y="254"/>
                      </a:lnTo>
                      <a:lnTo>
                        <a:pt x="1409" y="248"/>
                      </a:lnTo>
                      <a:lnTo>
                        <a:pt x="1407" y="242"/>
                      </a:lnTo>
                      <a:lnTo>
                        <a:pt x="1405" y="235"/>
                      </a:lnTo>
                      <a:lnTo>
                        <a:pt x="1402" y="223"/>
                      </a:lnTo>
                      <a:lnTo>
                        <a:pt x="1399" y="210"/>
                      </a:lnTo>
                      <a:lnTo>
                        <a:pt x="1399" y="210"/>
                      </a:lnTo>
                      <a:lnTo>
                        <a:pt x="1396" y="200"/>
                      </a:lnTo>
                      <a:lnTo>
                        <a:pt x="1393" y="189"/>
                      </a:lnTo>
                      <a:lnTo>
                        <a:pt x="1389" y="184"/>
                      </a:lnTo>
                      <a:lnTo>
                        <a:pt x="1386" y="181"/>
                      </a:lnTo>
                      <a:lnTo>
                        <a:pt x="1382" y="177"/>
                      </a:lnTo>
                      <a:lnTo>
                        <a:pt x="1377" y="175"/>
                      </a:lnTo>
                      <a:lnTo>
                        <a:pt x="1377" y="175"/>
                      </a:lnTo>
                      <a:lnTo>
                        <a:pt x="1368" y="174"/>
                      </a:lnTo>
                      <a:lnTo>
                        <a:pt x="1359" y="175"/>
                      </a:lnTo>
                      <a:lnTo>
                        <a:pt x="1350" y="177"/>
                      </a:lnTo>
                      <a:lnTo>
                        <a:pt x="1342" y="181"/>
                      </a:lnTo>
                      <a:lnTo>
                        <a:pt x="1342" y="181"/>
                      </a:lnTo>
                      <a:lnTo>
                        <a:pt x="1334" y="184"/>
                      </a:lnTo>
                      <a:lnTo>
                        <a:pt x="1326" y="185"/>
                      </a:lnTo>
                      <a:lnTo>
                        <a:pt x="1317" y="186"/>
                      </a:lnTo>
                      <a:lnTo>
                        <a:pt x="1309" y="186"/>
                      </a:lnTo>
                      <a:lnTo>
                        <a:pt x="1300" y="186"/>
                      </a:lnTo>
                      <a:lnTo>
                        <a:pt x="1292" y="184"/>
                      </a:lnTo>
                      <a:lnTo>
                        <a:pt x="1283" y="182"/>
                      </a:lnTo>
                      <a:lnTo>
                        <a:pt x="1275" y="177"/>
                      </a:lnTo>
                      <a:lnTo>
                        <a:pt x="1275" y="177"/>
                      </a:lnTo>
                      <a:lnTo>
                        <a:pt x="1271" y="175"/>
                      </a:lnTo>
                      <a:lnTo>
                        <a:pt x="1269" y="173"/>
                      </a:lnTo>
                      <a:lnTo>
                        <a:pt x="1267" y="169"/>
                      </a:lnTo>
                      <a:lnTo>
                        <a:pt x="1266" y="167"/>
                      </a:lnTo>
                      <a:lnTo>
                        <a:pt x="1266" y="164"/>
                      </a:lnTo>
                      <a:lnTo>
                        <a:pt x="1267" y="161"/>
                      </a:lnTo>
                      <a:lnTo>
                        <a:pt x="1269" y="156"/>
                      </a:lnTo>
                      <a:lnTo>
                        <a:pt x="1275" y="150"/>
                      </a:lnTo>
                      <a:lnTo>
                        <a:pt x="1280" y="145"/>
                      </a:lnTo>
                      <a:lnTo>
                        <a:pt x="1287" y="142"/>
                      </a:lnTo>
                      <a:lnTo>
                        <a:pt x="1294" y="139"/>
                      </a:lnTo>
                      <a:lnTo>
                        <a:pt x="1294" y="139"/>
                      </a:lnTo>
                      <a:lnTo>
                        <a:pt x="1289" y="133"/>
                      </a:lnTo>
                      <a:lnTo>
                        <a:pt x="1285" y="130"/>
                      </a:lnTo>
                      <a:lnTo>
                        <a:pt x="1280" y="126"/>
                      </a:lnTo>
                      <a:lnTo>
                        <a:pt x="1275" y="125"/>
                      </a:lnTo>
                      <a:lnTo>
                        <a:pt x="1270" y="124"/>
                      </a:lnTo>
                      <a:lnTo>
                        <a:pt x="1264" y="124"/>
                      </a:lnTo>
                      <a:lnTo>
                        <a:pt x="1253" y="125"/>
                      </a:lnTo>
                      <a:lnTo>
                        <a:pt x="1241" y="126"/>
                      </a:lnTo>
                      <a:lnTo>
                        <a:pt x="1229" y="127"/>
                      </a:lnTo>
                      <a:lnTo>
                        <a:pt x="1222" y="127"/>
                      </a:lnTo>
                      <a:lnTo>
                        <a:pt x="1217" y="127"/>
                      </a:lnTo>
                      <a:lnTo>
                        <a:pt x="1211" y="125"/>
                      </a:lnTo>
                      <a:lnTo>
                        <a:pt x="1205" y="123"/>
                      </a:lnTo>
                      <a:lnTo>
                        <a:pt x="1205" y="123"/>
                      </a:lnTo>
                      <a:lnTo>
                        <a:pt x="1203" y="120"/>
                      </a:lnTo>
                      <a:lnTo>
                        <a:pt x="1201" y="118"/>
                      </a:lnTo>
                      <a:lnTo>
                        <a:pt x="1198" y="116"/>
                      </a:lnTo>
                      <a:lnTo>
                        <a:pt x="1196" y="115"/>
                      </a:lnTo>
                      <a:lnTo>
                        <a:pt x="1196" y="115"/>
                      </a:lnTo>
                      <a:lnTo>
                        <a:pt x="1186" y="115"/>
                      </a:lnTo>
                      <a:lnTo>
                        <a:pt x="1177" y="115"/>
                      </a:lnTo>
                      <a:lnTo>
                        <a:pt x="1157" y="111"/>
                      </a:lnTo>
                      <a:lnTo>
                        <a:pt x="1140" y="107"/>
                      </a:lnTo>
                      <a:lnTo>
                        <a:pt x="1122" y="101"/>
                      </a:lnTo>
                      <a:lnTo>
                        <a:pt x="1105" y="94"/>
                      </a:lnTo>
                      <a:lnTo>
                        <a:pt x="1088" y="86"/>
                      </a:lnTo>
                      <a:lnTo>
                        <a:pt x="1055" y="70"/>
                      </a:lnTo>
                      <a:lnTo>
                        <a:pt x="1055" y="70"/>
                      </a:lnTo>
                      <a:lnTo>
                        <a:pt x="1053" y="69"/>
                      </a:lnTo>
                      <a:lnTo>
                        <a:pt x="1051" y="69"/>
                      </a:lnTo>
                      <a:lnTo>
                        <a:pt x="1044" y="70"/>
                      </a:lnTo>
                      <a:lnTo>
                        <a:pt x="1028" y="77"/>
                      </a:lnTo>
                      <a:lnTo>
                        <a:pt x="1019" y="81"/>
                      </a:lnTo>
                      <a:lnTo>
                        <a:pt x="1010" y="83"/>
                      </a:lnTo>
                      <a:lnTo>
                        <a:pt x="999" y="83"/>
                      </a:lnTo>
                      <a:lnTo>
                        <a:pt x="995" y="83"/>
                      </a:lnTo>
                      <a:lnTo>
                        <a:pt x="990" y="82"/>
                      </a:lnTo>
                      <a:lnTo>
                        <a:pt x="990" y="82"/>
                      </a:lnTo>
                      <a:lnTo>
                        <a:pt x="989" y="81"/>
                      </a:lnTo>
                      <a:lnTo>
                        <a:pt x="988" y="77"/>
                      </a:lnTo>
                      <a:lnTo>
                        <a:pt x="987" y="73"/>
                      </a:lnTo>
                      <a:lnTo>
                        <a:pt x="982" y="66"/>
                      </a:lnTo>
                      <a:lnTo>
                        <a:pt x="982" y="66"/>
                      </a:lnTo>
                      <a:lnTo>
                        <a:pt x="981" y="62"/>
                      </a:lnTo>
                      <a:lnTo>
                        <a:pt x="980" y="58"/>
                      </a:lnTo>
                      <a:lnTo>
                        <a:pt x="979" y="49"/>
                      </a:lnTo>
                      <a:lnTo>
                        <a:pt x="978" y="44"/>
                      </a:lnTo>
                      <a:lnTo>
                        <a:pt x="977" y="41"/>
                      </a:lnTo>
                      <a:lnTo>
                        <a:pt x="973" y="36"/>
                      </a:lnTo>
                      <a:lnTo>
                        <a:pt x="970" y="34"/>
                      </a:lnTo>
                      <a:lnTo>
                        <a:pt x="970" y="34"/>
                      </a:lnTo>
                      <a:lnTo>
                        <a:pt x="962" y="32"/>
                      </a:lnTo>
                      <a:lnTo>
                        <a:pt x="955" y="32"/>
                      </a:lnTo>
                      <a:lnTo>
                        <a:pt x="949" y="34"/>
                      </a:lnTo>
                      <a:lnTo>
                        <a:pt x="945" y="39"/>
                      </a:lnTo>
                      <a:lnTo>
                        <a:pt x="935" y="49"/>
                      </a:lnTo>
                      <a:lnTo>
                        <a:pt x="929" y="54"/>
                      </a:lnTo>
                      <a:lnTo>
                        <a:pt x="923" y="59"/>
                      </a:lnTo>
                      <a:lnTo>
                        <a:pt x="923" y="59"/>
                      </a:lnTo>
                      <a:lnTo>
                        <a:pt x="913" y="65"/>
                      </a:lnTo>
                      <a:lnTo>
                        <a:pt x="902" y="69"/>
                      </a:lnTo>
                      <a:lnTo>
                        <a:pt x="877" y="77"/>
                      </a:lnTo>
                      <a:lnTo>
                        <a:pt x="863" y="81"/>
                      </a:lnTo>
                      <a:lnTo>
                        <a:pt x="850" y="85"/>
                      </a:lnTo>
                      <a:lnTo>
                        <a:pt x="839" y="91"/>
                      </a:lnTo>
                      <a:lnTo>
                        <a:pt x="829" y="98"/>
                      </a:lnTo>
                      <a:lnTo>
                        <a:pt x="829" y="98"/>
                      </a:lnTo>
                      <a:lnTo>
                        <a:pt x="822" y="103"/>
                      </a:lnTo>
                      <a:lnTo>
                        <a:pt x="815" y="107"/>
                      </a:lnTo>
                      <a:lnTo>
                        <a:pt x="807" y="110"/>
                      </a:lnTo>
                      <a:lnTo>
                        <a:pt x="799" y="114"/>
                      </a:lnTo>
                      <a:lnTo>
                        <a:pt x="791" y="115"/>
                      </a:lnTo>
                      <a:lnTo>
                        <a:pt x="783" y="116"/>
                      </a:lnTo>
                      <a:lnTo>
                        <a:pt x="775" y="117"/>
                      </a:lnTo>
                      <a:lnTo>
                        <a:pt x="766" y="116"/>
                      </a:lnTo>
                      <a:lnTo>
                        <a:pt x="758" y="116"/>
                      </a:lnTo>
                      <a:lnTo>
                        <a:pt x="749" y="114"/>
                      </a:lnTo>
                      <a:lnTo>
                        <a:pt x="741" y="111"/>
                      </a:lnTo>
                      <a:lnTo>
                        <a:pt x="732" y="108"/>
                      </a:lnTo>
                      <a:lnTo>
                        <a:pt x="724" y="105"/>
                      </a:lnTo>
                      <a:lnTo>
                        <a:pt x="716" y="100"/>
                      </a:lnTo>
                      <a:lnTo>
                        <a:pt x="708" y="94"/>
                      </a:lnTo>
                      <a:lnTo>
                        <a:pt x="701" y="89"/>
                      </a:lnTo>
                      <a:lnTo>
                        <a:pt x="701" y="89"/>
                      </a:lnTo>
                      <a:lnTo>
                        <a:pt x="700" y="92"/>
                      </a:lnTo>
                      <a:lnTo>
                        <a:pt x="698" y="94"/>
                      </a:lnTo>
                      <a:lnTo>
                        <a:pt x="695" y="94"/>
                      </a:lnTo>
                      <a:lnTo>
                        <a:pt x="691" y="94"/>
                      </a:lnTo>
                      <a:lnTo>
                        <a:pt x="688" y="93"/>
                      </a:lnTo>
                      <a:lnTo>
                        <a:pt x="686" y="93"/>
                      </a:lnTo>
                      <a:lnTo>
                        <a:pt x="682" y="94"/>
                      </a:lnTo>
                      <a:lnTo>
                        <a:pt x="681" y="98"/>
                      </a:lnTo>
                      <a:lnTo>
                        <a:pt x="681" y="98"/>
                      </a:lnTo>
                      <a:lnTo>
                        <a:pt x="621" y="80"/>
                      </a:lnTo>
                      <a:lnTo>
                        <a:pt x="590" y="72"/>
                      </a:lnTo>
                      <a:lnTo>
                        <a:pt x="558" y="66"/>
                      </a:lnTo>
                      <a:lnTo>
                        <a:pt x="558" y="66"/>
                      </a:lnTo>
                      <a:lnTo>
                        <a:pt x="522" y="61"/>
                      </a:lnTo>
                      <a:lnTo>
                        <a:pt x="485" y="58"/>
                      </a:lnTo>
                      <a:lnTo>
                        <a:pt x="448" y="54"/>
                      </a:lnTo>
                      <a:lnTo>
                        <a:pt x="430" y="51"/>
                      </a:lnTo>
                      <a:lnTo>
                        <a:pt x="411" y="48"/>
                      </a:lnTo>
                      <a:lnTo>
                        <a:pt x="411" y="48"/>
                      </a:lnTo>
                      <a:lnTo>
                        <a:pt x="413" y="42"/>
                      </a:lnTo>
                      <a:lnTo>
                        <a:pt x="411" y="36"/>
                      </a:lnTo>
                      <a:lnTo>
                        <a:pt x="409" y="32"/>
                      </a:lnTo>
                      <a:lnTo>
                        <a:pt x="407" y="29"/>
                      </a:lnTo>
                      <a:lnTo>
                        <a:pt x="403" y="26"/>
                      </a:lnTo>
                      <a:lnTo>
                        <a:pt x="400" y="25"/>
                      </a:lnTo>
                      <a:lnTo>
                        <a:pt x="392" y="23"/>
                      </a:lnTo>
                      <a:lnTo>
                        <a:pt x="382" y="23"/>
                      </a:lnTo>
                      <a:lnTo>
                        <a:pt x="372" y="23"/>
                      </a:lnTo>
                      <a:lnTo>
                        <a:pt x="363" y="23"/>
                      </a:lnTo>
                      <a:lnTo>
                        <a:pt x="353" y="22"/>
                      </a:lnTo>
                      <a:lnTo>
                        <a:pt x="353" y="22"/>
                      </a:lnTo>
                      <a:lnTo>
                        <a:pt x="353" y="18"/>
                      </a:lnTo>
                      <a:lnTo>
                        <a:pt x="353" y="15"/>
                      </a:lnTo>
                      <a:lnTo>
                        <a:pt x="352" y="14"/>
                      </a:lnTo>
                      <a:lnTo>
                        <a:pt x="352" y="14"/>
                      </a:lnTo>
                      <a:lnTo>
                        <a:pt x="351" y="12"/>
                      </a:lnTo>
                      <a:lnTo>
                        <a:pt x="348" y="12"/>
                      </a:lnTo>
                      <a:lnTo>
                        <a:pt x="345" y="12"/>
                      </a:lnTo>
                      <a:lnTo>
                        <a:pt x="344" y="12"/>
                      </a:lnTo>
                      <a:lnTo>
                        <a:pt x="344" y="12"/>
                      </a:lnTo>
                      <a:lnTo>
                        <a:pt x="343" y="10"/>
                      </a:lnTo>
                      <a:lnTo>
                        <a:pt x="343" y="7"/>
                      </a:lnTo>
                      <a:lnTo>
                        <a:pt x="343" y="4"/>
                      </a:lnTo>
                      <a:lnTo>
                        <a:pt x="343" y="3"/>
                      </a:lnTo>
                      <a:lnTo>
                        <a:pt x="343" y="3"/>
                      </a:lnTo>
                      <a:lnTo>
                        <a:pt x="339" y="2"/>
                      </a:lnTo>
                      <a:lnTo>
                        <a:pt x="335" y="2"/>
                      </a:lnTo>
                      <a:lnTo>
                        <a:pt x="327" y="6"/>
                      </a:lnTo>
                      <a:lnTo>
                        <a:pt x="320" y="8"/>
                      </a:lnTo>
                      <a:lnTo>
                        <a:pt x="317" y="9"/>
                      </a:lnTo>
                      <a:lnTo>
                        <a:pt x="315" y="9"/>
                      </a:lnTo>
                      <a:lnTo>
                        <a:pt x="315" y="9"/>
                      </a:lnTo>
                      <a:lnTo>
                        <a:pt x="293" y="3"/>
                      </a:lnTo>
                      <a:lnTo>
                        <a:pt x="282" y="1"/>
                      </a:lnTo>
                      <a:lnTo>
                        <a:pt x="270" y="0"/>
                      </a:lnTo>
                      <a:lnTo>
                        <a:pt x="259" y="1"/>
                      </a:lnTo>
                      <a:lnTo>
                        <a:pt x="249" y="3"/>
                      </a:lnTo>
                      <a:lnTo>
                        <a:pt x="243" y="6"/>
                      </a:lnTo>
                      <a:lnTo>
                        <a:pt x="239" y="9"/>
                      </a:lnTo>
                      <a:lnTo>
                        <a:pt x="234" y="12"/>
                      </a:lnTo>
                      <a:lnTo>
                        <a:pt x="229" y="17"/>
                      </a:lnTo>
                      <a:lnTo>
                        <a:pt x="229" y="17"/>
                      </a:lnTo>
                      <a:lnTo>
                        <a:pt x="225" y="20"/>
                      </a:lnTo>
                      <a:lnTo>
                        <a:pt x="220" y="23"/>
                      </a:lnTo>
                      <a:lnTo>
                        <a:pt x="215" y="23"/>
                      </a:lnTo>
                      <a:lnTo>
                        <a:pt x="209" y="23"/>
                      </a:lnTo>
                      <a:lnTo>
                        <a:pt x="198" y="23"/>
                      </a:lnTo>
                      <a:lnTo>
                        <a:pt x="192" y="23"/>
                      </a:lnTo>
                      <a:lnTo>
                        <a:pt x="187" y="24"/>
                      </a:lnTo>
                      <a:lnTo>
                        <a:pt x="187" y="24"/>
                      </a:lnTo>
                      <a:lnTo>
                        <a:pt x="178" y="27"/>
                      </a:lnTo>
                      <a:lnTo>
                        <a:pt x="170" y="32"/>
                      </a:lnTo>
                      <a:lnTo>
                        <a:pt x="163" y="37"/>
                      </a:lnTo>
                      <a:lnTo>
                        <a:pt x="157" y="44"/>
                      </a:lnTo>
                      <a:lnTo>
                        <a:pt x="145" y="59"/>
                      </a:lnTo>
                      <a:lnTo>
                        <a:pt x="134" y="74"/>
                      </a:lnTo>
                      <a:lnTo>
                        <a:pt x="134" y="74"/>
                      </a:lnTo>
                      <a:lnTo>
                        <a:pt x="132" y="77"/>
                      </a:lnTo>
                      <a:lnTo>
                        <a:pt x="128" y="82"/>
                      </a:lnTo>
                      <a:lnTo>
                        <a:pt x="126" y="84"/>
                      </a:lnTo>
                      <a:lnTo>
                        <a:pt x="126" y="87"/>
                      </a:lnTo>
                      <a:lnTo>
                        <a:pt x="126" y="90"/>
                      </a:lnTo>
                      <a:lnTo>
                        <a:pt x="128" y="93"/>
                      </a:lnTo>
                      <a:lnTo>
                        <a:pt x="128" y="93"/>
                      </a:lnTo>
                      <a:lnTo>
                        <a:pt x="115" y="99"/>
                      </a:lnTo>
                      <a:lnTo>
                        <a:pt x="102" y="106"/>
                      </a:lnTo>
                      <a:lnTo>
                        <a:pt x="91" y="115"/>
                      </a:lnTo>
                      <a:lnTo>
                        <a:pt x="86" y="120"/>
                      </a:lnTo>
                      <a:lnTo>
                        <a:pt x="82" y="125"/>
                      </a:lnTo>
                      <a:lnTo>
                        <a:pt x="82" y="125"/>
                      </a:lnTo>
                      <a:lnTo>
                        <a:pt x="74" y="136"/>
                      </a:lnTo>
                      <a:lnTo>
                        <a:pt x="63" y="147"/>
                      </a:lnTo>
                      <a:lnTo>
                        <a:pt x="59" y="151"/>
                      </a:lnTo>
                      <a:lnTo>
                        <a:pt x="53" y="155"/>
                      </a:lnTo>
                      <a:lnTo>
                        <a:pt x="47" y="158"/>
                      </a:lnTo>
                      <a:lnTo>
                        <a:pt x="41" y="160"/>
                      </a:lnTo>
                      <a:lnTo>
                        <a:pt x="41" y="160"/>
                      </a:lnTo>
                      <a:lnTo>
                        <a:pt x="40" y="163"/>
                      </a:lnTo>
                      <a:lnTo>
                        <a:pt x="38" y="166"/>
                      </a:lnTo>
                      <a:lnTo>
                        <a:pt x="40" y="171"/>
                      </a:lnTo>
                      <a:lnTo>
                        <a:pt x="41" y="173"/>
                      </a:lnTo>
                      <a:lnTo>
                        <a:pt x="41" y="173"/>
                      </a:lnTo>
                      <a:lnTo>
                        <a:pt x="51" y="180"/>
                      </a:lnTo>
                      <a:lnTo>
                        <a:pt x="61" y="188"/>
                      </a:lnTo>
                      <a:lnTo>
                        <a:pt x="80" y="202"/>
                      </a:lnTo>
                      <a:lnTo>
                        <a:pt x="80" y="202"/>
                      </a:lnTo>
                      <a:lnTo>
                        <a:pt x="85" y="206"/>
                      </a:lnTo>
                      <a:lnTo>
                        <a:pt x="90" y="208"/>
                      </a:lnTo>
                      <a:lnTo>
                        <a:pt x="100" y="211"/>
                      </a:lnTo>
                      <a:lnTo>
                        <a:pt x="110" y="213"/>
                      </a:lnTo>
                      <a:lnTo>
                        <a:pt x="121" y="214"/>
                      </a:lnTo>
                      <a:lnTo>
                        <a:pt x="132" y="215"/>
                      </a:lnTo>
                      <a:lnTo>
                        <a:pt x="142" y="217"/>
                      </a:lnTo>
                      <a:lnTo>
                        <a:pt x="152" y="221"/>
                      </a:lnTo>
                      <a:lnTo>
                        <a:pt x="156" y="223"/>
                      </a:lnTo>
                      <a:lnTo>
                        <a:pt x="160" y="226"/>
                      </a:lnTo>
                      <a:lnTo>
                        <a:pt x="160" y="226"/>
                      </a:lnTo>
                      <a:lnTo>
                        <a:pt x="162" y="229"/>
                      </a:lnTo>
                      <a:lnTo>
                        <a:pt x="163" y="232"/>
                      </a:lnTo>
                      <a:lnTo>
                        <a:pt x="163" y="241"/>
                      </a:lnTo>
                      <a:lnTo>
                        <a:pt x="162" y="259"/>
                      </a:lnTo>
                      <a:lnTo>
                        <a:pt x="162" y="259"/>
                      </a:lnTo>
                      <a:lnTo>
                        <a:pt x="144" y="257"/>
                      </a:lnTo>
                      <a:lnTo>
                        <a:pt x="126" y="252"/>
                      </a:lnTo>
                      <a:lnTo>
                        <a:pt x="92" y="243"/>
                      </a:lnTo>
                      <a:lnTo>
                        <a:pt x="74" y="240"/>
                      </a:lnTo>
                      <a:lnTo>
                        <a:pt x="57" y="239"/>
                      </a:lnTo>
                      <a:lnTo>
                        <a:pt x="38" y="239"/>
                      </a:lnTo>
                      <a:lnTo>
                        <a:pt x="30" y="240"/>
                      </a:lnTo>
                      <a:lnTo>
                        <a:pt x="21" y="242"/>
                      </a:lnTo>
                      <a:lnTo>
                        <a:pt x="21" y="242"/>
                      </a:lnTo>
                      <a:lnTo>
                        <a:pt x="17" y="244"/>
                      </a:lnTo>
                      <a:lnTo>
                        <a:pt x="12" y="247"/>
                      </a:lnTo>
                      <a:lnTo>
                        <a:pt x="8" y="251"/>
                      </a:lnTo>
                      <a:lnTo>
                        <a:pt x="4" y="256"/>
                      </a:lnTo>
                      <a:lnTo>
                        <a:pt x="1" y="260"/>
                      </a:lnTo>
                      <a:lnTo>
                        <a:pt x="0" y="264"/>
                      </a:lnTo>
                      <a:lnTo>
                        <a:pt x="0" y="268"/>
                      </a:lnTo>
                      <a:lnTo>
                        <a:pt x="3" y="271"/>
                      </a:lnTo>
                      <a:lnTo>
                        <a:pt x="3" y="271"/>
                      </a:lnTo>
                      <a:lnTo>
                        <a:pt x="10" y="275"/>
                      </a:lnTo>
                      <a:lnTo>
                        <a:pt x="15" y="281"/>
                      </a:lnTo>
                      <a:lnTo>
                        <a:pt x="24" y="293"/>
                      </a:lnTo>
                      <a:lnTo>
                        <a:pt x="32" y="304"/>
                      </a:lnTo>
                      <a:lnTo>
                        <a:pt x="36" y="308"/>
                      </a:lnTo>
                      <a:lnTo>
                        <a:pt x="41" y="313"/>
                      </a:lnTo>
                      <a:lnTo>
                        <a:pt x="41" y="313"/>
                      </a:lnTo>
                      <a:lnTo>
                        <a:pt x="47" y="315"/>
                      </a:lnTo>
                      <a:lnTo>
                        <a:pt x="55" y="317"/>
                      </a:lnTo>
                      <a:lnTo>
                        <a:pt x="63" y="318"/>
                      </a:lnTo>
                      <a:lnTo>
                        <a:pt x="71" y="318"/>
                      </a:lnTo>
                      <a:lnTo>
                        <a:pt x="79" y="318"/>
                      </a:lnTo>
                      <a:lnTo>
                        <a:pt x="87" y="317"/>
                      </a:lnTo>
                      <a:lnTo>
                        <a:pt x="95" y="315"/>
                      </a:lnTo>
                      <a:lnTo>
                        <a:pt x="101" y="312"/>
                      </a:lnTo>
                      <a:lnTo>
                        <a:pt x="101" y="312"/>
                      </a:lnTo>
                      <a:lnTo>
                        <a:pt x="105" y="308"/>
                      </a:lnTo>
                      <a:lnTo>
                        <a:pt x="107" y="304"/>
                      </a:lnTo>
                      <a:lnTo>
                        <a:pt x="108" y="298"/>
                      </a:lnTo>
                      <a:lnTo>
                        <a:pt x="108" y="293"/>
                      </a:lnTo>
                      <a:lnTo>
                        <a:pt x="108" y="288"/>
                      </a:lnTo>
                      <a:lnTo>
                        <a:pt x="109" y="283"/>
                      </a:lnTo>
                      <a:lnTo>
                        <a:pt x="112" y="280"/>
                      </a:lnTo>
                      <a:lnTo>
                        <a:pt x="119" y="276"/>
                      </a:lnTo>
                      <a:lnTo>
                        <a:pt x="119" y="276"/>
                      </a:lnTo>
                      <a:lnTo>
                        <a:pt x="126" y="275"/>
                      </a:lnTo>
                      <a:lnTo>
                        <a:pt x="129" y="276"/>
                      </a:lnTo>
                      <a:lnTo>
                        <a:pt x="133" y="277"/>
                      </a:lnTo>
                      <a:lnTo>
                        <a:pt x="137" y="281"/>
                      </a:lnTo>
                      <a:lnTo>
                        <a:pt x="141" y="287"/>
                      </a:lnTo>
                      <a:lnTo>
                        <a:pt x="142" y="293"/>
                      </a:lnTo>
                      <a:lnTo>
                        <a:pt x="143" y="300"/>
                      </a:lnTo>
                      <a:lnTo>
                        <a:pt x="143" y="308"/>
                      </a:lnTo>
                      <a:lnTo>
                        <a:pt x="143" y="315"/>
                      </a:lnTo>
                      <a:lnTo>
                        <a:pt x="143" y="315"/>
                      </a:lnTo>
                      <a:lnTo>
                        <a:pt x="138" y="315"/>
                      </a:lnTo>
                      <a:lnTo>
                        <a:pt x="134" y="315"/>
                      </a:lnTo>
                      <a:lnTo>
                        <a:pt x="131" y="316"/>
                      </a:lnTo>
                      <a:lnTo>
                        <a:pt x="129" y="318"/>
                      </a:lnTo>
                      <a:lnTo>
                        <a:pt x="129" y="319"/>
                      </a:lnTo>
                      <a:lnTo>
                        <a:pt x="129" y="319"/>
                      </a:lnTo>
                      <a:lnTo>
                        <a:pt x="131" y="332"/>
                      </a:lnTo>
                      <a:lnTo>
                        <a:pt x="129" y="338"/>
                      </a:lnTo>
                      <a:lnTo>
                        <a:pt x="128" y="342"/>
                      </a:lnTo>
                      <a:lnTo>
                        <a:pt x="126" y="347"/>
                      </a:lnTo>
                      <a:lnTo>
                        <a:pt x="124" y="350"/>
                      </a:lnTo>
                      <a:lnTo>
                        <a:pt x="118" y="356"/>
                      </a:lnTo>
                      <a:lnTo>
                        <a:pt x="110" y="360"/>
                      </a:lnTo>
                      <a:lnTo>
                        <a:pt x="101" y="364"/>
                      </a:lnTo>
                      <a:lnTo>
                        <a:pt x="79" y="370"/>
                      </a:lnTo>
                      <a:lnTo>
                        <a:pt x="79" y="370"/>
                      </a:lnTo>
                      <a:lnTo>
                        <a:pt x="76" y="371"/>
                      </a:lnTo>
                      <a:lnTo>
                        <a:pt x="74" y="373"/>
                      </a:lnTo>
                      <a:lnTo>
                        <a:pt x="70" y="376"/>
                      </a:lnTo>
                      <a:lnTo>
                        <a:pt x="68" y="381"/>
                      </a:lnTo>
                      <a:lnTo>
                        <a:pt x="60" y="399"/>
                      </a:lnTo>
                      <a:lnTo>
                        <a:pt x="60" y="399"/>
                      </a:lnTo>
                      <a:lnTo>
                        <a:pt x="53" y="413"/>
                      </a:lnTo>
                      <a:lnTo>
                        <a:pt x="49" y="421"/>
                      </a:lnTo>
                      <a:lnTo>
                        <a:pt x="45" y="428"/>
                      </a:lnTo>
                      <a:lnTo>
                        <a:pt x="42" y="436"/>
                      </a:lnTo>
                      <a:lnTo>
                        <a:pt x="41" y="443"/>
                      </a:lnTo>
                      <a:lnTo>
                        <a:pt x="42" y="453"/>
                      </a:lnTo>
                      <a:lnTo>
                        <a:pt x="45" y="461"/>
                      </a:lnTo>
                      <a:lnTo>
                        <a:pt x="45" y="461"/>
                      </a:lnTo>
                      <a:lnTo>
                        <a:pt x="47" y="464"/>
                      </a:lnTo>
                      <a:lnTo>
                        <a:pt x="50" y="466"/>
                      </a:lnTo>
                      <a:lnTo>
                        <a:pt x="52" y="468"/>
                      </a:lnTo>
                      <a:lnTo>
                        <a:pt x="53" y="472"/>
                      </a:lnTo>
                      <a:lnTo>
                        <a:pt x="53" y="472"/>
                      </a:lnTo>
                      <a:lnTo>
                        <a:pt x="54" y="484"/>
                      </a:lnTo>
                      <a:lnTo>
                        <a:pt x="54" y="497"/>
                      </a:lnTo>
                      <a:lnTo>
                        <a:pt x="55" y="503"/>
                      </a:lnTo>
                      <a:lnTo>
                        <a:pt x="58" y="507"/>
                      </a:lnTo>
                      <a:lnTo>
                        <a:pt x="61" y="512"/>
                      </a:lnTo>
                      <a:lnTo>
                        <a:pt x="66" y="514"/>
                      </a:lnTo>
                      <a:lnTo>
                        <a:pt x="66" y="514"/>
                      </a:lnTo>
                      <a:lnTo>
                        <a:pt x="74" y="517"/>
                      </a:lnTo>
                      <a:lnTo>
                        <a:pt x="79" y="519"/>
                      </a:lnTo>
                      <a:lnTo>
                        <a:pt x="84" y="520"/>
                      </a:lnTo>
                      <a:lnTo>
                        <a:pt x="90" y="520"/>
                      </a:lnTo>
                      <a:lnTo>
                        <a:pt x="94" y="519"/>
                      </a:lnTo>
                      <a:lnTo>
                        <a:pt x="99" y="515"/>
                      </a:lnTo>
                      <a:lnTo>
                        <a:pt x="102" y="511"/>
                      </a:lnTo>
                      <a:lnTo>
                        <a:pt x="102" y="511"/>
                      </a:lnTo>
                      <a:lnTo>
                        <a:pt x="104" y="507"/>
                      </a:lnTo>
                      <a:lnTo>
                        <a:pt x="103" y="503"/>
                      </a:lnTo>
                      <a:lnTo>
                        <a:pt x="101" y="499"/>
                      </a:lnTo>
                      <a:lnTo>
                        <a:pt x="98" y="496"/>
                      </a:lnTo>
                      <a:lnTo>
                        <a:pt x="95" y="492"/>
                      </a:lnTo>
                      <a:lnTo>
                        <a:pt x="93" y="489"/>
                      </a:lnTo>
                      <a:lnTo>
                        <a:pt x="93" y="487"/>
                      </a:lnTo>
                      <a:lnTo>
                        <a:pt x="95" y="483"/>
                      </a:lnTo>
                      <a:lnTo>
                        <a:pt x="95" y="483"/>
                      </a:lnTo>
                      <a:lnTo>
                        <a:pt x="100" y="480"/>
                      </a:lnTo>
                      <a:lnTo>
                        <a:pt x="105" y="479"/>
                      </a:lnTo>
                      <a:lnTo>
                        <a:pt x="112" y="478"/>
                      </a:lnTo>
                      <a:lnTo>
                        <a:pt x="117" y="479"/>
                      </a:lnTo>
                      <a:lnTo>
                        <a:pt x="117" y="479"/>
                      </a:lnTo>
                      <a:lnTo>
                        <a:pt x="119" y="481"/>
                      </a:lnTo>
                      <a:lnTo>
                        <a:pt x="121" y="484"/>
                      </a:lnTo>
                      <a:lnTo>
                        <a:pt x="123" y="492"/>
                      </a:lnTo>
                      <a:lnTo>
                        <a:pt x="123" y="503"/>
                      </a:lnTo>
                      <a:lnTo>
                        <a:pt x="124" y="507"/>
                      </a:lnTo>
                      <a:lnTo>
                        <a:pt x="125" y="511"/>
                      </a:lnTo>
                      <a:lnTo>
                        <a:pt x="125" y="511"/>
                      </a:lnTo>
                      <a:lnTo>
                        <a:pt x="128" y="517"/>
                      </a:lnTo>
                      <a:lnTo>
                        <a:pt x="133" y="522"/>
                      </a:lnTo>
                      <a:lnTo>
                        <a:pt x="138" y="524"/>
                      </a:lnTo>
                      <a:lnTo>
                        <a:pt x="145" y="526"/>
                      </a:lnTo>
                      <a:lnTo>
                        <a:pt x="152" y="526"/>
                      </a:lnTo>
                      <a:lnTo>
                        <a:pt x="160" y="525"/>
                      </a:lnTo>
                      <a:lnTo>
                        <a:pt x="167" y="523"/>
                      </a:lnTo>
                      <a:lnTo>
                        <a:pt x="174" y="520"/>
                      </a:lnTo>
                      <a:lnTo>
                        <a:pt x="174" y="520"/>
                      </a:lnTo>
                      <a:lnTo>
                        <a:pt x="177" y="517"/>
                      </a:lnTo>
                      <a:lnTo>
                        <a:pt x="182" y="516"/>
                      </a:lnTo>
                      <a:lnTo>
                        <a:pt x="186" y="515"/>
                      </a:lnTo>
                      <a:lnTo>
                        <a:pt x="190" y="515"/>
                      </a:lnTo>
                      <a:lnTo>
                        <a:pt x="199" y="517"/>
                      </a:lnTo>
                      <a:lnTo>
                        <a:pt x="207" y="521"/>
                      </a:lnTo>
                      <a:lnTo>
                        <a:pt x="214" y="526"/>
                      </a:lnTo>
                      <a:lnTo>
                        <a:pt x="219" y="533"/>
                      </a:lnTo>
                      <a:lnTo>
                        <a:pt x="224" y="540"/>
                      </a:lnTo>
                      <a:lnTo>
                        <a:pt x="226" y="548"/>
                      </a:lnTo>
                      <a:lnTo>
                        <a:pt x="226" y="548"/>
                      </a:lnTo>
                      <a:lnTo>
                        <a:pt x="227" y="552"/>
                      </a:lnTo>
                      <a:lnTo>
                        <a:pt x="226" y="555"/>
                      </a:lnTo>
                      <a:lnTo>
                        <a:pt x="225" y="557"/>
                      </a:lnTo>
                      <a:lnTo>
                        <a:pt x="224" y="559"/>
                      </a:lnTo>
                      <a:lnTo>
                        <a:pt x="218" y="563"/>
                      </a:lnTo>
                      <a:lnTo>
                        <a:pt x="211" y="565"/>
                      </a:lnTo>
                      <a:lnTo>
                        <a:pt x="195" y="570"/>
                      </a:lnTo>
                      <a:lnTo>
                        <a:pt x="189" y="573"/>
                      </a:lnTo>
                      <a:lnTo>
                        <a:pt x="183" y="578"/>
                      </a:lnTo>
                      <a:lnTo>
                        <a:pt x="183" y="578"/>
                      </a:lnTo>
                      <a:lnTo>
                        <a:pt x="182" y="580"/>
                      </a:lnTo>
                      <a:lnTo>
                        <a:pt x="182" y="582"/>
                      </a:lnTo>
                      <a:lnTo>
                        <a:pt x="182" y="584"/>
                      </a:lnTo>
                      <a:lnTo>
                        <a:pt x="182" y="587"/>
                      </a:lnTo>
                      <a:lnTo>
                        <a:pt x="182" y="587"/>
                      </a:lnTo>
                      <a:lnTo>
                        <a:pt x="175" y="588"/>
                      </a:lnTo>
                      <a:lnTo>
                        <a:pt x="167" y="588"/>
                      </a:lnTo>
                      <a:lnTo>
                        <a:pt x="152" y="587"/>
                      </a:lnTo>
                      <a:lnTo>
                        <a:pt x="152" y="587"/>
                      </a:lnTo>
                      <a:lnTo>
                        <a:pt x="153" y="591"/>
                      </a:lnTo>
                      <a:lnTo>
                        <a:pt x="153" y="595"/>
                      </a:lnTo>
                      <a:lnTo>
                        <a:pt x="151" y="602"/>
                      </a:lnTo>
                      <a:lnTo>
                        <a:pt x="148" y="607"/>
                      </a:lnTo>
                      <a:lnTo>
                        <a:pt x="145" y="611"/>
                      </a:lnTo>
                      <a:lnTo>
                        <a:pt x="145" y="611"/>
                      </a:lnTo>
                      <a:lnTo>
                        <a:pt x="141" y="614"/>
                      </a:lnTo>
                      <a:lnTo>
                        <a:pt x="135" y="617"/>
                      </a:lnTo>
                      <a:lnTo>
                        <a:pt x="125" y="623"/>
                      </a:lnTo>
                      <a:lnTo>
                        <a:pt x="112" y="628"/>
                      </a:lnTo>
                      <a:lnTo>
                        <a:pt x="102" y="633"/>
                      </a:lnTo>
                      <a:lnTo>
                        <a:pt x="92" y="639"/>
                      </a:lnTo>
                      <a:lnTo>
                        <a:pt x="88" y="642"/>
                      </a:lnTo>
                      <a:lnTo>
                        <a:pt x="85" y="647"/>
                      </a:lnTo>
                      <a:lnTo>
                        <a:pt x="83" y="652"/>
                      </a:lnTo>
                      <a:lnTo>
                        <a:pt x="82" y="658"/>
                      </a:lnTo>
                      <a:lnTo>
                        <a:pt x="83" y="665"/>
                      </a:lnTo>
                      <a:lnTo>
                        <a:pt x="84" y="673"/>
                      </a:lnTo>
                      <a:lnTo>
                        <a:pt x="84" y="673"/>
                      </a:lnTo>
                      <a:lnTo>
                        <a:pt x="93" y="666"/>
                      </a:lnTo>
                      <a:lnTo>
                        <a:pt x="101" y="658"/>
                      </a:lnTo>
                      <a:lnTo>
                        <a:pt x="109" y="653"/>
                      </a:lnTo>
                      <a:lnTo>
                        <a:pt x="113" y="652"/>
                      </a:lnTo>
                      <a:lnTo>
                        <a:pt x="118" y="650"/>
                      </a:lnTo>
                      <a:lnTo>
                        <a:pt x="118" y="650"/>
                      </a:lnTo>
                      <a:lnTo>
                        <a:pt x="127" y="650"/>
                      </a:lnTo>
                      <a:lnTo>
                        <a:pt x="135" y="649"/>
                      </a:lnTo>
                      <a:lnTo>
                        <a:pt x="143" y="647"/>
                      </a:lnTo>
                      <a:lnTo>
                        <a:pt x="151" y="645"/>
                      </a:lnTo>
                      <a:lnTo>
                        <a:pt x="166" y="638"/>
                      </a:lnTo>
                      <a:lnTo>
                        <a:pt x="179" y="630"/>
                      </a:lnTo>
                      <a:lnTo>
                        <a:pt x="207" y="613"/>
                      </a:lnTo>
                      <a:lnTo>
                        <a:pt x="220" y="604"/>
                      </a:lnTo>
                      <a:lnTo>
                        <a:pt x="235" y="596"/>
                      </a:lnTo>
                      <a:lnTo>
                        <a:pt x="235" y="596"/>
                      </a:lnTo>
                      <a:lnTo>
                        <a:pt x="239" y="594"/>
                      </a:lnTo>
                      <a:lnTo>
                        <a:pt x="241" y="590"/>
                      </a:lnTo>
                      <a:lnTo>
                        <a:pt x="244" y="582"/>
                      </a:lnTo>
                      <a:lnTo>
                        <a:pt x="247" y="574"/>
                      </a:lnTo>
                      <a:lnTo>
                        <a:pt x="249" y="571"/>
                      </a:lnTo>
                      <a:lnTo>
                        <a:pt x="251" y="570"/>
                      </a:lnTo>
                      <a:lnTo>
                        <a:pt x="251" y="570"/>
                      </a:lnTo>
                      <a:lnTo>
                        <a:pt x="267" y="565"/>
                      </a:lnTo>
                      <a:lnTo>
                        <a:pt x="282" y="558"/>
                      </a:lnTo>
                      <a:lnTo>
                        <a:pt x="294" y="550"/>
                      </a:lnTo>
                      <a:lnTo>
                        <a:pt x="306" y="541"/>
                      </a:lnTo>
                      <a:lnTo>
                        <a:pt x="315" y="530"/>
                      </a:lnTo>
                      <a:lnTo>
                        <a:pt x="324" y="517"/>
                      </a:lnTo>
                      <a:lnTo>
                        <a:pt x="332" y="504"/>
                      </a:lnTo>
                      <a:lnTo>
                        <a:pt x="340" y="489"/>
                      </a:lnTo>
                      <a:lnTo>
                        <a:pt x="340" y="489"/>
                      </a:lnTo>
                      <a:lnTo>
                        <a:pt x="345" y="479"/>
                      </a:lnTo>
                      <a:lnTo>
                        <a:pt x="353" y="470"/>
                      </a:lnTo>
                      <a:lnTo>
                        <a:pt x="363" y="462"/>
                      </a:lnTo>
                      <a:lnTo>
                        <a:pt x="373" y="454"/>
                      </a:lnTo>
                      <a:lnTo>
                        <a:pt x="394" y="437"/>
                      </a:lnTo>
                      <a:lnTo>
                        <a:pt x="405" y="429"/>
                      </a:lnTo>
                      <a:lnTo>
                        <a:pt x="415" y="420"/>
                      </a:lnTo>
                      <a:lnTo>
                        <a:pt x="415" y="420"/>
                      </a:lnTo>
                      <a:lnTo>
                        <a:pt x="417" y="417"/>
                      </a:lnTo>
                      <a:lnTo>
                        <a:pt x="418" y="417"/>
                      </a:lnTo>
                      <a:lnTo>
                        <a:pt x="422" y="418"/>
                      </a:lnTo>
                      <a:lnTo>
                        <a:pt x="424" y="422"/>
                      </a:lnTo>
                      <a:lnTo>
                        <a:pt x="425" y="426"/>
                      </a:lnTo>
                      <a:lnTo>
                        <a:pt x="426" y="432"/>
                      </a:lnTo>
                      <a:lnTo>
                        <a:pt x="427" y="437"/>
                      </a:lnTo>
                      <a:lnTo>
                        <a:pt x="426" y="441"/>
                      </a:lnTo>
                      <a:lnTo>
                        <a:pt x="425" y="443"/>
                      </a:lnTo>
                      <a:lnTo>
                        <a:pt x="425" y="443"/>
                      </a:lnTo>
                      <a:lnTo>
                        <a:pt x="417" y="450"/>
                      </a:lnTo>
                      <a:lnTo>
                        <a:pt x="409" y="457"/>
                      </a:lnTo>
                      <a:lnTo>
                        <a:pt x="403" y="465"/>
                      </a:lnTo>
                      <a:lnTo>
                        <a:pt x="397" y="473"/>
                      </a:lnTo>
                      <a:lnTo>
                        <a:pt x="386" y="491"/>
                      </a:lnTo>
                      <a:lnTo>
                        <a:pt x="374" y="508"/>
                      </a:lnTo>
                      <a:lnTo>
                        <a:pt x="374" y="508"/>
                      </a:lnTo>
                      <a:lnTo>
                        <a:pt x="373" y="512"/>
                      </a:lnTo>
                      <a:lnTo>
                        <a:pt x="372" y="515"/>
                      </a:lnTo>
                      <a:lnTo>
                        <a:pt x="372" y="519"/>
                      </a:lnTo>
                      <a:lnTo>
                        <a:pt x="373" y="523"/>
                      </a:lnTo>
                      <a:lnTo>
                        <a:pt x="374" y="526"/>
                      </a:lnTo>
                      <a:lnTo>
                        <a:pt x="376" y="531"/>
                      </a:lnTo>
                      <a:lnTo>
                        <a:pt x="380" y="533"/>
                      </a:lnTo>
                      <a:lnTo>
                        <a:pt x="383" y="536"/>
                      </a:lnTo>
                      <a:lnTo>
                        <a:pt x="383" y="536"/>
                      </a:lnTo>
                      <a:lnTo>
                        <a:pt x="389" y="538"/>
                      </a:lnTo>
                      <a:lnTo>
                        <a:pt x="394" y="538"/>
                      </a:lnTo>
                      <a:lnTo>
                        <a:pt x="401" y="537"/>
                      </a:lnTo>
                      <a:lnTo>
                        <a:pt x="407" y="534"/>
                      </a:lnTo>
                      <a:lnTo>
                        <a:pt x="411" y="532"/>
                      </a:lnTo>
                      <a:lnTo>
                        <a:pt x="416" y="529"/>
                      </a:lnTo>
                      <a:lnTo>
                        <a:pt x="421" y="524"/>
                      </a:lnTo>
                      <a:lnTo>
                        <a:pt x="424" y="520"/>
                      </a:lnTo>
                      <a:lnTo>
                        <a:pt x="424" y="520"/>
                      </a:lnTo>
                      <a:lnTo>
                        <a:pt x="431" y="508"/>
                      </a:lnTo>
                      <a:lnTo>
                        <a:pt x="436" y="496"/>
                      </a:lnTo>
                      <a:lnTo>
                        <a:pt x="439" y="490"/>
                      </a:lnTo>
                      <a:lnTo>
                        <a:pt x="443" y="484"/>
                      </a:lnTo>
                      <a:lnTo>
                        <a:pt x="448" y="480"/>
                      </a:lnTo>
                      <a:lnTo>
                        <a:pt x="455" y="474"/>
                      </a:lnTo>
                      <a:lnTo>
                        <a:pt x="455" y="474"/>
                      </a:lnTo>
                      <a:lnTo>
                        <a:pt x="456" y="473"/>
                      </a:lnTo>
                      <a:lnTo>
                        <a:pt x="456" y="471"/>
                      </a:lnTo>
                      <a:lnTo>
                        <a:pt x="456" y="464"/>
                      </a:lnTo>
                      <a:lnTo>
                        <a:pt x="456" y="458"/>
                      </a:lnTo>
                      <a:lnTo>
                        <a:pt x="456" y="455"/>
                      </a:lnTo>
                      <a:lnTo>
                        <a:pt x="457" y="453"/>
                      </a:lnTo>
                      <a:lnTo>
                        <a:pt x="457" y="453"/>
                      </a:lnTo>
                      <a:lnTo>
                        <a:pt x="460" y="446"/>
                      </a:lnTo>
                      <a:lnTo>
                        <a:pt x="464" y="438"/>
                      </a:lnTo>
                      <a:lnTo>
                        <a:pt x="467" y="423"/>
                      </a:lnTo>
                      <a:lnTo>
                        <a:pt x="471" y="417"/>
                      </a:lnTo>
                      <a:lnTo>
                        <a:pt x="474" y="413"/>
                      </a:lnTo>
                      <a:lnTo>
                        <a:pt x="475" y="410"/>
                      </a:lnTo>
                      <a:lnTo>
                        <a:pt x="479" y="409"/>
                      </a:lnTo>
                      <a:lnTo>
                        <a:pt x="481" y="409"/>
                      </a:lnTo>
                      <a:lnTo>
                        <a:pt x="484" y="409"/>
                      </a:lnTo>
                      <a:lnTo>
                        <a:pt x="484" y="409"/>
                      </a:lnTo>
                      <a:lnTo>
                        <a:pt x="489" y="410"/>
                      </a:lnTo>
                      <a:lnTo>
                        <a:pt x="492" y="413"/>
                      </a:lnTo>
                      <a:lnTo>
                        <a:pt x="494" y="415"/>
                      </a:lnTo>
                      <a:lnTo>
                        <a:pt x="497" y="418"/>
                      </a:lnTo>
                      <a:lnTo>
                        <a:pt x="499" y="425"/>
                      </a:lnTo>
                      <a:lnTo>
                        <a:pt x="500" y="433"/>
                      </a:lnTo>
                      <a:lnTo>
                        <a:pt x="500" y="453"/>
                      </a:lnTo>
                      <a:lnTo>
                        <a:pt x="500" y="462"/>
                      </a:lnTo>
                      <a:lnTo>
                        <a:pt x="501" y="471"/>
                      </a:lnTo>
                      <a:lnTo>
                        <a:pt x="501" y="471"/>
                      </a:lnTo>
                      <a:lnTo>
                        <a:pt x="502" y="476"/>
                      </a:lnTo>
                      <a:lnTo>
                        <a:pt x="505" y="481"/>
                      </a:lnTo>
                      <a:lnTo>
                        <a:pt x="508" y="484"/>
                      </a:lnTo>
                      <a:lnTo>
                        <a:pt x="512" y="488"/>
                      </a:lnTo>
                      <a:lnTo>
                        <a:pt x="521" y="491"/>
                      </a:lnTo>
                      <a:lnTo>
                        <a:pt x="530" y="495"/>
                      </a:lnTo>
                      <a:lnTo>
                        <a:pt x="530" y="495"/>
                      </a:lnTo>
                      <a:lnTo>
                        <a:pt x="541" y="497"/>
                      </a:lnTo>
                      <a:lnTo>
                        <a:pt x="552" y="498"/>
                      </a:lnTo>
                      <a:lnTo>
                        <a:pt x="564" y="497"/>
                      </a:lnTo>
                      <a:lnTo>
                        <a:pt x="575" y="495"/>
                      </a:lnTo>
                      <a:lnTo>
                        <a:pt x="587" y="494"/>
                      </a:lnTo>
                      <a:lnTo>
                        <a:pt x="599" y="492"/>
                      </a:lnTo>
                      <a:lnTo>
                        <a:pt x="610" y="494"/>
                      </a:lnTo>
                      <a:lnTo>
                        <a:pt x="623" y="495"/>
                      </a:lnTo>
                      <a:lnTo>
                        <a:pt x="623" y="495"/>
                      </a:lnTo>
                      <a:lnTo>
                        <a:pt x="625" y="495"/>
                      </a:lnTo>
                      <a:lnTo>
                        <a:pt x="628" y="492"/>
                      </a:lnTo>
                      <a:lnTo>
                        <a:pt x="630" y="489"/>
                      </a:lnTo>
                      <a:lnTo>
                        <a:pt x="632" y="488"/>
                      </a:lnTo>
                      <a:lnTo>
                        <a:pt x="632" y="488"/>
                      </a:lnTo>
                      <a:lnTo>
                        <a:pt x="641" y="486"/>
                      </a:lnTo>
                      <a:lnTo>
                        <a:pt x="650" y="486"/>
                      </a:lnTo>
                      <a:lnTo>
                        <a:pt x="658" y="488"/>
                      </a:lnTo>
                      <a:lnTo>
                        <a:pt x="666" y="490"/>
                      </a:lnTo>
                      <a:lnTo>
                        <a:pt x="681" y="498"/>
                      </a:lnTo>
                      <a:lnTo>
                        <a:pt x="696" y="507"/>
                      </a:lnTo>
                      <a:lnTo>
                        <a:pt x="696" y="507"/>
                      </a:lnTo>
                      <a:lnTo>
                        <a:pt x="700" y="511"/>
                      </a:lnTo>
                      <a:lnTo>
                        <a:pt x="703" y="514"/>
                      </a:lnTo>
                      <a:lnTo>
                        <a:pt x="706" y="517"/>
                      </a:lnTo>
                      <a:lnTo>
                        <a:pt x="707" y="522"/>
                      </a:lnTo>
                      <a:lnTo>
                        <a:pt x="711" y="532"/>
                      </a:lnTo>
                      <a:lnTo>
                        <a:pt x="712" y="541"/>
                      </a:lnTo>
                      <a:lnTo>
                        <a:pt x="714" y="552"/>
                      </a:lnTo>
                      <a:lnTo>
                        <a:pt x="716" y="556"/>
                      </a:lnTo>
                      <a:lnTo>
                        <a:pt x="718" y="561"/>
                      </a:lnTo>
                      <a:lnTo>
                        <a:pt x="721" y="564"/>
                      </a:lnTo>
                      <a:lnTo>
                        <a:pt x="725" y="567"/>
                      </a:lnTo>
                      <a:lnTo>
                        <a:pt x="730" y="570"/>
                      </a:lnTo>
                      <a:lnTo>
                        <a:pt x="736" y="571"/>
                      </a:lnTo>
                      <a:lnTo>
                        <a:pt x="736" y="571"/>
                      </a:lnTo>
                      <a:lnTo>
                        <a:pt x="745" y="572"/>
                      </a:lnTo>
                      <a:lnTo>
                        <a:pt x="755" y="571"/>
                      </a:lnTo>
                      <a:lnTo>
                        <a:pt x="764" y="569"/>
                      </a:lnTo>
                      <a:lnTo>
                        <a:pt x="773" y="566"/>
                      </a:lnTo>
                      <a:lnTo>
                        <a:pt x="782" y="564"/>
                      </a:lnTo>
                      <a:lnTo>
                        <a:pt x="790" y="563"/>
                      </a:lnTo>
                      <a:lnTo>
                        <a:pt x="799" y="563"/>
                      </a:lnTo>
                      <a:lnTo>
                        <a:pt x="807" y="565"/>
                      </a:lnTo>
                      <a:lnTo>
                        <a:pt x="807" y="565"/>
                      </a:lnTo>
                      <a:lnTo>
                        <a:pt x="813" y="569"/>
                      </a:lnTo>
                      <a:lnTo>
                        <a:pt x="817" y="573"/>
                      </a:lnTo>
                      <a:lnTo>
                        <a:pt x="821" y="580"/>
                      </a:lnTo>
                      <a:lnTo>
                        <a:pt x="823" y="587"/>
                      </a:lnTo>
                      <a:lnTo>
                        <a:pt x="824" y="595"/>
                      </a:lnTo>
                      <a:lnTo>
                        <a:pt x="824" y="602"/>
                      </a:lnTo>
                      <a:lnTo>
                        <a:pt x="823" y="610"/>
                      </a:lnTo>
                      <a:lnTo>
                        <a:pt x="822" y="617"/>
                      </a:lnTo>
                      <a:lnTo>
                        <a:pt x="822" y="617"/>
                      </a:lnTo>
                      <a:lnTo>
                        <a:pt x="819" y="617"/>
                      </a:lnTo>
                      <a:lnTo>
                        <a:pt x="816" y="617"/>
                      </a:lnTo>
                      <a:lnTo>
                        <a:pt x="814" y="619"/>
                      </a:lnTo>
                      <a:lnTo>
                        <a:pt x="814" y="619"/>
                      </a:lnTo>
                      <a:lnTo>
                        <a:pt x="809" y="622"/>
                      </a:lnTo>
                      <a:lnTo>
                        <a:pt x="808" y="628"/>
                      </a:lnTo>
                      <a:lnTo>
                        <a:pt x="808" y="632"/>
                      </a:lnTo>
                      <a:lnTo>
                        <a:pt x="809" y="637"/>
                      </a:lnTo>
                      <a:lnTo>
                        <a:pt x="809" y="637"/>
                      </a:lnTo>
                      <a:lnTo>
                        <a:pt x="815" y="642"/>
                      </a:lnTo>
                      <a:lnTo>
                        <a:pt x="821" y="647"/>
                      </a:lnTo>
                      <a:lnTo>
                        <a:pt x="827" y="650"/>
                      </a:lnTo>
                      <a:lnTo>
                        <a:pt x="834" y="653"/>
                      </a:lnTo>
                      <a:lnTo>
                        <a:pt x="848" y="656"/>
                      </a:lnTo>
                      <a:lnTo>
                        <a:pt x="855" y="658"/>
                      </a:lnTo>
                      <a:lnTo>
                        <a:pt x="861" y="661"/>
                      </a:lnTo>
                      <a:lnTo>
                        <a:pt x="861" y="661"/>
                      </a:lnTo>
                      <a:lnTo>
                        <a:pt x="865" y="664"/>
                      </a:lnTo>
                      <a:lnTo>
                        <a:pt x="869" y="666"/>
                      </a:lnTo>
                      <a:lnTo>
                        <a:pt x="875" y="674"/>
                      </a:lnTo>
                      <a:lnTo>
                        <a:pt x="880" y="682"/>
                      </a:lnTo>
                      <a:lnTo>
                        <a:pt x="883" y="693"/>
                      </a:lnTo>
                      <a:lnTo>
                        <a:pt x="890" y="713"/>
                      </a:lnTo>
                      <a:lnTo>
                        <a:pt x="895" y="722"/>
                      </a:lnTo>
                      <a:lnTo>
                        <a:pt x="899" y="731"/>
                      </a:lnTo>
                      <a:lnTo>
                        <a:pt x="899" y="731"/>
                      </a:lnTo>
                      <a:lnTo>
                        <a:pt x="906" y="740"/>
                      </a:lnTo>
                      <a:lnTo>
                        <a:pt x="914" y="748"/>
                      </a:lnTo>
                      <a:lnTo>
                        <a:pt x="923" y="754"/>
                      </a:lnTo>
                      <a:lnTo>
                        <a:pt x="933" y="760"/>
                      </a:lnTo>
                      <a:lnTo>
                        <a:pt x="954" y="770"/>
                      </a:lnTo>
                      <a:lnTo>
                        <a:pt x="964" y="774"/>
                      </a:lnTo>
                      <a:lnTo>
                        <a:pt x="974" y="780"/>
                      </a:lnTo>
                      <a:lnTo>
                        <a:pt x="974" y="780"/>
                      </a:lnTo>
                      <a:lnTo>
                        <a:pt x="990" y="791"/>
                      </a:lnTo>
                      <a:lnTo>
                        <a:pt x="1005" y="804"/>
                      </a:lnTo>
                      <a:lnTo>
                        <a:pt x="1019" y="818"/>
                      </a:lnTo>
                      <a:lnTo>
                        <a:pt x="1030" y="832"/>
                      </a:lnTo>
                      <a:lnTo>
                        <a:pt x="1030" y="832"/>
                      </a:lnTo>
                      <a:lnTo>
                        <a:pt x="1034" y="839"/>
                      </a:lnTo>
                      <a:lnTo>
                        <a:pt x="1038" y="847"/>
                      </a:lnTo>
                      <a:lnTo>
                        <a:pt x="1043" y="856"/>
                      </a:lnTo>
                      <a:lnTo>
                        <a:pt x="1048" y="865"/>
                      </a:lnTo>
                      <a:lnTo>
                        <a:pt x="1048" y="865"/>
                      </a:lnTo>
                      <a:lnTo>
                        <a:pt x="1049" y="868"/>
                      </a:lnTo>
                      <a:lnTo>
                        <a:pt x="1049" y="870"/>
                      </a:lnTo>
                      <a:lnTo>
                        <a:pt x="1047" y="875"/>
                      </a:lnTo>
                      <a:lnTo>
                        <a:pt x="1045" y="879"/>
                      </a:lnTo>
                      <a:lnTo>
                        <a:pt x="1044" y="882"/>
                      </a:lnTo>
                      <a:lnTo>
                        <a:pt x="1044" y="885"/>
                      </a:lnTo>
                      <a:lnTo>
                        <a:pt x="1044" y="885"/>
                      </a:lnTo>
                      <a:lnTo>
                        <a:pt x="1034" y="878"/>
                      </a:lnTo>
                      <a:lnTo>
                        <a:pt x="1023" y="871"/>
                      </a:lnTo>
                      <a:lnTo>
                        <a:pt x="1005" y="854"/>
                      </a:lnTo>
                      <a:lnTo>
                        <a:pt x="996" y="846"/>
                      </a:lnTo>
                      <a:lnTo>
                        <a:pt x="987" y="838"/>
                      </a:lnTo>
                      <a:lnTo>
                        <a:pt x="977" y="830"/>
                      </a:lnTo>
                      <a:lnTo>
                        <a:pt x="965" y="824"/>
                      </a:lnTo>
                      <a:lnTo>
                        <a:pt x="965" y="824"/>
                      </a:lnTo>
                      <a:lnTo>
                        <a:pt x="962" y="823"/>
                      </a:lnTo>
                      <a:lnTo>
                        <a:pt x="960" y="824"/>
                      </a:lnTo>
                      <a:lnTo>
                        <a:pt x="957" y="827"/>
                      </a:lnTo>
                      <a:lnTo>
                        <a:pt x="956" y="829"/>
                      </a:lnTo>
                      <a:lnTo>
                        <a:pt x="956" y="829"/>
                      </a:lnTo>
                      <a:lnTo>
                        <a:pt x="954" y="834"/>
                      </a:lnTo>
                      <a:lnTo>
                        <a:pt x="954" y="837"/>
                      </a:lnTo>
                      <a:lnTo>
                        <a:pt x="955" y="839"/>
                      </a:lnTo>
                      <a:lnTo>
                        <a:pt x="957" y="842"/>
                      </a:lnTo>
                      <a:lnTo>
                        <a:pt x="964" y="845"/>
                      </a:lnTo>
                      <a:lnTo>
                        <a:pt x="968" y="847"/>
                      </a:lnTo>
                      <a:lnTo>
                        <a:pt x="968" y="847"/>
                      </a:lnTo>
                      <a:lnTo>
                        <a:pt x="981" y="860"/>
                      </a:lnTo>
                      <a:lnTo>
                        <a:pt x="995" y="872"/>
                      </a:lnTo>
                      <a:lnTo>
                        <a:pt x="1010" y="885"/>
                      </a:lnTo>
                      <a:lnTo>
                        <a:pt x="1024" y="897"/>
                      </a:lnTo>
                      <a:lnTo>
                        <a:pt x="1037" y="910"/>
                      </a:lnTo>
                      <a:lnTo>
                        <a:pt x="1043" y="917"/>
                      </a:lnTo>
                      <a:lnTo>
                        <a:pt x="1048" y="923"/>
                      </a:lnTo>
                      <a:lnTo>
                        <a:pt x="1052" y="931"/>
                      </a:lnTo>
                      <a:lnTo>
                        <a:pt x="1055" y="939"/>
                      </a:lnTo>
                      <a:lnTo>
                        <a:pt x="1056" y="947"/>
                      </a:lnTo>
                      <a:lnTo>
                        <a:pt x="1057" y="955"/>
                      </a:lnTo>
                      <a:lnTo>
                        <a:pt x="1057" y="955"/>
                      </a:lnTo>
                      <a:lnTo>
                        <a:pt x="1056" y="972"/>
                      </a:lnTo>
                      <a:lnTo>
                        <a:pt x="1053" y="989"/>
                      </a:lnTo>
                      <a:lnTo>
                        <a:pt x="1046" y="1023"/>
                      </a:lnTo>
                      <a:lnTo>
                        <a:pt x="1043" y="1041"/>
                      </a:lnTo>
                      <a:lnTo>
                        <a:pt x="1043" y="1058"/>
                      </a:lnTo>
                      <a:lnTo>
                        <a:pt x="1043" y="1066"/>
                      </a:lnTo>
                      <a:lnTo>
                        <a:pt x="1044" y="1074"/>
                      </a:lnTo>
                      <a:lnTo>
                        <a:pt x="1046" y="1080"/>
                      </a:lnTo>
                      <a:lnTo>
                        <a:pt x="1049" y="1088"/>
                      </a:lnTo>
                      <a:lnTo>
                        <a:pt x="1049" y="1088"/>
                      </a:lnTo>
                      <a:lnTo>
                        <a:pt x="1051" y="1092"/>
                      </a:lnTo>
                      <a:lnTo>
                        <a:pt x="1051" y="1096"/>
                      </a:lnTo>
                      <a:lnTo>
                        <a:pt x="1049" y="1104"/>
                      </a:lnTo>
                      <a:lnTo>
                        <a:pt x="1051" y="1108"/>
                      </a:lnTo>
                      <a:lnTo>
                        <a:pt x="1053" y="1110"/>
                      </a:lnTo>
                      <a:lnTo>
                        <a:pt x="1056" y="1111"/>
                      </a:lnTo>
                      <a:lnTo>
                        <a:pt x="1063" y="1112"/>
                      </a:lnTo>
                      <a:lnTo>
                        <a:pt x="1063" y="1112"/>
                      </a:lnTo>
                      <a:lnTo>
                        <a:pt x="1063" y="1116"/>
                      </a:lnTo>
                      <a:lnTo>
                        <a:pt x="1063" y="1118"/>
                      </a:lnTo>
                      <a:lnTo>
                        <a:pt x="1064" y="1121"/>
                      </a:lnTo>
                      <a:lnTo>
                        <a:pt x="1065" y="1124"/>
                      </a:lnTo>
                      <a:lnTo>
                        <a:pt x="1070" y="1127"/>
                      </a:lnTo>
                      <a:lnTo>
                        <a:pt x="1071" y="1129"/>
                      </a:lnTo>
                      <a:lnTo>
                        <a:pt x="1072" y="1132"/>
                      </a:lnTo>
                      <a:lnTo>
                        <a:pt x="1072" y="1132"/>
                      </a:lnTo>
                      <a:lnTo>
                        <a:pt x="1073" y="1142"/>
                      </a:lnTo>
                      <a:lnTo>
                        <a:pt x="1073" y="1152"/>
                      </a:lnTo>
                      <a:lnTo>
                        <a:pt x="1072" y="1172"/>
                      </a:lnTo>
                      <a:lnTo>
                        <a:pt x="1071" y="1183"/>
                      </a:lnTo>
                      <a:lnTo>
                        <a:pt x="1071" y="1193"/>
                      </a:lnTo>
                      <a:lnTo>
                        <a:pt x="1072" y="1202"/>
                      </a:lnTo>
                      <a:lnTo>
                        <a:pt x="1074" y="1212"/>
                      </a:lnTo>
                      <a:lnTo>
                        <a:pt x="1074" y="1212"/>
                      </a:lnTo>
                      <a:lnTo>
                        <a:pt x="1080" y="1228"/>
                      </a:lnTo>
                      <a:lnTo>
                        <a:pt x="1087" y="1244"/>
                      </a:lnTo>
                      <a:lnTo>
                        <a:pt x="1095" y="1258"/>
                      </a:lnTo>
                      <a:lnTo>
                        <a:pt x="1099" y="1265"/>
                      </a:lnTo>
                      <a:lnTo>
                        <a:pt x="1105" y="1270"/>
                      </a:lnTo>
                      <a:lnTo>
                        <a:pt x="1105" y="1270"/>
                      </a:lnTo>
                      <a:lnTo>
                        <a:pt x="1119" y="1284"/>
                      </a:lnTo>
                      <a:lnTo>
                        <a:pt x="1134" y="1296"/>
                      </a:lnTo>
                      <a:lnTo>
                        <a:pt x="1163" y="1321"/>
                      </a:lnTo>
                      <a:lnTo>
                        <a:pt x="1178" y="1333"/>
                      </a:lnTo>
                      <a:lnTo>
                        <a:pt x="1193" y="1345"/>
                      </a:lnTo>
                      <a:lnTo>
                        <a:pt x="1208" y="1359"/>
                      </a:lnTo>
                      <a:lnTo>
                        <a:pt x="1220" y="1374"/>
                      </a:lnTo>
                      <a:lnTo>
                        <a:pt x="1220" y="1374"/>
                      </a:lnTo>
                      <a:lnTo>
                        <a:pt x="1219" y="1389"/>
                      </a:lnTo>
                      <a:lnTo>
                        <a:pt x="1219" y="1402"/>
                      </a:lnTo>
                      <a:lnTo>
                        <a:pt x="1221" y="1416"/>
                      </a:lnTo>
                      <a:lnTo>
                        <a:pt x="1226" y="1428"/>
                      </a:lnTo>
                      <a:lnTo>
                        <a:pt x="1231" y="1440"/>
                      </a:lnTo>
                      <a:lnTo>
                        <a:pt x="1238" y="1452"/>
                      </a:lnTo>
                      <a:lnTo>
                        <a:pt x="1245" y="1463"/>
                      </a:lnTo>
                      <a:lnTo>
                        <a:pt x="1254" y="1474"/>
                      </a:lnTo>
                      <a:lnTo>
                        <a:pt x="1273" y="1495"/>
                      </a:lnTo>
                      <a:lnTo>
                        <a:pt x="1293" y="1517"/>
                      </a:lnTo>
                      <a:lnTo>
                        <a:pt x="1312" y="1539"/>
                      </a:lnTo>
                      <a:lnTo>
                        <a:pt x="1321" y="1550"/>
                      </a:lnTo>
                      <a:lnTo>
                        <a:pt x="1328" y="1561"/>
                      </a:lnTo>
                      <a:lnTo>
                        <a:pt x="1328" y="1561"/>
                      </a:lnTo>
                      <a:lnTo>
                        <a:pt x="1335" y="1571"/>
                      </a:lnTo>
                      <a:lnTo>
                        <a:pt x="1344" y="1579"/>
                      </a:lnTo>
                      <a:lnTo>
                        <a:pt x="1354" y="1585"/>
                      </a:lnTo>
                      <a:lnTo>
                        <a:pt x="1366" y="1591"/>
                      </a:lnTo>
                      <a:lnTo>
                        <a:pt x="1378" y="1596"/>
                      </a:lnTo>
                      <a:lnTo>
                        <a:pt x="1391" y="1599"/>
                      </a:lnTo>
                      <a:lnTo>
                        <a:pt x="1403" y="1601"/>
                      </a:lnTo>
                      <a:lnTo>
                        <a:pt x="1417" y="1604"/>
                      </a:lnTo>
                      <a:lnTo>
                        <a:pt x="1417" y="1604"/>
                      </a:lnTo>
                      <a:lnTo>
                        <a:pt x="1420" y="1602"/>
                      </a:lnTo>
                      <a:lnTo>
                        <a:pt x="1426" y="1598"/>
                      </a:lnTo>
                      <a:lnTo>
                        <a:pt x="1428" y="1596"/>
                      </a:lnTo>
                      <a:lnTo>
                        <a:pt x="1429" y="1593"/>
                      </a:lnTo>
                      <a:lnTo>
                        <a:pt x="1430" y="1590"/>
                      </a:lnTo>
                      <a:lnTo>
                        <a:pt x="1429" y="1586"/>
                      </a:lnTo>
                      <a:lnTo>
                        <a:pt x="1429" y="1586"/>
                      </a:lnTo>
                      <a:lnTo>
                        <a:pt x="1428" y="1585"/>
                      </a:lnTo>
                      <a:lnTo>
                        <a:pt x="1426" y="1585"/>
                      </a:lnTo>
                      <a:lnTo>
                        <a:pt x="1421" y="1585"/>
                      </a:lnTo>
                      <a:lnTo>
                        <a:pt x="1417" y="1585"/>
                      </a:lnTo>
                      <a:lnTo>
                        <a:pt x="1412" y="1584"/>
                      </a:lnTo>
                      <a:lnTo>
                        <a:pt x="1412" y="1584"/>
                      </a:lnTo>
                      <a:lnTo>
                        <a:pt x="1404" y="1580"/>
                      </a:lnTo>
                      <a:lnTo>
                        <a:pt x="1397" y="1574"/>
                      </a:lnTo>
                      <a:lnTo>
                        <a:pt x="1385" y="1560"/>
                      </a:lnTo>
                      <a:lnTo>
                        <a:pt x="1361" y="1531"/>
                      </a:lnTo>
                      <a:lnTo>
                        <a:pt x="1361" y="1531"/>
                      </a:lnTo>
                      <a:lnTo>
                        <a:pt x="1358" y="1528"/>
                      </a:lnTo>
                      <a:lnTo>
                        <a:pt x="1352" y="1527"/>
                      </a:lnTo>
                      <a:lnTo>
                        <a:pt x="1347" y="1525"/>
                      </a:lnTo>
                      <a:lnTo>
                        <a:pt x="1344" y="1524"/>
                      </a:lnTo>
                      <a:lnTo>
                        <a:pt x="1344" y="1524"/>
                      </a:lnTo>
                      <a:lnTo>
                        <a:pt x="1336" y="1511"/>
                      </a:lnTo>
                      <a:lnTo>
                        <a:pt x="1328" y="1499"/>
                      </a:lnTo>
                      <a:lnTo>
                        <a:pt x="1321" y="1485"/>
                      </a:lnTo>
                      <a:lnTo>
                        <a:pt x="1314" y="1473"/>
                      </a:lnTo>
                      <a:lnTo>
                        <a:pt x="1310" y="1458"/>
                      </a:lnTo>
                      <a:lnTo>
                        <a:pt x="1306" y="1444"/>
                      </a:lnTo>
                      <a:lnTo>
                        <a:pt x="1305" y="1430"/>
                      </a:lnTo>
                      <a:lnTo>
                        <a:pt x="1304" y="1415"/>
                      </a:lnTo>
                      <a:lnTo>
                        <a:pt x="1304" y="1415"/>
                      </a:lnTo>
                      <a:lnTo>
                        <a:pt x="1305" y="1411"/>
                      </a:lnTo>
                      <a:lnTo>
                        <a:pt x="1308" y="1408"/>
                      </a:lnTo>
                      <a:lnTo>
                        <a:pt x="1311" y="1406"/>
                      </a:lnTo>
                      <a:lnTo>
                        <a:pt x="1312" y="1406"/>
                      </a:lnTo>
                      <a:lnTo>
                        <a:pt x="1312" y="1406"/>
                      </a:lnTo>
                      <a:lnTo>
                        <a:pt x="1319" y="1409"/>
                      </a:lnTo>
                      <a:lnTo>
                        <a:pt x="1325" y="1412"/>
                      </a:lnTo>
                      <a:lnTo>
                        <a:pt x="1329" y="1417"/>
                      </a:lnTo>
                      <a:lnTo>
                        <a:pt x="1334" y="1422"/>
                      </a:lnTo>
                      <a:lnTo>
                        <a:pt x="1339" y="1434"/>
                      </a:lnTo>
                      <a:lnTo>
                        <a:pt x="1344" y="1447"/>
                      </a:lnTo>
                      <a:lnTo>
                        <a:pt x="1352" y="1474"/>
                      </a:lnTo>
                      <a:lnTo>
                        <a:pt x="1357" y="1486"/>
                      </a:lnTo>
                      <a:lnTo>
                        <a:pt x="1360" y="1493"/>
                      </a:lnTo>
                      <a:lnTo>
                        <a:pt x="1363" y="1499"/>
                      </a:lnTo>
                      <a:lnTo>
                        <a:pt x="1363" y="1499"/>
                      </a:lnTo>
                      <a:lnTo>
                        <a:pt x="1371" y="1509"/>
                      </a:lnTo>
                      <a:lnTo>
                        <a:pt x="1379" y="1517"/>
                      </a:lnTo>
                      <a:lnTo>
                        <a:pt x="1384" y="1522"/>
                      </a:lnTo>
                      <a:lnTo>
                        <a:pt x="1388" y="1524"/>
                      </a:lnTo>
                      <a:lnTo>
                        <a:pt x="1394" y="1527"/>
                      </a:lnTo>
                      <a:lnTo>
                        <a:pt x="1400" y="1530"/>
                      </a:lnTo>
                      <a:lnTo>
                        <a:pt x="1400" y="1530"/>
                      </a:lnTo>
                      <a:lnTo>
                        <a:pt x="1405" y="1531"/>
                      </a:lnTo>
                      <a:lnTo>
                        <a:pt x="1410" y="1533"/>
                      </a:lnTo>
                      <a:lnTo>
                        <a:pt x="1419" y="1540"/>
                      </a:lnTo>
                      <a:lnTo>
                        <a:pt x="1426" y="1548"/>
                      </a:lnTo>
                      <a:lnTo>
                        <a:pt x="1433" y="1557"/>
                      </a:lnTo>
                      <a:lnTo>
                        <a:pt x="1445" y="1576"/>
                      </a:lnTo>
                      <a:lnTo>
                        <a:pt x="1452" y="1586"/>
                      </a:lnTo>
                      <a:lnTo>
                        <a:pt x="1459" y="1597"/>
                      </a:lnTo>
                      <a:lnTo>
                        <a:pt x="1459" y="1597"/>
                      </a:lnTo>
                      <a:lnTo>
                        <a:pt x="1467" y="1609"/>
                      </a:lnTo>
                      <a:lnTo>
                        <a:pt x="1473" y="1622"/>
                      </a:lnTo>
                      <a:lnTo>
                        <a:pt x="1477" y="1634"/>
                      </a:lnTo>
                      <a:lnTo>
                        <a:pt x="1482" y="1647"/>
                      </a:lnTo>
                      <a:lnTo>
                        <a:pt x="1485" y="1660"/>
                      </a:lnTo>
                      <a:lnTo>
                        <a:pt x="1491" y="1673"/>
                      </a:lnTo>
                      <a:lnTo>
                        <a:pt x="1496" y="1685"/>
                      </a:lnTo>
                      <a:lnTo>
                        <a:pt x="1504" y="1697"/>
                      </a:lnTo>
                      <a:lnTo>
                        <a:pt x="1504" y="1697"/>
                      </a:lnTo>
                      <a:lnTo>
                        <a:pt x="1509" y="1691"/>
                      </a:lnTo>
                      <a:lnTo>
                        <a:pt x="1509" y="1691"/>
                      </a:lnTo>
                      <a:lnTo>
                        <a:pt x="1509" y="1700"/>
                      </a:lnTo>
                      <a:lnTo>
                        <a:pt x="1508" y="1710"/>
                      </a:lnTo>
                      <a:lnTo>
                        <a:pt x="1508" y="1718"/>
                      </a:lnTo>
                      <a:lnTo>
                        <a:pt x="1509" y="1722"/>
                      </a:lnTo>
                      <a:lnTo>
                        <a:pt x="1510" y="1725"/>
                      </a:lnTo>
                      <a:lnTo>
                        <a:pt x="1510" y="1725"/>
                      </a:lnTo>
                      <a:lnTo>
                        <a:pt x="1518" y="1732"/>
                      </a:lnTo>
                      <a:lnTo>
                        <a:pt x="1525" y="1738"/>
                      </a:lnTo>
                      <a:lnTo>
                        <a:pt x="1533" y="1742"/>
                      </a:lnTo>
                      <a:lnTo>
                        <a:pt x="1541" y="1746"/>
                      </a:lnTo>
                      <a:lnTo>
                        <a:pt x="1550" y="1747"/>
                      </a:lnTo>
                      <a:lnTo>
                        <a:pt x="1559" y="1747"/>
                      </a:lnTo>
                      <a:lnTo>
                        <a:pt x="1568" y="1746"/>
                      </a:lnTo>
                      <a:lnTo>
                        <a:pt x="1577" y="1742"/>
                      </a:lnTo>
                      <a:lnTo>
                        <a:pt x="1577" y="1742"/>
                      </a:lnTo>
                      <a:lnTo>
                        <a:pt x="1583" y="1755"/>
                      </a:lnTo>
                      <a:lnTo>
                        <a:pt x="1589" y="1766"/>
                      </a:lnTo>
                      <a:lnTo>
                        <a:pt x="1593" y="1771"/>
                      </a:lnTo>
                      <a:lnTo>
                        <a:pt x="1596" y="1775"/>
                      </a:lnTo>
                      <a:lnTo>
                        <a:pt x="1602" y="1779"/>
                      </a:lnTo>
                      <a:lnTo>
                        <a:pt x="1608" y="1781"/>
                      </a:lnTo>
                      <a:lnTo>
                        <a:pt x="1608" y="1781"/>
                      </a:lnTo>
                      <a:lnTo>
                        <a:pt x="1612" y="1782"/>
                      </a:lnTo>
                      <a:lnTo>
                        <a:pt x="1618" y="1782"/>
                      </a:lnTo>
                      <a:lnTo>
                        <a:pt x="1628" y="1781"/>
                      </a:lnTo>
                      <a:lnTo>
                        <a:pt x="1637" y="1780"/>
                      </a:lnTo>
                      <a:lnTo>
                        <a:pt x="1641" y="1780"/>
                      </a:lnTo>
                      <a:lnTo>
                        <a:pt x="1643" y="1781"/>
                      </a:lnTo>
                      <a:lnTo>
                        <a:pt x="1643" y="1781"/>
                      </a:lnTo>
                      <a:lnTo>
                        <a:pt x="1651" y="1788"/>
                      </a:lnTo>
                      <a:lnTo>
                        <a:pt x="1659" y="1795"/>
                      </a:lnTo>
                      <a:lnTo>
                        <a:pt x="1667" y="1800"/>
                      </a:lnTo>
                      <a:lnTo>
                        <a:pt x="1675" y="1806"/>
                      </a:lnTo>
                      <a:lnTo>
                        <a:pt x="1691" y="1814"/>
                      </a:lnTo>
                      <a:lnTo>
                        <a:pt x="1708" y="1821"/>
                      </a:lnTo>
                      <a:lnTo>
                        <a:pt x="1741" y="1832"/>
                      </a:lnTo>
                      <a:lnTo>
                        <a:pt x="1758" y="1838"/>
                      </a:lnTo>
                      <a:lnTo>
                        <a:pt x="1774" y="1847"/>
                      </a:lnTo>
                      <a:lnTo>
                        <a:pt x="1774" y="1847"/>
                      </a:lnTo>
                      <a:lnTo>
                        <a:pt x="1811" y="1836"/>
                      </a:lnTo>
                      <a:lnTo>
                        <a:pt x="1811" y="1836"/>
                      </a:lnTo>
                      <a:lnTo>
                        <a:pt x="1806" y="1832"/>
                      </a:lnTo>
                      <a:lnTo>
                        <a:pt x="1799" y="1830"/>
                      </a:lnTo>
                      <a:lnTo>
                        <a:pt x="1791" y="1828"/>
                      </a:lnTo>
                      <a:lnTo>
                        <a:pt x="1783" y="1828"/>
                      </a:lnTo>
                      <a:lnTo>
                        <a:pt x="1783" y="182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7" name="Freeform: Shape 240"/>
                <p:cNvSpPr/>
                <p:nvPr/>
              </p:nvSpPr>
              <p:spPr bwMode="auto">
                <a:xfrm>
                  <a:off x="7126288" y="2543175"/>
                  <a:ext cx="7938" cy="4762"/>
                </a:xfrm>
                <a:custGeom>
                  <a:avLst/>
                  <a:gdLst>
                    <a:gd name="T0" fmla="*/ 0 w 11"/>
                    <a:gd name="T1" fmla="*/ 5 h 6"/>
                    <a:gd name="T2" fmla="*/ 0 w 11"/>
                    <a:gd name="T3" fmla="*/ 5 h 6"/>
                    <a:gd name="T4" fmla="*/ 4 w 11"/>
                    <a:gd name="T5" fmla="*/ 6 h 6"/>
                    <a:gd name="T6" fmla="*/ 6 w 11"/>
                    <a:gd name="T7" fmla="*/ 5 h 6"/>
                    <a:gd name="T8" fmla="*/ 8 w 11"/>
                    <a:gd name="T9" fmla="*/ 2 h 6"/>
                    <a:gd name="T10" fmla="*/ 11 w 11"/>
                    <a:gd name="T11" fmla="*/ 0 h 6"/>
                    <a:gd name="T12" fmla="*/ 11 w 11"/>
                    <a:gd name="T13" fmla="*/ 0 h 6"/>
                    <a:gd name="T14" fmla="*/ 4 w 11"/>
                    <a:gd name="T15" fmla="*/ 1 h 6"/>
                    <a:gd name="T16" fmla="*/ 4 w 11"/>
                    <a:gd name="T17" fmla="*/ 1 h 6"/>
                    <a:gd name="T18" fmla="*/ 0 w 11"/>
                    <a:gd name="T19" fmla="*/ 5 h 6"/>
                    <a:gd name="T20" fmla="*/ 0 w 11"/>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0" y="5"/>
                      </a:moveTo>
                      <a:lnTo>
                        <a:pt x="0" y="5"/>
                      </a:lnTo>
                      <a:lnTo>
                        <a:pt x="4" y="6"/>
                      </a:lnTo>
                      <a:lnTo>
                        <a:pt x="6" y="5"/>
                      </a:lnTo>
                      <a:lnTo>
                        <a:pt x="8" y="2"/>
                      </a:lnTo>
                      <a:lnTo>
                        <a:pt x="11" y="0"/>
                      </a:lnTo>
                      <a:lnTo>
                        <a:pt x="11" y="0"/>
                      </a:lnTo>
                      <a:lnTo>
                        <a:pt x="4" y="1"/>
                      </a:lnTo>
                      <a:lnTo>
                        <a:pt x="4" y="1"/>
                      </a:lnTo>
                      <a:lnTo>
                        <a:pt x="0" y="5"/>
                      </a:lnTo>
                      <a:lnTo>
                        <a:pt x="0" y="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8" name="Freeform: Shape 241"/>
                <p:cNvSpPr/>
                <p:nvPr/>
              </p:nvSpPr>
              <p:spPr bwMode="auto">
                <a:xfrm>
                  <a:off x="6699250" y="2300288"/>
                  <a:ext cx="131763" cy="76200"/>
                </a:xfrm>
                <a:custGeom>
                  <a:avLst/>
                  <a:gdLst>
                    <a:gd name="T0" fmla="*/ 16 w 168"/>
                    <a:gd name="T1" fmla="*/ 93 h 98"/>
                    <a:gd name="T2" fmla="*/ 25 w 168"/>
                    <a:gd name="T3" fmla="*/ 95 h 98"/>
                    <a:gd name="T4" fmla="*/ 33 w 168"/>
                    <a:gd name="T5" fmla="*/ 91 h 98"/>
                    <a:gd name="T6" fmla="*/ 46 w 168"/>
                    <a:gd name="T7" fmla="*/ 84 h 98"/>
                    <a:gd name="T8" fmla="*/ 50 w 168"/>
                    <a:gd name="T9" fmla="*/ 83 h 98"/>
                    <a:gd name="T10" fmla="*/ 79 w 168"/>
                    <a:gd name="T11" fmla="*/ 88 h 98"/>
                    <a:gd name="T12" fmla="*/ 124 w 168"/>
                    <a:gd name="T13" fmla="*/ 98 h 98"/>
                    <a:gd name="T14" fmla="*/ 147 w 168"/>
                    <a:gd name="T15" fmla="*/ 98 h 98"/>
                    <a:gd name="T16" fmla="*/ 161 w 168"/>
                    <a:gd name="T17" fmla="*/ 93 h 98"/>
                    <a:gd name="T18" fmla="*/ 168 w 168"/>
                    <a:gd name="T19" fmla="*/ 90 h 98"/>
                    <a:gd name="T20" fmla="*/ 157 w 168"/>
                    <a:gd name="T21" fmla="*/ 81 h 98"/>
                    <a:gd name="T22" fmla="*/ 155 w 168"/>
                    <a:gd name="T23" fmla="*/ 80 h 98"/>
                    <a:gd name="T24" fmla="*/ 149 w 168"/>
                    <a:gd name="T25" fmla="*/ 83 h 98"/>
                    <a:gd name="T26" fmla="*/ 148 w 168"/>
                    <a:gd name="T27" fmla="*/ 85 h 98"/>
                    <a:gd name="T28" fmla="*/ 148 w 168"/>
                    <a:gd name="T29" fmla="*/ 73 h 98"/>
                    <a:gd name="T30" fmla="*/ 147 w 168"/>
                    <a:gd name="T31" fmla="*/ 72 h 98"/>
                    <a:gd name="T32" fmla="*/ 118 w 168"/>
                    <a:gd name="T33" fmla="*/ 67 h 98"/>
                    <a:gd name="T34" fmla="*/ 97 w 168"/>
                    <a:gd name="T35" fmla="*/ 64 h 98"/>
                    <a:gd name="T36" fmla="*/ 91 w 168"/>
                    <a:gd name="T37" fmla="*/ 62 h 98"/>
                    <a:gd name="T38" fmla="*/ 71 w 168"/>
                    <a:gd name="T39" fmla="*/ 46 h 98"/>
                    <a:gd name="T40" fmla="*/ 45 w 168"/>
                    <a:gd name="T41" fmla="*/ 16 h 98"/>
                    <a:gd name="T42" fmla="*/ 31 w 168"/>
                    <a:gd name="T43" fmla="*/ 6 h 98"/>
                    <a:gd name="T44" fmla="*/ 21 w 168"/>
                    <a:gd name="T45" fmla="*/ 1 h 98"/>
                    <a:gd name="T46" fmla="*/ 15 w 168"/>
                    <a:gd name="T47" fmla="*/ 0 h 98"/>
                    <a:gd name="T48" fmla="*/ 12 w 168"/>
                    <a:gd name="T49" fmla="*/ 1 h 98"/>
                    <a:gd name="T50" fmla="*/ 9 w 168"/>
                    <a:gd name="T51" fmla="*/ 6 h 98"/>
                    <a:gd name="T52" fmla="*/ 11 w 168"/>
                    <a:gd name="T53" fmla="*/ 21 h 98"/>
                    <a:gd name="T54" fmla="*/ 11 w 168"/>
                    <a:gd name="T55" fmla="*/ 39 h 98"/>
                    <a:gd name="T56" fmla="*/ 6 w 168"/>
                    <a:gd name="T57" fmla="*/ 52 h 98"/>
                    <a:gd name="T58" fmla="*/ 4 w 168"/>
                    <a:gd name="T59" fmla="*/ 57 h 98"/>
                    <a:gd name="T60" fmla="*/ 0 w 168"/>
                    <a:gd name="T61" fmla="*/ 66 h 98"/>
                    <a:gd name="T62" fmla="*/ 3 w 168"/>
                    <a:gd name="T63" fmla="*/ 76 h 98"/>
                    <a:gd name="T64" fmla="*/ 8 w 168"/>
                    <a:gd name="T65" fmla="*/ 87 h 98"/>
                    <a:gd name="T66" fmla="*/ 16 w 168"/>
                    <a:gd name="T67" fmla="*/ 9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8" h="98">
                      <a:moveTo>
                        <a:pt x="16" y="93"/>
                      </a:moveTo>
                      <a:lnTo>
                        <a:pt x="16" y="93"/>
                      </a:lnTo>
                      <a:lnTo>
                        <a:pt x="21" y="95"/>
                      </a:lnTo>
                      <a:lnTo>
                        <a:pt x="25" y="95"/>
                      </a:lnTo>
                      <a:lnTo>
                        <a:pt x="30" y="93"/>
                      </a:lnTo>
                      <a:lnTo>
                        <a:pt x="33" y="91"/>
                      </a:lnTo>
                      <a:lnTo>
                        <a:pt x="42" y="85"/>
                      </a:lnTo>
                      <a:lnTo>
                        <a:pt x="46" y="84"/>
                      </a:lnTo>
                      <a:lnTo>
                        <a:pt x="50" y="83"/>
                      </a:lnTo>
                      <a:lnTo>
                        <a:pt x="50" y="83"/>
                      </a:lnTo>
                      <a:lnTo>
                        <a:pt x="64" y="84"/>
                      </a:lnTo>
                      <a:lnTo>
                        <a:pt x="79" y="88"/>
                      </a:lnTo>
                      <a:lnTo>
                        <a:pt x="110" y="95"/>
                      </a:lnTo>
                      <a:lnTo>
                        <a:pt x="124" y="98"/>
                      </a:lnTo>
                      <a:lnTo>
                        <a:pt x="140" y="98"/>
                      </a:lnTo>
                      <a:lnTo>
                        <a:pt x="147" y="98"/>
                      </a:lnTo>
                      <a:lnTo>
                        <a:pt x="154" y="96"/>
                      </a:lnTo>
                      <a:lnTo>
                        <a:pt x="161" y="93"/>
                      </a:lnTo>
                      <a:lnTo>
                        <a:pt x="168" y="90"/>
                      </a:lnTo>
                      <a:lnTo>
                        <a:pt x="168" y="90"/>
                      </a:lnTo>
                      <a:lnTo>
                        <a:pt x="163" y="85"/>
                      </a:lnTo>
                      <a:lnTo>
                        <a:pt x="157" y="81"/>
                      </a:lnTo>
                      <a:lnTo>
                        <a:pt x="157" y="81"/>
                      </a:lnTo>
                      <a:lnTo>
                        <a:pt x="155" y="80"/>
                      </a:lnTo>
                      <a:lnTo>
                        <a:pt x="152" y="81"/>
                      </a:lnTo>
                      <a:lnTo>
                        <a:pt x="149" y="83"/>
                      </a:lnTo>
                      <a:lnTo>
                        <a:pt x="148" y="85"/>
                      </a:lnTo>
                      <a:lnTo>
                        <a:pt x="148" y="85"/>
                      </a:lnTo>
                      <a:lnTo>
                        <a:pt x="148" y="76"/>
                      </a:lnTo>
                      <a:lnTo>
                        <a:pt x="148" y="73"/>
                      </a:lnTo>
                      <a:lnTo>
                        <a:pt x="147" y="72"/>
                      </a:lnTo>
                      <a:lnTo>
                        <a:pt x="147" y="72"/>
                      </a:lnTo>
                      <a:lnTo>
                        <a:pt x="132" y="69"/>
                      </a:lnTo>
                      <a:lnTo>
                        <a:pt x="118" y="67"/>
                      </a:lnTo>
                      <a:lnTo>
                        <a:pt x="104" y="65"/>
                      </a:lnTo>
                      <a:lnTo>
                        <a:pt x="97" y="64"/>
                      </a:lnTo>
                      <a:lnTo>
                        <a:pt x="91" y="62"/>
                      </a:lnTo>
                      <a:lnTo>
                        <a:pt x="91" y="62"/>
                      </a:lnTo>
                      <a:lnTo>
                        <a:pt x="81" y="55"/>
                      </a:lnTo>
                      <a:lnTo>
                        <a:pt x="71" y="46"/>
                      </a:lnTo>
                      <a:lnTo>
                        <a:pt x="54" y="25"/>
                      </a:lnTo>
                      <a:lnTo>
                        <a:pt x="45" y="16"/>
                      </a:lnTo>
                      <a:lnTo>
                        <a:pt x="36" y="8"/>
                      </a:lnTo>
                      <a:lnTo>
                        <a:pt x="31" y="6"/>
                      </a:lnTo>
                      <a:lnTo>
                        <a:pt x="25" y="2"/>
                      </a:lnTo>
                      <a:lnTo>
                        <a:pt x="21" y="1"/>
                      </a:lnTo>
                      <a:lnTo>
                        <a:pt x="15" y="0"/>
                      </a:lnTo>
                      <a:lnTo>
                        <a:pt x="15" y="0"/>
                      </a:lnTo>
                      <a:lnTo>
                        <a:pt x="13" y="1"/>
                      </a:lnTo>
                      <a:lnTo>
                        <a:pt x="12" y="1"/>
                      </a:lnTo>
                      <a:lnTo>
                        <a:pt x="11" y="4"/>
                      </a:lnTo>
                      <a:lnTo>
                        <a:pt x="9" y="6"/>
                      </a:lnTo>
                      <a:lnTo>
                        <a:pt x="9" y="13"/>
                      </a:lnTo>
                      <a:lnTo>
                        <a:pt x="11" y="21"/>
                      </a:lnTo>
                      <a:lnTo>
                        <a:pt x="11" y="30"/>
                      </a:lnTo>
                      <a:lnTo>
                        <a:pt x="11" y="39"/>
                      </a:lnTo>
                      <a:lnTo>
                        <a:pt x="8" y="48"/>
                      </a:lnTo>
                      <a:lnTo>
                        <a:pt x="6" y="52"/>
                      </a:lnTo>
                      <a:lnTo>
                        <a:pt x="4" y="57"/>
                      </a:lnTo>
                      <a:lnTo>
                        <a:pt x="4" y="57"/>
                      </a:lnTo>
                      <a:lnTo>
                        <a:pt x="2" y="62"/>
                      </a:lnTo>
                      <a:lnTo>
                        <a:pt x="0" y="66"/>
                      </a:lnTo>
                      <a:lnTo>
                        <a:pt x="2" y="71"/>
                      </a:lnTo>
                      <a:lnTo>
                        <a:pt x="3" y="76"/>
                      </a:lnTo>
                      <a:lnTo>
                        <a:pt x="6" y="82"/>
                      </a:lnTo>
                      <a:lnTo>
                        <a:pt x="8" y="87"/>
                      </a:lnTo>
                      <a:lnTo>
                        <a:pt x="13" y="90"/>
                      </a:lnTo>
                      <a:lnTo>
                        <a:pt x="16" y="93"/>
                      </a:lnTo>
                      <a:lnTo>
                        <a:pt x="16" y="9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9" name="Freeform: Shape 242"/>
                <p:cNvSpPr/>
                <p:nvPr/>
              </p:nvSpPr>
              <p:spPr bwMode="auto">
                <a:xfrm>
                  <a:off x="6113463" y="2027238"/>
                  <a:ext cx="6350" cy="3175"/>
                </a:xfrm>
                <a:custGeom>
                  <a:avLst/>
                  <a:gdLst>
                    <a:gd name="T0" fmla="*/ 8 w 8"/>
                    <a:gd name="T1" fmla="*/ 0 h 4"/>
                    <a:gd name="T2" fmla="*/ 0 w 8"/>
                    <a:gd name="T3" fmla="*/ 2 h 4"/>
                    <a:gd name="T4" fmla="*/ 0 w 8"/>
                    <a:gd name="T5" fmla="*/ 2 h 4"/>
                    <a:gd name="T6" fmla="*/ 3 w 8"/>
                    <a:gd name="T7" fmla="*/ 3 h 4"/>
                    <a:gd name="T8" fmla="*/ 4 w 8"/>
                    <a:gd name="T9" fmla="*/ 4 h 4"/>
                    <a:gd name="T10" fmla="*/ 6 w 8"/>
                    <a:gd name="T11" fmla="*/ 3 h 4"/>
                    <a:gd name="T12" fmla="*/ 8 w 8"/>
                    <a:gd name="T13" fmla="*/ 0 h 4"/>
                    <a:gd name="T14" fmla="*/ 8 w 8"/>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4">
                      <a:moveTo>
                        <a:pt x="8" y="0"/>
                      </a:moveTo>
                      <a:lnTo>
                        <a:pt x="0" y="2"/>
                      </a:lnTo>
                      <a:lnTo>
                        <a:pt x="0" y="2"/>
                      </a:lnTo>
                      <a:lnTo>
                        <a:pt x="3" y="3"/>
                      </a:lnTo>
                      <a:lnTo>
                        <a:pt x="4" y="4"/>
                      </a:lnTo>
                      <a:lnTo>
                        <a:pt x="6" y="3"/>
                      </a:lnTo>
                      <a:lnTo>
                        <a:pt x="8" y="0"/>
                      </a:lnTo>
                      <a:lnTo>
                        <a:pt x="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0" name="Freeform: Shape 243"/>
                <p:cNvSpPr/>
                <p:nvPr/>
              </p:nvSpPr>
              <p:spPr bwMode="auto">
                <a:xfrm>
                  <a:off x="5940425" y="1992313"/>
                  <a:ext cx="168275" cy="133350"/>
                </a:xfrm>
                <a:custGeom>
                  <a:avLst/>
                  <a:gdLst>
                    <a:gd name="T0" fmla="*/ 15 w 212"/>
                    <a:gd name="T1" fmla="*/ 110 h 169"/>
                    <a:gd name="T2" fmla="*/ 22 w 212"/>
                    <a:gd name="T3" fmla="*/ 127 h 169"/>
                    <a:gd name="T4" fmla="*/ 29 w 212"/>
                    <a:gd name="T5" fmla="*/ 152 h 169"/>
                    <a:gd name="T6" fmla="*/ 38 w 212"/>
                    <a:gd name="T7" fmla="*/ 164 h 169"/>
                    <a:gd name="T8" fmla="*/ 46 w 212"/>
                    <a:gd name="T9" fmla="*/ 168 h 169"/>
                    <a:gd name="T10" fmla="*/ 54 w 212"/>
                    <a:gd name="T11" fmla="*/ 169 h 169"/>
                    <a:gd name="T12" fmla="*/ 67 w 212"/>
                    <a:gd name="T13" fmla="*/ 166 h 169"/>
                    <a:gd name="T14" fmla="*/ 79 w 212"/>
                    <a:gd name="T15" fmla="*/ 160 h 169"/>
                    <a:gd name="T16" fmla="*/ 93 w 212"/>
                    <a:gd name="T17" fmla="*/ 144 h 169"/>
                    <a:gd name="T18" fmla="*/ 113 w 212"/>
                    <a:gd name="T19" fmla="*/ 122 h 169"/>
                    <a:gd name="T20" fmla="*/ 124 w 212"/>
                    <a:gd name="T21" fmla="*/ 115 h 169"/>
                    <a:gd name="T22" fmla="*/ 138 w 212"/>
                    <a:gd name="T23" fmla="*/ 112 h 169"/>
                    <a:gd name="T24" fmla="*/ 151 w 212"/>
                    <a:gd name="T25" fmla="*/ 110 h 169"/>
                    <a:gd name="T26" fmla="*/ 175 w 212"/>
                    <a:gd name="T27" fmla="*/ 102 h 169"/>
                    <a:gd name="T28" fmla="*/ 195 w 212"/>
                    <a:gd name="T29" fmla="*/ 85 h 169"/>
                    <a:gd name="T30" fmla="*/ 207 w 212"/>
                    <a:gd name="T31" fmla="*/ 62 h 169"/>
                    <a:gd name="T32" fmla="*/ 212 w 212"/>
                    <a:gd name="T33" fmla="*/ 48 h 169"/>
                    <a:gd name="T34" fmla="*/ 206 w 212"/>
                    <a:gd name="T35" fmla="*/ 47 h 169"/>
                    <a:gd name="T36" fmla="*/ 201 w 212"/>
                    <a:gd name="T37" fmla="*/ 39 h 169"/>
                    <a:gd name="T38" fmla="*/ 197 w 212"/>
                    <a:gd name="T39" fmla="*/ 25 h 169"/>
                    <a:gd name="T40" fmla="*/ 191 w 212"/>
                    <a:gd name="T41" fmla="*/ 20 h 169"/>
                    <a:gd name="T42" fmla="*/ 188 w 212"/>
                    <a:gd name="T43" fmla="*/ 19 h 169"/>
                    <a:gd name="T44" fmla="*/ 174 w 212"/>
                    <a:gd name="T45" fmla="*/ 20 h 169"/>
                    <a:gd name="T46" fmla="*/ 157 w 212"/>
                    <a:gd name="T47" fmla="*/ 28 h 169"/>
                    <a:gd name="T48" fmla="*/ 152 w 212"/>
                    <a:gd name="T49" fmla="*/ 29 h 169"/>
                    <a:gd name="T50" fmla="*/ 142 w 212"/>
                    <a:gd name="T51" fmla="*/ 29 h 169"/>
                    <a:gd name="T52" fmla="*/ 140 w 212"/>
                    <a:gd name="T53" fmla="*/ 28 h 169"/>
                    <a:gd name="T54" fmla="*/ 134 w 212"/>
                    <a:gd name="T55" fmla="*/ 19 h 169"/>
                    <a:gd name="T56" fmla="*/ 119 w 212"/>
                    <a:gd name="T57" fmla="*/ 8 h 169"/>
                    <a:gd name="T58" fmla="*/ 113 w 212"/>
                    <a:gd name="T59" fmla="*/ 5 h 169"/>
                    <a:gd name="T60" fmla="*/ 92 w 212"/>
                    <a:gd name="T61" fmla="*/ 0 h 169"/>
                    <a:gd name="T62" fmla="*/ 71 w 212"/>
                    <a:gd name="T63" fmla="*/ 3 h 169"/>
                    <a:gd name="T64" fmla="*/ 50 w 212"/>
                    <a:gd name="T65" fmla="*/ 8 h 169"/>
                    <a:gd name="T66" fmla="*/ 32 w 212"/>
                    <a:gd name="T67" fmla="*/ 16 h 169"/>
                    <a:gd name="T68" fmla="*/ 30 w 212"/>
                    <a:gd name="T69" fmla="*/ 20 h 169"/>
                    <a:gd name="T70" fmla="*/ 26 w 212"/>
                    <a:gd name="T71" fmla="*/ 35 h 169"/>
                    <a:gd name="T72" fmla="*/ 24 w 212"/>
                    <a:gd name="T73" fmla="*/ 53 h 169"/>
                    <a:gd name="T74" fmla="*/ 23 w 212"/>
                    <a:gd name="T75" fmla="*/ 56 h 169"/>
                    <a:gd name="T76" fmla="*/ 14 w 212"/>
                    <a:gd name="T77" fmla="*/ 65 h 169"/>
                    <a:gd name="T78" fmla="*/ 2 w 212"/>
                    <a:gd name="T79" fmla="*/ 77 h 169"/>
                    <a:gd name="T80" fmla="*/ 0 w 212"/>
                    <a:gd name="T81" fmla="*/ 87 h 169"/>
                    <a:gd name="T82" fmla="*/ 1 w 212"/>
                    <a:gd name="T83" fmla="*/ 94 h 169"/>
                    <a:gd name="T84" fmla="*/ 8 w 212"/>
                    <a:gd name="T85" fmla="*/ 102 h 169"/>
                    <a:gd name="T86" fmla="*/ 15 w 212"/>
                    <a:gd name="T87" fmla="*/ 11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2" h="169">
                      <a:moveTo>
                        <a:pt x="15" y="110"/>
                      </a:moveTo>
                      <a:lnTo>
                        <a:pt x="15" y="110"/>
                      </a:lnTo>
                      <a:lnTo>
                        <a:pt x="19" y="118"/>
                      </a:lnTo>
                      <a:lnTo>
                        <a:pt x="22" y="127"/>
                      </a:lnTo>
                      <a:lnTo>
                        <a:pt x="26" y="144"/>
                      </a:lnTo>
                      <a:lnTo>
                        <a:pt x="29" y="152"/>
                      </a:lnTo>
                      <a:lnTo>
                        <a:pt x="32" y="159"/>
                      </a:lnTo>
                      <a:lnTo>
                        <a:pt x="38" y="164"/>
                      </a:lnTo>
                      <a:lnTo>
                        <a:pt x="41" y="165"/>
                      </a:lnTo>
                      <a:lnTo>
                        <a:pt x="46" y="168"/>
                      </a:lnTo>
                      <a:lnTo>
                        <a:pt x="46" y="168"/>
                      </a:lnTo>
                      <a:lnTo>
                        <a:pt x="54" y="169"/>
                      </a:lnTo>
                      <a:lnTo>
                        <a:pt x="60" y="169"/>
                      </a:lnTo>
                      <a:lnTo>
                        <a:pt x="67" y="166"/>
                      </a:lnTo>
                      <a:lnTo>
                        <a:pt x="73" y="164"/>
                      </a:lnTo>
                      <a:lnTo>
                        <a:pt x="79" y="160"/>
                      </a:lnTo>
                      <a:lnTo>
                        <a:pt x="83" y="155"/>
                      </a:lnTo>
                      <a:lnTo>
                        <a:pt x="93" y="144"/>
                      </a:lnTo>
                      <a:lnTo>
                        <a:pt x="102" y="132"/>
                      </a:lnTo>
                      <a:lnTo>
                        <a:pt x="113" y="122"/>
                      </a:lnTo>
                      <a:lnTo>
                        <a:pt x="118" y="118"/>
                      </a:lnTo>
                      <a:lnTo>
                        <a:pt x="124" y="115"/>
                      </a:lnTo>
                      <a:lnTo>
                        <a:pt x="131" y="113"/>
                      </a:lnTo>
                      <a:lnTo>
                        <a:pt x="138" y="112"/>
                      </a:lnTo>
                      <a:lnTo>
                        <a:pt x="138" y="112"/>
                      </a:lnTo>
                      <a:lnTo>
                        <a:pt x="151" y="110"/>
                      </a:lnTo>
                      <a:lnTo>
                        <a:pt x="165" y="106"/>
                      </a:lnTo>
                      <a:lnTo>
                        <a:pt x="175" y="102"/>
                      </a:lnTo>
                      <a:lnTo>
                        <a:pt x="185" y="94"/>
                      </a:lnTo>
                      <a:lnTo>
                        <a:pt x="195" y="85"/>
                      </a:lnTo>
                      <a:lnTo>
                        <a:pt x="201" y="74"/>
                      </a:lnTo>
                      <a:lnTo>
                        <a:pt x="207" y="62"/>
                      </a:lnTo>
                      <a:lnTo>
                        <a:pt x="212" y="48"/>
                      </a:lnTo>
                      <a:lnTo>
                        <a:pt x="212" y="48"/>
                      </a:lnTo>
                      <a:lnTo>
                        <a:pt x="212" y="48"/>
                      </a:lnTo>
                      <a:lnTo>
                        <a:pt x="206" y="47"/>
                      </a:lnTo>
                      <a:lnTo>
                        <a:pt x="203" y="44"/>
                      </a:lnTo>
                      <a:lnTo>
                        <a:pt x="201" y="39"/>
                      </a:lnTo>
                      <a:lnTo>
                        <a:pt x="199" y="35"/>
                      </a:lnTo>
                      <a:lnTo>
                        <a:pt x="197" y="25"/>
                      </a:lnTo>
                      <a:lnTo>
                        <a:pt x="195" y="22"/>
                      </a:lnTo>
                      <a:lnTo>
                        <a:pt x="191" y="20"/>
                      </a:lnTo>
                      <a:lnTo>
                        <a:pt x="191" y="20"/>
                      </a:lnTo>
                      <a:lnTo>
                        <a:pt x="188" y="19"/>
                      </a:lnTo>
                      <a:lnTo>
                        <a:pt x="183" y="17"/>
                      </a:lnTo>
                      <a:lnTo>
                        <a:pt x="174" y="20"/>
                      </a:lnTo>
                      <a:lnTo>
                        <a:pt x="166" y="23"/>
                      </a:lnTo>
                      <a:lnTo>
                        <a:pt x="157" y="28"/>
                      </a:lnTo>
                      <a:lnTo>
                        <a:pt x="157" y="28"/>
                      </a:lnTo>
                      <a:lnTo>
                        <a:pt x="152" y="29"/>
                      </a:lnTo>
                      <a:lnTo>
                        <a:pt x="147" y="30"/>
                      </a:lnTo>
                      <a:lnTo>
                        <a:pt x="142" y="29"/>
                      </a:lnTo>
                      <a:lnTo>
                        <a:pt x="140" y="28"/>
                      </a:lnTo>
                      <a:lnTo>
                        <a:pt x="140" y="28"/>
                      </a:lnTo>
                      <a:lnTo>
                        <a:pt x="138" y="23"/>
                      </a:lnTo>
                      <a:lnTo>
                        <a:pt x="134" y="19"/>
                      </a:lnTo>
                      <a:lnTo>
                        <a:pt x="127" y="13"/>
                      </a:lnTo>
                      <a:lnTo>
                        <a:pt x="119" y="8"/>
                      </a:lnTo>
                      <a:lnTo>
                        <a:pt x="113" y="5"/>
                      </a:lnTo>
                      <a:lnTo>
                        <a:pt x="113" y="5"/>
                      </a:lnTo>
                      <a:lnTo>
                        <a:pt x="102" y="3"/>
                      </a:lnTo>
                      <a:lnTo>
                        <a:pt x="92" y="0"/>
                      </a:lnTo>
                      <a:lnTo>
                        <a:pt x="82" y="0"/>
                      </a:lnTo>
                      <a:lnTo>
                        <a:pt x="71" y="3"/>
                      </a:lnTo>
                      <a:lnTo>
                        <a:pt x="60" y="5"/>
                      </a:lnTo>
                      <a:lnTo>
                        <a:pt x="50" y="8"/>
                      </a:lnTo>
                      <a:lnTo>
                        <a:pt x="41" y="12"/>
                      </a:lnTo>
                      <a:lnTo>
                        <a:pt x="32" y="16"/>
                      </a:lnTo>
                      <a:lnTo>
                        <a:pt x="32" y="16"/>
                      </a:lnTo>
                      <a:lnTo>
                        <a:pt x="30" y="20"/>
                      </a:lnTo>
                      <a:lnTo>
                        <a:pt x="27" y="23"/>
                      </a:lnTo>
                      <a:lnTo>
                        <a:pt x="26" y="35"/>
                      </a:lnTo>
                      <a:lnTo>
                        <a:pt x="25" y="47"/>
                      </a:lnTo>
                      <a:lnTo>
                        <a:pt x="24" y="53"/>
                      </a:lnTo>
                      <a:lnTo>
                        <a:pt x="23" y="56"/>
                      </a:lnTo>
                      <a:lnTo>
                        <a:pt x="23" y="56"/>
                      </a:lnTo>
                      <a:lnTo>
                        <a:pt x="18" y="62"/>
                      </a:lnTo>
                      <a:lnTo>
                        <a:pt x="14" y="65"/>
                      </a:lnTo>
                      <a:lnTo>
                        <a:pt x="5" y="73"/>
                      </a:lnTo>
                      <a:lnTo>
                        <a:pt x="2" y="77"/>
                      </a:lnTo>
                      <a:lnTo>
                        <a:pt x="0" y="81"/>
                      </a:lnTo>
                      <a:lnTo>
                        <a:pt x="0" y="87"/>
                      </a:lnTo>
                      <a:lnTo>
                        <a:pt x="1" y="94"/>
                      </a:lnTo>
                      <a:lnTo>
                        <a:pt x="1" y="94"/>
                      </a:lnTo>
                      <a:lnTo>
                        <a:pt x="5" y="98"/>
                      </a:lnTo>
                      <a:lnTo>
                        <a:pt x="8" y="102"/>
                      </a:lnTo>
                      <a:lnTo>
                        <a:pt x="11" y="105"/>
                      </a:lnTo>
                      <a:lnTo>
                        <a:pt x="15" y="110"/>
                      </a:lnTo>
                      <a:lnTo>
                        <a:pt x="15" y="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1" name="Freeform: Shape 244"/>
                <p:cNvSpPr/>
                <p:nvPr/>
              </p:nvSpPr>
              <p:spPr bwMode="auto">
                <a:xfrm>
                  <a:off x="6108700" y="2025650"/>
                  <a:ext cx="4763" cy="4762"/>
                </a:xfrm>
                <a:custGeom>
                  <a:avLst/>
                  <a:gdLst>
                    <a:gd name="T0" fmla="*/ 1 w 6"/>
                    <a:gd name="T1" fmla="*/ 1 h 5"/>
                    <a:gd name="T2" fmla="*/ 1 w 6"/>
                    <a:gd name="T3" fmla="*/ 1 h 5"/>
                    <a:gd name="T4" fmla="*/ 0 w 6"/>
                    <a:gd name="T5" fmla="*/ 5 h 5"/>
                    <a:gd name="T6" fmla="*/ 6 w 6"/>
                    <a:gd name="T7" fmla="*/ 3 h 5"/>
                    <a:gd name="T8" fmla="*/ 6 w 6"/>
                    <a:gd name="T9" fmla="*/ 3 h 5"/>
                    <a:gd name="T10" fmla="*/ 3 w 6"/>
                    <a:gd name="T11" fmla="*/ 0 h 5"/>
                    <a:gd name="T12" fmla="*/ 2 w 6"/>
                    <a:gd name="T13" fmla="*/ 0 h 5"/>
                    <a:gd name="T14" fmla="*/ 1 w 6"/>
                    <a:gd name="T15" fmla="*/ 1 h 5"/>
                    <a:gd name="T16" fmla="*/ 1 w 6"/>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1" y="1"/>
                      </a:moveTo>
                      <a:lnTo>
                        <a:pt x="1" y="1"/>
                      </a:lnTo>
                      <a:lnTo>
                        <a:pt x="0" y="5"/>
                      </a:lnTo>
                      <a:lnTo>
                        <a:pt x="6" y="3"/>
                      </a:lnTo>
                      <a:lnTo>
                        <a:pt x="6" y="3"/>
                      </a:lnTo>
                      <a:lnTo>
                        <a:pt x="3" y="0"/>
                      </a:lnTo>
                      <a:lnTo>
                        <a:pt x="2" y="0"/>
                      </a:lnTo>
                      <a:lnTo>
                        <a:pt x="1" y="1"/>
                      </a:lnTo>
                      <a:lnTo>
                        <a:pt x="1" y="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2" name="Freeform: Shape 245"/>
                <p:cNvSpPr/>
                <p:nvPr/>
              </p:nvSpPr>
              <p:spPr bwMode="auto">
                <a:xfrm>
                  <a:off x="6189663" y="2047875"/>
                  <a:ext cx="38100" cy="6350"/>
                </a:xfrm>
                <a:custGeom>
                  <a:avLst/>
                  <a:gdLst>
                    <a:gd name="T0" fmla="*/ 30 w 48"/>
                    <a:gd name="T1" fmla="*/ 8 h 9"/>
                    <a:gd name="T2" fmla="*/ 30 w 48"/>
                    <a:gd name="T3" fmla="*/ 8 h 9"/>
                    <a:gd name="T4" fmla="*/ 39 w 48"/>
                    <a:gd name="T5" fmla="*/ 2 h 9"/>
                    <a:gd name="T6" fmla="*/ 48 w 48"/>
                    <a:gd name="T7" fmla="*/ 0 h 9"/>
                    <a:gd name="T8" fmla="*/ 0 w 48"/>
                    <a:gd name="T9" fmla="*/ 1 h 9"/>
                    <a:gd name="T10" fmla="*/ 0 w 48"/>
                    <a:gd name="T11" fmla="*/ 1 h 9"/>
                    <a:gd name="T12" fmla="*/ 1 w 48"/>
                    <a:gd name="T13" fmla="*/ 3 h 9"/>
                    <a:gd name="T14" fmla="*/ 1 w 48"/>
                    <a:gd name="T15" fmla="*/ 3 h 9"/>
                    <a:gd name="T16" fmla="*/ 8 w 48"/>
                    <a:gd name="T17" fmla="*/ 7 h 9"/>
                    <a:gd name="T18" fmla="*/ 15 w 48"/>
                    <a:gd name="T19" fmla="*/ 9 h 9"/>
                    <a:gd name="T20" fmla="*/ 23 w 48"/>
                    <a:gd name="T21" fmla="*/ 9 h 9"/>
                    <a:gd name="T22" fmla="*/ 30 w 48"/>
                    <a:gd name="T23" fmla="*/ 8 h 9"/>
                    <a:gd name="T24" fmla="*/ 30 w 48"/>
                    <a:gd name="T2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9">
                      <a:moveTo>
                        <a:pt x="30" y="8"/>
                      </a:moveTo>
                      <a:lnTo>
                        <a:pt x="30" y="8"/>
                      </a:lnTo>
                      <a:lnTo>
                        <a:pt x="39" y="2"/>
                      </a:lnTo>
                      <a:lnTo>
                        <a:pt x="48" y="0"/>
                      </a:lnTo>
                      <a:lnTo>
                        <a:pt x="0" y="1"/>
                      </a:lnTo>
                      <a:lnTo>
                        <a:pt x="0" y="1"/>
                      </a:lnTo>
                      <a:lnTo>
                        <a:pt x="1" y="3"/>
                      </a:lnTo>
                      <a:lnTo>
                        <a:pt x="1" y="3"/>
                      </a:lnTo>
                      <a:lnTo>
                        <a:pt x="8" y="7"/>
                      </a:lnTo>
                      <a:lnTo>
                        <a:pt x="15" y="9"/>
                      </a:lnTo>
                      <a:lnTo>
                        <a:pt x="23" y="9"/>
                      </a:lnTo>
                      <a:lnTo>
                        <a:pt x="30" y="8"/>
                      </a:lnTo>
                      <a:lnTo>
                        <a:pt x="30" y="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3" name="Freeform: Shape 246"/>
                <p:cNvSpPr/>
                <p:nvPr/>
              </p:nvSpPr>
              <p:spPr bwMode="auto">
                <a:xfrm>
                  <a:off x="6057900" y="2041525"/>
                  <a:ext cx="352425" cy="168275"/>
                </a:xfrm>
                <a:custGeom>
                  <a:avLst/>
                  <a:gdLst>
                    <a:gd name="T0" fmla="*/ 25 w 443"/>
                    <a:gd name="T1" fmla="*/ 65 h 210"/>
                    <a:gd name="T2" fmla="*/ 0 w 443"/>
                    <a:gd name="T3" fmla="*/ 72 h 210"/>
                    <a:gd name="T4" fmla="*/ 2 w 443"/>
                    <a:gd name="T5" fmla="*/ 76 h 210"/>
                    <a:gd name="T6" fmla="*/ 14 w 443"/>
                    <a:gd name="T7" fmla="*/ 99 h 210"/>
                    <a:gd name="T8" fmla="*/ 22 w 443"/>
                    <a:gd name="T9" fmla="*/ 114 h 210"/>
                    <a:gd name="T10" fmla="*/ 70 w 443"/>
                    <a:gd name="T11" fmla="*/ 138 h 210"/>
                    <a:gd name="T12" fmla="*/ 101 w 443"/>
                    <a:gd name="T13" fmla="*/ 136 h 210"/>
                    <a:gd name="T14" fmla="*/ 136 w 443"/>
                    <a:gd name="T15" fmla="*/ 133 h 210"/>
                    <a:gd name="T16" fmla="*/ 136 w 443"/>
                    <a:gd name="T17" fmla="*/ 141 h 210"/>
                    <a:gd name="T18" fmla="*/ 115 w 443"/>
                    <a:gd name="T19" fmla="*/ 156 h 210"/>
                    <a:gd name="T20" fmla="*/ 118 w 443"/>
                    <a:gd name="T21" fmla="*/ 176 h 210"/>
                    <a:gd name="T22" fmla="*/ 141 w 443"/>
                    <a:gd name="T23" fmla="*/ 189 h 210"/>
                    <a:gd name="T24" fmla="*/ 186 w 443"/>
                    <a:gd name="T25" fmla="*/ 188 h 210"/>
                    <a:gd name="T26" fmla="*/ 190 w 443"/>
                    <a:gd name="T27" fmla="*/ 202 h 210"/>
                    <a:gd name="T28" fmla="*/ 206 w 443"/>
                    <a:gd name="T29" fmla="*/ 210 h 210"/>
                    <a:gd name="T30" fmla="*/ 248 w 443"/>
                    <a:gd name="T31" fmla="*/ 196 h 210"/>
                    <a:gd name="T32" fmla="*/ 326 w 443"/>
                    <a:gd name="T33" fmla="*/ 184 h 210"/>
                    <a:gd name="T34" fmla="*/ 376 w 443"/>
                    <a:gd name="T35" fmla="*/ 184 h 210"/>
                    <a:gd name="T36" fmla="*/ 391 w 443"/>
                    <a:gd name="T37" fmla="*/ 174 h 210"/>
                    <a:gd name="T38" fmla="*/ 397 w 443"/>
                    <a:gd name="T39" fmla="*/ 160 h 210"/>
                    <a:gd name="T40" fmla="*/ 418 w 443"/>
                    <a:gd name="T41" fmla="*/ 149 h 210"/>
                    <a:gd name="T42" fmla="*/ 442 w 443"/>
                    <a:gd name="T43" fmla="*/ 135 h 210"/>
                    <a:gd name="T44" fmla="*/ 442 w 443"/>
                    <a:gd name="T45" fmla="*/ 125 h 210"/>
                    <a:gd name="T46" fmla="*/ 425 w 443"/>
                    <a:gd name="T47" fmla="*/ 115 h 210"/>
                    <a:gd name="T48" fmla="*/ 372 w 443"/>
                    <a:gd name="T49" fmla="*/ 105 h 210"/>
                    <a:gd name="T50" fmla="*/ 345 w 443"/>
                    <a:gd name="T51" fmla="*/ 85 h 210"/>
                    <a:gd name="T52" fmla="*/ 324 w 443"/>
                    <a:gd name="T53" fmla="*/ 51 h 210"/>
                    <a:gd name="T54" fmla="*/ 318 w 443"/>
                    <a:gd name="T55" fmla="*/ 11 h 210"/>
                    <a:gd name="T56" fmla="*/ 300 w 443"/>
                    <a:gd name="T57" fmla="*/ 3 h 210"/>
                    <a:gd name="T58" fmla="*/ 284 w 443"/>
                    <a:gd name="T59" fmla="*/ 6 h 210"/>
                    <a:gd name="T60" fmla="*/ 276 w 443"/>
                    <a:gd name="T61" fmla="*/ 25 h 210"/>
                    <a:gd name="T62" fmla="*/ 264 w 443"/>
                    <a:gd name="T63" fmla="*/ 40 h 210"/>
                    <a:gd name="T64" fmla="*/ 249 w 443"/>
                    <a:gd name="T65" fmla="*/ 42 h 210"/>
                    <a:gd name="T66" fmla="*/ 243 w 443"/>
                    <a:gd name="T67" fmla="*/ 35 h 210"/>
                    <a:gd name="T68" fmla="*/ 250 w 443"/>
                    <a:gd name="T69" fmla="*/ 10 h 210"/>
                    <a:gd name="T70" fmla="*/ 248 w 443"/>
                    <a:gd name="T71" fmla="*/ 5 h 210"/>
                    <a:gd name="T72" fmla="*/ 222 w 443"/>
                    <a:gd name="T73" fmla="*/ 6 h 210"/>
                    <a:gd name="T74" fmla="*/ 219 w 443"/>
                    <a:gd name="T75" fmla="*/ 6 h 210"/>
                    <a:gd name="T76" fmla="*/ 190 w 443"/>
                    <a:gd name="T77" fmla="*/ 19 h 210"/>
                    <a:gd name="T78" fmla="*/ 176 w 443"/>
                    <a:gd name="T79" fmla="*/ 27 h 210"/>
                    <a:gd name="T80" fmla="*/ 166 w 443"/>
                    <a:gd name="T81" fmla="*/ 24 h 210"/>
                    <a:gd name="T82" fmla="*/ 156 w 443"/>
                    <a:gd name="T83" fmla="*/ 14 h 210"/>
                    <a:gd name="T84" fmla="*/ 101 w 443"/>
                    <a:gd name="T85" fmla="*/ 9 h 210"/>
                    <a:gd name="T86" fmla="*/ 118 w 443"/>
                    <a:gd name="T87" fmla="*/ 0 h 210"/>
                    <a:gd name="T88" fmla="*/ 95 w 443"/>
                    <a:gd name="T89" fmla="*/ 7 h 210"/>
                    <a:gd name="T90" fmla="*/ 50 w 443"/>
                    <a:gd name="T91" fmla="*/ 33 h 210"/>
                    <a:gd name="T92" fmla="*/ 49 w 443"/>
                    <a:gd name="T93" fmla="*/ 43 h 210"/>
                    <a:gd name="T94" fmla="*/ 48 w 443"/>
                    <a:gd name="T95" fmla="*/ 5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3" h="210">
                      <a:moveTo>
                        <a:pt x="48" y="55"/>
                      </a:moveTo>
                      <a:lnTo>
                        <a:pt x="48" y="55"/>
                      </a:lnTo>
                      <a:lnTo>
                        <a:pt x="37" y="60"/>
                      </a:lnTo>
                      <a:lnTo>
                        <a:pt x="25" y="65"/>
                      </a:lnTo>
                      <a:lnTo>
                        <a:pt x="12" y="67"/>
                      </a:lnTo>
                      <a:lnTo>
                        <a:pt x="0" y="66"/>
                      </a:lnTo>
                      <a:lnTo>
                        <a:pt x="0" y="66"/>
                      </a:lnTo>
                      <a:lnTo>
                        <a:pt x="0" y="72"/>
                      </a:lnTo>
                      <a:lnTo>
                        <a:pt x="0" y="74"/>
                      </a:lnTo>
                      <a:lnTo>
                        <a:pt x="0" y="76"/>
                      </a:lnTo>
                      <a:lnTo>
                        <a:pt x="0" y="76"/>
                      </a:lnTo>
                      <a:lnTo>
                        <a:pt x="2" y="76"/>
                      </a:lnTo>
                      <a:lnTo>
                        <a:pt x="4" y="76"/>
                      </a:lnTo>
                      <a:lnTo>
                        <a:pt x="9" y="76"/>
                      </a:lnTo>
                      <a:lnTo>
                        <a:pt x="9" y="76"/>
                      </a:lnTo>
                      <a:lnTo>
                        <a:pt x="14" y="99"/>
                      </a:lnTo>
                      <a:lnTo>
                        <a:pt x="17" y="108"/>
                      </a:lnTo>
                      <a:lnTo>
                        <a:pt x="19" y="111"/>
                      </a:lnTo>
                      <a:lnTo>
                        <a:pt x="22" y="114"/>
                      </a:lnTo>
                      <a:lnTo>
                        <a:pt x="22" y="114"/>
                      </a:lnTo>
                      <a:lnTo>
                        <a:pt x="32" y="119"/>
                      </a:lnTo>
                      <a:lnTo>
                        <a:pt x="43" y="125"/>
                      </a:lnTo>
                      <a:lnTo>
                        <a:pt x="70" y="138"/>
                      </a:lnTo>
                      <a:lnTo>
                        <a:pt x="70" y="138"/>
                      </a:lnTo>
                      <a:lnTo>
                        <a:pt x="77" y="140"/>
                      </a:lnTo>
                      <a:lnTo>
                        <a:pt x="85" y="140"/>
                      </a:lnTo>
                      <a:lnTo>
                        <a:pt x="93" y="139"/>
                      </a:lnTo>
                      <a:lnTo>
                        <a:pt x="101" y="136"/>
                      </a:lnTo>
                      <a:lnTo>
                        <a:pt x="110" y="134"/>
                      </a:lnTo>
                      <a:lnTo>
                        <a:pt x="119" y="132"/>
                      </a:lnTo>
                      <a:lnTo>
                        <a:pt x="127" y="132"/>
                      </a:lnTo>
                      <a:lnTo>
                        <a:pt x="136" y="133"/>
                      </a:lnTo>
                      <a:lnTo>
                        <a:pt x="136" y="133"/>
                      </a:lnTo>
                      <a:lnTo>
                        <a:pt x="138" y="136"/>
                      </a:lnTo>
                      <a:lnTo>
                        <a:pt x="138" y="140"/>
                      </a:lnTo>
                      <a:lnTo>
                        <a:pt x="136" y="141"/>
                      </a:lnTo>
                      <a:lnTo>
                        <a:pt x="136" y="141"/>
                      </a:lnTo>
                      <a:lnTo>
                        <a:pt x="124" y="149"/>
                      </a:lnTo>
                      <a:lnTo>
                        <a:pt x="119" y="152"/>
                      </a:lnTo>
                      <a:lnTo>
                        <a:pt x="115" y="156"/>
                      </a:lnTo>
                      <a:lnTo>
                        <a:pt x="113" y="160"/>
                      </a:lnTo>
                      <a:lnTo>
                        <a:pt x="113" y="164"/>
                      </a:lnTo>
                      <a:lnTo>
                        <a:pt x="114" y="169"/>
                      </a:lnTo>
                      <a:lnTo>
                        <a:pt x="118" y="176"/>
                      </a:lnTo>
                      <a:lnTo>
                        <a:pt x="118" y="176"/>
                      </a:lnTo>
                      <a:lnTo>
                        <a:pt x="126" y="183"/>
                      </a:lnTo>
                      <a:lnTo>
                        <a:pt x="133" y="186"/>
                      </a:lnTo>
                      <a:lnTo>
                        <a:pt x="141" y="189"/>
                      </a:lnTo>
                      <a:lnTo>
                        <a:pt x="149" y="190"/>
                      </a:lnTo>
                      <a:lnTo>
                        <a:pt x="167" y="188"/>
                      </a:lnTo>
                      <a:lnTo>
                        <a:pt x="176" y="188"/>
                      </a:lnTo>
                      <a:lnTo>
                        <a:pt x="186" y="188"/>
                      </a:lnTo>
                      <a:lnTo>
                        <a:pt x="186" y="188"/>
                      </a:lnTo>
                      <a:lnTo>
                        <a:pt x="185" y="193"/>
                      </a:lnTo>
                      <a:lnTo>
                        <a:pt x="188" y="199"/>
                      </a:lnTo>
                      <a:lnTo>
                        <a:pt x="190" y="202"/>
                      </a:lnTo>
                      <a:lnTo>
                        <a:pt x="194" y="206"/>
                      </a:lnTo>
                      <a:lnTo>
                        <a:pt x="198" y="208"/>
                      </a:lnTo>
                      <a:lnTo>
                        <a:pt x="202" y="210"/>
                      </a:lnTo>
                      <a:lnTo>
                        <a:pt x="206" y="210"/>
                      </a:lnTo>
                      <a:lnTo>
                        <a:pt x="209" y="209"/>
                      </a:lnTo>
                      <a:lnTo>
                        <a:pt x="209" y="209"/>
                      </a:lnTo>
                      <a:lnTo>
                        <a:pt x="229" y="201"/>
                      </a:lnTo>
                      <a:lnTo>
                        <a:pt x="248" y="196"/>
                      </a:lnTo>
                      <a:lnTo>
                        <a:pt x="267" y="191"/>
                      </a:lnTo>
                      <a:lnTo>
                        <a:pt x="288" y="188"/>
                      </a:lnTo>
                      <a:lnTo>
                        <a:pt x="307" y="185"/>
                      </a:lnTo>
                      <a:lnTo>
                        <a:pt x="326" y="184"/>
                      </a:lnTo>
                      <a:lnTo>
                        <a:pt x="347" y="184"/>
                      </a:lnTo>
                      <a:lnTo>
                        <a:pt x="367" y="185"/>
                      </a:lnTo>
                      <a:lnTo>
                        <a:pt x="367" y="185"/>
                      </a:lnTo>
                      <a:lnTo>
                        <a:pt x="376" y="184"/>
                      </a:lnTo>
                      <a:lnTo>
                        <a:pt x="380" y="183"/>
                      </a:lnTo>
                      <a:lnTo>
                        <a:pt x="384" y="181"/>
                      </a:lnTo>
                      <a:lnTo>
                        <a:pt x="388" y="177"/>
                      </a:lnTo>
                      <a:lnTo>
                        <a:pt x="391" y="174"/>
                      </a:lnTo>
                      <a:lnTo>
                        <a:pt x="393" y="169"/>
                      </a:lnTo>
                      <a:lnTo>
                        <a:pt x="396" y="164"/>
                      </a:lnTo>
                      <a:lnTo>
                        <a:pt x="396" y="164"/>
                      </a:lnTo>
                      <a:lnTo>
                        <a:pt x="397" y="160"/>
                      </a:lnTo>
                      <a:lnTo>
                        <a:pt x="399" y="158"/>
                      </a:lnTo>
                      <a:lnTo>
                        <a:pt x="404" y="155"/>
                      </a:lnTo>
                      <a:lnTo>
                        <a:pt x="410" y="151"/>
                      </a:lnTo>
                      <a:lnTo>
                        <a:pt x="418" y="149"/>
                      </a:lnTo>
                      <a:lnTo>
                        <a:pt x="426" y="147"/>
                      </a:lnTo>
                      <a:lnTo>
                        <a:pt x="433" y="143"/>
                      </a:lnTo>
                      <a:lnTo>
                        <a:pt x="440" y="138"/>
                      </a:lnTo>
                      <a:lnTo>
                        <a:pt x="442" y="135"/>
                      </a:lnTo>
                      <a:lnTo>
                        <a:pt x="443" y="131"/>
                      </a:lnTo>
                      <a:lnTo>
                        <a:pt x="443" y="131"/>
                      </a:lnTo>
                      <a:lnTo>
                        <a:pt x="443" y="128"/>
                      </a:lnTo>
                      <a:lnTo>
                        <a:pt x="442" y="125"/>
                      </a:lnTo>
                      <a:lnTo>
                        <a:pt x="438" y="121"/>
                      </a:lnTo>
                      <a:lnTo>
                        <a:pt x="431" y="116"/>
                      </a:lnTo>
                      <a:lnTo>
                        <a:pt x="425" y="115"/>
                      </a:lnTo>
                      <a:lnTo>
                        <a:pt x="425" y="115"/>
                      </a:lnTo>
                      <a:lnTo>
                        <a:pt x="404" y="113"/>
                      </a:lnTo>
                      <a:lnTo>
                        <a:pt x="392" y="110"/>
                      </a:lnTo>
                      <a:lnTo>
                        <a:pt x="382" y="108"/>
                      </a:lnTo>
                      <a:lnTo>
                        <a:pt x="372" y="105"/>
                      </a:lnTo>
                      <a:lnTo>
                        <a:pt x="362" y="99"/>
                      </a:lnTo>
                      <a:lnTo>
                        <a:pt x="352" y="93"/>
                      </a:lnTo>
                      <a:lnTo>
                        <a:pt x="345" y="85"/>
                      </a:lnTo>
                      <a:lnTo>
                        <a:pt x="345" y="85"/>
                      </a:lnTo>
                      <a:lnTo>
                        <a:pt x="338" y="77"/>
                      </a:lnTo>
                      <a:lnTo>
                        <a:pt x="332" y="69"/>
                      </a:lnTo>
                      <a:lnTo>
                        <a:pt x="327" y="60"/>
                      </a:lnTo>
                      <a:lnTo>
                        <a:pt x="324" y="51"/>
                      </a:lnTo>
                      <a:lnTo>
                        <a:pt x="321" y="42"/>
                      </a:lnTo>
                      <a:lnTo>
                        <a:pt x="318" y="32"/>
                      </a:lnTo>
                      <a:lnTo>
                        <a:pt x="318" y="22"/>
                      </a:lnTo>
                      <a:lnTo>
                        <a:pt x="318" y="11"/>
                      </a:lnTo>
                      <a:lnTo>
                        <a:pt x="318" y="11"/>
                      </a:lnTo>
                      <a:lnTo>
                        <a:pt x="313" y="10"/>
                      </a:lnTo>
                      <a:lnTo>
                        <a:pt x="308" y="9"/>
                      </a:lnTo>
                      <a:lnTo>
                        <a:pt x="300" y="3"/>
                      </a:lnTo>
                      <a:lnTo>
                        <a:pt x="297" y="1"/>
                      </a:lnTo>
                      <a:lnTo>
                        <a:pt x="293" y="0"/>
                      </a:lnTo>
                      <a:lnTo>
                        <a:pt x="289" y="1"/>
                      </a:lnTo>
                      <a:lnTo>
                        <a:pt x="284" y="6"/>
                      </a:lnTo>
                      <a:lnTo>
                        <a:pt x="284" y="6"/>
                      </a:lnTo>
                      <a:lnTo>
                        <a:pt x="282" y="10"/>
                      </a:lnTo>
                      <a:lnTo>
                        <a:pt x="280" y="15"/>
                      </a:lnTo>
                      <a:lnTo>
                        <a:pt x="276" y="25"/>
                      </a:lnTo>
                      <a:lnTo>
                        <a:pt x="274" y="30"/>
                      </a:lnTo>
                      <a:lnTo>
                        <a:pt x="272" y="34"/>
                      </a:lnTo>
                      <a:lnTo>
                        <a:pt x="268" y="38"/>
                      </a:lnTo>
                      <a:lnTo>
                        <a:pt x="264" y="40"/>
                      </a:lnTo>
                      <a:lnTo>
                        <a:pt x="264" y="40"/>
                      </a:lnTo>
                      <a:lnTo>
                        <a:pt x="259" y="42"/>
                      </a:lnTo>
                      <a:lnTo>
                        <a:pt x="254" y="42"/>
                      </a:lnTo>
                      <a:lnTo>
                        <a:pt x="249" y="42"/>
                      </a:lnTo>
                      <a:lnTo>
                        <a:pt x="246" y="40"/>
                      </a:lnTo>
                      <a:lnTo>
                        <a:pt x="246" y="40"/>
                      </a:lnTo>
                      <a:lnTo>
                        <a:pt x="244" y="38"/>
                      </a:lnTo>
                      <a:lnTo>
                        <a:pt x="243" y="35"/>
                      </a:lnTo>
                      <a:lnTo>
                        <a:pt x="243" y="30"/>
                      </a:lnTo>
                      <a:lnTo>
                        <a:pt x="244" y="25"/>
                      </a:lnTo>
                      <a:lnTo>
                        <a:pt x="247" y="19"/>
                      </a:lnTo>
                      <a:lnTo>
                        <a:pt x="250" y="10"/>
                      </a:lnTo>
                      <a:lnTo>
                        <a:pt x="250" y="7"/>
                      </a:lnTo>
                      <a:lnTo>
                        <a:pt x="250" y="6"/>
                      </a:lnTo>
                      <a:lnTo>
                        <a:pt x="248" y="5"/>
                      </a:lnTo>
                      <a:lnTo>
                        <a:pt x="248" y="5"/>
                      </a:lnTo>
                      <a:lnTo>
                        <a:pt x="242" y="2"/>
                      </a:lnTo>
                      <a:lnTo>
                        <a:pt x="235" y="2"/>
                      </a:lnTo>
                      <a:lnTo>
                        <a:pt x="229" y="3"/>
                      </a:lnTo>
                      <a:lnTo>
                        <a:pt x="222" y="6"/>
                      </a:lnTo>
                      <a:lnTo>
                        <a:pt x="222" y="6"/>
                      </a:lnTo>
                      <a:lnTo>
                        <a:pt x="230" y="6"/>
                      </a:lnTo>
                      <a:lnTo>
                        <a:pt x="219" y="6"/>
                      </a:lnTo>
                      <a:lnTo>
                        <a:pt x="219" y="6"/>
                      </a:lnTo>
                      <a:lnTo>
                        <a:pt x="208" y="10"/>
                      </a:lnTo>
                      <a:lnTo>
                        <a:pt x="196" y="15"/>
                      </a:lnTo>
                      <a:lnTo>
                        <a:pt x="196" y="15"/>
                      </a:lnTo>
                      <a:lnTo>
                        <a:pt x="190" y="19"/>
                      </a:lnTo>
                      <a:lnTo>
                        <a:pt x="184" y="25"/>
                      </a:lnTo>
                      <a:lnTo>
                        <a:pt x="184" y="25"/>
                      </a:lnTo>
                      <a:lnTo>
                        <a:pt x="182" y="26"/>
                      </a:lnTo>
                      <a:lnTo>
                        <a:pt x="176" y="27"/>
                      </a:lnTo>
                      <a:lnTo>
                        <a:pt x="172" y="26"/>
                      </a:lnTo>
                      <a:lnTo>
                        <a:pt x="167" y="25"/>
                      </a:lnTo>
                      <a:lnTo>
                        <a:pt x="167" y="25"/>
                      </a:lnTo>
                      <a:lnTo>
                        <a:pt x="166" y="24"/>
                      </a:lnTo>
                      <a:lnTo>
                        <a:pt x="166" y="20"/>
                      </a:lnTo>
                      <a:lnTo>
                        <a:pt x="166" y="17"/>
                      </a:lnTo>
                      <a:lnTo>
                        <a:pt x="166" y="17"/>
                      </a:lnTo>
                      <a:lnTo>
                        <a:pt x="156" y="14"/>
                      </a:lnTo>
                      <a:lnTo>
                        <a:pt x="145" y="9"/>
                      </a:lnTo>
                      <a:lnTo>
                        <a:pt x="93" y="11"/>
                      </a:lnTo>
                      <a:lnTo>
                        <a:pt x="93" y="11"/>
                      </a:lnTo>
                      <a:lnTo>
                        <a:pt x="101" y="9"/>
                      </a:lnTo>
                      <a:lnTo>
                        <a:pt x="110" y="7"/>
                      </a:lnTo>
                      <a:lnTo>
                        <a:pt x="127" y="1"/>
                      </a:lnTo>
                      <a:lnTo>
                        <a:pt x="127" y="1"/>
                      </a:lnTo>
                      <a:lnTo>
                        <a:pt x="118" y="0"/>
                      </a:lnTo>
                      <a:lnTo>
                        <a:pt x="114" y="0"/>
                      </a:lnTo>
                      <a:lnTo>
                        <a:pt x="109" y="1"/>
                      </a:lnTo>
                      <a:lnTo>
                        <a:pt x="109" y="1"/>
                      </a:lnTo>
                      <a:lnTo>
                        <a:pt x="95" y="7"/>
                      </a:lnTo>
                      <a:lnTo>
                        <a:pt x="80" y="14"/>
                      </a:lnTo>
                      <a:lnTo>
                        <a:pt x="65" y="22"/>
                      </a:lnTo>
                      <a:lnTo>
                        <a:pt x="57" y="27"/>
                      </a:lnTo>
                      <a:lnTo>
                        <a:pt x="50" y="33"/>
                      </a:lnTo>
                      <a:lnTo>
                        <a:pt x="50" y="33"/>
                      </a:lnTo>
                      <a:lnTo>
                        <a:pt x="49" y="34"/>
                      </a:lnTo>
                      <a:lnTo>
                        <a:pt x="49" y="38"/>
                      </a:lnTo>
                      <a:lnTo>
                        <a:pt x="49" y="43"/>
                      </a:lnTo>
                      <a:lnTo>
                        <a:pt x="49" y="50"/>
                      </a:lnTo>
                      <a:lnTo>
                        <a:pt x="49" y="52"/>
                      </a:lnTo>
                      <a:lnTo>
                        <a:pt x="48" y="55"/>
                      </a:lnTo>
                      <a:lnTo>
                        <a:pt x="48" y="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4" name="Freeform: Shape 247"/>
                <p:cNvSpPr/>
                <p:nvPr/>
              </p:nvSpPr>
              <p:spPr bwMode="auto">
                <a:xfrm>
                  <a:off x="6159500" y="2039938"/>
                  <a:ext cx="30163" cy="9525"/>
                </a:xfrm>
                <a:custGeom>
                  <a:avLst/>
                  <a:gdLst>
                    <a:gd name="T0" fmla="*/ 39 w 39"/>
                    <a:gd name="T1" fmla="*/ 10 h 11"/>
                    <a:gd name="T2" fmla="*/ 39 w 39"/>
                    <a:gd name="T3" fmla="*/ 10 h 11"/>
                    <a:gd name="T4" fmla="*/ 39 w 39"/>
                    <a:gd name="T5" fmla="*/ 7 h 11"/>
                    <a:gd name="T6" fmla="*/ 39 w 39"/>
                    <a:gd name="T7" fmla="*/ 3 h 11"/>
                    <a:gd name="T8" fmla="*/ 39 w 39"/>
                    <a:gd name="T9" fmla="*/ 3 h 11"/>
                    <a:gd name="T10" fmla="*/ 34 w 39"/>
                    <a:gd name="T11" fmla="*/ 2 h 11"/>
                    <a:gd name="T12" fmla="*/ 29 w 39"/>
                    <a:gd name="T13" fmla="*/ 1 h 11"/>
                    <a:gd name="T14" fmla="*/ 20 w 39"/>
                    <a:gd name="T15" fmla="*/ 0 h 11"/>
                    <a:gd name="T16" fmla="*/ 9 w 39"/>
                    <a:gd name="T17" fmla="*/ 1 h 11"/>
                    <a:gd name="T18" fmla="*/ 0 w 39"/>
                    <a:gd name="T19" fmla="*/ 3 h 11"/>
                    <a:gd name="T20" fmla="*/ 0 w 39"/>
                    <a:gd name="T21" fmla="*/ 3 h 11"/>
                    <a:gd name="T22" fmla="*/ 9 w 39"/>
                    <a:gd name="T23" fmla="*/ 7 h 11"/>
                    <a:gd name="T24" fmla="*/ 18 w 39"/>
                    <a:gd name="T25" fmla="*/ 11 h 11"/>
                    <a:gd name="T26" fmla="*/ 39 w 39"/>
                    <a:gd name="T2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11">
                      <a:moveTo>
                        <a:pt x="39" y="10"/>
                      </a:moveTo>
                      <a:lnTo>
                        <a:pt x="39" y="10"/>
                      </a:lnTo>
                      <a:lnTo>
                        <a:pt x="39" y="7"/>
                      </a:lnTo>
                      <a:lnTo>
                        <a:pt x="39" y="3"/>
                      </a:lnTo>
                      <a:lnTo>
                        <a:pt x="39" y="3"/>
                      </a:lnTo>
                      <a:lnTo>
                        <a:pt x="34" y="2"/>
                      </a:lnTo>
                      <a:lnTo>
                        <a:pt x="29" y="1"/>
                      </a:lnTo>
                      <a:lnTo>
                        <a:pt x="20" y="0"/>
                      </a:lnTo>
                      <a:lnTo>
                        <a:pt x="9" y="1"/>
                      </a:lnTo>
                      <a:lnTo>
                        <a:pt x="0" y="3"/>
                      </a:lnTo>
                      <a:lnTo>
                        <a:pt x="0" y="3"/>
                      </a:lnTo>
                      <a:lnTo>
                        <a:pt x="9" y="7"/>
                      </a:lnTo>
                      <a:lnTo>
                        <a:pt x="18" y="11"/>
                      </a:lnTo>
                      <a:lnTo>
                        <a:pt x="39" y="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5" name="Freeform: Shape 248"/>
                <p:cNvSpPr/>
                <p:nvPr/>
              </p:nvSpPr>
              <p:spPr bwMode="auto">
                <a:xfrm>
                  <a:off x="6132513" y="2043113"/>
                  <a:ext cx="41275" cy="7937"/>
                </a:xfrm>
                <a:custGeom>
                  <a:avLst/>
                  <a:gdLst>
                    <a:gd name="T0" fmla="*/ 52 w 52"/>
                    <a:gd name="T1" fmla="*/ 8 h 10"/>
                    <a:gd name="T2" fmla="*/ 52 w 52"/>
                    <a:gd name="T3" fmla="*/ 8 h 10"/>
                    <a:gd name="T4" fmla="*/ 43 w 52"/>
                    <a:gd name="T5" fmla="*/ 4 h 10"/>
                    <a:gd name="T6" fmla="*/ 34 w 52"/>
                    <a:gd name="T7" fmla="*/ 0 h 10"/>
                    <a:gd name="T8" fmla="*/ 34 w 52"/>
                    <a:gd name="T9" fmla="*/ 0 h 10"/>
                    <a:gd name="T10" fmla="*/ 17 w 52"/>
                    <a:gd name="T11" fmla="*/ 6 h 10"/>
                    <a:gd name="T12" fmla="*/ 8 w 52"/>
                    <a:gd name="T13" fmla="*/ 8 h 10"/>
                    <a:gd name="T14" fmla="*/ 0 w 52"/>
                    <a:gd name="T15" fmla="*/ 10 h 10"/>
                    <a:gd name="T16" fmla="*/ 52 w 52"/>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0">
                      <a:moveTo>
                        <a:pt x="52" y="8"/>
                      </a:moveTo>
                      <a:lnTo>
                        <a:pt x="52" y="8"/>
                      </a:lnTo>
                      <a:lnTo>
                        <a:pt x="43" y="4"/>
                      </a:lnTo>
                      <a:lnTo>
                        <a:pt x="34" y="0"/>
                      </a:lnTo>
                      <a:lnTo>
                        <a:pt x="34" y="0"/>
                      </a:lnTo>
                      <a:lnTo>
                        <a:pt x="17" y="6"/>
                      </a:lnTo>
                      <a:lnTo>
                        <a:pt x="8" y="8"/>
                      </a:lnTo>
                      <a:lnTo>
                        <a:pt x="0" y="10"/>
                      </a:lnTo>
                      <a:lnTo>
                        <a:pt x="52" y="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6" name="Freeform: Shape 249"/>
                <p:cNvSpPr/>
                <p:nvPr/>
              </p:nvSpPr>
              <p:spPr bwMode="auto">
                <a:xfrm>
                  <a:off x="6232525" y="2046288"/>
                  <a:ext cx="7938" cy="0"/>
                </a:xfrm>
                <a:custGeom>
                  <a:avLst/>
                  <a:gdLst>
                    <a:gd name="T0" fmla="*/ 11 w 11"/>
                    <a:gd name="T1" fmla="*/ 11 w 11"/>
                    <a:gd name="T2" fmla="*/ 3 w 11"/>
                    <a:gd name="T3" fmla="*/ 3 w 11"/>
                    <a:gd name="T4" fmla="*/ 0 w 11"/>
                    <a:gd name="T5" fmla="*/ 11 w 11"/>
                  </a:gdLst>
                  <a:ahLst/>
                  <a:cxnLst>
                    <a:cxn ang="0">
                      <a:pos x="T0" y="0"/>
                    </a:cxn>
                    <a:cxn ang="0">
                      <a:pos x="T1" y="0"/>
                    </a:cxn>
                    <a:cxn ang="0">
                      <a:pos x="T2" y="0"/>
                    </a:cxn>
                    <a:cxn ang="0">
                      <a:pos x="T3" y="0"/>
                    </a:cxn>
                    <a:cxn ang="0">
                      <a:pos x="T4" y="0"/>
                    </a:cxn>
                    <a:cxn ang="0">
                      <a:pos x="T5" y="0"/>
                    </a:cxn>
                  </a:cxnLst>
                  <a:rect l="0" t="0" r="r" b="b"/>
                  <a:pathLst>
                    <a:path w="11">
                      <a:moveTo>
                        <a:pt x="11" y="0"/>
                      </a:moveTo>
                      <a:lnTo>
                        <a:pt x="11" y="0"/>
                      </a:lnTo>
                      <a:lnTo>
                        <a:pt x="3" y="0"/>
                      </a:lnTo>
                      <a:lnTo>
                        <a:pt x="3" y="0"/>
                      </a:lnTo>
                      <a:lnTo>
                        <a:pt x="0" y="0"/>
                      </a:lnTo>
                      <a:lnTo>
                        <a:pt x="1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7" name="Freeform: Shape 250"/>
                <p:cNvSpPr/>
                <p:nvPr/>
              </p:nvSpPr>
              <p:spPr bwMode="auto">
                <a:xfrm>
                  <a:off x="6227763" y="2046288"/>
                  <a:ext cx="6350" cy="1587"/>
                </a:xfrm>
                <a:custGeom>
                  <a:avLst/>
                  <a:gdLst>
                    <a:gd name="T0" fmla="*/ 8 w 8"/>
                    <a:gd name="T1" fmla="*/ 0 h 1"/>
                    <a:gd name="T2" fmla="*/ 8 w 8"/>
                    <a:gd name="T3" fmla="*/ 0 h 1"/>
                    <a:gd name="T4" fmla="*/ 0 w 8"/>
                    <a:gd name="T5" fmla="*/ 1 h 1"/>
                    <a:gd name="T6" fmla="*/ 5 w 8"/>
                    <a:gd name="T7" fmla="*/ 0 h 1"/>
                    <a:gd name="T8" fmla="*/ 5 w 8"/>
                    <a:gd name="T9" fmla="*/ 0 h 1"/>
                    <a:gd name="T10" fmla="*/ 8 w 8"/>
                    <a:gd name="T11" fmla="*/ 0 h 1"/>
                    <a:gd name="T12" fmla="*/ 8 w 8"/>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8" h="1">
                      <a:moveTo>
                        <a:pt x="8" y="0"/>
                      </a:moveTo>
                      <a:lnTo>
                        <a:pt x="8" y="0"/>
                      </a:lnTo>
                      <a:lnTo>
                        <a:pt x="0" y="1"/>
                      </a:lnTo>
                      <a:lnTo>
                        <a:pt x="5" y="0"/>
                      </a:lnTo>
                      <a:lnTo>
                        <a:pt x="5" y="0"/>
                      </a:lnTo>
                      <a:lnTo>
                        <a:pt x="8" y="0"/>
                      </a:lnTo>
                      <a:lnTo>
                        <a:pt x="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8" name="Freeform: Shape 251"/>
                <p:cNvSpPr/>
                <p:nvPr/>
              </p:nvSpPr>
              <p:spPr bwMode="auto">
                <a:xfrm>
                  <a:off x="6370638" y="2000250"/>
                  <a:ext cx="123825" cy="107950"/>
                </a:xfrm>
                <a:custGeom>
                  <a:avLst/>
                  <a:gdLst>
                    <a:gd name="T0" fmla="*/ 41 w 154"/>
                    <a:gd name="T1" fmla="*/ 93 h 136"/>
                    <a:gd name="T2" fmla="*/ 47 w 154"/>
                    <a:gd name="T3" fmla="*/ 96 h 136"/>
                    <a:gd name="T4" fmla="*/ 52 w 154"/>
                    <a:gd name="T5" fmla="*/ 104 h 136"/>
                    <a:gd name="T6" fmla="*/ 59 w 154"/>
                    <a:gd name="T7" fmla="*/ 118 h 136"/>
                    <a:gd name="T8" fmla="*/ 62 w 154"/>
                    <a:gd name="T9" fmla="*/ 122 h 136"/>
                    <a:gd name="T10" fmla="*/ 73 w 154"/>
                    <a:gd name="T11" fmla="*/ 134 h 136"/>
                    <a:gd name="T12" fmla="*/ 81 w 154"/>
                    <a:gd name="T13" fmla="*/ 136 h 136"/>
                    <a:gd name="T14" fmla="*/ 89 w 154"/>
                    <a:gd name="T15" fmla="*/ 134 h 136"/>
                    <a:gd name="T16" fmla="*/ 97 w 154"/>
                    <a:gd name="T17" fmla="*/ 128 h 136"/>
                    <a:gd name="T18" fmla="*/ 126 w 154"/>
                    <a:gd name="T19" fmla="*/ 117 h 136"/>
                    <a:gd name="T20" fmla="*/ 143 w 154"/>
                    <a:gd name="T21" fmla="*/ 111 h 136"/>
                    <a:gd name="T22" fmla="*/ 153 w 154"/>
                    <a:gd name="T23" fmla="*/ 101 h 136"/>
                    <a:gd name="T24" fmla="*/ 154 w 154"/>
                    <a:gd name="T25" fmla="*/ 97 h 136"/>
                    <a:gd name="T26" fmla="*/ 154 w 154"/>
                    <a:gd name="T27" fmla="*/ 89 h 136"/>
                    <a:gd name="T28" fmla="*/ 146 w 154"/>
                    <a:gd name="T29" fmla="*/ 79 h 136"/>
                    <a:gd name="T30" fmla="*/ 130 w 154"/>
                    <a:gd name="T31" fmla="*/ 64 h 136"/>
                    <a:gd name="T32" fmla="*/ 114 w 154"/>
                    <a:gd name="T33" fmla="*/ 48 h 136"/>
                    <a:gd name="T34" fmla="*/ 109 w 154"/>
                    <a:gd name="T35" fmla="*/ 38 h 136"/>
                    <a:gd name="T36" fmla="*/ 120 w 154"/>
                    <a:gd name="T37" fmla="*/ 35 h 136"/>
                    <a:gd name="T38" fmla="*/ 130 w 154"/>
                    <a:gd name="T39" fmla="*/ 28 h 136"/>
                    <a:gd name="T40" fmla="*/ 137 w 154"/>
                    <a:gd name="T41" fmla="*/ 20 h 136"/>
                    <a:gd name="T42" fmla="*/ 137 w 154"/>
                    <a:gd name="T43" fmla="*/ 9 h 136"/>
                    <a:gd name="T44" fmla="*/ 136 w 154"/>
                    <a:gd name="T45" fmla="*/ 5 h 136"/>
                    <a:gd name="T46" fmla="*/ 131 w 154"/>
                    <a:gd name="T47" fmla="*/ 1 h 136"/>
                    <a:gd name="T48" fmla="*/ 121 w 154"/>
                    <a:gd name="T49" fmla="*/ 0 h 136"/>
                    <a:gd name="T50" fmla="*/ 113 w 154"/>
                    <a:gd name="T51" fmla="*/ 2 h 136"/>
                    <a:gd name="T52" fmla="*/ 86 w 154"/>
                    <a:gd name="T53" fmla="*/ 11 h 136"/>
                    <a:gd name="T54" fmla="*/ 67 w 154"/>
                    <a:gd name="T55" fmla="*/ 13 h 136"/>
                    <a:gd name="T56" fmla="*/ 50 w 154"/>
                    <a:gd name="T57" fmla="*/ 10 h 136"/>
                    <a:gd name="T58" fmla="*/ 41 w 154"/>
                    <a:gd name="T59" fmla="*/ 3 h 136"/>
                    <a:gd name="T60" fmla="*/ 38 w 154"/>
                    <a:gd name="T61" fmla="*/ 9 h 136"/>
                    <a:gd name="T62" fmla="*/ 36 w 154"/>
                    <a:gd name="T63" fmla="*/ 19 h 136"/>
                    <a:gd name="T64" fmla="*/ 37 w 154"/>
                    <a:gd name="T65" fmla="*/ 35 h 136"/>
                    <a:gd name="T66" fmla="*/ 34 w 154"/>
                    <a:gd name="T67" fmla="*/ 40 h 136"/>
                    <a:gd name="T68" fmla="*/ 29 w 154"/>
                    <a:gd name="T69" fmla="*/ 44 h 136"/>
                    <a:gd name="T70" fmla="*/ 12 w 154"/>
                    <a:gd name="T71" fmla="*/ 48 h 136"/>
                    <a:gd name="T72" fmla="*/ 3 w 154"/>
                    <a:gd name="T73" fmla="*/ 53 h 136"/>
                    <a:gd name="T74" fmla="*/ 0 w 154"/>
                    <a:gd name="T75" fmla="*/ 63 h 136"/>
                    <a:gd name="T76" fmla="*/ 2 w 154"/>
                    <a:gd name="T77" fmla="*/ 70 h 136"/>
                    <a:gd name="T78" fmla="*/ 9 w 154"/>
                    <a:gd name="T79" fmla="*/ 79 h 136"/>
                    <a:gd name="T80" fmla="*/ 19 w 154"/>
                    <a:gd name="T81" fmla="*/ 86 h 136"/>
                    <a:gd name="T82" fmla="*/ 41 w 154"/>
                    <a:gd name="T83" fmla="*/ 9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36">
                      <a:moveTo>
                        <a:pt x="41" y="93"/>
                      </a:moveTo>
                      <a:lnTo>
                        <a:pt x="41" y="93"/>
                      </a:lnTo>
                      <a:lnTo>
                        <a:pt x="44" y="94"/>
                      </a:lnTo>
                      <a:lnTo>
                        <a:pt x="47" y="96"/>
                      </a:lnTo>
                      <a:lnTo>
                        <a:pt x="50" y="101"/>
                      </a:lnTo>
                      <a:lnTo>
                        <a:pt x="52" y="104"/>
                      </a:lnTo>
                      <a:lnTo>
                        <a:pt x="56" y="113"/>
                      </a:lnTo>
                      <a:lnTo>
                        <a:pt x="59" y="118"/>
                      </a:lnTo>
                      <a:lnTo>
                        <a:pt x="62" y="122"/>
                      </a:lnTo>
                      <a:lnTo>
                        <a:pt x="62" y="122"/>
                      </a:lnTo>
                      <a:lnTo>
                        <a:pt x="67" y="128"/>
                      </a:lnTo>
                      <a:lnTo>
                        <a:pt x="73" y="134"/>
                      </a:lnTo>
                      <a:lnTo>
                        <a:pt x="77" y="135"/>
                      </a:lnTo>
                      <a:lnTo>
                        <a:pt x="81" y="136"/>
                      </a:lnTo>
                      <a:lnTo>
                        <a:pt x="85" y="135"/>
                      </a:lnTo>
                      <a:lnTo>
                        <a:pt x="89" y="134"/>
                      </a:lnTo>
                      <a:lnTo>
                        <a:pt x="89" y="134"/>
                      </a:lnTo>
                      <a:lnTo>
                        <a:pt x="97" y="128"/>
                      </a:lnTo>
                      <a:lnTo>
                        <a:pt x="106" y="123"/>
                      </a:lnTo>
                      <a:lnTo>
                        <a:pt x="126" y="117"/>
                      </a:lnTo>
                      <a:lnTo>
                        <a:pt x="135" y="114"/>
                      </a:lnTo>
                      <a:lnTo>
                        <a:pt x="143" y="111"/>
                      </a:lnTo>
                      <a:lnTo>
                        <a:pt x="149" y="106"/>
                      </a:lnTo>
                      <a:lnTo>
                        <a:pt x="153" y="101"/>
                      </a:lnTo>
                      <a:lnTo>
                        <a:pt x="153" y="101"/>
                      </a:lnTo>
                      <a:lnTo>
                        <a:pt x="154" y="97"/>
                      </a:lnTo>
                      <a:lnTo>
                        <a:pt x="154" y="93"/>
                      </a:lnTo>
                      <a:lnTo>
                        <a:pt x="154" y="89"/>
                      </a:lnTo>
                      <a:lnTo>
                        <a:pt x="152" y="86"/>
                      </a:lnTo>
                      <a:lnTo>
                        <a:pt x="146" y="79"/>
                      </a:lnTo>
                      <a:lnTo>
                        <a:pt x="139" y="71"/>
                      </a:lnTo>
                      <a:lnTo>
                        <a:pt x="130" y="64"/>
                      </a:lnTo>
                      <a:lnTo>
                        <a:pt x="121" y="56"/>
                      </a:lnTo>
                      <a:lnTo>
                        <a:pt x="114" y="48"/>
                      </a:lnTo>
                      <a:lnTo>
                        <a:pt x="111" y="44"/>
                      </a:lnTo>
                      <a:lnTo>
                        <a:pt x="109" y="38"/>
                      </a:lnTo>
                      <a:lnTo>
                        <a:pt x="109" y="38"/>
                      </a:lnTo>
                      <a:lnTo>
                        <a:pt x="120" y="35"/>
                      </a:lnTo>
                      <a:lnTo>
                        <a:pt x="126" y="31"/>
                      </a:lnTo>
                      <a:lnTo>
                        <a:pt x="130" y="28"/>
                      </a:lnTo>
                      <a:lnTo>
                        <a:pt x="134" y="25"/>
                      </a:lnTo>
                      <a:lnTo>
                        <a:pt x="137" y="20"/>
                      </a:lnTo>
                      <a:lnTo>
                        <a:pt x="138" y="14"/>
                      </a:lnTo>
                      <a:lnTo>
                        <a:pt x="137" y="9"/>
                      </a:lnTo>
                      <a:lnTo>
                        <a:pt x="137" y="9"/>
                      </a:lnTo>
                      <a:lnTo>
                        <a:pt x="136" y="5"/>
                      </a:lnTo>
                      <a:lnTo>
                        <a:pt x="134" y="3"/>
                      </a:lnTo>
                      <a:lnTo>
                        <a:pt x="131" y="1"/>
                      </a:lnTo>
                      <a:lnTo>
                        <a:pt x="129" y="0"/>
                      </a:lnTo>
                      <a:lnTo>
                        <a:pt x="121" y="0"/>
                      </a:lnTo>
                      <a:lnTo>
                        <a:pt x="113" y="2"/>
                      </a:lnTo>
                      <a:lnTo>
                        <a:pt x="113" y="2"/>
                      </a:lnTo>
                      <a:lnTo>
                        <a:pt x="95" y="7"/>
                      </a:lnTo>
                      <a:lnTo>
                        <a:pt x="86" y="11"/>
                      </a:lnTo>
                      <a:lnTo>
                        <a:pt x="77" y="13"/>
                      </a:lnTo>
                      <a:lnTo>
                        <a:pt x="67" y="13"/>
                      </a:lnTo>
                      <a:lnTo>
                        <a:pt x="58" y="12"/>
                      </a:lnTo>
                      <a:lnTo>
                        <a:pt x="50" y="10"/>
                      </a:lnTo>
                      <a:lnTo>
                        <a:pt x="45" y="6"/>
                      </a:lnTo>
                      <a:lnTo>
                        <a:pt x="41" y="3"/>
                      </a:lnTo>
                      <a:lnTo>
                        <a:pt x="41" y="3"/>
                      </a:lnTo>
                      <a:lnTo>
                        <a:pt x="38" y="9"/>
                      </a:lnTo>
                      <a:lnTo>
                        <a:pt x="36" y="13"/>
                      </a:lnTo>
                      <a:lnTo>
                        <a:pt x="36" y="19"/>
                      </a:lnTo>
                      <a:lnTo>
                        <a:pt x="36" y="25"/>
                      </a:lnTo>
                      <a:lnTo>
                        <a:pt x="37" y="35"/>
                      </a:lnTo>
                      <a:lnTo>
                        <a:pt x="36" y="38"/>
                      </a:lnTo>
                      <a:lnTo>
                        <a:pt x="34" y="40"/>
                      </a:lnTo>
                      <a:lnTo>
                        <a:pt x="34" y="40"/>
                      </a:lnTo>
                      <a:lnTo>
                        <a:pt x="29" y="44"/>
                      </a:lnTo>
                      <a:lnTo>
                        <a:pt x="23" y="45"/>
                      </a:lnTo>
                      <a:lnTo>
                        <a:pt x="12" y="48"/>
                      </a:lnTo>
                      <a:lnTo>
                        <a:pt x="6" y="51"/>
                      </a:lnTo>
                      <a:lnTo>
                        <a:pt x="3" y="53"/>
                      </a:lnTo>
                      <a:lnTo>
                        <a:pt x="1" y="58"/>
                      </a:lnTo>
                      <a:lnTo>
                        <a:pt x="0" y="63"/>
                      </a:lnTo>
                      <a:lnTo>
                        <a:pt x="0" y="63"/>
                      </a:lnTo>
                      <a:lnTo>
                        <a:pt x="2" y="70"/>
                      </a:lnTo>
                      <a:lnTo>
                        <a:pt x="4" y="75"/>
                      </a:lnTo>
                      <a:lnTo>
                        <a:pt x="9" y="79"/>
                      </a:lnTo>
                      <a:lnTo>
                        <a:pt x="13" y="84"/>
                      </a:lnTo>
                      <a:lnTo>
                        <a:pt x="19" y="86"/>
                      </a:lnTo>
                      <a:lnTo>
                        <a:pt x="26" y="89"/>
                      </a:lnTo>
                      <a:lnTo>
                        <a:pt x="41" y="93"/>
                      </a:lnTo>
                      <a:lnTo>
                        <a:pt x="41" y="9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9" name="Freeform: Shape 252"/>
                <p:cNvSpPr/>
                <p:nvPr/>
              </p:nvSpPr>
              <p:spPr bwMode="auto">
                <a:xfrm>
                  <a:off x="6511925" y="1998663"/>
                  <a:ext cx="103188" cy="84137"/>
                </a:xfrm>
                <a:custGeom>
                  <a:avLst/>
                  <a:gdLst>
                    <a:gd name="T0" fmla="*/ 22 w 131"/>
                    <a:gd name="T1" fmla="*/ 104 h 106"/>
                    <a:gd name="T2" fmla="*/ 36 w 131"/>
                    <a:gd name="T3" fmla="*/ 105 h 106"/>
                    <a:gd name="T4" fmla="*/ 50 w 131"/>
                    <a:gd name="T5" fmla="*/ 100 h 106"/>
                    <a:gd name="T6" fmla="*/ 64 w 131"/>
                    <a:gd name="T7" fmla="*/ 90 h 106"/>
                    <a:gd name="T8" fmla="*/ 76 w 131"/>
                    <a:gd name="T9" fmla="*/ 79 h 106"/>
                    <a:gd name="T10" fmla="*/ 82 w 131"/>
                    <a:gd name="T11" fmla="*/ 73 h 106"/>
                    <a:gd name="T12" fmla="*/ 98 w 131"/>
                    <a:gd name="T13" fmla="*/ 70 h 106"/>
                    <a:gd name="T14" fmla="*/ 114 w 131"/>
                    <a:gd name="T15" fmla="*/ 67 h 106"/>
                    <a:gd name="T16" fmla="*/ 124 w 131"/>
                    <a:gd name="T17" fmla="*/ 64 h 106"/>
                    <a:gd name="T18" fmla="*/ 128 w 131"/>
                    <a:gd name="T19" fmla="*/ 59 h 106"/>
                    <a:gd name="T20" fmla="*/ 130 w 131"/>
                    <a:gd name="T21" fmla="*/ 56 h 106"/>
                    <a:gd name="T22" fmla="*/ 131 w 131"/>
                    <a:gd name="T23" fmla="*/ 46 h 106"/>
                    <a:gd name="T24" fmla="*/ 123 w 131"/>
                    <a:gd name="T25" fmla="*/ 24 h 106"/>
                    <a:gd name="T26" fmla="*/ 123 w 131"/>
                    <a:gd name="T27" fmla="*/ 12 h 106"/>
                    <a:gd name="T28" fmla="*/ 94 w 131"/>
                    <a:gd name="T29" fmla="*/ 12 h 106"/>
                    <a:gd name="T30" fmla="*/ 89 w 131"/>
                    <a:gd name="T31" fmla="*/ 12 h 106"/>
                    <a:gd name="T32" fmla="*/ 94 w 131"/>
                    <a:gd name="T33" fmla="*/ 12 h 106"/>
                    <a:gd name="T34" fmla="*/ 88 w 131"/>
                    <a:gd name="T35" fmla="*/ 10 h 106"/>
                    <a:gd name="T36" fmla="*/ 73 w 131"/>
                    <a:gd name="T37" fmla="*/ 4 h 106"/>
                    <a:gd name="T38" fmla="*/ 61 w 131"/>
                    <a:gd name="T39" fmla="*/ 0 h 106"/>
                    <a:gd name="T40" fmla="*/ 50 w 131"/>
                    <a:gd name="T41" fmla="*/ 1 h 106"/>
                    <a:gd name="T42" fmla="*/ 50 w 131"/>
                    <a:gd name="T43" fmla="*/ 4 h 106"/>
                    <a:gd name="T44" fmla="*/ 48 w 131"/>
                    <a:gd name="T45" fmla="*/ 12 h 106"/>
                    <a:gd name="T46" fmla="*/ 44 w 131"/>
                    <a:gd name="T47" fmla="*/ 18 h 106"/>
                    <a:gd name="T48" fmla="*/ 45 w 131"/>
                    <a:gd name="T49" fmla="*/ 22 h 106"/>
                    <a:gd name="T50" fmla="*/ 34 w 131"/>
                    <a:gd name="T51" fmla="*/ 22 h 106"/>
                    <a:gd name="T52" fmla="*/ 17 w 131"/>
                    <a:gd name="T53" fmla="*/ 17 h 106"/>
                    <a:gd name="T54" fmla="*/ 7 w 131"/>
                    <a:gd name="T55" fmla="*/ 18 h 106"/>
                    <a:gd name="T56" fmla="*/ 2 w 131"/>
                    <a:gd name="T57" fmla="*/ 23 h 106"/>
                    <a:gd name="T58" fmla="*/ 0 w 131"/>
                    <a:gd name="T59" fmla="*/ 30 h 106"/>
                    <a:gd name="T60" fmla="*/ 2 w 131"/>
                    <a:gd name="T61" fmla="*/ 39 h 106"/>
                    <a:gd name="T62" fmla="*/ 12 w 131"/>
                    <a:gd name="T63" fmla="*/ 55 h 106"/>
                    <a:gd name="T64" fmla="*/ 15 w 131"/>
                    <a:gd name="T65" fmla="*/ 57 h 106"/>
                    <a:gd name="T66" fmla="*/ 17 w 131"/>
                    <a:gd name="T67" fmla="*/ 66 h 106"/>
                    <a:gd name="T68" fmla="*/ 15 w 131"/>
                    <a:gd name="T69" fmla="*/ 81 h 106"/>
                    <a:gd name="T70" fmla="*/ 14 w 131"/>
                    <a:gd name="T71" fmla="*/ 95 h 106"/>
                    <a:gd name="T72" fmla="*/ 16 w 131"/>
                    <a:gd name="T73" fmla="*/ 100 h 106"/>
                    <a:gd name="T74" fmla="*/ 22 w 131"/>
                    <a:gd name="T75" fmla="*/ 10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06">
                      <a:moveTo>
                        <a:pt x="22" y="104"/>
                      </a:moveTo>
                      <a:lnTo>
                        <a:pt x="22" y="104"/>
                      </a:lnTo>
                      <a:lnTo>
                        <a:pt x="28" y="106"/>
                      </a:lnTo>
                      <a:lnTo>
                        <a:pt x="36" y="105"/>
                      </a:lnTo>
                      <a:lnTo>
                        <a:pt x="43" y="103"/>
                      </a:lnTo>
                      <a:lnTo>
                        <a:pt x="50" y="100"/>
                      </a:lnTo>
                      <a:lnTo>
                        <a:pt x="57" y="96"/>
                      </a:lnTo>
                      <a:lnTo>
                        <a:pt x="64" y="90"/>
                      </a:lnTo>
                      <a:lnTo>
                        <a:pt x="76" y="79"/>
                      </a:lnTo>
                      <a:lnTo>
                        <a:pt x="76" y="79"/>
                      </a:lnTo>
                      <a:lnTo>
                        <a:pt x="78" y="75"/>
                      </a:lnTo>
                      <a:lnTo>
                        <a:pt x="82" y="73"/>
                      </a:lnTo>
                      <a:lnTo>
                        <a:pt x="89" y="71"/>
                      </a:lnTo>
                      <a:lnTo>
                        <a:pt x="98" y="70"/>
                      </a:lnTo>
                      <a:lnTo>
                        <a:pt x="106" y="68"/>
                      </a:lnTo>
                      <a:lnTo>
                        <a:pt x="114" y="67"/>
                      </a:lnTo>
                      <a:lnTo>
                        <a:pt x="121" y="65"/>
                      </a:lnTo>
                      <a:lnTo>
                        <a:pt x="124" y="64"/>
                      </a:lnTo>
                      <a:lnTo>
                        <a:pt x="126" y="62"/>
                      </a:lnTo>
                      <a:lnTo>
                        <a:pt x="128" y="59"/>
                      </a:lnTo>
                      <a:lnTo>
                        <a:pt x="130" y="56"/>
                      </a:lnTo>
                      <a:lnTo>
                        <a:pt x="130" y="56"/>
                      </a:lnTo>
                      <a:lnTo>
                        <a:pt x="131" y="50"/>
                      </a:lnTo>
                      <a:lnTo>
                        <a:pt x="131" y="46"/>
                      </a:lnTo>
                      <a:lnTo>
                        <a:pt x="126" y="36"/>
                      </a:lnTo>
                      <a:lnTo>
                        <a:pt x="123" y="24"/>
                      </a:lnTo>
                      <a:lnTo>
                        <a:pt x="123" y="17"/>
                      </a:lnTo>
                      <a:lnTo>
                        <a:pt x="123" y="12"/>
                      </a:lnTo>
                      <a:lnTo>
                        <a:pt x="123" y="12"/>
                      </a:lnTo>
                      <a:lnTo>
                        <a:pt x="94" y="12"/>
                      </a:lnTo>
                      <a:lnTo>
                        <a:pt x="94" y="12"/>
                      </a:lnTo>
                      <a:lnTo>
                        <a:pt x="89" y="12"/>
                      </a:lnTo>
                      <a:lnTo>
                        <a:pt x="89" y="12"/>
                      </a:lnTo>
                      <a:lnTo>
                        <a:pt x="94" y="12"/>
                      </a:lnTo>
                      <a:lnTo>
                        <a:pt x="94" y="12"/>
                      </a:lnTo>
                      <a:lnTo>
                        <a:pt x="88" y="10"/>
                      </a:lnTo>
                      <a:lnTo>
                        <a:pt x="83" y="8"/>
                      </a:lnTo>
                      <a:lnTo>
                        <a:pt x="73" y="4"/>
                      </a:lnTo>
                      <a:lnTo>
                        <a:pt x="67" y="1"/>
                      </a:lnTo>
                      <a:lnTo>
                        <a:pt x="61" y="0"/>
                      </a:lnTo>
                      <a:lnTo>
                        <a:pt x="56" y="0"/>
                      </a:lnTo>
                      <a:lnTo>
                        <a:pt x="50" y="1"/>
                      </a:lnTo>
                      <a:lnTo>
                        <a:pt x="50" y="1"/>
                      </a:lnTo>
                      <a:lnTo>
                        <a:pt x="50" y="4"/>
                      </a:lnTo>
                      <a:lnTo>
                        <a:pt x="50" y="7"/>
                      </a:lnTo>
                      <a:lnTo>
                        <a:pt x="48" y="12"/>
                      </a:lnTo>
                      <a:lnTo>
                        <a:pt x="44" y="16"/>
                      </a:lnTo>
                      <a:lnTo>
                        <a:pt x="44" y="18"/>
                      </a:lnTo>
                      <a:lnTo>
                        <a:pt x="45" y="22"/>
                      </a:lnTo>
                      <a:lnTo>
                        <a:pt x="45" y="22"/>
                      </a:lnTo>
                      <a:lnTo>
                        <a:pt x="40" y="23"/>
                      </a:lnTo>
                      <a:lnTo>
                        <a:pt x="34" y="22"/>
                      </a:lnTo>
                      <a:lnTo>
                        <a:pt x="23" y="18"/>
                      </a:lnTo>
                      <a:lnTo>
                        <a:pt x="17" y="17"/>
                      </a:lnTo>
                      <a:lnTo>
                        <a:pt x="11" y="17"/>
                      </a:lnTo>
                      <a:lnTo>
                        <a:pt x="7" y="18"/>
                      </a:lnTo>
                      <a:lnTo>
                        <a:pt x="2" y="23"/>
                      </a:lnTo>
                      <a:lnTo>
                        <a:pt x="2" y="23"/>
                      </a:lnTo>
                      <a:lnTo>
                        <a:pt x="1" y="26"/>
                      </a:lnTo>
                      <a:lnTo>
                        <a:pt x="0" y="30"/>
                      </a:lnTo>
                      <a:lnTo>
                        <a:pt x="1" y="34"/>
                      </a:lnTo>
                      <a:lnTo>
                        <a:pt x="2" y="39"/>
                      </a:lnTo>
                      <a:lnTo>
                        <a:pt x="7" y="47"/>
                      </a:lnTo>
                      <a:lnTo>
                        <a:pt x="12" y="55"/>
                      </a:lnTo>
                      <a:lnTo>
                        <a:pt x="12" y="55"/>
                      </a:lnTo>
                      <a:lnTo>
                        <a:pt x="15" y="57"/>
                      </a:lnTo>
                      <a:lnTo>
                        <a:pt x="16" y="59"/>
                      </a:lnTo>
                      <a:lnTo>
                        <a:pt x="17" y="66"/>
                      </a:lnTo>
                      <a:lnTo>
                        <a:pt x="16" y="74"/>
                      </a:lnTo>
                      <a:lnTo>
                        <a:pt x="15" y="81"/>
                      </a:lnTo>
                      <a:lnTo>
                        <a:pt x="14" y="89"/>
                      </a:lnTo>
                      <a:lnTo>
                        <a:pt x="14" y="95"/>
                      </a:lnTo>
                      <a:lnTo>
                        <a:pt x="15" y="98"/>
                      </a:lnTo>
                      <a:lnTo>
                        <a:pt x="16" y="100"/>
                      </a:lnTo>
                      <a:lnTo>
                        <a:pt x="18" y="103"/>
                      </a:lnTo>
                      <a:lnTo>
                        <a:pt x="22" y="104"/>
                      </a:lnTo>
                      <a:lnTo>
                        <a:pt x="22" y="1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0" name="Freeform: Shape 253"/>
                <p:cNvSpPr/>
                <p:nvPr/>
              </p:nvSpPr>
              <p:spPr bwMode="auto">
                <a:xfrm>
                  <a:off x="6799263" y="1966913"/>
                  <a:ext cx="4763" cy="4762"/>
                </a:xfrm>
                <a:custGeom>
                  <a:avLst/>
                  <a:gdLst>
                    <a:gd name="T0" fmla="*/ 1 w 5"/>
                    <a:gd name="T1" fmla="*/ 6 h 6"/>
                    <a:gd name="T2" fmla="*/ 1 w 5"/>
                    <a:gd name="T3" fmla="*/ 6 h 6"/>
                    <a:gd name="T4" fmla="*/ 5 w 5"/>
                    <a:gd name="T5" fmla="*/ 0 h 6"/>
                    <a:gd name="T6" fmla="*/ 5 w 5"/>
                    <a:gd name="T7" fmla="*/ 0 h 6"/>
                    <a:gd name="T8" fmla="*/ 0 w 5"/>
                    <a:gd name="T9" fmla="*/ 0 h 6"/>
                    <a:gd name="T10" fmla="*/ 0 w 5"/>
                    <a:gd name="T11" fmla="*/ 0 h 6"/>
                    <a:gd name="T12" fmla="*/ 1 w 5"/>
                    <a:gd name="T13" fmla="*/ 6 h 6"/>
                    <a:gd name="T14" fmla="*/ 1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1" y="6"/>
                      </a:moveTo>
                      <a:lnTo>
                        <a:pt x="1" y="6"/>
                      </a:lnTo>
                      <a:lnTo>
                        <a:pt x="5" y="0"/>
                      </a:lnTo>
                      <a:lnTo>
                        <a:pt x="5" y="0"/>
                      </a:lnTo>
                      <a:lnTo>
                        <a:pt x="0" y="0"/>
                      </a:lnTo>
                      <a:lnTo>
                        <a:pt x="0" y="0"/>
                      </a:lnTo>
                      <a:lnTo>
                        <a:pt x="1" y="6"/>
                      </a:lnTo>
                      <a:lnTo>
                        <a:pt x="1" y="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1" name="Freeform: Shape 254"/>
                <p:cNvSpPr/>
                <p:nvPr/>
              </p:nvSpPr>
              <p:spPr bwMode="auto">
                <a:xfrm>
                  <a:off x="6567488" y="1914525"/>
                  <a:ext cx="231775" cy="84137"/>
                </a:xfrm>
                <a:custGeom>
                  <a:avLst/>
                  <a:gdLst>
                    <a:gd name="T0" fmla="*/ 187 w 294"/>
                    <a:gd name="T1" fmla="*/ 35 h 107"/>
                    <a:gd name="T2" fmla="*/ 183 w 294"/>
                    <a:gd name="T3" fmla="*/ 33 h 107"/>
                    <a:gd name="T4" fmla="*/ 175 w 294"/>
                    <a:gd name="T5" fmla="*/ 25 h 107"/>
                    <a:gd name="T6" fmla="*/ 172 w 294"/>
                    <a:gd name="T7" fmla="*/ 22 h 107"/>
                    <a:gd name="T8" fmla="*/ 164 w 294"/>
                    <a:gd name="T9" fmla="*/ 21 h 107"/>
                    <a:gd name="T10" fmla="*/ 157 w 294"/>
                    <a:gd name="T11" fmla="*/ 22 h 107"/>
                    <a:gd name="T12" fmla="*/ 148 w 294"/>
                    <a:gd name="T13" fmla="*/ 31 h 107"/>
                    <a:gd name="T14" fmla="*/ 135 w 294"/>
                    <a:gd name="T15" fmla="*/ 48 h 107"/>
                    <a:gd name="T16" fmla="*/ 128 w 294"/>
                    <a:gd name="T17" fmla="*/ 52 h 107"/>
                    <a:gd name="T18" fmla="*/ 113 w 294"/>
                    <a:gd name="T19" fmla="*/ 53 h 107"/>
                    <a:gd name="T20" fmla="*/ 100 w 294"/>
                    <a:gd name="T21" fmla="*/ 47 h 107"/>
                    <a:gd name="T22" fmla="*/ 92 w 294"/>
                    <a:gd name="T23" fmla="*/ 37 h 107"/>
                    <a:gd name="T24" fmla="*/ 89 w 294"/>
                    <a:gd name="T25" fmla="*/ 22 h 107"/>
                    <a:gd name="T26" fmla="*/ 83 w 294"/>
                    <a:gd name="T27" fmla="*/ 27 h 107"/>
                    <a:gd name="T28" fmla="*/ 73 w 294"/>
                    <a:gd name="T29" fmla="*/ 36 h 107"/>
                    <a:gd name="T30" fmla="*/ 69 w 294"/>
                    <a:gd name="T31" fmla="*/ 39 h 107"/>
                    <a:gd name="T32" fmla="*/ 61 w 294"/>
                    <a:gd name="T33" fmla="*/ 41 h 107"/>
                    <a:gd name="T34" fmla="*/ 54 w 294"/>
                    <a:gd name="T35" fmla="*/ 40 h 107"/>
                    <a:gd name="T36" fmla="*/ 44 w 294"/>
                    <a:gd name="T37" fmla="*/ 31 h 107"/>
                    <a:gd name="T38" fmla="*/ 34 w 294"/>
                    <a:gd name="T39" fmla="*/ 18 h 107"/>
                    <a:gd name="T40" fmla="*/ 28 w 294"/>
                    <a:gd name="T41" fmla="*/ 3 h 107"/>
                    <a:gd name="T42" fmla="*/ 21 w 294"/>
                    <a:gd name="T43" fmla="*/ 0 h 107"/>
                    <a:gd name="T44" fmla="*/ 12 w 294"/>
                    <a:gd name="T45" fmla="*/ 3 h 107"/>
                    <a:gd name="T46" fmla="*/ 6 w 294"/>
                    <a:gd name="T47" fmla="*/ 10 h 107"/>
                    <a:gd name="T48" fmla="*/ 0 w 294"/>
                    <a:gd name="T49" fmla="*/ 27 h 107"/>
                    <a:gd name="T50" fmla="*/ 1 w 294"/>
                    <a:gd name="T51" fmla="*/ 43 h 107"/>
                    <a:gd name="T52" fmla="*/ 7 w 294"/>
                    <a:gd name="T53" fmla="*/ 58 h 107"/>
                    <a:gd name="T54" fmla="*/ 13 w 294"/>
                    <a:gd name="T55" fmla="*/ 65 h 107"/>
                    <a:gd name="T56" fmla="*/ 25 w 294"/>
                    <a:gd name="T57" fmla="*/ 76 h 107"/>
                    <a:gd name="T58" fmla="*/ 41 w 294"/>
                    <a:gd name="T59" fmla="*/ 85 h 107"/>
                    <a:gd name="T60" fmla="*/ 70 w 294"/>
                    <a:gd name="T61" fmla="*/ 101 h 107"/>
                    <a:gd name="T62" fmla="*/ 85 w 294"/>
                    <a:gd name="T63" fmla="*/ 105 h 107"/>
                    <a:gd name="T64" fmla="*/ 98 w 294"/>
                    <a:gd name="T65" fmla="*/ 107 h 107"/>
                    <a:gd name="T66" fmla="*/ 111 w 294"/>
                    <a:gd name="T67" fmla="*/ 106 h 107"/>
                    <a:gd name="T68" fmla="*/ 149 w 294"/>
                    <a:gd name="T69" fmla="*/ 94 h 107"/>
                    <a:gd name="T70" fmla="*/ 175 w 294"/>
                    <a:gd name="T71" fmla="*/ 88 h 107"/>
                    <a:gd name="T72" fmla="*/ 188 w 294"/>
                    <a:gd name="T73" fmla="*/ 87 h 107"/>
                    <a:gd name="T74" fmla="*/ 201 w 294"/>
                    <a:gd name="T75" fmla="*/ 90 h 107"/>
                    <a:gd name="T76" fmla="*/ 212 w 294"/>
                    <a:gd name="T77" fmla="*/ 94 h 107"/>
                    <a:gd name="T78" fmla="*/ 236 w 294"/>
                    <a:gd name="T79" fmla="*/ 95 h 107"/>
                    <a:gd name="T80" fmla="*/ 259 w 294"/>
                    <a:gd name="T81" fmla="*/ 89 h 107"/>
                    <a:gd name="T82" fmla="*/ 278 w 294"/>
                    <a:gd name="T83" fmla="*/ 77 h 107"/>
                    <a:gd name="T84" fmla="*/ 286 w 294"/>
                    <a:gd name="T85" fmla="*/ 68 h 107"/>
                    <a:gd name="T86" fmla="*/ 288 w 294"/>
                    <a:gd name="T87" fmla="*/ 66 h 107"/>
                    <a:gd name="T88" fmla="*/ 294 w 294"/>
                    <a:gd name="T89" fmla="*/ 66 h 107"/>
                    <a:gd name="T90" fmla="*/ 287 w 294"/>
                    <a:gd name="T91" fmla="*/ 53 h 107"/>
                    <a:gd name="T92" fmla="*/ 278 w 294"/>
                    <a:gd name="T93" fmla="*/ 43 h 107"/>
                    <a:gd name="T94" fmla="*/ 265 w 294"/>
                    <a:gd name="T95" fmla="*/ 37 h 107"/>
                    <a:gd name="T96" fmla="*/ 251 w 294"/>
                    <a:gd name="T97" fmla="*/ 33 h 107"/>
                    <a:gd name="T98" fmla="*/ 218 w 294"/>
                    <a:gd name="T99" fmla="*/ 33 h 107"/>
                    <a:gd name="T100" fmla="*/ 187 w 294"/>
                    <a:gd name="T101"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4" h="107">
                      <a:moveTo>
                        <a:pt x="187" y="35"/>
                      </a:moveTo>
                      <a:lnTo>
                        <a:pt x="187" y="35"/>
                      </a:lnTo>
                      <a:lnTo>
                        <a:pt x="185" y="35"/>
                      </a:lnTo>
                      <a:lnTo>
                        <a:pt x="183" y="33"/>
                      </a:lnTo>
                      <a:lnTo>
                        <a:pt x="180" y="30"/>
                      </a:lnTo>
                      <a:lnTo>
                        <a:pt x="175" y="25"/>
                      </a:lnTo>
                      <a:lnTo>
                        <a:pt x="172" y="22"/>
                      </a:lnTo>
                      <a:lnTo>
                        <a:pt x="172" y="22"/>
                      </a:lnTo>
                      <a:lnTo>
                        <a:pt x="168" y="21"/>
                      </a:lnTo>
                      <a:lnTo>
                        <a:pt x="164" y="21"/>
                      </a:lnTo>
                      <a:lnTo>
                        <a:pt x="161" y="21"/>
                      </a:lnTo>
                      <a:lnTo>
                        <a:pt x="157" y="22"/>
                      </a:lnTo>
                      <a:lnTo>
                        <a:pt x="153" y="25"/>
                      </a:lnTo>
                      <a:lnTo>
                        <a:pt x="148" y="31"/>
                      </a:lnTo>
                      <a:lnTo>
                        <a:pt x="139" y="43"/>
                      </a:lnTo>
                      <a:lnTo>
                        <a:pt x="135" y="48"/>
                      </a:lnTo>
                      <a:lnTo>
                        <a:pt x="128" y="52"/>
                      </a:lnTo>
                      <a:lnTo>
                        <a:pt x="128" y="52"/>
                      </a:lnTo>
                      <a:lnTo>
                        <a:pt x="120" y="53"/>
                      </a:lnTo>
                      <a:lnTo>
                        <a:pt x="113" y="53"/>
                      </a:lnTo>
                      <a:lnTo>
                        <a:pt x="106" y="51"/>
                      </a:lnTo>
                      <a:lnTo>
                        <a:pt x="100" y="47"/>
                      </a:lnTo>
                      <a:lnTo>
                        <a:pt x="96" y="43"/>
                      </a:lnTo>
                      <a:lnTo>
                        <a:pt x="92" y="37"/>
                      </a:lnTo>
                      <a:lnTo>
                        <a:pt x="90" y="30"/>
                      </a:lnTo>
                      <a:lnTo>
                        <a:pt x="89" y="22"/>
                      </a:lnTo>
                      <a:lnTo>
                        <a:pt x="89" y="22"/>
                      </a:lnTo>
                      <a:lnTo>
                        <a:pt x="83" y="27"/>
                      </a:lnTo>
                      <a:lnTo>
                        <a:pt x="78" y="31"/>
                      </a:lnTo>
                      <a:lnTo>
                        <a:pt x="73" y="36"/>
                      </a:lnTo>
                      <a:lnTo>
                        <a:pt x="69" y="39"/>
                      </a:lnTo>
                      <a:lnTo>
                        <a:pt x="69" y="39"/>
                      </a:lnTo>
                      <a:lnTo>
                        <a:pt x="64" y="41"/>
                      </a:lnTo>
                      <a:lnTo>
                        <a:pt x="61" y="41"/>
                      </a:lnTo>
                      <a:lnTo>
                        <a:pt x="57" y="41"/>
                      </a:lnTo>
                      <a:lnTo>
                        <a:pt x="54" y="40"/>
                      </a:lnTo>
                      <a:lnTo>
                        <a:pt x="48" y="37"/>
                      </a:lnTo>
                      <a:lnTo>
                        <a:pt x="44" y="31"/>
                      </a:lnTo>
                      <a:lnTo>
                        <a:pt x="39" y="24"/>
                      </a:lnTo>
                      <a:lnTo>
                        <a:pt x="34" y="18"/>
                      </a:lnTo>
                      <a:lnTo>
                        <a:pt x="28" y="3"/>
                      </a:lnTo>
                      <a:lnTo>
                        <a:pt x="28" y="3"/>
                      </a:lnTo>
                      <a:lnTo>
                        <a:pt x="25" y="0"/>
                      </a:lnTo>
                      <a:lnTo>
                        <a:pt x="21" y="0"/>
                      </a:lnTo>
                      <a:lnTo>
                        <a:pt x="15" y="0"/>
                      </a:lnTo>
                      <a:lnTo>
                        <a:pt x="12" y="3"/>
                      </a:lnTo>
                      <a:lnTo>
                        <a:pt x="12" y="3"/>
                      </a:lnTo>
                      <a:lnTo>
                        <a:pt x="6" y="10"/>
                      </a:lnTo>
                      <a:lnTo>
                        <a:pt x="3" y="18"/>
                      </a:lnTo>
                      <a:lnTo>
                        <a:pt x="0" y="27"/>
                      </a:lnTo>
                      <a:lnTo>
                        <a:pt x="0" y="35"/>
                      </a:lnTo>
                      <a:lnTo>
                        <a:pt x="1" y="43"/>
                      </a:lnTo>
                      <a:lnTo>
                        <a:pt x="4" y="51"/>
                      </a:lnTo>
                      <a:lnTo>
                        <a:pt x="7" y="58"/>
                      </a:lnTo>
                      <a:lnTo>
                        <a:pt x="13" y="65"/>
                      </a:lnTo>
                      <a:lnTo>
                        <a:pt x="13" y="65"/>
                      </a:lnTo>
                      <a:lnTo>
                        <a:pt x="19" y="71"/>
                      </a:lnTo>
                      <a:lnTo>
                        <a:pt x="25" y="76"/>
                      </a:lnTo>
                      <a:lnTo>
                        <a:pt x="41" y="85"/>
                      </a:lnTo>
                      <a:lnTo>
                        <a:pt x="41" y="85"/>
                      </a:lnTo>
                      <a:lnTo>
                        <a:pt x="56" y="94"/>
                      </a:lnTo>
                      <a:lnTo>
                        <a:pt x="70" y="101"/>
                      </a:lnTo>
                      <a:lnTo>
                        <a:pt x="77" y="104"/>
                      </a:lnTo>
                      <a:lnTo>
                        <a:pt x="85" y="105"/>
                      </a:lnTo>
                      <a:lnTo>
                        <a:pt x="91" y="106"/>
                      </a:lnTo>
                      <a:lnTo>
                        <a:pt x="98" y="107"/>
                      </a:lnTo>
                      <a:lnTo>
                        <a:pt x="98" y="107"/>
                      </a:lnTo>
                      <a:lnTo>
                        <a:pt x="111" y="106"/>
                      </a:lnTo>
                      <a:lnTo>
                        <a:pt x="123" y="103"/>
                      </a:lnTo>
                      <a:lnTo>
                        <a:pt x="149" y="94"/>
                      </a:lnTo>
                      <a:lnTo>
                        <a:pt x="162" y="90"/>
                      </a:lnTo>
                      <a:lnTo>
                        <a:pt x="175" y="88"/>
                      </a:lnTo>
                      <a:lnTo>
                        <a:pt x="181" y="87"/>
                      </a:lnTo>
                      <a:lnTo>
                        <a:pt x="188" y="87"/>
                      </a:lnTo>
                      <a:lnTo>
                        <a:pt x="194" y="88"/>
                      </a:lnTo>
                      <a:lnTo>
                        <a:pt x="201" y="90"/>
                      </a:lnTo>
                      <a:lnTo>
                        <a:pt x="201" y="90"/>
                      </a:lnTo>
                      <a:lnTo>
                        <a:pt x="212" y="94"/>
                      </a:lnTo>
                      <a:lnTo>
                        <a:pt x="223" y="95"/>
                      </a:lnTo>
                      <a:lnTo>
                        <a:pt x="236" y="95"/>
                      </a:lnTo>
                      <a:lnTo>
                        <a:pt x="247" y="93"/>
                      </a:lnTo>
                      <a:lnTo>
                        <a:pt x="259" y="89"/>
                      </a:lnTo>
                      <a:lnTo>
                        <a:pt x="269" y="84"/>
                      </a:lnTo>
                      <a:lnTo>
                        <a:pt x="278" y="77"/>
                      </a:lnTo>
                      <a:lnTo>
                        <a:pt x="286" y="68"/>
                      </a:lnTo>
                      <a:lnTo>
                        <a:pt x="286" y="68"/>
                      </a:lnTo>
                      <a:lnTo>
                        <a:pt x="287" y="66"/>
                      </a:lnTo>
                      <a:lnTo>
                        <a:pt x="288" y="66"/>
                      </a:lnTo>
                      <a:lnTo>
                        <a:pt x="294" y="66"/>
                      </a:lnTo>
                      <a:lnTo>
                        <a:pt x="294" y="66"/>
                      </a:lnTo>
                      <a:lnTo>
                        <a:pt x="290" y="58"/>
                      </a:lnTo>
                      <a:lnTo>
                        <a:pt x="287" y="53"/>
                      </a:lnTo>
                      <a:lnTo>
                        <a:pt x="282" y="47"/>
                      </a:lnTo>
                      <a:lnTo>
                        <a:pt x="278" y="43"/>
                      </a:lnTo>
                      <a:lnTo>
                        <a:pt x="271" y="39"/>
                      </a:lnTo>
                      <a:lnTo>
                        <a:pt x="265" y="37"/>
                      </a:lnTo>
                      <a:lnTo>
                        <a:pt x="257" y="35"/>
                      </a:lnTo>
                      <a:lnTo>
                        <a:pt x="251" y="33"/>
                      </a:lnTo>
                      <a:lnTo>
                        <a:pt x="235" y="32"/>
                      </a:lnTo>
                      <a:lnTo>
                        <a:pt x="218" y="33"/>
                      </a:lnTo>
                      <a:lnTo>
                        <a:pt x="187" y="35"/>
                      </a:lnTo>
                      <a:lnTo>
                        <a:pt x="187" y="3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2" name="Freeform: Shape 255"/>
                <p:cNvSpPr/>
                <p:nvPr/>
              </p:nvSpPr>
              <p:spPr bwMode="auto">
                <a:xfrm>
                  <a:off x="6804025" y="1998663"/>
                  <a:ext cx="85725" cy="49212"/>
                </a:xfrm>
                <a:custGeom>
                  <a:avLst/>
                  <a:gdLst>
                    <a:gd name="T0" fmla="*/ 50 w 108"/>
                    <a:gd name="T1" fmla="*/ 15 h 62"/>
                    <a:gd name="T2" fmla="*/ 39 w 108"/>
                    <a:gd name="T3" fmla="*/ 17 h 62"/>
                    <a:gd name="T4" fmla="*/ 17 w 108"/>
                    <a:gd name="T5" fmla="*/ 16 h 62"/>
                    <a:gd name="T6" fmla="*/ 6 w 108"/>
                    <a:gd name="T7" fmla="*/ 16 h 62"/>
                    <a:gd name="T8" fmla="*/ 1 w 108"/>
                    <a:gd name="T9" fmla="*/ 20 h 62"/>
                    <a:gd name="T10" fmla="*/ 1 w 108"/>
                    <a:gd name="T11" fmla="*/ 25 h 62"/>
                    <a:gd name="T12" fmla="*/ 8 w 108"/>
                    <a:gd name="T13" fmla="*/ 33 h 62"/>
                    <a:gd name="T14" fmla="*/ 15 w 108"/>
                    <a:gd name="T15" fmla="*/ 50 h 62"/>
                    <a:gd name="T16" fmla="*/ 19 w 108"/>
                    <a:gd name="T17" fmla="*/ 60 h 62"/>
                    <a:gd name="T18" fmla="*/ 25 w 108"/>
                    <a:gd name="T19" fmla="*/ 62 h 62"/>
                    <a:gd name="T20" fmla="*/ 34 w 108"/>
                    <a:gd name="T21" fmla="*/ 58 h 62"/>
                    <a:gd name="T22" fmla="*/ 49 w 108"/>
                    <a:gd name="T23" fmla="*/ 52 h 62"/>
                    <a:gd name="T24" fmla="*/ 55 w 108"/>
                    <a:gd name="T25" fmla="*/ 50 h 62"/>
                    <a:gd name="T26" fmla="*/ 55 w 108"/>
                    <a:gd name="T27" fmla="*/ 42 h 62"/>
                    <a:gd name="T28" fmla="*/ 56 w 108"/>
                    <a:gd name="T29" fmla="*/ 41 h 62"/>
                    <a:gd name="T30" fmla="*/ 62 w 108"/>
                    <a:gd name="T31" fmla="*/ 40 h 62"/>
                    <a:gd name="T32" fmla="*/ 74 w 108"/>
                    <a:gd name="T33" fmla="*/ 44 h 62"/>
                    <a:gd name="T34" fmla="*/ 86 w 108"/>
                    <a:gd name="T35" fmla="*/ 49 h 62"/>
                    <a:gd name="T36" fmla="*/ 97 w 108"/>
                    <a:gd name="T37" fmla="*/ 52 h 62"/>
                    <a:gd name="T38" fmla="*/ 103 w 108"/>
                    <a:gd name="T39" fmla="*/ 49 h 62"/>
                    <a:gd name="T40" fmla="*/ 105 w 108"/>
                    <a:gd name="T41" fmla="*/ 47 h 62"/>
                    <a:gd name="T42" fmla="*/ 107 w 108"/>
                    <a:gd name="T43" fmla="*/ 36 h 62"/>
                    <a:gd name="T44" fmla="*/ 108 w 108"/>
                    <a:gd name="T45" fmla="*/ 30 h 62"/>
                    <a:gd name="T46" fmla="*/ 107 w 108"/>
                    <a:gd name="T47" fmla="*/ 27 h 62"/>
                    <a:gd name="T48" fmla="*/ 99 w 108"/>
                    <a:gd name="T49" fmla="*/ 30 h 62"/>
                    <a:gd name="T50" fmla="*/ 95 w 108"/>
                    <a:gd name="T51" fmla="*/ 30 h 62"/>
                    <a:gd name="T52" fmla="*/ 90 w 108"/>
                    <a:gd name="T53" fmla="*/ 29 h 62"/>
                    <a:gd name="T54" fmla="*/ 88 w 108"/>
                    <a:gd name="T55" fmla="*/ 23 h 62"/>
                    <a:gd name="T56" fmla="*/ 90 w 108"/>
                    <a:gd name="T57" fmla="*/ 15 h 62"/>
                    <a:gd name="T58" fmla="*/ 89 w 108"/>
                    <a:gd name="T59" fmla="*/ 12 h 62"/>
                    <a:gd name="T60" fmla="*/ 81 w 108"/>
                    <a:gd name="T61" fmla="*/ 9 h 62"/>
                    <a:gd name="T62" fmla="*/ 63 w 108"/>
                    <a:gd name="T63" fmla="*/ 5 h 62"/>
                    <a:gd name="T64" fmla="*/ 55 w 108"/>
                    <a:gd name="T65" fmla="*/ 0 h 62"/>
                    <a:gd name="T66" fmla="*/ 55 w 108"/>
                    <a:gd name="T67" fmla="*/ 9 h 62"/>
                    <a:gd name="T68" fmla="*/ 50 w 108"/>
                    <a:gd name="T69"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62">
                      <a:moveTo>
                        <a:pt x="50" y="15"/>
                      </a:moveTo>
                      <a:lnTo>
                        <a:pt x="50" y="15"/>
                      </a:lnTo>
                      <a:lnTo>
                        <a:pt x="45" y="16"/>
                      </a:lnTo>
                      <a:lnTo>
                        <a:pt x="39" y="17"/>
                      </a:lnTo>
                      <a:lnTo>
                        <a:pt x="29" y="16"/>
                      </a:lnTo>
                      <a:lnTo>
                        <a:pt x="17" y="16"/>
                      </a:lnTo>
                      <a:lnTo>
                        <a:pt x="6" y="16"/>
                      </a:lnTo>
                      <a:lnTo>
                        <a:pt x="6" y="16"/>
                      </a:lnTo>
                      <a:lnTo>
                        <a:pt x="4" y="17"/>
                      </a:lnTo>
                      <a:lnTo>
                        <a:pt x="1" y="20"/>
                      </a:lnTo>
                      <a:lnTo>
                        <a:pt x="0" y="22"/>
                      </a:lnTo>
                      <a:lnTo>
                        <a:pt x="1" y="25"/>
                      </a:lnTo>
                      <a:lnTo>
                        <a:pt x="1" y="25"/>
                      </a:lnTo>
                      <a:lnTo>
                        <a:pt x="8" y="33"/>
                      </a:lnTo>
                      <a:lnTo>
                        <a:pt x="12" y="42"/>
                      </a:lnTo>
                      <a:lnTo>
                        <a:pt x="15" y="50"/>
                      </a:lnTo>
                      <a:lnTo>
                        <a:pt x="19" y="60"/>
                      </a:lnTo>
                      <a:lnTo>
                        <a:pt x="19" y="60"/>
                      </a:lnTo>
                      <a:lnTo>
                        <a:pt x="22" y="62"/>
                      </a:lnTo>
                      <a:lnTo>
                        <a:pt x="25" y="62"/>
                      </a:lnTo>
                      <a:lnTo>
                        <a:pt x="30" y="61"/>
                      </a:lnTo>
                      <a:lnTo>
                        <a:pt x="34" y="58"/>
                      </a:lnTo>
                      <a:lnTo>
                        <a:pt x="45" y="53"/>
                      </a:lnTo>
                      <a:lnTo>
                        <a:pt x="49" y="52"/>
                      </a:lnTo>
                      <a:lnTo>
                        <a:pt x="55" y="50"/>
                      </a:lnTo>
                      <a:lnTo>
                        <a:pt x="55" y="50"/>
                      </a:lnTo>
                      <a:lnTo>
                        <a:pt x="55" y="45"/>
                      </a:lnTo>
                      <a:lnTo>
                        <a:pt x="55" y="42"/>
                      </a:lnTo>
                      <a:lnTo>
                        <a:pt x="56" y="41"/>
                      </a:lnTo>
                      <a:lnTo>
                        <a:pt x="56" y="41"/>
                      </a:lnTo>
                      <a:lnTo>
                        <a:pt x="58" y="40"/>
                      </a:lnTo>
                      <a:lnTo>
                        <a:pt x="62" y="40"/>
                      </a:lnTo>
                      <a:lnTo>
                        <a:pt x="67" y="41"/>
                      </a:lnTo>
                      <a:lnTo>
                        <a:pt x="74" y="44"/>
                      </a:lnTo>
                      <a:lnTo>
                        <a:pt x="80" y="47"/>
                      </a:lnTo>
                      <a:lnTo>
                        <a:pt x="86" y="49"/>
                      </a:lnTo>
                      <a:lnTo>
                        <a:pt x="91" y="52"/>
                      </a:lnTo>
                      <a:lnTo>
                        <a:pt x="97" y="52"/>
                      </a:lnTo>
                      <a:lnTo>
                        <a:pt x="100" y="50"/>
                      </a:lnTo>
                      <a:lnTo>
                        <a:pt x="103" y="49"/>
                      </a:lnTo>
                      <a:lnTo>
                        <a:pt x="103" y="49"/>
                      </a:lnTo>
                      <a:lnTo>
                        <a:pt x="105" y="47"/>
                      </a:lnTo>
                      <a:lnTo>
                        <a:pt x="105" y="44"/>
                      </a:lnTo>
                      <a:lnTo>
                        <a:pt x="107" y="36"/>
                      </a:lnTo>
                      <a:lnTo>
                        <a:pt x="107" y="36"/>
                      </a:lnTo>
                      <a:lnTo>
                        <a:pt x="108" y="30"/>
                      </a:lnTo>
                      <a:lnTo>
                        <a:pt x="108" y="28"/>
                      </a:lnTo>
                      <a:lnTo>
                        <a:pt x="107" y="27"/>
                      </a:lnTo>
                      <a:lnTo>
                        <a:pt x="105" y="28"/>
                      </a:lnTo>
                      <a:lnTo>
                        <a:pt x="99" y="30"/>
                      </a:lnTo>
                      <a:lnTo>
                        <a:pt x="97" y="30"/>
                      </a:lnTo>
                      <a:lnTo>
                        <a:pt x="95" y="30"/>
                      </a:lnTo>
                      <a:lnTo>
                        <a:pt x="95" y="30"/>
                      </a:lnTo>
                      <a:lnTo>
                        <a:pt x="90" y="29"/>
                      </a:lnTo>
                      <a:lnTo>
                        <a:pt x="88" y="27"/>
                      </a:lnTo>
                      <a:lnTo>
                        <a:pt x="88" y="23"/>
                      </a:lnTo>
                      <a:lnTo>
                        <a:pt x="89" y="21"/>
                      </a:lnTo>
                      <a:lnTo>
                        <a:pt x="90" y="15"/>
                      </a:lnTo>
                      <a:lnTo>
                        <a:pt x="90" y="13"/>
                      </a:lnTo>
                      <a:lnTo>
                        <a:pt x="89" y="12"/>
                      </a:lnTo>
                      <a:lnTo>
                        <a:pt x="89" y="12"/>
                      </a:lnTo>
                      <a:lnTo>
                        <a:pt x="81" y="9"/>
                      </a:lnTo>
                      <a:lnTo>
                        <a:pt x="72" y="7"/>
                      </a:lnTo>
                      <a:lnTo>
                        <a:pt x="63" y="5"/>
                      </a:lnTo>
                      <a:lnTo>
                        <a:pt x="55" y="0"/>
                      </a:lnTo>
                      <a:lnTo>
                        <a:pt x="55" y="0"/>
                      </a:lnTo>
                      <a:lnTo>
                        <a:pt x="56" y="5"/>
                      </a:lnTo>
                      <a:lnTo>
                        <a:pt x="55" y="9"/>
                      </a:lnTo>
                      <a:lnTo>
                        <a:pt x="54" y="13"/>
                      </a:lnTo>
                      <a:lnTo>
                        <a:pt x="50" y="15"/>
                      </a:lnTo>
                      <a:lnTo>
                        <a:pt x="50" y="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3" name="Freeform: Shape 256"/>
                <p:cNvSpPr/>
                <p:nvPr/>
              </p:nvSpPr>
              <p:spPr bwMode="auto">
                <a:xfrm>
                  <a:off x="6638925" y="2006600"/>
                  <a:ext cx="565150" cy="433387"/>
                </a:xfrm>
                <a:custGeom>
                  <a:avLst/>
                  <a:gdLst>
                    <a:gd name="T0" fmla="*/ 485 w 712"/>
                    <a:gd name="T1" fmla="*/ 137 h 546"/>
                    <a:gd name="T2" fmla="*/ 450 w 712"/>
                    <a:gd name="T3" fmla="*/ 126 h 546"/>
                    <a:gd name="T4" fmla="*/ 401 w 712"/>
                    <a:gd name="T5" fmla="*/ 134 h 546"/>
                    <a:gd name="T6" fmla="*/ 354 w 712"/>
                    <a:gd name="T7" fmla="*/ 103 h 546"/>
                    <a:gd name="T8" fmla="*/ 317 w 712"/>
                    <a:gd name="T9" fmla="*/ 77 h 546"/>
                    <a:gd name="T10" fmla="*/ 232 w 712"/>
                    <a:gd name="T11" fmla="*/ 105 h 546"/>
                    <a:gd name="T12" fmla="*/ 214 w 712"/>
                    <a:gd name="T13" fmla="*/ 79 h 546"/>
                    <a:gd name="T14" fmla="*/ 179 w 712"/>
                    <a:gd name="T15" fmla="*/ 85 h 546"/>
                    <a:gd name="T16" fmla="*/ 189 w 712"/>
                    <a:gd name="T17" fmla="*/ 31 h 546"/>
                    <a:gd name="T18" fmla="*/ 127 w 712"/>
                    <a:gd name="T19" fmla="*/ 30 h 546"/>
                    <a:gd name="T20" fmla="*/ 100 w 712"/>
                    <a:gd name="T21" fmla="*/ 53 h 546"/>
                    <a:gd name="T22" fmla="*/ 97 w 712"/>
                    <a:gd name="T23" fmla="*/ 82 h 546"/>
                    <a:gd name="T24" fmla="*/ 78 w 712"/>
                    <a:gd name="T25" fmla="*/ 119 h 546"/>
                    <a:gd name="T26" fmla="*/ 52 w 712"/>
                    <a:gd name="T27" fmla="*/ 85 h 546"/>
                    <a:gd name="T28" fmla="*/ 59 w 712"/>
                    <a:gd name="T29" fmla="*/ 57 h 546"/>
                    <a:gd name="T30" fmla="*/ 89 w 712"/>
                    <a:gd name="T31" fmla="*/ 15 h 546"/>
                    <a:gd name="T32" fmla="*/ 72 w 712"/>
                    <a:gd name="T33" fmla="*/ 3 h 546"/>
                    <a:gd name="T34" fmla="*/ 41 w 712"/>
                    <a:gd name="T35" fmla="*/ 31 h 546"/>
                    <a:gd name="T36" fmla="*/ 11 w 712"/>
                    <a:gd name="T37" fmla="*/ 47 h 546"/>
                    <a:gd name="T38" fmla="*/ 11 w 712"/>
                    <a:gd name="T39" fmla="*/ 123 h 546"/>
                    <a:gd name="T40" fmla="*/ 49 w 712"/>
                    <a:gd name="T41" fmla="*/ 194 h 546"/>
                    <a:gd name="T42" fmla="*/ 124 w 712"/>
                    <a:gd name="T43" fmla="*/ 185 h 546"/>
                    <a:gd name="T44" fmla="*/ 166 w 712"/>
                    <a:gd name="T45" fmla="*/ 176 h 546"/>
                    <a:gd name="T46" fmla="*/ 196 w 712"/>
                    <a:gd name="T47" fmla="*/ 172 h 546"/>
                    <a:gd name="T48" fmla="*/ 214 w 712"/>
                    <a:gd name="T49" fmla="*/ 201 h 546"/>
                    <a:gd name="T50" fmla="*/ 229 w 712"/>
                    <a:gd name="T51" fmla="*/ 194 h 546"/>
                    <a:gd name="T52" fmla="*/ 252 w 712"/>
                    <a:gd name="T53" fmla="*/ 209 h 546"/>
                    <a:gd name="T54" fmla="*/ 277 w 712"/>
                    <a:gd name="T55" fmla="*/ 202 h 546"/>
                    <a:gd name="T56" fmla="*/ 303 w 712"/>
                    <a:gd name="T57" fmla="*/ 220 h 546"/>
                    <a:gd name="T58" fmla="*/ 328 w 712"/>
                    <a:gd name="T59" fmla="*/ 235 h 546"/>
                    <a:gd name="T60" fmla="*/ 347 w 712"/>
                    <a:gd name="T61" fmla="*/ 260 h 546"/>
                    <a:gd name="T62" fmla="*/ 370 w 712"/>
                    <a:gd name="T63" fmla="*/ 279 h 546"/>
                    <a:gd name="T64" fmla="*/ 357 w 712"/>
                    <a:gd name="T65" fmla="*/ 341 h 546"/>
                    <a:gd name="T66" fmla="*/ 364 w 712"/>
                    <a:gd name="T67" fmla="*/ 374 h 546"/>
                    <a:gd name="T68" fmla="*/ 266 w 712"/>
                    <a:gd name="T69" fmla="*/ 385 h 546"/>
                    <a:gd name="T70" fmla="*/ 296 w 712"/>
                    <a:gd name="T71" fmla="*/ 419 h 546"/>
                    <a:gd name="T72" fmla="*/ 336 w 712"/>
                    <a:gd name="T73" fmla="*/ 437 h 546"/>
                    <a:gd name="T74" fmla="*/ 378 w 712"/>
                    <a:gd name="T75" fmla="*/ 446 h 546"/>
                    <a:gd name="T76" fmla="*/ 442 w 712"/>
                    <a:gd name="T77" fmla="*/ 469 h 546"/>
                    <a:gd name="T78" fmla="*/ 484 w 712"/>
                    <a:gd name="T79" fmla="*/ 500 h 546"/>
                    <a:gd name="T80" fmla="*/ 522 w 712"/>
                    <a:gd name="T81" fmla="*/ 512 h 546"/>
                    <a:gd name="T82" fmla="*/ 563 w 712"/>
                    <a:gd name="T83" fmla="*/ 533 h 546"/>
                    <a:gd name="T84" fmla="*/ 505 w 712"/>
                    <a:gd name="T85" fmla="*/ 450 h 546"/>
                    <a:gd name="T86" fmla="*/ 531 w 712"/>
                    <a:gd name="T87" fmla="*/ 442 h 546"/>
                    <a:gd name="T88" fmla="*/ 589 w 712"/>
                    <a:gd name="T89" fmla="*/ 504 h 546"/>
                    <a:gd name="T90" fmla="*/ 617 w 712"/>
                    <a:gd name="T91" fmla="*/ 477 h 546"/>
                    <a:gd name="T92" fmla="*/ 587 w 712"/>
                    <a:gd name="T93" fmla="*/ 421 h 546"/>
                    <a:gd name="T94" fmla="*/ 514 w 712"/>
                    <a:gd name="T95" fmla="*/ 338 h 546"/>
                    <a:gd name="T96" fmla="*/ 537 w 712"/>
                    <a:gd name="T97" fmla="*/ 319 h 546"/>
                    <a:gd name="T98" fmla="*/ 599 w 712"/>
                    <a:gd name="T99" fmla="*/ 371 h 546"/>
                    <a:gd name="T100" fmla="*/ 627 w 712"/>
                    <a:gd name="T101" fmla="*/ 393 h 546"/>
                    <a:gd name="T102" fmla="*/ 662 w 712"/>
                    <a:gd name="T103" fmla="*/ 393 h 546"/>
                    <a:gd name="T104" fmla="*/ 712 w 712"/>
                    <a:gd name="T105" fmla="*/ 353 h 546"/>
                    <a:gd name="T106" fmla="*/ 683 w 712"/>
                    <a:gd name="T107" fmla="*/ 320 h 546"/>
                    <a:gd name="T108" fmla="*/ 647 w 712"/>
                    <a:gd name="T109" fmla="*/ 297 h 546"/>
                    <a:gd name="T110" fmla="*/ 581 w 712"/>
                    <a:gd name="T111" fmla="*/ 264 h 546"/>
                    <a:gd name="T112" fmla="*/ 526 w 712"/>
                    <a:gd name="T113" fmla="*/ 221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2" h="546">
                      <a:moveTo>
                        <a:pt x="523" y="169"/>
                      </a:moveTo>
                      <a:lnTo>
                        <a:pt x="523" y="169"/>
                      </a:lnTo>
                      <a:lnTo>
                        <a:pt x="520" y="162"/>
                      </a:lnTo>
                      <a:lnTo>
                        <a:pt x="516" y="157"/>
                      </a:lnTo>
                      <a:lnTo>
                        <a:pt x="509" y="153"/>
                      </a:lnTo>
                      <a:lnTo>
                        <a:pt x="503" y="149"/>
                      </a:lnTo>
                      <a:lnTo>
                        <a:pt x="496" y="146"/>
                      </a:lnTo>
                      <a:lnTo>
                        <a:pt x="491" y="143"/>
                      </a:lnTo>
                      <a:lnTo>
                        <a:pt x="485" y="137"/>
                      </a:lnTo>
                      <a:lnTo>
                        <a:pt x="479" y="129"/>
                      </a:lnTo>
                      <a:lnTo>
                        <a:pt x="479" y="129"/>
                      </a:lnTo>
                      <a:lnTo>
                        <a:pt x="477" y="127"/>
                      </a:lnTo>
                      <a:lnTo>
                        <a:pt x="475" y="124"/>
                      </a:lnTo>
                      <a:lnTo>
                        <a:pt x="472" y="122"/>
                      </a:lnTo>
                      <a:lnTo>
                        <a:pt x="470" y="121"/>
                      </a:lnTo>
                      <a:lnTo>
                        <a:pt x="463" y="121"/>
                      </a:lnTo>
                      <a:lnTo>
                        <a:pt x="456" y="123"/>
                      </a:lnTo>
                      <a:lnTo>
                        <a:pt x="450" y="126"/>
                      </a:lnTo>
                      <a:lnTo>
                        <a:pt x="442" y="129"/>
                      </a:lnTo>
                      <a:lnTo>
                        <a:pt x="428" y="136"/>
                      </a:lnTo>
                      <a:lnTo>
                        <a:pt x="428" y="136"/>
                      </a:lnTo>
                      <a:lnTo>
                        <a:pt x="422" y="138"/>
                      </a:lnTo>
                      <a:lnTo>
                        <a:pt x="417" y="139"/>
                      </a:lnTo>
                      <a:lnTo>
                        <a:pt x="412" y="139"/>
                      </a:lnTo>
                      <a:lnTo>
                        <a:pt x="407" y="138"/>
                      </a:lnTo>
                      <a:lnTo>
                        <a:pt x="404" y="137"/>
                      </a:lnTo>
                      <a:lnTo>
                        <a:pt x="401" y="134"/>
                      </a:lnTo>
                      <a:lnTo>
                        <a:pt x="394" y="127"/>
                      </a:lnTo>
                      <a:lnTo>
                        <a:pt x="380" y="111"/>
                      </a:lnTo>
                      <a:lnTo>
                        <a:pt x="373" y="104"/>
                      </a:lnTo>
                      <a:lnTo>
                        <a:pt x="369" y="102"/>
                      </a:lnTo>
                      <a:lnTo>
                        <a:pt x="364" y="99"/>
                      </a:lnTo>
                      <a:lnTo>
                        <a:pt x="364" y="99"/>
                      </a:lnTo>
                      <a:lnTo>
                        <a:pt x="362" y="101"/>
                      </a:lnTo>
                      <a:lnTo>
                        <a:pt x="357" y="102"/>
                      </a:lnTo>
                      <a:lnTo>
                        <a:pt x="354" y="103"/>
                      </a:lnTo>
                      <a:lnTo>
                        <a:pt x="353" y="103"/>
                      </a:lnTo>
                      <a:lnTo>
                        <a:pt x="352" y="102"/>
                      </a:lnTo>
                      <a:lnTo>
                        <a:pt x="352" y="102"/>
                      </a:lnTo>
                      <a:lnTo>
                        <a:pt x="348" y="91"/>
                      </a:lnTo>
                      <a:lnTo>
                        <a:pt x="343" y="85"/>
                      </a:lnTo>
                      <a:lnTo>
                        <a:pt x="337" y="80"/>
                      </a:lnTo>
                      <a:lnTo>
                        <a:pt x="331" y="78"/>
                      </a:lnTo>
                      <a:lnTo>
                        <a:pt x="323" y="77"/>
                      </a:lnTo>
                      <a:lnTo>
                        <a:pt x="317" y="77"/>
                      </a:lnTo>
                      <a:lnTo>
                        <a:pt x="307" y="79"/>
                      </a:lnTo>
                      <a:lnTo>
                        <a:pt x="299" y="82"/>
                      </a:lnTo>
                      <a:lnTo>
                        <a:pt x="282" y="89"/>
                      </a:lnTo>
                      <a:lnTo>
                        <a:pt x="264" y="97"/>
                      </a:lnTo>
                      <a:lnTo>
                        <a:pt x="256" y="101"/>
                      </a:lnTo>
                      <a:lnTo>
                        <a:pt x="248" y="103"/>
                      </a:lnTo>
                      <a:lnTo>
                        <a:pt x="240" y="105"/>
                      </a:lnTo>
                      <a:lnTo>
                        <a:pt x="232" y="105"/>
                      </a:lnTo>
                      <a:lnTo>
                        <a:pt x="232" y="105"/>
                      </a:lnTo>
                      <a:lnTo>
                        <a:pt x="229" y="104"/>
                      </a:lnTo>
                      <a:lnTo>
                        <a:pt x="226" y="102"/>
                      </a:lnTo>
                      <a:lnTo>
                        <a:pt x="224" y="97"/>
                      </a:lnTo>
                      <a:lnTo>
                        <a:pt x="223" y="93"/>
                      </a:lnTo>
                      <a:lnTo>
                        <a:pt x="222" y="82"/>
                      </a:lnTo>
                      <a:lnTo>
                        <a:pt x="223" y="72"/>
                      </a:lnTo>
                      <a:lnTo>
                        <a:pt x="223" y="72"/>
                      </a:lnTo>
                      <a:lnTo>
                        <a:pt x="219" y="76"/>
                      </a:lnTo>
                      <a:lnTo>
                        <a:pt x="214" y="79"/>
                      </a:lnTo>
                      <a:lnTo>
                        <a:pt x="207" y="87"/>
                      </a:lnTo>
                      <a:lnTo>
                        <a:pt x="200" y="95"/>
                      </a:lnTo>
                      <a:lnTo>
                        <a:pt x="197" y="97"/>
                      </a:lnTo>
                      <a:lnTo>
                        <a:pt x="193" y="99"/>
                      </a:lnTo>
                      <a:lnTo>
                        <a:pt x="193" y="99"/>
                      </a:lnTo>
                      <a:lnTo>
                        <a:pt x="190" y="99"/>
                      </a:lnTo>
                      <a:lnTo>
                        <a:pt x="188" y="98"/>
                      </a:lnTo>
                      <a:lnTo>
                        <a:pt x="183" y="93"/>
                      </a:lnTo>
                      <a:lnTo>
                        <a:pt x="179" y="85"/>
                      </a:lnTo>
                      <a:lnTo>
                        <a:pt x="175" y="77"/>
                      </a:lnTo>
                      <a:lnTo>
                        <a:pt x="175" y="77"/>
                      </a:lnTo>
                      <a:lnTo>
                        <a:pt x="173" y="70"/>
                      </a:lnTo>
                      <a:lnTo>
                        <a:pt x="173" y="64"/>
                      </a:lnTo>
                      <a:lnTo>
                        <a:pt x="173" y="58"/>
                      </a:lnTo>
                      <a:lnTo>
                        <a:pt x="175" y="53"/>
                      </a:lnTo>
                      <a:lnTo>
                        <a:pt x="181" y="43"/>
                      </a:lnTo>
                      <a:lnTo>
                        <a:pt x="189" y="31"/>
                      </a:lnTo>
                      <a:lnTo>
                        <a:pt x="189" y="31"/>
                      </a:lnTo>
                      <a:lnTo>
                        <a:pt x="182" y="32"/>
                      </a:lnTo>
                      <a:lnTo>
                        <a:pt x="177" y="30"/>
                      </a:lnTo>
                      <a:lnTo>
                        <a:pt x="164" y="27"/>
                      </a:lnTo>
                      <a:lnTo>
                        <a:pt x="164" y="27"/>
                      </a:lnTo>
                      <a:lnTo>
                        <a:pt x="150" y="26"/>
                      </a:lnTo>
                      <a:lnTo>
                        <a:pt x="145" y="26"/>
                      </a:lnTo>
                      <a:lnTo>
                        <a:pt x="138" y="27"/>
                      </a:lnTo>
                      <a:lnTo>
                        <a:pt x="132" y="28"/>
                      </a:lnTo>
                      <a:lnTo>
                        <a:pt x="127" y="30"/>
                      </a:lnTo>
                      <a:lnTo>
                        <a:pt x="121" y="33"/>
                      </a:lnTo>
                      <a:lnTo>
                        <a:pt x="116" y="38"/>
                      </a:lnTo>
                      <a:lnTo>
                        <a:pt x="116" y="38"/>
                      </a:lnTo>
                      <a:lnTo>
                        <a:pt x="117" y="41"/>
                      </a:lnTo>
                      <a:lnTo>
                        <a:pt x="120" y="47"/>
                      </a:lnTo>
                      <a:lnTo>
                        <a:pt x="120" y="47"/>
                      </a:lnTo>
                      <a:lnTo>
                        <a:pt x="113" y="49"/>
                      </a:lnTo>
                      <a:lnTo>
                        <a:pt x="106" y="51"/>
                      </a:lnTo>
                      <a:lnTo>
                        <a:pt x="100" y="53"/>
                      </a:lnTo>
                      <a:lnTo>
                        <a:pt x="95" y="54"/>
                      </a:lnTo>
                      <a:lnTo>
                        <a:pt x="91" y="57"/>
                      </a:lnTo>
                      <a:lnTo>
                        <a:pt x="89" y="62"/>
                      </a:lnTo>
                      <a:lnTo>
                        <a:pt x="89" y="68"/>
                      </a:lnTo>
                      <a:lnTo>
                        <a:pt x="91" y="77"/>
                      </a:lnTo>
                      <a:lnTo>
                        <a:pt x="91" y="77"/>
                      </a:lnTo>
                      <a:lnTo>
                        <a:pt x="92" y="80"/>
                      </a:lnTo>
                      <a:lnTo>
                        <a:pt x="95" y="81"/>
                      </a:lnTo>
                      <a:lnTo>
                        <a:pt x="97" y="82"/>
                      </a:lnTo>
                      <a:lnTo>
                        <a:pt x="100" y="82"/>
                      </a:lnTo>
                      <a:lnTo>
                        <a:pt x="100" y="82"/>
                      </a:lnTo>
                      <a:lnTo>
                        <a:pt x="102" y="90"/>
                      </a:lnTo>
                      <a:lnTo>
                        <a:pt x="99" y="99"/>
                      </a:lnTo>
                      <a:lnTo>
                        <a:pt x="97" y="106"/>
                      </a:lnTo>
                      <a:lnTo>
                        <a:pt x="92" y="113"/>
                      </a:lnTo>
                      <a:lnTo>
                        <a:pt x="87" y="116"/>
                      </a:lnTo>
                      <a:lnTo>
                        <a:pt x="81" y="119"/>
                      </a:lnTo>
                      <a:lnTo>
                        <a:pt x="78" y="119"/>
                      </a:lnTo>
                      <a:lnTo>
                        <a:pt x="75" y="119"/>
                      </a:lnTo>
                      <a:lnTo>
                        <a:pt x="72" y="116"/>
                      </a:lnTo>
                      <a:lnTo>
                        <a:pt x="69" y="114"/>
                      </a:lnTo>
                      <a:lnTo>
                        <a:pt x="69" y="114"/>
                      </a:lnTo>
                      <a:lnTo>
                        <a:pt x="62" y="107"/>
                      </a:lnTo>
                      <a:lnTo>
                        <a:pt x="58" y="102"/>
                      </a:lnTo>
                      <a:lnTo>
                        <a:pt x="55" y="97"/>
                      </a:lnTo>
                      <a:lnTo>
                        <a:pt x="53" y="91"/>
                      </a:lnTo>
                      <a:lnTo>
                        <a:pt x="52" y="85"/>
                      </a:lnTo>
                      <a:lnTo>
                        <a:pt x="52" y="79"/>
                      </a:lnTo>
                      <a:lnTo>
                        <a:pt x="53" y="72"/>
                      </a:lnTo>
                      <a:lnTo>
                        <a:pt x="53" y="72"/>
                      </a:lnTo>
                      <a:lnTo>
                        <a:pt x="54" y="69"/>
                      </a:lnTo>
                      <a:lnTo>
                        <a:pt x="57" y="66"/>
                      </a:lnTo>
                      <a:lnTo>
                        <a:pt x="59" y="64"/>
                      </a:lnTo>
                      <a:lnTo>
                        <a:pt x="59" y="62"/>
                      </a:lnTo>
                      <a:lnTo>
                        <a:pt x="59" y="62"/>
                      </a:lnTo>
                      <a:lnTo>
                        <a:pt x="59" y="57"/>
                      </a:lnTo>
                      <a:lnTo>
                        <a:pt x="59" y="53"/>
                      </a:lnTo>
                      <a:lnTo>
                        <a:pt x="61" y="48"/>
                      </a:lnTo>
                      <a:lnTo>
                        <a:pt x="62" y="45"/>
                      </a:lnTo>
                      <a:lnTo>
                        <a:pt x="66" y="39"/>
                      </a:lnTo>
                      <a:lnTo>
                        <a:pt x="72" y="35"/>
                      </a:lnTo>
                      <a:lnTo>
                        <a:pt x="78" y="30"/>
                      </a:lnTo>
                      <a:lnTo>
                        <a:pt x="83" y="26"/>
                      </a:lnTo>
                      <a:lnTo>
                        <a:pt x="88" y="19"/>
                      </a:lnTo>
                      <a:lnTo>
                        <a:pt x="89" y="15"/>
                      </a:lnTo>
                      <a:lnTo>
                        <a:pt x="89" y="12"/>
                      </a:lnTo>
                      <a:lnTo>
                        <a:pt x="89" y="12"/>
                      </a:lnTo>
                      <a:lnTo>
                        <a:pt x="89" y="10"/>
                      </a:lnTo>
                      <a:lnTo>
                        <a:pt x="87" y="6"/>
                      </a:lnTo>
                      <a:lnTo>
                        <a:pt x="83" y="3"/>
                      </a:lnTo>
                      <a:lnTo>
                        <a:pt x="80" y="2"/>
                      </a:lnTo>
                      <a:lnTo>
                        <a:pt x="78" y="0"/>
                      </a:lnTo>
                      <a:lnTo>
                        <a:pt x="74" y="0"/>
                      </a:lnTo>
                      <a:lnTo>
                        <a:pt x="72" y="3"/>
                      </a:lnTo>
                      <a:lnTo>
                        <a:pt x="72" y="3"/>
                      </a:lnTo>
                      <a:lnTo>
                        <a:pt x="67" y="6"/>
                      </a:lnTo>
                      <a:lnTo>
                        <a:pt x="62" y="8"/>
                      </a:lnTo>
                      <a:lnTo>
                        <a:pt x="53" y="13"/>
                      </a:lnTo>
                      <a:lnTo>
                        <a:pt x="48" y="16"/>
                      </a:lnTo>
                      <a:lnTo>
                        <a:pt x="45" y="20"/>
                      </a:lnTo>
                      <a:lnTo>
                        <a:pt x="42" y="24"/>
                      </a:lnTo>
                      <a:lnTo>
                        <a:pt x="41" y="31"/>
                      </a:lnTo>
                      <a:lnTo>
                        <a:pt x="41" y="31"/>
                      </a:lnTo>
                      <a:lnTo>
                        <a:pt x="36" y="31"/>
                      </a:lnTo>
                      <a:lnTo>
                        <a:pt x="31" y="31"/>
                      </a:lnTo>
                      <a:lnTo>
                        <a:pt x="25" y="32"/>
                      </a:lnTo>
                      <a:lnTo>
                        <a:pt x="21" y="35"/>
                      </a:lnTo>
                      <a:lnTo>
                        <a:pt x="17" y="38"/>
                      </a:lnTo>
                      <a:lnTo>
                        <a:pt x="14" y="40"/>
                      </a:lnTo>
                      <a:lnTo>
                        <a:pt x="12" y="44"/>
                      </a:lnTo>
                      <a:lnTo>
                        <a:pt x="11" y="47"/>
                      </a:lnTo>
                      <a:lnTo>
                        <a:pt x="11" y="47"/>
                      </a:lnTo>
                      <a:lnTo>
                        <a:pt x="9" y="57"/>
                      </a:lnTo>
                      <a:lnTo>
                        <a:pt x="7" y="66"/>
                      </a:lnTo>
                      <a:lnTo>
                        <a:pt x="3" y="85"/>
                      </a:lnTo>
                      <a:lnTo>
                        <a:pt x="0" y="93"/>
                      </a:lnTo>
                      <a:lnTo>
                        <a:pt x="0" y="101"/>
                      </a:lnTo>
                      <a:lnTo>
                        <a:pt x="1" y="107"/>
                      </a:lnTo>
                      <a:lnTo>
                        <a:pt x="4" y="113"/>
                      </a:lnTo>
                      <a:lnTo>
                        <a:pt x="4" y="113"/>
                      </a:lnTo>
                      <a:lnTo>
                        <a:pt x="11" y="123"/>
                      </a:lnTo>
                      <a:lnTo>
                        <a:pt x="15" y="132"/>
                      </a:lnTo>
                      <a:lnTo>
                        <a:pt x="23" y="153"/>
                      </a:lnTo>
                      <a:lnTo>
                        <a:pt x="26" y="163"/>
                      </a:lnTo>
                      <a:lnTo>
                        <a:pt x="30" y="172"/>
                      </a:lnTo>
                      <a:lnTo>
                        <a:pt x="34" y="181"/>
                      </a:lnTo>
                      <a:lnTo>
                        <a:pt x="41" y="189"/>
                      </a:lnTo>
                      <a:lnTo>
                        <a:pt x="41" y="189"/>
                      </a:lnTo>
                      <a:lnTo>
                        <a:pt x="45" y="192"/>
                      </a:lnTo>
                      <a:lnTo>
                        <a:pt x="49" y="194"/>
                      </a:lnTo>
                      <a:lnTo>
                        <a:pt x="53" y="195"/>
                      </a:lnTo>
                      <a:lnTo>
                        <a:pt x="57" y="196"/>
                      </a:lnTo>
                      <a:lnTo>
                        <a:pt x="67" y="195"/>
                      </a:lnTo>
                      <a:lnTo>
                        <a:pt x="79" y="192"/>
                      </a:lnTo>
                      <a:lnTo>
                        <a:pt x="90" y="188"/>
                      </a:lnTo>
                      <a:lnTo>
                        <a:pt x="102" y="186"/>
                      </a:lnTo>
                      <a:lnTo>
                        <a:pt x="113" y="184"/>
                      </a:lnTo>
                      <a:lnTo>
                        <a:pt x="119" y="184"/>
                      </a:lnTo>
                      <a:lnTo>
                        <a:pt x="124" y="185"/>
                      </a:lnTo>
                      <a:lnTo>
                        <a:pt x="124" y="185"/>
                      </a:lnTo>
                      <a:lnTo>
                        <a:pt x="145" y="189"/>
                      </a:lnTo>
                      <a:lnTo>
                        <a:pt x="154" y="192"/>
                      </a:lnTo>
                      <a:lnTo>
                        <a:pt x="164" y="193"/>
                      </a:lnTo>
                      <a:lnTo>
                        <a:pt x="164" y="193"/>
                      </a:lnTo>
                      <a:lnTo>
                        <a:pt x="163" y="188"/>
                      </a:lnTo>
                      <a:lnTo>
                        <a:pt x="164" y="184"/>
                      </a:lnTo>
                      <a:lnTo>
                        <a:pt x="165" y="179"/>
                      </a:lnTo>
                      <a:lnTo>
                        <a:pt x="166" y="176"/>
                      </a:lnTo>
                      <a:lnTo>
                        <a:pt x="172" y="169"/>
                      </a:lnTo>
                      <a:lnTo>
                        <a:pt x="179" y="163"/>
                      </a:lnTo>
                      <a:lnTo>
                        <a:pt x="179" y="163"/>
                      </a:lnTo>
                      <a:lnTo>
                        <a:pt x="179" y="168"/>
                      </a:lnTo>
                      <a:lnTo>
                        <a:pt x="181" y="171"/>
                      </a:lnTo>
                      <a:lnTo>
                        <a:pt x="183" y="172"/>
                      </a:lnTo>
                      <a:lnTo>
                        <a:pt x="187" y="172"/>
                      </a:lnTo>
                      <a:lnTo>
                        <a:pt x="193" y="172"/>
                      </a:lnTo>
                      <a:lnTo>
                        <a:pt x="196" y="172"/>
                      </a:lnTo>
                      <a:lnTo>
                        <a:pt x="197" y="173"/>
                      </a:lnTo>
                      <a:lnTo>
                        <a:pt x="197" y="173"/>
                      </a:lnTo>
                      <a:lnTo>
                        <a:pt x="198" y="177"/>
                      </a:lnTo>
                      <a:lnTo>
                        <a:pt x="198" y="180"/>
                      </a:lnTo>
                      <a:lnTo>
                        <a:pt x="198" y="185"/>
                      </a:lnTo>
                      <a:lnTo>
                        <a:pt x="199" y="187"/>
                      </a:lnTo>
                      <a:lnTo>
                        <a:pt x="199" y="187"/>
                      </a:lnTo>
                      <a:lnTo>
                        <a:pt x="206" y="195"/>
                      </a:lnTo>
                      <a:lnTo>
                        <a:pt x="214" y="201"/>
                      </a:lnTo>
                      <a:lnTo>
                        <a:pt x="218" y="203"/>
                      </a:lnTo>
                      <a:lnTo>
                        <a:pt x="222" y="204"/>
                      </a:lnTo>
                      <a:lnTo>
                        <a:pt x="227" y="204"/>
                      </a:lnTo>
                      <a:lnTo>
                        <a:pt x="232" y="203"/>
                      </a:lnTo>
                      <a:lnTo>
                        <a:pt x="232" y="203"/>
                      </a:lnTo>
                      <a:lnTo>
                        <a:pt x="230" y="201"/>
                      </a:lnTo>
                      <a:lnTo>
                        <a:pt x="228" y="198"/>
                      </a:lnTo>
                      <a:lnTo>
                        <a:pt x="228" y="196"/>
                      </a:lnTo>
                      <a:lnTo>
                        <a:pt x="229" y="194"/>
                      </a:lnTo>
                      <a:lnTo>
                        <a:pt x="229" y="194"/>
                      </a:lnTo>
                      <a:lnTo>
                        <a:pt x="231" y="193"/>
                      </a:lnTo>
                      <a:lnTo>
                        <a:pt x="236" y="192"/>
                      </a:lnTo>
                      <a:lnTo>
                        <a:pt x="239" y="193"/>
                      </a:lnTo>
                      <a:lnTo>
                        <a:pt x="241" y="194"/>
                      </a:lnTo>
                      <a:lnTo>
                        <a:pt x="241" y="194"/>
                      </a:lnTo>
                      <a:lnTo>
                        <a:pt x="244" y="200"/>
                      </a:lnTo>
                      <a:lnTo>
                        <a:pt x="248" y="204"/>
                      </a:lnTo>
                      <a:lnTo>
                        <a:pt x="252" y="209"/>
                      </a:lnTo>
                      <a:lnTo>
                        <a:pt x="256" y="211"/>
                      </a:lnTo>
                      <a:lnTo>
                        <a:pt x="262" y="213"/>
                      </a:lnTo>
                      <a:lnTo>
                        <a:pt x="266" y="214"/>
                      </a:lnTo>
                      <a:lnTo>
                        <a:pt x="271" y="213"/>
                      </a:lnTo>
                      <a:lnTo>
                        <a:pt x="276" y="212"/>
                      </a:lnTo>
                      <a:lnTo>
                        <a:pt x="276" y="212"/>
                      </a:lnTo>
                      <a:lnTo>
                        <a:pt x="277" y="210"/>
                      </a:lnTo>
                      <a:lnTo>
                        <a:pt x="277" y="206"/>
                      </a:lnTo>
                      <a:lnTo>
                        <a:pt x="277" y="202"/>
                      </a:lnTo>
                      <a:lnTo>
                        <a:pt x="278" y="198"/>
                      </a:lnTo>
                      <a:lnTo>
                        <a:pt x="278" y="198"/>
                      </a:lnTo>
                      <a:lnTo>
                        <a:pt x="280" y="197"/>
                      </a:lnTo>
                      <a:lnTo>
                        <a:pt x="285" y="197"/>
                      </a:lnTo>
                      <a:lnTo>
                        <a:pt x="288" y="197"/>
                      </a:lnTo>
                      <a:lnTo>
                        <a:pt x="290" y="198"/>
                      </a:lnTo>
                      <a:lnTo>
                        <a:pt x="290" y="198"/>
                      </a:lnTo>
                      <a:lnTo>
                        <a:pt x="297" y="209"/>
                      </a:lnTo>
                      <a:lnTo>
                        <a:pt x="303" y="220"/>
                      </a:lnTo>
                      <a:lnTo>
                        <a:pt x="312" y="243"/>
                      </a:lnTo>
                      <a:lnTo>
                        <a:pt x="312" y="243"/>
                      </a:lnTo>
                      <a:lnTo>
                        <a:pt x="314" y="244"/>
                      </a:lnTo>
                      <a:lnTo>
                        <a:pt x="318" y="244"/>
                      </a:lnTo>
                      <a:lnTo>
                        <a:pt x="326" y="244"/>
                      </a:lnTo>
                      <a:lnTo>
                        <a:pt x="326" y="244"/>
                      </a:lnTo>
                      <a:lnTo>
                        <a:pt x="326" y="239"/>
                      </a:lnTo>
                      <a:lnTo>
                        <a:pt x="327" y="237"/>
                      </a:lnTo>
                      <a:lnTo>
                        <a:pt x="328" y="235"/>
                      </a:lnTo>
                      <a:lnTo>
                        <a:pt x="330" y="235"/>
                      </a:lnTo>
                      <a:lnTo>
                        <a:pt x="330" y="235"/>
                      </a:lnTo>
                      <a:lnTo>
                        <a:pt x="335" y="235"/>
                      </a:lnTo>
                      <a:lnTo>
                        <a:pt x="337" y="236"/>
                      </a:lnTo>
                      <a:lnTo>
                        <a:pt x="339" y="238"/>
                      </a:lnTo>
                      <a:lnTo>
                        <a:pt x="342" y="240"/>
                      </a:lnTo>
                      <a:lnTo>
                        <a:pt x="344" y="246"/>
                      </a:lnTo>
                      <a:lnTo>
                        <a:pt x="346" y="252"/>
                      </a:lnTo>
                      <a:lnTo>
                        <a:pt x="347" y="260"/>
                      </a:lnTo>
                      <a:lnTo>
                        <a:pt x="348" y="267"/>
                      </a:lnTo>
                      <a:lnTo>
                        <a:pt x="352" y="272"/>
                      </a:lnTo>
                      <a:lnTo>
                        <a:pt x="353" y="276"/>
                      </a:lnTo>
                      <a:lnTo>
                        <a:pt x="356" y="278"/>
                      </a:lnTo>
                      <a:lnTo>
                        <a:pt x="356" y="278"/>
                      </a:lnTo>
                      <a:lnTo>
                        <a:pt x="357" y="278"/>
                      </a:lnTo>
                      <a:lnTo>
                        <a:pt x="361" y="279"/>
                      </a:lnTo>
                      <a:lnTo>
                        <a:pt x="365" y="279"/>
                      </a:lnTo>
                      <a:lnTo>
                        <a:pt x="370" y="279"/>
                      </a:lnTo>
                      <a:lnTo>
                        <a:pt x="372" y="279"/>
                      </a:lnTo>
                      <a:lnTo>
                        <a:pt x="373" y="279"/>
                      </a:lnTo>
                      <a:lnTo>
                        <a:pt x="373" y="279"/>
                      </a:lnTo>
                      <a:lnTo>
                        <a:pt x="376" y="287"/>
                      </a:lnTo>
                      <a:lnTo>
                        <a:pt x="376" y="295"/>
                      </a:lnTo>
                      <a:lnTo>
                        <a:pt x="375" y="303"/>
                      </a:lnTo>
                      <a:lnTo>
                        <a:pt x="372" y="310"/>
                      </a:lnTo>
                      <a:lnTo>
                        <a:pt x="365" y="325"/>
                      </a:lnTo>
                      <a:lnTo>
                        <a:pt x="357" y="341"/>
                      </a:lnTo>
                      <a:lnTo>
                        <a:pt x="357" y="341"/>
                      </a:lnTo>
                      <a:lnTo>
                        <a:pt x="357" y="343"/>
                      </a:lnTo>
                      <a:lnTo>
                        <a:pt x="357" y="345"/>
                      </a:lnTo>
                      <a:lnTo>
                        <a:pt x="360" y="351"/>
                      </a:lnTo>
                      <a:lnTo>
                        <a:pt x="362" y="358"/>
                      </a:lnTo>
                      <a:lnTo>
                        <a:pt x="365" y="364"/>
                      </a:lnTo>
                      <a:lnTo>
                        <a:pt x="365" y="364"/>
                      </a:lnTo>
                      <a:lnTo>
                        <a:pt x="365" y="369"/>
                      </a:lnTo>
                      <a:lnTo>
                        <a:pt x="364" y="374"/>
                      </a:lnTo>
                      <a:lnTo>
                        <a:pt x="362" y="377"/>
                      </a:lnTo>
                      <a:lnTo>
                        <a:pt x="360" y="378"/>
                      </a:lnTo>
                      <a:lnTo>
                        <a:pt x="360" y="378"/>
                      </a:lnTo>
                      <a:lnTo>
                        <a:pt x="348" y="381"/>
                      </a:lnTo>
                      <a:lnTo>
                        <a:pt x="337" y="384"/>
                      </a:lnTo>
                      <a:lnTo>
                        <a:pt x="326" y="385"/>
                      </a:lnTo>
                      <a:lnTo>
                        <a:pt x="314" y="385"/>
                      </a:lnTo>
                      <a:lnTo>
                        <a:pt x="290" y="385"/>
                      </a:lnTo>
                      <a:lnTo>
                        <a:pt x="266" y="385"/>
                      </a:lnTo>
                      <a:lnTo>
                        <a:pt x="266" y="385"/>
                      </a:lnTo>
                      <a:lnTo>
                        <a:pt x="266" y="395"/>
                      </a:lnTo>
                      <a:lnTo>
                        <a:pt x="266" y="395"/>
                      </a:lnTo>
                      <a:lnTo>
                        <a:pt x="277" y="394"/>
                      </a:lnTo>
                      <a:lnTo>
                        <a:pt x="284" y="396"/>
                      </a:lnTo>
                      <a:lnTo>
                        <a:pt x="288" y="400"/>
                      </a:lnTo>
                      <a:lnTo>
                        <a:pt x="291" y="405"/>
                      </a:lnTo>
                      <a:lnTo>
                        <a:pt x="294" y="411"/>
                      </a:lnTo>
                      <a:lnTo>
                        <a:pt x="296" y="419"/>
                      </a:lnTo>
                      <a:lnTo>
                        <a:pt x="298" y="426"/>
                      </a:lnTo>
                      <a:lnTo>
                        <a:pt x="301" y="433"/>
                      </a:lnTo>
                      <a:lnTo>
                        <a:pt x="301" y="433"/>
                      </a:lnTo>
                      <a:lnTo>
                        <a:pt x="304" y="436"/>
                      </a:lnTo>
                      <a:lnTo>
                        <a:pt x="307" y="438"/>
                      </a:lnTo>
                      <a:lnTo>
                        <a:pt x="311" y="441"/>
                      </a:lnTo>
                      <a:lnTo>
                        <a:pt x="315" y="441"/>
                      </a:lnTo>
                      <a:lnTo>
                        <a:pt x="326" y="441"/>
                      </a:lnTo>
                      <a:lnTo>
                        <a:pt x="336" y="437"/>
                      </a:lnTo>
                      <a:lnTo>
                        <a:pt x="346" y="435"/>
                      </a:lnTo>
                      <a:lnTo>
                        <a:pt x="355" y="434"/>
                      </a:lnTo>
                      <a:lnTo>
                        <a:pt x="360" y="434"/>
                      </a:lnTo>
                      <a:lnTo>
                        <a:pt x="364" y="434"/>
                      </a:lnTo>
                      <a:lnTo>
                        <a:pt x="368" y="436"/>
                      </a:lnTo>
                      <a:lnTo>
                        <a:pt x="370" y="438"/>
                      </a:lnTo>
                      <a:lnTo>
                        <a:pt x="370" y="438"/>
                      </a:lnTo>
                      <a:lnTo>
                        <a:pt x="373" y="443"/>
                      </a:lnTo>
                      <a:lnTo>
                        <a:pt x="378" y="446"/>
                      </a:lnTo>
                      <a:lnTo>
                        <a:pt x="381" y="450"/>
                      </a:lnTo>
                      <a:lnTo>
                        <a:pt x="386" y="451"/>
                      </a:lnTo>
                      <a:lnTo>
                        <a:pt x="394" y="453"/>
                      </a:lnTo>
                      <a:lnTo>
                        <a:pt x="402" y="454"/>
                      </a:lnTo>
                      <a:lnTo>
                        <a:pt x="418" y="455"/>
                      </a:lnTo>
                      <a:lnTo>
                        <a:pt x="425" y="457"/>
                      </a:lnTo>
                      <a:lnTo>
                        <a:pt x="430" y="459"/>
                      </a:lnTo>
                      <a:lnTo>
                        <a:pt x="430" y="459"/>
                      </a:lnTo>
                      <a:lnTo>
                        <a:pt x="442" y="469"/>
                      </a:lnTo>
                      <a:lnTo>
                        <a:pt x="452" y="476"/>
                      </a:lnTo>
                      <a:lnTo>
                        <a:pt x="463" y="480"/>
                      </a:lnTo>
                      <a:lnTo>
                        <a:pt x="478" y="486"/>
                      </a:lnTo>
                      <a:lnTo>
                        <a:pt x="478" y="486"/>
                      </a:lnTo>
                      <a:lnTo>
                        <a:pt x="479" y="487"/>
                      </a:lnTo>
                      <a:lnTo>
                        <a:pt x="481" y="488"/>
                      </a:lnTo>
                      <a:lnTo>
                        <a:pt x="483" y="493"/>
                      </a:lnTo>
                      <a:lnTo>
                        <a:pt x="483" y="496"/>
                      </a:lnTo>
                      <a:lnTo>
                        <a:pt x="484" y="500"/>
                      </a:lnTo>
                      <a:lnTo>
                        <a:pt x="484" y="500"/>
                      </a:lnTo>
                      <a:lnTo>
                        <a:pt x="487" y="502"/>
                      </a:lnTo>
                      <a:lnTo>
                        <a:pt x="491" y="503"/>
                      </a:lnTo>
                      <a:lnTo>
                        <a:pt x="500" y="504"/>
                      </a:lnTo>
                      <a:lnTo>
                        <a:pt x="508" y="505"/>
                      </a:lnTo>
                      <a:lnTo>
                        <a:pt x="512" y="507"/>
                      </a:lnTo>
                      <a:lnTo>
                        <a:pt x="516" y="508"/>
                      </a:lnTo>
                      <a:lnTo>
                        <a:pt x="516" y="508"/>
                      </a:lnTo>
                      <a:lnTo>
                        <a:pt x="522" y="512"/>
                      </a:lnTo>
                      <a:lnTo>
                        <a:pt x="528" y="519"/>
                      </a:lnTo>
                      <a:lnTo>
                        <a:pt x="538" y="530"/>
                      </a:lnTo>
                      <a:lnTo>
                        <a:pt x="544" y="536"/>
                      </a:lnTo>
                      <a:lnTo>
                        <a:pt x="550" y="541"/>
                      </a:lnTo>
                      <a:lnTo>
                        <a:pt x="556" y="544"/>
                      </a:lnTo>
                      <a:lnTo>
                        <a:pt x="566" y="546"/>
                      </a:lnTo>
                      <a:lnTo>
                        <a:pt x="566" y="546"/>
                      </a:lnTo>
                      <a:lnTo>
                        <a:pt x="564" y="540"/>
                      </a:lnTo>
                      <a:lnTo>
                        <a:pt x="563" y="533"/>
                      </a:lnTo>
                      <a:lnTo>
                        <a:pt x="559" y="520"/>
                      </a:lnTo>
                      <a:lnTo>
                        <a:pt x="552" y="509"/>
                      </a:lnTo>
                      <a:lnTo>
                        <a:pt x="545" y="499"/>
                      </a:lnTo>
                      <a:lnTo>
                        <a:pt x="528" y="478"/>
                      </a:lnTo>
                      <a:lnTo>
                        <a:pt x="520" y="468"/>
                      </a:lnTo>
                      <a:lnTo>
                        <a:pt x="513" y="457"/>
                      </a:lnTo>
                      <a:lnTo>
                        <a:pt x="513" y="457"/>
                      </a:lnTo>
                      <a:lnTo>
                        <a:pt x="510" y="453"/>
                      </a:lnTo>
                      <a:lnTo>
                        <a:pt x="505" y="450"/>
                      </a:lnTo>
                      <a:lnTo>
                        <a:pt x="498" y="445"/>
                      </a:lnTo>
                      <a:lnTo>
                        <a:pt x="493" y="439"/>
                      </a:lnTo>
                      <a:lnTo>
                        <a:pt x="493" y="439"/>
                      </a:lnTo>
                      <a:lnTo>
                        <a:pt x="500" y="437"/>
                      </a:lnTo>
                      <a:lnTo>
                        <a:pt x="506" y="436"/>
                      </a:lnTo>
                      <a:lnTo>
                        <a:pt x="513" y="436"/>
                      </a:lnTo>
                      <a:lnTo>
                        <a:pt x="520" y="437"/>
                      </a:lnTo>
                      <a:lnTo>
                        <a:pt x="526" y="439"/>
                      </a:lnTo>
                      <a:lnTo>
                        <a:pt x="531" y="442"/>
                      </a:lnTo>
                      <a:lnTo>
                        <a:pt x="537" y="446"/>
                      </a:lnTo>
                      <a:lnTo>
                        <a:pt x="543" y="451"/>
                      </a:lnTo>
                      <a:lnTo>
                        <a:pt x="553" y="461"/>
                      </a:lnTo>
                      <a:lnTo>
                        <a:pt x="562" y="474"/>
                      </a:lnTo>
                      <a:lnTo>
                        <a:pt x="571" y="485"/>
                      </a:lnTo>
                      <a:lnTo>
                        <a:pt x="580" y="496"/>
                      </a:lnTo>
                      <a:lnTo>
                        <a:pt x="580" y="496"/>
                      </a:lnTo>
                      <a:lnTo>
                        <a:pt x="585" y="501"/>
                      </a:lnTo>
                      <a:lnTo>
                        <a:pt x="589" y="504"/>
                      </a:lnTo>
                      <a:lnTo>
                        <a:pt x="593" y="505"/>
                      </a:lnTo>
                      <a:lnTo>
                        <a:pt x="597" y="507"/>
                      </a:lnTo>
                      <a:lnTo>
                        <a:pt x="601" y="507"/>
                      </a:lnTo>
                      <a:lnTo>
                        <a:pt x="603" y="505"/>
                      </a:lnTo>
                      <a:lnTo>
                        <a:pt x="607" y="503"/>
                      </a:lnTo>
                      <a:lnTo>
                        <a:pt x="609" y="500"/>
                      </a:lnTo>
                      <a:lnTo>
                        <a:pt x="612" y="493"/>
                      </a:lnTo>
                      <a:lnTo>
                        <a:pt x="614" y="485"/>
                      </a:lnTo>
                      <a:lnTo>
                        <a:pt x="617" y="477"/>
                      </a:lnTo>
                      <a:lnTo>
                        <a:pt x="617" y="470"/>
                      </a:lnTo>
                      <a:lnTo>
                        <a:pt x="617" y="470"/>
                      </a:lnTo>
                      <a:lnTo>
                        <a:pt x="616" y="462"/>
                      </a:lnTo>
                      <a:lnTo>
                        <a:pt x="614" y="455"/>
                      </a:lnTo>
                      <a:lnTo>
                        <a:pt x="611" y="449"/>
                      </a:lnTo>
                      <a:lnTo>
                        <a:pt x="608" y="443"/>
                      </a:lnTo>
                      <a:lnTo>
                        <a:pt x="603" y="437"/>
                      </a:lnTo>
                      <a:lnTo>
                        <a:pt x="599" y="432"/>
                      </a:lnTo>
                      <a:lnTo>
                        <a:pt x="587" y="421"/>
                      </a:lnTo>
                      <a:lnTo>
                        <a:pt x="562" y="403"/>
                      </a:lnTo>
                      <a:lnTo>
                        <a:pt x="549" y="394"/>
                      </a:lnTo>
                      <a:lnTo>
                        <a:pt x="537" y="384"/>
                      </a:lnTo>
                      <a:lnTo>
                        <a:pt x="537" y="384"/>
                      </a:lnTo>
                      <a:lnTo>
                        <a:pt x="531" y="376"/>
                      </a:lnTo>
                      <a:lnTo>
                        <a:pt x="526" y="368"/>
                      </a:lnTo>
                      <a:lnTo>
                        <a:pt x="520" y="358"/>
                      </a:lnTo>
                      <a:lnTo>
                        <a:pt x="517" y="349"/>
                      </a:lnTo>
                      <a:lnTo>
                        <a:pt x="514" y="338"/>
                      </a:lnTo>
                      <a:lnTo>
                        <a:pt x="514" y="330"/>
                      </a:lnTo>
                      <a:lnTo>
                        <a:pt x="516" y="327"/>
                      </a:lnTo>
                      <a:lnTo>
                        <a:pt x="518" y="323"/>
                      </a:lnTo>
                      <a:lnTo>
                        <a:pt x="520" y="321"/>
                      </a:lnTo>
                      <a:lnTo>
                        <a:pt x="523" y="320"/>
                      </a:lnTo>
                      <a:lnTo>
                        <a:pt x="523" y="320"/>
                      </a:lnTo>
                      <a:lnTo>
                        <a:pt x="528" y="319"/>
                      </a:lnTo>
                      <a:lnTo>
                        <a:pt x="533" y="319"/>
                      </a:lnTo>
                      <a:lnTo>
                        <a:pt x="537" y="319"/>
                      </a:lnTo>
                      <a:lnTo>
                        <a:pt x="542" y="320"/>
                      </a:lnTo>
                      <a:lnTo>
                        <a:pt x="550" y="325"/>
                      </a:lnTo>
                      <a:lnTo>
                        <a:pt x="559" y="331"/>
                      </a:lnTo>
                      <a:lnTo>
                        <a:pt x="568" y="341"/>
                      </a:lnTo>
                      <a:lnTo>
                        <a:pt x="576" y="350"/>
                      </a:lnTo>
                      <a:lnTo>
                        <a:pt x="592" y="368"/>
                      </a:lnTo>
                      <a:lnTo>
                        <a:pt x="592" y="368"/>
                      </a:lnTo>
                      <a:lnTo>
                        <a:pt x="595" y="370"/>
                      </a:lnTo>
                      <a:lnTo>
                        <a:pt x="599" y="371"/>
                      </a:lnTo>
                      <a:lnTo>
                        <a:pt x="608" y="374"/>
                      </a:lnTo>
                      <a:lnTo>
                        <a:pt x="617" y="376"/>
                      </a:lnTo>
                      <a:lnTo>
                        <a:pt x="620" y="378"/>
                      </a:lnTo>
                      <a:lnTo>
                        <a:pt x="624" y="380"/>
                      </a:lnTo>
                      <a:lnTo>
                        <a:pt x="624" y="380"/>
                      </a:lnTo>
                      <a:lnTo>
                        <a:pt x="625" y="384"/>
                      </a:lnTo>
                      <a:lnTo>
                        <a:pt x="625" y="387"/>
                      </a:lnTo>
                      <a:lnTo>
                        <a:pt x="626" y="392"/>
                      </a:lnTo>
                      <a:lnTo>
                        <a:pt x="627" y="393"/>
                      </a:lnTo>
                      <a:lnTo>
                        <a:pt x="629" y="395"/>
                      </a:lnTo>
                      <a:lnTo>
                        <a:pt x="629" y="395"/>
                      </a:lnTo>
                      <a:lnTo>
                        <a:pt x="638" y="399"/>
                      </a:lnTo>
                      <a:lnTo>
                        <a:pt x="647" y="399"/>
                      </a:lnTo>
                      <a:lnTo>
                        <a:pt x="652" y="399"/>
                      </a:lnTo>
                      <a:lnTo>
                        <a:pt x="655" y="397"/>
                      </a:lnTo>
                      <a:lnTo>
                        <a:pt x="659" y="395"/>
                      </a:lnTo>
                      <a:lnTo>
                        <a:pt x="662" y="393"/>
                      </a:lnTo>
                      <a:lnTo>
                        <a:pt x="662" y="393"/>
                      </a:lnTo>
                      <a:lnTo>
                        <a:pt x="668" y="387"/>
                      </a:lnTo>
                      <a:lnTo>
                        <a:pt x="674" y="381"/>
                      </a:lnTo>
                      <a:lnTo>
                        <a:pt x="686" y="374"/>
                      </a:lnTo>
                      <a:lnTo>
                        <a:pt x="699" y="366"/>
                      </a:lnTo>
                      <a:lnTo>
                        <a:pt x="704" y="362"/>
                      </a:lnTo>
                      <a:lnTo>
                        <a:pt x="710" y="356"/>
                      </a:lnTo>
                      <a:lnTo>
                        <a:pt x="710" y="356"/>
                      </a:lnTo>
                      <a:lnTo>
                        <a:pt x="711" y="355"/>
                      </a:lnTo>
                      <a:lnTo>
                        <a:pt x="712" y="353"/>
                      </a:lnTo>
                      <a:lnTo>
                        <a:pt x="711" y="350"/>
                      </a:lnTo>
                      <a:lnTo>
                        <a:pt x="709" y="346"/>
                      </a:lnTo>
                      <a:lnTo>
                        <a:pt x="704" y="343"/>
                      </a:lnTo>
                      <a:lnTo>
                        <a:pt x="694" y="337"/>
                      </a:lnTo>
                      <a:lnTo>
                        <a:pt x="685" y="331"/>
                      </a:lnTo>
                      <a:lnTo>
                        <a:pt x="685" y="331"/>
                      </a:lnTo>
                      <a:lnTo>
                        <a:pt x="683" y="328"/>
                      </a:lnTo>
                      <a:lnTo>
                        <a:pt x="683" y="325"/>
                      </a:lnTo>
                      <a:lnTo>
                        <a:pt x="683" y="320"/>
                      </a:lnTo>
                      <a:lnTo>
                        <a:pt x="685" y="314"/>
                      </a:lnTo>
                      <a:lnTo>
                        <a:pt x="690" y="304"/>
                      </a:lnTo>
                      <a:lnTo>
                        <a:pt x="693" y="294"/>
                      </a:lnTo>
                      <a:lnTo>
                        <a:pt x="693" y="294"/>
                      </a:lnTo>
                      <a:lnTo>
                        <a:pt x="686" y="294"/>
                      </a:lnTo>
                      <a:lnTo>
                        <a:pt x="678" y="295"/>
                      </a:lnTo>
                      <a:lnTo>
                        <a:pt x="662" y="297"/>
                      </a:lnTo>
                      <a:lnTo>
                        <a:pt x="654" y="298"/>
                      </a:lnTo>
                      <a:lnTo>
                        <a:pt x="647" y="297"/>
                      </a:lnTo>
                      <a:lnTo>
                        <a:pt x="642" y="295"/>
                      </a:lnTo>
                      <a:lnTo>
                        <a:pt x="637" y="292"/>
                      </a:lnTo>
                      <a:lnTo>
                        <a:pt x="637" y="292"/>
                      </a:lnTo>
                      <a:lnTo>
                        <a:pt x="632" y="285"/>
                      </a:lnTo>
                      <a:lnTo>
                        <a:pt x="626" y="280"/>
                      </a:lnTo>
                      <a:lnTo>
                        <a:pt x="619" y="276"/>
                      </a:lnTo>
                      <a:lnTo>
                        <a:pt x="612" y="273"/>
                      </a:lnTo>
                      <a:lnTo>
                        <a:pt x="597" y="268"/>
                      </a:lnTo>
                      <a:lnTo>
                        <a:pt x="581" y="264"/>
                      </a:lnTo>
                      <a:lnTo>
                        <a:pt x="567" y="261"/>
                      </a:lnTo>
                      <a:lnTo>
                        <a:pt x="553" y="255"/>
                      </a:lnTo>
                      <a:lnTo>
                        <a:pt x="546" y="252"/>
                      </a:lnTo>
                      <a:lnTo>
                        <a:pt x="541" y="247"/>
                      </a:lnTo>
                      <a:lnTo>
                        <a:pt x="535" y="243"/>
                      </a:lnTo>
                      <a:lnTo>
                        <a:pt x="530" y="236"/>
                      </a:lnTo>
                      <a:lnTo>
                        <a:pt x="530" y="236"/>
                      </a:lnTo>
                      <a:lnTo>
                        <a:pt x="527" y="229"/>
                      </a:lnTo>
                      <a:lnTo>
                        <a:pt x="526" y="221"/>
                      </a:lnTo>
                      <a:lnTo>
                        <a:pt x="526" y="212"/>
                      </a:lnTo>
                      <a:lnTo>
                        <a:pt x="526" y="204"/>
                      </a:lnTo>
                      <a:lnTo>
                        <a:pt x="527" y="186"/>
                      </a:lnTo>
                      <a:lnTo>
                        <a:pt x="526" y="177"/>
                      </a:lnTo>
                      <a:lnTo>
                        <a:pt x="523" y="169"/>
                      </a:lnTo>
                      <a:lnTo>
                        <a:pt x="523" y="16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4" name="Freeform: Shape 257"/>
                <p:cNvSpPr/>
                <p:nvPr/>
              </p:nvSpPr>
              <p:spPr bwMode="auto">
                <a:xfrm>
                  <a:off x="6610350" y="1595438"/>
                  <a:ext cx="574675" cy="311150"/>
                </a:xfrm>
                <a:custGeom>
                  <a:avLst/>
                  <a:gdLst>
                    <a:gd name="T0" fmla="*/ 43 w 724"/>
                    <a:gd name="T1" fmla="*/ 132 h 392"/>
                    <a:gd name="T2" fmla="*/ 76 w 724"/>
                    <a:gd name="T3" fmla="*/ 143 h 392"/>
                    <a:gd name="T4" fmla="*/ 90 w 724"/>
                    <a:gd name="T5" fmla="*/ 152 h 392"/>
                    <a:gd name="T6" fmla="*/ 157 w 724"/>
                    <a:gd name="T7" fmla="*/ 134 h 392"/>
                    <a:gd name="T8" fmla="*/ 194 w 724"/>
                    <a:gd name="T9" fmla="*/ 142 h 392"/>
                    <a:gd name="T10" fmla="*/ 213 w 724"/>
                    <a:gd name="T11" fmla="*/ 151 h 392"/>
                    <a:gd name="T12" fmla="*/ 244 w 724"/>
                    <a:gd name="T13" fmla="*/ 136 h 392"/>
                    <a:gd name="T14" fmla="*/ 256 w 724"/>
                    <a:gd name="T15" fmla="*/ 139 h 392"/>
                    <a:gd name="T16" fmla="*/ 263 w 724"/>
                    <a:gd name="T17" fmla="*/ 165 h 392"/>
                    <a:gd name="T18" fmla="*/ 231 w 724"/>
                    <a:gd name="T19" fmla="*/ 198 h 392"/>
                    <a:gd name="T20" fmla="*/ 197 w 724"/>
                    <a:gd name="T21" fmla="*/ 214 h 392"/>
                    <a:gd name="T22" fmla="*/ 160 w 724"/>
                    <a:gd name="T23" fmla="*/ 188 h 392"/>
                    <a:gd name="T24" fmla="*/ 133 w 724"/>
                    <a:gd name="T25" fmla="*/ 185 h 392"/>
                    <a:gd name="T26" fmla="*/ 134 w 724"/>
                    <a:gd name="T27" fmla="*/ 201 h 392"/>
                    <a:gd name="T28" fmla="*/ 159 w 724"/>
                    <a:gd name="T29" fmla="*/ 255 h 392"/>
                    <a:gd name="T30" fmla="*/ 150 w 724"/>
                    <a:gd name="T31" fmla="*/ 274 h 392"/>
                    <a:gd name="T32" fmla="*/ 118 w 724"/>
                    <a:gd name="T33" fmla="*/ 275 h 392"/>
                    <a:gd name="T34" fmla="*/ 111 w 724"/>
                    <a:gd name="T35" fmla="*/ 285 h 392"/>
                    <a:gd name="T36" fmla="*/ 126 w 724"/>
                    <a:gd name="T37" fmla="*/ 313 h 392"/>
                    <a:gd name="T38" fmla="*/ 126 w 724"/>
                    <a:gd name="T39" fmla="*/ 330 h 392"/>
                    <a:gd name="T40" fmla="*/ 98 w 724"/>
                    <a:gd name="T41" fmla="*/ 337 h 392"/>
                    <a:gd name="T42" fmla="*/ 89 w 724"/>
                    <a:gd name="T43" fmla="*/ 349 h 392"/>
                    <a:gd name="T44" fmla="*/ 77 w 724"/>
                    <a:gd name="T45" fmla="*/ 362 h 392"/>
                    <a:gd name="T46" fmla="*/ 83 w 724"/>
                    <a:gd name="T47" fmla="*/ 381 h 392"/>
                    <a:gd name="T48" fmla="*/ 105 w 724"/>
                    <a:gd name="T49" fmla="*/ 387 h 392"/>
                    <a:gd name="T50" fmla="*/ 163 w 724"/>
                    <a:gd name="T51" fmla="*/ 372 h 392"/>
                    <a:gd name="T52" fmla="*/ 183 w 724"/>
                    <a:gd name="T53" fmla="*/ 376 h 392"/>
                    <a:gd name="T54" fmla="*/ 268 w 724"/>
                    <a:gd name="T55" fmla="*/ 391 h 392"/>
                    <a:gd name="T56" fmla="*/ 317 w 724"/>
                    <a:gd name="T57" fmla="*/ 376 h 392"/>
                    <a:gd name="T58" fmla="*/ 304 w 724"/>
                    <a:gd name="T59" fmla="*/ 349 h 392"/>
                    <a:gd name="T60" fmla="*/ 297 w 724"/>
                    <a:gd name="T61" fmla="*/ 328 h 392"/>
                    <a:gd name="T62" fmla="*/ 309 w 724"/>
                    <a:gd name="T63" fmla="*/ 309 h 392"/>
                    <a:gd name="T64" fmla="*/ 371 w 724"/>
                    <a:gd name="T65" fmla="*/ 293 h 392"/>
                    <a:gd name="T66" fmla="*/ 383 w 724"/>
                    <a:gd name="T67" fmla="*/ 280 h 392"/>
                    <a:gd name="T68" fmla="*/ 401 w 724"/>
                    <a:gd name="T69" fmla="*/ 229 h 392"/>
                    <a:gd name="T70" fmla="*/ 459 w 724"/>
                    <a:gd name="T71" fmla="*/ 205 h 392"/>
                    <a:gd name="T72" fmla="*/ 525 w 724"/>
                    <a:gd name="T73" fmla="*/ 142 h 392"/>
                    <a:gd name="T74" fmla="*/ 552 w 724"/>
                    <a:gd name="T75" fmla="*/ 123 h 392"/>
                    <a:gd name="T76" fmla="*/ 594 w 724"/>
                    <a:gd name="T77" fmla="*/ 116 h 392"/>
                    <a:gd name="T78" fmla="*/ 641 w 724"/>
                    <a:gd name="T79" fmla="*/ 92 h 392"/>
                    <a:gd name="T80" fmla="*/ 695 w 724"/>
                    <a:gd name="T81" fmla="*/ 84 h 392"/>
                    <a:gd name="T82" fmla="*/ 722 w 724"/>
                    <a:gd name="T83" fmla="*/ 63 h 392"/>
                    <a:gd name="T84" fmla="*/ 703 w 724"/>
                    <a:gd name="T85" fmla="*/ 59 h 392"/>
                    <a:gd name="T86" fmla="*/ 681 w 724"/>
                    <a:gd name="T87" fmla="*/ 58 h 392"/>
                    <a:gd name="T88" fmla="*/ 633 w 724"/>
                    <a:gd name="T89" fmla="*/ 17 h 392"/>
                    <a:gd name="T90" fmla="*/ 610 w 724"/>
                    <a:gd name="T91" fmla="*/ 14 h 392"/>
                    <a:gd name="T92" fmla="*/ 588 w 724"/>
                    <a:gd name="T93" fmla="*/ 18 h 392"/>
                    <a:gd name="T94" fmla="*/ 534 w 724"/>
                    <a:gd name="T95" fmla="*/ 5 h 392"/>
                    <a:gd name="T96" fmla="*/ 465 w 724"/>
                    <a:gd name="T97" fmla="*/ 1 h 392"/>
                    <a:gd name="T98" fmla="*/ 304 w 724"/>
                    <a:gd name="T99" fmla="*/ 27 h 392"/>
                    <a:gd name="T100" fmla="*/ 241 w 724"/>
                    <a:gd name="T101" fmla="*/ 53 h 392"/>
                    <a:gd name="T102" fmla="*/ 193 w 724"/>
                    <a:gd name="T103" fmla="*/ 50 h 392"/>
                    <a:gd name="T104" fmla="*/ 150 w 724"/>
                    <a:gd name="T105" fmla="*/ 40 h 392"/>
                    <a:gd name="T106" fmla="*/ 108 w 724"/>
                    <a:gd name="T107" fmla="*/ 67 h 392"/>
                    <a:gd name="T108" fmla="*/ 26 w 724"/>
                    <a:gd name="T109" fmla="*/ 96 h 392"/>
                    <a:gd name="T110" fmla="*/ 0 w 724"/>
                    <a:gd name="T111" fmla="*/ 105 h 392"/>
                    <a:gd name="T112" fmla="*/ 15 w 724"/>
                    <a:gd name="T113" fmla="*/ 124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4" h="392">
                      <a:moveTo>
                        <a:pt x="15" y="124"/>
                      </a:moveTo>
                      <a:lnTo>
                        <a:pt x="15" y="124"/>
                      </a:lnTo>
                      <a:lnTo>
                        <a:pt x="22" y="127"/>
                      </a:lnTo>
                      <a:lnTo>
                        <a:pt x="28" y="129"/>
                      </a:lnTo>
                      <a:lnTo>
                        <a:pt x="43" y="132"/>
                      </a:lnTo>
                      <a:lnTo>
                        <a:pt x="58" y="134"/>
                      </a:lnTo>
                      <a:lnTo>
                        <a:pt x="66" y="136"/>
                      </a:lnTo>
                      <a:lnTo>
                        <a:pt x="73" y="140"/>
                      </a:lnTo>
                      <a:lnTo>
                        <a:pt x="73" y="140"/>
                      </a:lnTo>
                      <a:lnTo>
                        <a:pt x="76" y="143"/>
                      </a:lnTo>
                      <a:lnTo>
                        <a:pt x="78" y="148"/>
                      </a:lnTo>
                      <a:lnTo>
                        <a:pt x="81" y="152"/>
                      </a:lnTo>
                      <a:lnTo>
                        <a:pt x="83" y="154"/>
                      </a:lnTo>
                      <a:lnTo>
                        <a:pt x="83" y="154"/>
                      </a:lnTo>
                      <a:lnTo>
                        <a:pt x="90" y="152"/>
                      </a:lnTo>
                      <a:lnTo>
                        <a:pt x="98" y="151"/>
                      </a:lnTo>
                      <a:lnTo>
                        <a:pt x="113" y="147"/>
                      </a:lnTo>
                      <a:lnTo>
                        <a:pt x="127" y="142"/>
                      </a:lnTo>
                      <a:lnTo>
                        <a:pt x="142" y="138"/>
                      </a:lnTo>
                      <a:lnTo>
                        <a:pt x="157" y="134"/>
                      </a:lnTo>
                      <a:lnTo>
                        <a:pt x="165" y="134"/>
                      </a:lnTo>
                      <a:lnTo>
                        <a:pt x="172" y="134"/>
                      </a:lnTo>
                      <a:lnTo>
                        <a:pt x="180" y="135"/>
                      </a:lnTo>
                      <a:lnTo>
                        <a:pt x="188" y="138"/>
                      </a:lnTo>
                      <a:lnTo>
                        <a:pt x="194" y="142"/>
                      </a:lnTo>
                      <a:lnTo>
                        <a:pt x="202" y="148"/>
                      </a:lnTo>
                      <a:lnTo>
                        <a:pt x="202" y="148"/>
                      </a:lnTo>
                      <a:lnTo>
                        <a:pt x="206" y="149"/>
                      </a:lnTo>
                      <a:lnTo>
                        <a:pt x="209" y="150"/>
                      </a:lnTo>
                      <a:lnTo>
                        <a:pt x="213" y="151"/>
                      </a:lnTo>
                      <a:lnTo>
                        <a:pt x="216" y="150"/>
                      </a:lnTo>
                      <a:lnTo>
                        <a:pt x="223" y="148"/>
                      </a:lnTo>
                      <a:lnTo>
                        <a:pt x="231" y="143"/>
                      </a:lnTo>
                      <a:lnTo>
                        <a:pt x="238" y="140"/>
                      </a:lnTo>
                      <a:lnTo>
                        <a:pt x="244" y="136"/>
                      </a:lnTo>
                      <a:lnTo>
                        <a:pt x="248" y="136"/>
                      </a:lnTo>
                      <a:lnTo>
                        <a:pt x="250" y="136"/>
                      </a:lnTo>
                      <a:lnTo>
                        <a:pt x="254" y="136"/>
                      </a:lnTo>
                      <a:lnTo>
                        <a:pt x="256" y="139"/>
                      </a:lnTo>
                      <a:lnTo>
                        <a:pt x="256" y="139"/>
                      </a:lnTo>
                      <a:lnTo>
                        <a:pt x="260" y="144"/>
                      </a:lnTo>
                      <a:lnTo>
                        <a:pt x="263" y="149"/>
                      </a:lnTo>
                      <a:lnTo>
                        <a:pt x="264" y="155"/>
                      </a:lnTo>
                      <a:lnTo>
                        <a:pt x="264" y="160"/>
                      </a:lnTo>
                      <a:lnTo>
                        <a:pt x="263" y="165"/>
                      </a:lnTo>
                      <a:lnTo>
                        <a:pt x="260" y="171"/>
                      </a:lnTo>
                      <a:lnTo>
                        <a:pt x="257" y="175"/>
                      </a:lnTo>
                      <a:lnTo>
                        <a:pt x="252" y="180"/>
                      </a:lnTo>
                      <a:lnTo>
                        <a:pt x="242" y="190"/>
                      </a:lnTo>
                      <a:lnTo>
                        <a:pt x="231" y="198"/>
                      </a:lnTo>
                      <a:lnTo>
                        <a:pt x="208" y="213"/>
                      </a:lnTo>
                      <a:lnTo>
                        <a:pt x="208" y="213"/>
                      </a:lnTo>
                      <a:lnTo>
                        <a:pt x="205" y="214"/>
                      </a:lnTo>
                      <a:lnTo>
                        <a:pt x="202" y="214"/>
                      </a:lnTo>
                      <a:lnTo>
                        <a:pt x="197" y="214"/>
                      </a:lnTo>
                      <a:lnTo>
                        <a:pt x="191" y="210"/>
                      </a:lnTo>
                      <a:lnTo>
                        <a:pt x="184" y="207"/>
                      </a:lnTo>
                      <a:lnTo>
                        <a:pt x="172" y="197"/>
                      </a:lnTo>
                      <a:lnTo>
                        <a:pt x="166" y="192"/>
                      </a:lnTo>
                      <a:lnTo>
                        <a:pt x="160" y="188"/>
                      </a:lnTo>
                      <a:lnTo>
                        <a:pt x="160" y="188"/>
                      </a:lnTo>
                      <a:lnTo>
                        <a:pt x="151" y="185"/>
                      </a:lnTo>
                      <a:lnTo>
                        <a:pt x="142" y="184"/>
                      </a:lnTo>
                      <a:lnTo>
                        <a:pt x="138" y="184"/>
                      </a:lnTo>
                      <a:lnTo>
                        <a:pt x="133" y="185"/>
                      </a:lnTo>
                      <a:lnTo>
                        <a:pt x="131" y="187"/>
                      </a:lnTo>
                      <a:lnTo>
                        <a:pt x="131" y="190"/>
                      </a:lnTo>
                      <a:lnTo>
                        <a:pt x="131" y="190"/>
                      </a:lnTo>
                      <a:lnTo>
                        <a:pt x="132" y="196"/>
                      </a:lnTo>
                      <a:lnTo>
                        <a:pt x="134" y="201"/>
                      </a:lnTo>
                      <a:lnTo>
                        <a:pt x="140" y="212"/>
                      </a:lnTo>
                      <a:lnTo>
                        <a:pt x="153" y="233"/>
                      </a:lnTo>
                      <a:lnTo>
                        <a:pt x="158" y="245"/>
                      </a:lnTo>
                      <a:lnTo>
                        <a:pt x="159" y="249"/>
                      </a:lnTo>
                      <a:lnTo>
                        <a:pt x="159" y="255"/>
                      </a:lnTo>
                      <a:lnTo>
                        <a:pt x="159" y="259"/>
                      </a:lnTo>
                      <a:lnTo>
                        <a:pt x="157" y="265"/>
                      </a:lnTo>
                      <a:lnTo>
                        <a:pt x="155" y="270"/>
                      </a:lnTo>
                      <a:lnTo>
                        <a:pt x="150" y="274"/>
                      </a:lnTo>
                      <a:lnTo>
                        <a:pt x="150" y="274"/>
                      </a:lnTo>
                      <a:lnTo>
                        <a:pt x="148" y="276"/>
                      </a:lnTo>
                      <a:lnTo>
                        <a:pt x="144" y="276"/>
                      </a:lnTo>
                      <a:lnTo>
                        <a:pt x="139" y="278"/>
                      </a:lnTo>
                      <a:lnTo>
                        <a:pt x="125" y="275"/>
                      </a:lnTo>
                      <a:lnTo>
                        <a:pt x="118" y="275"/>
                      </a:lnTo>
                      <a:lnTo>
                        <a:pt x="114" y="276"/>
                      </a:lnTo>
                      <a:lnTo>
                        <a:pt x="113" y="278"/>
                      </a:lnTo>
                      <a:lnTo>
                        <a:pt x="111" y="280"/>
                      </a:lnTo>
                      <a:lnTo>
                        <a:pt x="111" y="282"/>
                      </a:lnTo>
                      <a:lnTo>
                        <a:pt x="111" y="285"/>
                      </a:lnTo>
                      <a:lnTo>
                        <a:pt x="111" y="285"/>
                      </a:lnTo>
                      <a:lnTo>
                        <a:pt x="113" y="290"/>
                      </a:lnTo>
                      <a:lnTo>
                        <a:pt x="115" y="293"/>
                      </a:lnTo>
                      <a:lnTo>
                        <a:pt x="120" y="303"/>
                      </a:lnTo>
                      <a:lnTo>
                        <a:pt x="126" y="313"/>
                      </a:lnTo>
                      <a:lnTo>
                        <a:pt x="128" y="317"/>
                      </a:lnTo>
                      <a:lnTo>
                        <a:pt x="130" y="322"/>
                      </a:lnTo>
                      <a:lnTo>
                        <a:pt x="130" y="322"/>
                      </a:lnTo>
                      <a:lnTo>
                        <a:pt x="128" y="326"/>
                      </a:lnTo>
                      <a:lnTo>
                        <a:pt x="126" y="330"/>
                      </a:lnTo>
                      <a:lnTo>
                        <a:pt x="123" y="333"/>
                      </a:lnTo>
                      <a:lnTo>
                        <a:pt x="118" y="336"/>
                      </a:lnTo>
                      <a:lnTo>
                        <a:pt x="114" y="337"/>
                      </a:lnTo>
                      <a:lnTo>
                        <a:pt x="108" y="338"/>
                      </a:lnTo>
                      <a:lnTo>
                        <a:pt x="98" y="337"/>
                      </a:lnTo>
                      <a:lnTo>
                        <a:pt x="98" y="337"/>
                      </a:lnTo>
                      <a:lnTo>
                        <a:pt x="97" y="341"/>
                      </a:lnTo>
                      <a:lnTo>
                        <a:pt x="95" y="345"/>
                      </a:lnTo>
                      <a:lnTo>
                        <a:pt x="92" y="348"/>
                      </a:lnTo>
                      <a:lnTo>
                        <a:pt x="89" y="349"/>
                      </a:lnTo>
                      <a:lnTo>
                        <a:pt x="84" y="351"/>
                      </a:lnTo>
                      <a:lnTo>
                        <a:pt x="81" y="354"/>
                      </a:lnTo>
                      <a:lnTo>
                        <a:pt x="78" y="357"/>
                      </a:lnTo>
                      <a:lnTo>
                        <a:pt x="77" y="362"/>
                      </a:lnTo>
                      <a:lnTo>
                        <a:pt x="77" y="362"/>
                      </a:lnTo>
                      <a:lnTo>
                        <a:pt x="76" y="367"/>
                      </a:lnTo>
                      <a:lnTo>
                        <a:pt x="77" y="372"/>
                      </a:lnTo>
                      <a:lnTo>
                        <a:pt x="78" y="375"/>
                      </a:lnTo>
                      <a:lnTo>
                        <a:pt x="81" y="379"/>
                      </a:lnTo>
                      <a:lnTo>
                        <a:pt x="83" y="381"/>
                      </a:lnTo>
                      <a:lnTo>
                        <a:pt x="85" y="383"/>
                      </a:lnTo>
                      <a:lnTo>
                        <a:pt x="93" y="386"/>
                      </a:lnTo>
                      <a:lnTo>
                        <a:pt x="93" y="386"/>
                      </a:lnTo>
                      <a:lnTo>
                        <a:pt x="99" y="387"/>
                      </a:lnTo>
                      <a:lnTo>
                        <a:pt x="105" y="387"/>
                      </a:lnTo>
                      <a:lnTo>
                        <a:pt x="117" y="384"/>
                      </a:lnTo>
                      <a:lnTo>
                        <a:pt x="128" y="382"/>
                      </a:lnTo>
                      <a:lnTo>
                        <a:pt x="140" y="378"/>
                      </a:lnTo>
                      <a:lnTo>
                        <a:pt x="151" y="374"/>
                      </a:lnTo>
                      <a:lnTo>
                        <a:pt x="163" y="372"/>
                      </a:lnTo>
                      <a:lnTo>
                        <a:pt x="168" y="372"/>
                      </a:lnTo>
                      <a:lnTo>
                        <a:pt x="173" y="372"/>
                      </a:lnTo>
                      <a:lnTo>
                        <a:pt x="178" y="374"/>
                      </a:lnTo>
                      <a:lnTo>
                        <a:pt x="183" y="376"/>
                      </a:lnTo>
                      <a:lnTo>
                        <a:pt x="183" y="376"/>
                      </a:lnTo>
                      <a:lnTo>
                        <a:pt x="199" y="383"/>
                      </a:lnTo>
                      <a:lnTo>
                        <a:pt x="216" y="388"/>
                      </a:lnTo>
                      <a:lnTo>
                        <a:pt x="233" y="391"/>
                      </a:lnTo>
                      <a:lnTo>
                        <a:pt x="250" y="392"/>
                      </a:lnTo>
                      <a:lnTo>
                        <a:pt x="268" y="391"/>
                      </a:lnTo>
                      <a:lnTo>
                        <a:pt x="284" y="388"/>
                      </a:lnTo>
                      <a:lnTo>
                        <a:pt x="300" y="383"/>
                      </a:lnTo>
                      <a:lnTo>
                        <a:pt x="315" y="378"/>
                      </a:lnTo>
                      <a:lnTo>
                        <a:pt x="315" y="378"/>
                      </a:lnTo>
                      <a:lnTo>
                        <a:pt x="317" y="376"/>
                      </a:lnTo>
                      <a:lnTo>
                        <a:pt x="317" y="375"/>
                      </a:lnTo>
                      <a:lnTo>
                        <a:pt x="317" y="372"/>
                      </a:lnTo>
                      <a:lnTo>
                        <a:pt x="315" y="367"/>
                      </a:lnTo>
                      <a:lnTo>
                        <a:pt x="312" y="362"/>
                      </a:lnTo>
                      <a:lnTo>
                        <a:pt x="304" y="349"/>
                      </a:lnTo>
                      <a:lnTo>
                        <a:pt x="300" y="343"/>
                      </a:lnTo>
                      <a:lnTo>
                        <a:pt x="298" y="337"/>
                      </a:lnTo>
                      <a:lnTo>
                        <a:pt x="298" y="337"/>
                      </a:lnTo>
                      <a:lnTo>
                        <a:pt x="297" y="332"/>
                      </a:lnTo>
                      <a:lnTo>
                        <a:pt x="297" y="328"/>
                      </a:lnTo>
                      <a:lnTo>
                        <a:pt x="298" y="323"/>
                      </a:lnTo>
                      <a:lnTo>
                        <a:pt x="300" y="320"/>
                      </a:lnTo>
                      <a:lnTo>
                        <a:pt x="305" y="313"/>
                      </a:lnTo>
                      <a:lnTo>
                        <a:pt x="309" y="309"/>
                      </a:lnTo>
                      <a:lnTo>
                        <a:pt x="309" y="309"/>
                      </a:lnTo>
                      <a:lnTo>
                        <a:pt x="318" y="305"/>
                      </a:lnTo>
                      <a:lnTo>
                        <a:pt x="330" y="303"/>
                      </a:lnTo>
                      <a:lnTo>
                        <a:pt x="351" y="299"/>
                      </a:lnTo>
                      <a:lnTo>
                        <a:pt x="362" y="297"/>
                      </a:lnTo>
                      <a:lnTo>
                        <a:pt x="371" y="293"/>
                      </a:lnTo>
                      <a:lnTo>
                        <a:pt x="374" y="291"/>
                      </a:lnTo>
                      <a:lnTo>
                        <a:pt x="378" y="289"/>
                      </a:lnTo>
                      <a:lnTo>
                        <a:pt x="381" y="284"/>
                      </a:lnTo>
                      <a:lnTo>
                        <a:pt x="383" y="280"/>
                      </a:lnTo>
                      <a:lnTo>
                        <a:pt x="383" y="280"/>
                      </a:lnTo>
                      <a:lnTo>
                        <a:pt x="387" y="264"/>
                      </a:lnTo>
                      <a:lnTo>
                        <a:pt x="391" y="248"/>
                      </a:lnTo>
                      <a:lnTo>
                        <a:pt x="393" y="240"/>
                      </a:lnTo>
                      <a:lnTo>
                        <a:pt x="397" y="233"/>
                      </a:lnTo>
                      <a:lnTo>
                        <a:pt x="401" y="229"/>
                      </a:lnTo>
                      <a:lnTo>
                        <a:pt x="407" y="225"/>
                      </a:lnTo>
                      <a:lnTo>
                        <a:pt x="407" y="225"/>
                      </a:lnTo>
                      <a:lnTo>
                        <a:pt x="425" y="220"/>
                      </a:lnTo>
                      <a:lnTo>
                        <a:pt x="442" y="213"/>
                      </a:lnTo>
                      <a:lnTo>
                        <a:pt x="459" y="205"/>
                      </a:lnTo>
                      <a:lnTo>
                        <a:pt x="474" y="196"/>
                      </a:lnTo>
                      <a:lnTo>
                        <a:pt x="489" y="185"/>
                      </a:lnTo>
                      <a:lnTo>
                        <a:pt x="503" y="173"/>
                      </a:lnTo>
                      <a:lnTo>
                        <a:pt x="515" y="158"/>
                      </a:lnTo>
                      <a:lnTo>
                        <a:pt x="525" y="142"/>
                      </a:lnTo>
                      <a:lnTo>
                        <a:pt x="525" y="142"/>
                      </a:lnTo>
                      <a:lnTo>
                        <a:pt x="531" y="134"/>
                      </a:lnTo>
                      <a:lnTo>
                        <a:pt x="537" y="130"/>
                      </a:lnTo>
                      <a:lnTo>
                        <a:pt x="545" y="125"/>
                      </a:lnTo>
                      <a:lnTo>
                        <a:pt x="552" y="123"/>
                      </a:lnTo>
                      <a:lnTo>
                        <a:pt x="561" y="121"/>
                      </a:lnTo>
                      <a:lnTo>
                        <a:pt x="569" y="119"/>
                      </a:lnTo>
                      <a:lnTo>
                        <a:pt x="587" y="118"/>
                      </a:lnTo>
                      <a:lnTo>
                        <a:pt x="587" y="118"/>
                      </a:lnTo>
                      <a:lnTo>
                        <a:pt x="594" y="116"/>
                      </a:lnTo>
                      <a:lnTo>
                        <a:pt x="600" y="114"/>
                      </a:lnTo>
                      <a:lnTo>
                        <a:pt x="614" y="106"/>
                      </a:lnTo>
                      <a:lnTo>
                        <a:pt x="628" y="98"/>
                      </a:lnTo>
                      <a:lnTo>
                        <a:pt x="635" y="94"/>
                      </a:lnTo>
                      <a:lnTo>
                        <a:pt x="641" y="92"/>
                      </a:lnTo>
                      <a:lnTo>
                        <a:pt x="641" y="92"/>
                      </a:lnTo>
                      <a:lnTo>
                        <a:pt x="653" y="90"/>
                      </a:lnTo>
                      <a:lnTo>
                        <a:pt x="666" y="89"/>
                      </a:lnTo>
                      <a:lnTo>
                        <a:pt x="681" y="86"/>
                      </a:lnTo>
                      <a:lnTo>
                        <a:pt x="695" y="84"/>
                      </a:lnTo>
                      <a:lnTo>
                        <a:pt x="706" y="80"/>
                      </a:lnTo>
                      <a:lnTo>
                        <a:pt x="712" y="76"/>
                      </a:lnTo>
                      <a:lnTo>
                        <a:pt x="716" y="73"/>
                      </a:lnTo>
                      <a:lnTo>
                        <a:pt x="720" y="68"/>
                      </a:lnTo>
                      <a:lnTo>
                        <a:pt x="722" y="63"/>
                      </a:lnTo>
                      <a:lnTo>
                        <a:pt x="724" y="57"/>
                      </a:lnTo>
                      <a:lnTo>
                        <a:pt x="724" y="49"/>
                      </a:lnTo>
                      <a:lnTo>
                        <a:pt x="724" y="49"/>
                      </a:lnTo>
                      <a:lnTo>
                        <a:pt x="713" y="55"/>
                      </a:lnTo>
                      <a:lnTo>
                        <a:pt x="703" y="59"/>
                      </a:lnTo>
                      <a:lnTo>
                        <a:pt x="697" y="60"/>
                      </a:lnTo>
                      <a:lnTo>
                        <a:pt x="691" y="61"/>
                      </a:lnTo>
                      <a:lnTo>
                        <a:pt x="687" y="60"/>
                      </a:lnTo>
                      <a:lnTo>
                        <a:pt x="681" y="58"/>
                      </a:lnTo>
                      <a:lnTo>
                        <a:pt x="681" y="58"/>
                      </a:lnTo>
                      <a:lnTo>
                        <a:pt x="673" y="51"/>
                      </a:lnTo>
                      <a:lnTo>
                        <a:pt x="665" y="43"/>
                      </a:lnTo>
                      <a:lnTo>
                        <a:pt x="649" y="28"/>
                      </a:lnTo>
                      <a:lnTo>
                        <a:pt x="641" y="23"/>
                      </a:lnTo>
                      <a:lnTo>
                        <a:pt x="633" y="17"/>
                      </a:lnTo>
                      <a:lnTo>
                        <a:pt x="625" y="14"/>
                      </a:lnTo>
                      <a:lnTo>
                        <a:pt x="616" y="11"/>
                      </a:lnTo>
                      <a:lnTo>
                        <a:pt x="616" y="11"/>
                      </a:lnTo>
                      <a:lnTo>
                        <a:pt x="613" y="13"/>
                      </a:lnTo>
                      <a:lnTo>
                        <a:pt x="610" y="14"/>
                      </a:lnTo>
                      <a:lnTo>
                        <a:pt x="603" y="17"/>
                      </a:lnTo>
                      <a:lnTo>
                        <a:pt x="595" y="19"/>
                      </a:lnTo>
                      <a:lnTo>
                        <a:pt x="591" y="19"/>
                      </a:lnTo>
                      <a:lnTo>
                        <a:pt x="588" y="18"/>
                      </a:lnTo>
                      <a:lnTo>
                        <a:pt x="588" y="18"/>
                      </a:lnTo>
                      <a:lnTo>
                        <a:pt x="572" y="10"/>
                      </a:lnTo>
                      <a:lnTo>
                        <a:pt x="565" y="8"/>
                      </a:lnTo>
                      <a:lnTo>
                        <a:pt x="557" y="7"/>
                      </a:lnTo>
                      <a:lnTo>
                        <a:pt x="557" y="7"/>
                      </a:lnTo>
                      <a:lnTo>
                        <a:pt x="534" y="5"/>
                      </a:lnTo>
                      <a:lnTo>
                        <a:pt x="511" y="2"/>
                      </a:lnTo>
                      <a:lnTo>
                        <a:pt x="488" y="0"/>
                      </a:lnTo>
                      <a:lnTo>
                        <a:pt x="476" y="0"/>
                      </a:lnTo>
                      <a:lnTo>
                        <a:pt x="465" y="1"/>
                      </a:lnTo>
                      <a:lnTo>
                        <a:pt x="465" y="1"/>
                      </a:lnTo>
                      <a:lnTo>
                        <a:pt x="424" y="8"/>
                      </a:lnTo>
                      <a:lnTo>
                        <a:pt x="384" y="15"/>
                      </a:lnTo>
                      <a:lnTo>
                        <a:pt x="343" y="22"/>
                      </a:lnTo>
                      <a:lnTo>
                        <a:pt x="304" y="27"/>
                      </a:lnTo>
                      <a:lnTo>
                        <a:pt x="304" y="27"/>
                      </a:lnTo>
                      <a:lnTo>
                        <a:pt x="292" y="30"/>
                      </a:lnTo>
                      <a:lnTo>
                        <a:pt x="282" y="34"/>
                      </a:lnTo>
                      <a:lnTo>
                        <a:pt x="262" y="44"/>
                      </a:lnTo>
                      <a:lnTo>
                        <a:pt x="251" y="49"/>
                      </a:lnTo>
                      <a:lnTo>
                        <a:pt x="241" y="53"/>
                      </a:lnTo>
                      <a:lnTo>
                        <a:pt x="231" y="56"/>
                      </a:lnTo>
                      <a:lnTo>
                        <a:pt x="219" y="57"/>
                      </a:lnTo>
                      <a:lnTo>
                        <a:pt x="219" y="57"/>
                      </a:lnTo>
                      <a:lnTo>
                        <a:pt x="207" y="55"/>
                      </a:lnTo>
                      <a:lnTo>
                        <a:pt x="193" y="50"/>
                      </a:lnTo>
                      <a:lnTo>
                        <a:pt x="166" y="40"/>
                      </a:lnTo>
                      <a:lnTo>
                        <a:pt x="166" y="40"/>
                      </a:lnTo>
                      <a:lnTo>
                        <a:pt x="161" y="39"/>
                      </a:lnTo>
                      <a:lnTo>
                        <a:pt x="158" y="39"/>
                      </a:lnTo>
                      <a:lnTo>
                        <a:pt x="150" y="40"/>
                      </a:lnTo>
                      <a:lnTo>
                        <a:pt x="143" y="43"/>
                      </a:lnTo>
                      <a:lnTo>
                        <a:pt x="139" y="47"/>
                      </a:lnTo>
                      <a:lnTo>
                        <a:pt x="139" y="47"/>
                      </a:lnTo>
                      <a:lnTo>
                        <a:pt x="124" y="58"/>
                      </a:lnTo>
                      <a:lnTo>
                        <a:pt x="108" y="67"/>
                      </a:lnTo>
                      <a:lnTo>
                        <a:pt x="92" y="76"/>
                      </a:lnTo>
                      <a:lnTo>
                        <a:pt x="76" y="83"/>
                      </a:lnTo>
                      <a:lnTo>
                        <a:pt x="60" y="89"/>
                      </a:lnTo>
                      <a:lnTo>
                        <a:pt x="43" y="92"/>
                      </a:lnTo>
                      <a:lnTo>
                        <a:pt x="26" y="96"/>
                      </a:lnTo>
                      <a:lnTo>
                        <a:pt x="9" y="98"/>
                      </a:lnTo>
                      <a:lnTo>
                        <a:pt x="9" y="98"/>
                      </a:lnTo>
                      <a:lnTo>
                        <a:pt x="4" y="99"/>
                      </a:lnTo>
                      <a:lnTo>
                        <a:pt x="1" y="101"/>
                      </a:lnTo>
                      <a:lnTo>
                        <a:pt x="0" y="105"/>
                      </a:lnTo>
                      <a:lnTo>
                        <a:pt x="1" y="109"/>
                      </a:lnTo>
                      <a:lnTo>
                        <a:pt x="3" y="114"/>
                      </a:lnTo>
                      <a:lnTo>
                        <a:pt x="7" y="118"/>
                      </a:lnTo>
                      <a:lnTo>
                        <a:pt x="10" y="122"/>
                      </a:lnTo>
                      <a:lnTo>
                        <a:pt x="15" y="124"/>
                      </a:lnTo>
                      <a:lnTo>
                        <a:pt x="15" y="12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5" name="Freeform: Shape 258"/>
                <p:cNvSpPr/>
                <p:nvPr/>
              </p:nvSpPr>
              <p:spPr bwMode="auto">
                <a:xfrm>
                  <a:off x="6523038" y="1704975"/>
                  <a:ext cx="158750" cy="114300"/>
                </a:xfrm>
                <a:custGeom>
                  <a:avLst/>
                  <a:gdLst>
                    <a:gd name="T0" fmla="*/ 26 w 200"/>
                    <a:gd name="T1" fmla="*/ 76 h 143"/>
                    <a:gd name="T2" fmla="*/ 35 w 200"/>
                    <a:gd name="T3" fmla="*/ 86 h 143"/>
                    <a:gd name="T4" fmla="*/ 49 w 200"/>
                    <a:gd name="T5" fmla="*/ 111 h 143"/>
                    <a:gd name="T6" fmla="*/ 58 w 200"/>
                    <a:gd name="T7" fmla="*/ 129 h 143"/>
                    <a:gd name="T8" fmla="*/ 67 w 200"/>
                    <a:gd name="T9" fmla="*/ 139 h 143"/>
                    <a:gd name="T10" fmla="*/ 77 w 200"/>
                    <a:gd name="T11" fmla="*/ 143 h 143"/>
                    <a:gd name="T12" fmla="*/ 90 w 200"/>
                    <a:gd name="T13" fmla="*/ 142 h 143"/>
                    <a:gd name="T14" fmla="*/ 98 w 200"/>
                    <a:gd name="T15" fmla="*/ 140 h 143"/>
                    <a:gd name="T16" fmla="*/ 139 w 200"/>
                    <a:gd name="T17" fmla="*/ 124 h 143"/>
                    <a:gd name="T18" fmla="*/ 170 w 200"/>
                    <a:gd name="T19" fmla="*/ 116 h 143"/>
                    <a:gd name="T20" fmla="*/ 182 w 200"/>
                    <a:gd name="T21" fmla="*/ 113 h 143"/>
                    <a:gd name="T22" fmla="*/ 192 w 200"/>
                    <a:gd name="T23" fmla="*/ 109 h 143"/>
                    <a:gd name="T24" fmla="*/ 199 w 200"/>
                    <a:gd name="T25" fmla="*/ 101 h 143"/>
                    <a:gd name="T26" fmla="*/ 199 w 200"/>
                    <a:gd name="T27" fmla="*/ 90 h 143"/>
                    <a:gd name="T28" fmla="*/ 191 w 200"/>
                    <a:gd name="T29" fmla="*/ 78 h 143"/>
                    <a:gd name="T30" fmla="*/ 166 w 200"/>
                    <a:gd name="T31" fmla="*/ 57 h 143"/>
                    <a:gd name="T32" fmla="*/ 144 w 200"/>
                    <a:gd name="T33" fmla="*/ 35 h 143"/>
                    <a:gd name="T34" fmla="*/ 135 w 200"/>
                    <a:gd name="T35" fmla="*/ 30 h 143"/>
                    <a:gd name="T36" fmla="*/ 108 w 200"/>
                    <a:gd name="T37" fmla="*/ 26 h 143"/>
                    <a:gd name="T38" fmla="*/ 94 w 200"/>
                    <a:gd name="T39" fmla="*/ 20 h 143"/>
                    <a:gd name="T40" fmla="*/ 81 w 200"/>
                    <a:gd name="T41" fmla="*/ 11 h 143"/>
                    <a:gd name="T42" fmla="*/ 66 w 200"/>
                    <a:gd name="T43" fmla="*/ 2 h 143"/>
                    <a:gd name="T44" fmla="*/ 51 w 200"/>
                    <a:gd name="T45" fmla="*/ 0 h 143"/>
                    <a:gd name="T46" fmla="*/ 40 w 200"/>
                    <a:gd name="T47" fmla="*/ 4 h 143"/>
                    <a:gd name="T48" fmla="*/ 36 w 200"/>
                    <a:gd name="T49" fmla="*/ 8 h 143"/>
                    <a:gd name="T50" fmla="*/ 28 w 200"/>
                    <a:gd name="T51" fmla="*/ 17 h 143"/>
                    <a:gd name="T52" fmla="*/ 17 w 200"/>
                    <a:gd name="T53" fmla="*/ 32 h 143"/>
                    <a:gd name="T54" fmla="*/ 8 w 200"/>
                    <a:gd name="T55" fmla="*/ 40 h 143"/>
                    <a:gd name="T56" fmla="*/ 1 w 200"/>
                    <a:gd name="T57" fmla="*/ 43 h 143"/>
                    <a:gd name="T58" fmla="*/ 0 w 200"/>
                    <a:gd name="T59" fmla="*/ 49 h 143"/>
                    <a:gd name="T60" fmla="*/ 1 w 200"/>
                    <a:gd name="T61" fmla="*/ 55 h 143"/>
                    <a:gd name="T62" fmla="*/ 7 w 200"/>
                    <a:gd name="T63" fmla="*/ 61 h 143"/>
                    <a:gd name="T64" fmla="*/ 20 w 200"/>
                    <a:gd name="T65" fmla="*/ 70 h 143"/>
                    <a:gd name="T66" fmla="*/ 26 w 200"/>
                    <a:gd name="T67" fmla="*/ 7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0" h="143">
                      <a:moveTo>
                        <a:pt x="26" y="76"/>
                      </a:moveTo>
                      <a:lnTo>
                        <a:pt x="26" y="76"/>
                      </a:lnTo>
                      <a:lnTo>
                        <a:pt x="30" y="81"/>
                      </a:lnTo>
                      <a:lnTo>
                        <a:pt x="35" y="86"/>
                      </a:lnTo>
                      <a:lnTo>
                        <a:pt x="42" y="99"/>
                      </a:lnTo>
                      <a:lnTo>
                        <a:pt x="49" y="111"/>
                      </a:lnTo>
                      <a:lnTo>
                        <a:pt x="54" y="124"/>
                      </a:lnTo>
                      <a:lnTo>
                        <a:pt x="58" y="129"/>
                      </a:lnTo>
                      <a:lnTo>
                        <a:pt x="62" y="134"/>
                      </a:lnTo>
                      <a:lnTo>
                        <a:pt x="67" y="139"/>
                      </a:lnTo>
                      <a:lnTo>
                        <a:pt x="71" y="141"/>
                      </a:lnTo>
                      <a:lnTo>
                        <a:pt x="77" y="143"/>
                      </a:lnTo>
                      <a:lnTo>
                        <a:pt x="83" y="143"/>
                      </a:lnTo>
                      <a:lnTo>
                        <a:pt x="90" y="142"/>
                      </a:lnTo>
                      <a:lnTo>
                        <a:pt x="98" y="140"/>
                      </a:lnTo>
                      <a:lnTo>
                        <a:pt x="98" y="140"/>
                      </a:lnTo>
                      <a:lnTo>
                        <a:pt x="118" y="132"/>
                      </a:lnTo>
                      <a:lnTo>
                        <a:pt x="139" y="124"/>
                      </a:lnTo>
                      <a:lnTo>
                        <a:pt x="159" y="118"/>
                      </a:lnTo>
                      <a:lnTo>
                        <a:pt x="170" y="116"/>
                      </a:lnTo>
                      <a:lnTo>
                        <a:pt x="182" y="113"/>
                      </a:lnTo>
                      <a:lnTo>
                        <a:pt x="182" y="113"/>
                      </a:lnTo>
                      <a:lnTo>
                        <a:pt x="187" y="112"/>
                      </a:lnTo>
                      <a:lnTo>
                        <a:pt x="192" y="109"/>
                      </a:lnTo>
                      <a:lnTo>
                        <a:pt x="197" y="106"/>
                      </a:lnTo>
                      <a:lnTo>
                        <a:pt x="199" y="101"/>
                      </a:lnTo>
                      <a:lnTo>
                        <a:pt x="200" y="95"/>
                      </a:lnTo>
                      <a:lnTo>
                        <a:pt x="199" y="90"/>
                      </a:lnTo>
                      <a:lnTo>
                        <a:pt x="197" y="83"/>
                      </a:lnTo>
                      <a:lnTo>
                        <a:pt x="191" y="78"/>
                      </a:lnTo>
                      <a:lnTo>
                        <a:pt x="191" y="78"/>
                      </a:lnTo>
                      <a:lnTo>
                        <a:pt x="166" y="57"/>
                      </a:lnTo>
                      <a:lnTo>
                        <a:pt x="144" y="35"/>
                      </a:lnTo>
                      <a:lnTo>
                        <a:pt x="144" y="35"/>
                      </a:lnTo>
                      <a:lnTo>
                        <a:pt x="140" y="32"/>
                      </a:lnTo>
                      <a:lnTo>
                        <a:pt x="135" y="30"/>
                      </a:lnTo>
                      <a:lnTo>
                        <a:pt x="121" y="28"/>
                      </a:lnTo>
                      <a:lnTo>
                        <a:pt x="108" y="26"/>
                      </a:lnTo>
                      <a:lnTo>
                        <a:pt x="101" y="24"/>
                      </a:lnTo>
                      <a:lnTo>
                        <a:pt x="94" y="20"/>
                      </a:lnTo>
                      <a:lnTo>
                        <a:pt x="94" y="20"/>
                      </a:lnTo>
                      <a:lnTo>
                        <a:pt x="81" y="11"/>
                      </a:lnTo>
                      <a:lnTo>
                        <a:pt x="73" y="7"/>
                      </a:lnTo>
                      <a:lnTo>
                        <a:pt x="66" y="2"/>
                      </a:lnTo>
                      <a:lnTo>
                        <a:pt x="58" y="0"/>
                      </a:lnTo>
                      <a:lnTo>
                        <a:pt x="51" y="0"/>
                      </a:lnTo>
                      <a:lnTo>
                        <a:pt x="43" y="2"/>
                      </a:lnTo>
                      <a:lnTo>
                        <a:pt x="40" y="4"/>
                      </a:lnTo>
                      <a:lnTo>
                        <a:pt x="36" y="8"/>
                      </a:lnTo>
                      <a:lnTo>
                        <a:pt x="36" y="8"/>
                      </a:lnTo>
                      <a:lnTo>
                        <a:pt x="32" y="11"/>
                      </a:lnTo>
                      <a:lnTo>
                        <a:pt x="28" y="17"/>
                      </a:lnTo>
                      <a:lnTo>
                        <a:pt x="20" y="26"/>
                      </a:lnTo>
                      <a:lnTo>
                        <a:pt x="17" y="32"/>
                      </a:lnTo>
                      <a:lnTo>
                        <a:pt x="12" y="36"/>
                      </a:lnTo>
                      <a:lnTo>
                        <a:pt x="8" y="40"/>
                      </a:lnTo>
                      <a:lnTo>
                        <a:pt x="1" y="43"/>
                      </a:lnTo>
                      <a:lnTo>
                        <a:pt x="1" y="43"/>
                      </a:lnTo>
                      <a:lnTo>
                        <a:pt x="0" y="45"/>
                      </a:lnTo>
                      <a:lnTo>
                        <a:pt x="0" y="49"/>
                      </a:lnTo>
                      <a:lnTo>
                        <a:pt x="0" y="53"/>
                      </a:lnTo>
                      <a:lnTo>
                        <a:pt x="1" y="55"/>
                      </a:lnTo>
                      <a:lnTo>
                        <a:pt x="1" y="55"/>
                      </a:lnTo>
                      <a:lnTo>
                        <a:pt x="7" y="61"/>
                      </a:lnTo>
                      <a:lnTo>
                        <a:pt x="13" y="66"/>
                      </a:lnTo>
                      <a:lnTo>
                        <a:pt x="20" y="70"/>
                      </a:lnTo>
                      <a:lnTo>
                        <a:pt x="26" y="76"/>
                      </a:lnTo>
                      <a:lnTo>
                        <a:pt x="26" y="7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6" name="Freeform: Shape 259"/>
                <p:cNvSpPr/>
                <p:nvPr/>
              </p:nvSpPr>
              <p:spPr bwMode="auto">
                <a:xfrm>
                  <a:off x="7208838" y="2722563"/>
                  <a:ext cx="155575" cy="125412"/>
                </a:xfrm>
                <a:custGeom>
                  <a:avLst/>
                  <a:gdLst>
                    <a:gd name="T0" fmla="*/ 106 w 197"/>
                    <a:gd name="T1" fmla="*/ 19 h 156"/>
                    <a:gd name="T2" fmla="*/ 108 w 197"/>
                    <a:gd name="T3" fmla="*/ 10 h 156"/>
                    <a:gd name="T4" fmla="*/ 105 w 197"/>
                    <a:gd name="T5" fmla="*/ 2 h 156"/>
                    <a:gd name="T6" fmla="*/ 83 w 197"/>
                    <a:gd name="T7" fmla="*/ 10 h 156"/>
                    <a:gd name="T8" fmla="*/ 77 w 197"/>
                    <a:gd name="T9" fmla="*/ 13 h 156"/>
                    <a:gd name="T10" fmla="*/ 68 w 197"/>
                    <a:gd name="T11" fmla="*/ 21 h 156"/>
                    <a:gd name="T12" fmla="*/ 61 w 197"/>
                    <a:gd name="T13" fmla="*/ 38 h 156"/>
                    <a:gd name="T14" fmla="*/ 57 w 197"/>
                    <a:gd name="T15" fmla="*/ 50 h 156"/>
                    <a:gd name="T16" fmla="*/ 52 w 197"/>
                    <a:gd name="T17" fmla="*/ 58 h 156"/>
                    <a:gd name="T18" fmla="*/ 36 w 197"/>
                    <a:gd name="T19" fmla="*/ 67 h 156"/>
                    <a:gd name="T20" fmla="*/ 32 w 197"/>
                    <a:gd name="T21" fmla="*/ 71 h 156"/>
                    <a:gd name="T22" fmla="*/ 28 w 197"/>
                    <a:gd name="T23" fmla="*/ 81 h 156"/>
                    <a:gd name="T24" fmla="*/ 22 w 197"/>
                    <a:gd name="T25" fmla="*/ 110 h 156"/>
                    <a:gd name="T26" fmla="*/ 14 w 197"/>
                    <a:gd name="T27" fmla="*/ 127 h 156"/>
                    <a:gd name="T28" fmla="*/ 0 w 197"/>
                    <a:gd name="T29" fmla="*/ 141 h 156"/>
                    <a:gd name="T30" fmla="*/ 6 w 197"/>
                    <a:gd name="T31" fmla="*/ 144 h 156"/>
                    <a:gd name="T32" fmla="*/ 25 w 197"/>
                    <a:gd name="T33" fmla="*/ 146 h 156"/>
                    <a:gd name="T34" fmla="*/ 51 w 197"/>
                    <a:gd name="T35" fmla="*/ 142 h 156"/>
                    <a:gd name="T36" fmla="*/ 77 w 197"/>
                    <a:gd name="T37" fmla="*/ 137 h 156"/>
                    <a:gd name="T38" fmla="*/ 95 w 197"/>
                    <a:gd name="T39" fmla="*/ 138 h 156"/>
                    <a:gd name="T40" fmla="*/ 101 w 197"/>
                    <a:gd name="T41" fmla="*/ 139 h 156"/>
                    <a:gd name="T42" fmla="*/ 119 w 197"/>
                    <a:gd name="T43" fmla="*/ 143 h 156"/>
                    <a:gd name="T44" fmla="*/ 147 w 197"/>
                    <a:gd name="T45" fmla="*/ 144 h 156"/>
                    <a:gd name="T46" fmla="*/ 164 w 197"/>
                    <a:gd name="T47" fmla="*/ 150 h 156"/>
                    <a:gd name="T48" fmla="*/ 171 w 197"/>
                    <a:gd name="T49" fmla="*/ 156 h 156"/>
                    <a:gd name="T50" fmla="*/ 175 w 197"/>
                    <a:gd name="T51" fmla="*/ 153 h 156"/>
                    <a:gd name="T52" fmla="*/ 190 w 197"/>
                    <a:gd name="T53" fmla="*/ 145 h 156"/>
                    <a:gd name="T54" fmla="*/ 196 w 197"/>
                    <a:gd name="T55" fmla="*/ 138 h 156"/>
                    <a:gd name="T56" fmla="*/ 197 w 197"/>
                    <a:gd name="T57" fmla="*/ 134 h 156"/>
                    <a:gd name="T58" fmla="*/ 193 w 197"/>
                    <a:gd name="T59" fmla="*/ 128 h 156"/>
                    <a:gd name="T60" fmla="*/ 184 w 197"/>
                    <a:gd name="T61" fmla="*/ 119 h 156"/>
                    <a:gd name="T62" fmla="*/ 172 w 197"/>
                    <a:gd name="T63" fmla="*/ 113 h 156"/>
                    <a:gd name="T64" fmla="*/ 155 w 197"/>
                    <a:gd name="T65" fmla="*/ 105 h 156"/>
                    <a:gd name="T66" fmla="*/ 150 w 197"/>
                    <a:gd name="T67" fmla="*/ 102 h 156"/>
                    <a:gd name="T68" fmla="*/ 130 w 197"/>
                    <a:gd name="T69" fmla="*/ 89 h 156"/>
                    <a:gd name="T70" fmla="*/ 99 w 197"/>
                    <a:gd name="T71" fmla="*/ 72 h 156"/>
                    <a:gd name="T72" fmla="*/ 82 w 197"/>
                    <a:gd name="T73" fmla="*/ 59 h 156"/>
                    <a:gd name="T74" fmla="*/ 75 w 197"/>
                    <a:gd name="T75" fmla="*/ 50 h 156"/>
                    <a:gd name="T76" fmla="*/ 72 w 197"/>
                    <a:gd name="T77" fmla="*/ 38 h 156"/>
                    <a:gd name="T78" fmla="*/ 74 w 197"/>
                    <a:gd name="T79" fmla="*/ 34 h 156"/>
                    <a:gd name="T80" fmla="*/ 81 w 197"/>
                    <a:gd name="T81" fmla="*/ 29 h 156"/>
                    <a:gd name="T82" fmla="*/ 100 w 197"/>
                    <a:gd name="T83" fmla="*/ 22 h 156"/>
                    <a:gd name="T84" fmla="*/ 106 w 197"/>
                    <a:gd name="T85" fmla="*/ 19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 h="156">
                      <a:moveTo>
                        <a:pt x="106" y="19"/>
                      </a:moveTo>
                      <a:lnTo>
                        <a:pt x="106" y="19"/>
                      </a:lnTo>
                      <a:lnTo>
                        <a:pt x="108" y="15"/>
                      </a:lnTo>
                      <a:lnTo>
                        <a:pt x="108" y="10"/>
                      </a:lnTo>
                      <a:lnTo>
                        <a:pt x="107" y="4"/>
                      </a:lnTo>
                      <a:lnTo>
                        <a:pt x="105" y="2"/>
                      </a:lnTo>
                      <a:lnTo>
                        <a:pt x="102" y="0"/>
                      </a:lnTo>
                      <a:lnTo>
                        <a:pt x="83" y="10"/>
                      </a:lnTo>
                      <a:lnTo>
                        <a:pt x="83" y="10"/>
                      </a:lnTo>
                      <a:lnTo>
                        <a:pt x="77" y="13"/>
                      </a:lnTo>
                      <a:lnTo>
                        <a:pt x="72" y="17"/>
                      </a:lnTo>
                      <a:lnTo>
                        <a:pt x="68" y="21"/>
                      </a:lnTo>
                      <a:lnTo>
                        <a:pt x="65" y="26"/>
                      </a:lnTo>
                      <a:lnTo>
                        <a:pt x="61" y="38"/>
                      </a:lnTo>
                      <a:lnTo>
                        <a:pt x="57" y="50"/>
                      </a:lnTo>
                      <a:lnTo>
                        <a:pt x="57" y="50"/>
                      </a:lnTo>
                      <a:lnTo>
                        <a:pt x="56" y="54"/>
                      </a:lnTo>
                      <a:lnTo>
                        <a:pt x="52" y="58"/>
                      </a:lnTo>
                      <a:lnTo>
                        <a:pt x="44" y="62"/>
                      </a:lnTo>
                      <a:lnTo>
                        <a:pt x="36" y="67"/>
                      </a:lnTo>
                      <a:lnTo>
                        <a:pt x="33" y="69"/>
                      </a:lnTo>
                      <a:lnTo>
                        <a:pt x="32" y="71"/>
                      </a:lnTo>
                      <a:lnTo>
                        <a:pt x="32" y="71"/>
                      </a:lnTo>
                      <a:lnTo>
                        <a:pt x="28" y="81"/>
                      </a:lnTo>
                      <a:lnTo>
                        <a:pt x="26" y="91"/>
                      </a:lnTo>
                      <a:lnTo>
                        <a:pt x="22" y="110"/>
                      </a:lnTo>
                      <a:lnTo>
                        <a:pt x="18" y="119"/>
                      </a:lnTo>
                      <a:lnTo>
                        <a:pt x="14" y="127"/>
                      </a:lnTo>
                      <a:lnTo>
                        <a:pt x="8" y="135"/>
                      </a:lnTo>
                      <a:lnTo>
                        <a:pt x="0" y="141"/>
                      </a:lnTo>
                      <a:lnTo>
                        <a:pt x="0" y="141"/>
                      </a:lnTo>
                      <a:lnTo>
                        <a:pt x="6" y="144"/>
                      </a:lnTo>
                      <a:lnTo>
                        <a:pt x="12" y="145"/>
                      </a:lnTo>
                      <a:lnTo>
                        <a:pt x="25" y="146"/>
                      </a:lnTo>
                      <a:lnTo>
                        <a:pt x="39" y="144"/>
                      </a:lnTo>
                      <a:lnTo>
                        <a:pt x="51" y="142"/>
                      </a:lnTo>
                      <a:lnTo>
                        <a:pt x="65" y="139"/>
                      </a:lnTo>
                      <a:lnTo>
                        <a:pt x="77" y="137"/>
                      </a:lnTo>
                      <a:lnTo>
                        <a:pt x="90" y="137"/>
                      </a:lnTo>
                      <a:lnTo>
                        <a:pt x="95" y="138"/>
                      </a:lnTo>
                      <a:lnTo>
                        <a:pt x="101" y="139"/>
                      </a:lnTo>
                      <a:lnTo>
                        <a:pt x="101" y="139"/>
                      </a:lnTo>
                      <a:lnTo>
                        <a:pt x="110" y="142"/>
                      </a:lnTo>
                      <a:lnTo>
                        <a:pt x="119" y="143"/>
                      </a:lnTo>
                      <a:lnTo>
                        <a:pt x="138" y="143"/>
                      </a:lnTo>
                      <a:lnTo>
                        <a:pt x="147" y="144"/>
                      </a:lnTo>
                      <a:lnTo>
                        <a:pt x="156" y="145"/>
                      </a:lnTo>
                      <a:lnTo>
                        <a:pt x="164" y="150"/>
                      </a:lnTo>
                      <a:lnTo>
                        <a:pt x="167" y="153"/>
                      </a:lnTo>
                      <a:lnTo>
                        <a:pt x="171" y="156"/>
                      </a:lnTo>
                      <a:lnTo>
                        <a:pt x="171" y="156"/>
                      </a:lnTo>
                      <a:lnTo>
                        <a:pt x="175" y="153"/>
                      </a:lnTo>
                      <a:lnTo>
                        <a:pt x="180" y="150"/>
                      </a:lnTo>
                      <a:lnTo>
                        <a:pt x="190" y="145"/>
                      </a:lnTo>
                      <a:lnTo>
                        <a:pt x="193" y="142"/>
                      </a:lnTo>
                      <a:lnTo>
                        <a:pt x="196" y="138"/>
                      </a:lnTo>
                      <a:lnTo>
                        <a:pt x="197" y="136"/>
                      </a:lnTo>
                      <a:lnTo>
                        <a:pt x="197" y="134"/>
                      </a:lnTo>
                      <a:lnTo>
                        <a:pt x="193" y="128"/>
                      </a:lnTo>
                      <a:lnTo>
                        <a:pt x="193" y="128"/>
                      </a:lnTo>
                      <a:lnTo>
                        <a:pt x="189" y="122"/>
                      </a:lnTo>
                      <a:lnTo>
                        <a:pt x="184" y="119"/>
                      </a:lnTo>
                      <a:lnTo>
                        <a:pt x="179" y="116"/>
                      </a:lnTo>
                      <a:lnTo>
                        <a:pt x="172" y="113"/>
                      </a:lnTo>
                      <a:lnTo>
                        <a:pt x="160" y="108"/>
                      </a:lnTo>
                      <a:lnTo>
                        <a:pt x="155" y="105"/>
                      </a:lnTo>
                      <a:lnTo>
                        <a:pt x="150" y="102"/>
                      </a:lnTo>
                      <a:lnTo>
                        <a:pt x="150" y="102"/>
                      </a:lnTo>
                      <a:lnTo>
                        <a:pt x="140" y="95"/>
                      </a:lnTo>
                      <a:lnTo>
                        <a:pt x="130" y="89"/>
                      </a:lnTo>
                      <a:lnTo>
                        <a:pt x="109" y="78"/>
                      </a:lnTo>
                      <a:lnTo>
                        <a:pt x="99" y="72"/>
                      </a:lnTo>
                      <a:lnTo>
                        <a:pt x="90" y="67"/>
                      </a:lnTo>
                      <a:lnTo>
                        <a:pt x="82" y="59"/>
                      </a:lnTo>
                      <a:lnTo>
                        <a:pt x="75" y="50"/>
                      </a:lnTo>
                      <a:lnTo>
                        <a:pt x="75" y="50"/>
                      </a:lnTo>
                      <a:lnTo>
                        <a:pt x="72" y="42"/>
                      </a:lnTo>
                      <a:lnTo>
                        <a:pt x="72" y="38"/>
                      </a:lnTo>
                      <a:lnTo>
                        <a:pt x="73" y="36"/>
                      </a:lnTo>
                      <a:lnTo>
                        <a:pt x="74" y="34"/>
                      </a:lnTo>
                      <a:lnTo>
                        <a:pt x="75" y="31"/>
                      </a:lnTo>
                      <a:lnTo>
                        <a:pt x="81" y="29"/>
                      </a:lnTo>
                      <a:lnTo>
                        <a:pt x="93" y="25"/>
                      </a:lnTo>
                      <a:lnTo>
                        <a:pt x="100" y="22"/>
                      </a:lnTo>
                      <a:lnTo>
                        <a:pt x="106" y="19"/>
                      </a:lnTo>
                      <a:lnTo>
                        <a:pt x="106" y="1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7" name="Freeform: Shape 260"/>
                <p:cNvSpPr/>
                <p:nvPr/>
              </p:nvSpPr>
              <p:spPr bwMode="auto">
                <a:xfrm>
                  <a:off x="6726238" y="3394075"/>
                  <a:ext cx="311150" cy="111125"/>
                </a:xfrm>
                <a:custGeom>
                  <a:avLst/>
                  <a:gdLst>
                    <a:gd name="T0" fmla="*/ 249 w 391"/>
                    <a:gd name="T1" fmla="*/ 50 h 138"/>
                    <a:gd name="T2" fmla="*/ 238 w 391"/>
                    <a:gd name="T3" fmla="*/ 46 h 138"/>
                    <a:gd name="T4" fmla="*/ 208 w 391"/>
                    <a:gd name="T5" fmla="*/ 25 h 138"/>
                    <a:gd name="T6" fmla="*/ 193 w 391"/>
                    <a:gd name="T7" fmla="*/ 17 h 138"/>
                    <a:gd name="T8" fmla="*/ 161 w 391"/>
                    <a:gd name="T9" fmla="*/ 4 h 138"/>
                    <a:gd name="T10" fmla="*/ 128 w 391"/>
                    <a:gd name="T11" fmla="*/ 0 h 138"/>
                    <a:gd name="T12" fmla="*/ 95 w 391"/>
                    <a:gd name="T13" fmla="*/ 2 h 138"/>
                    <a:gd name="T14" fmla="*/ 79 w 391"/>
                    <a:gd name="T15" fmla="*/ 5 h 138"/>
                    <a:gd name="T16" fmla="*/ 19 w 391"/>
                    <a:gd name="T17" fmla="*/ 24 h 138"/>
                    <a:gd name="T18" fmla="*/ 0 w 391"/>
                    <a:gd name="T19" fmla="*/ 32 h 138"/>
                    <a:gd name="T20" fmla="*/ 17 w 391"/>
                    <a:gd name="T21" fmla="*/ 43 h 138"/>
                    <a:gd name="T22" fmla="*/ 29 w 391"/>
                    <a:gd name="T23" fmla="*/ 49 h 138"/>
                    <a:gd name="T24" fmla="*/ 42 w 391"/>
                    <a:gd name="T25" fmla="*/ 50 h 138"/>
                    <a:gd name="T26" fmla="*/ 47 w 391"/>
                    <a:gd name="T27" fmla="*/ 50 h 138"/>
                    <a:gd name="T28" fmla="*/ 80 w 391"/>
                    <a:gd name="T29" fmla="*/ 42 h 138"/>
                    <a:gd name="T30" fmla="*/ 96 w 391"/>
                    <a:gd name="T31" fmla="*/ 41 h 138"/>
                    <a:gd name="T32" fmla="*/ 111 w 391"/>
                    <a:gd name="T33" fmla="*/ 43 h 138"/>
                    <a:gd name="T34" fmla="*/ 124 w 391"/>
                    <a:gd name="T35" fmla="*/ 49 h 138"/>
                    <a:gd name="T36" fmla="*/ 145 w 391"/>
                    <a:gd name="T37" fmla="*/ 62 h 138"/>
                    <a:gd name="T38" fmla="*/ 176 w 391"/>
                    <a:gd name="T39" fmla="*/ 84 h 138"/>
                    <a:gd name="T40" fmla="*/ 198 w 391"/>
                    <a:gd name="T41" fmla="*/ 98 h 138"/>
                    <a:gd name="T42" fmla="*/ 209 w 391"/>
                    <a:gd name="T43" fmla="*/ 102 h 138"/>
                    <a:gd name="T44" fmla="*/ 250 w 391"/>
                    <a:gd name="T45" fmla="*/ 108 h 138"/>
                    <a:gd name="T46" fmla="*/ 277 w 391"/>
                    <a:gd name="T47" fmla="*/ 115 h 138"/>
                    <a:gd name="T48" fmla="*/ 290 w 391"/>
                    <a:gd name="T49" fmla="*/ 120 h 138"/>
                    <a:gd name="T50" fmla="*/ 300 w 391"/>
                    <a:gd name="T51" fmla="*/ 129 h 138"/>
                    <a:gd name="T52" fmla="*/ 304 w 391"/>
                    <a:gd name="T53" fmla="*/ 133 h 138"/>
                    <a:gd name="T54" fmla="*/ 314 w 391"/>
                    <a:gd name="T55" fmla="*/ 137 h 138"/>
                    <a:gd name="T56" fmla="*/ 325 w 391"/>
                    <a:gd name="T57" fmla="*/ 138 h 138"/>
                    <a:gd name="T58" fmla="*/ 336 w 391"/>
                    <a:gd name="T59" fmla="*/ 137 h 138"/>
                    <a:gd name="T60" fmla="*/ 342 w 391"/>
                    <a:gd name="T61" fmla="*/ 136 h 138"/>
                    <a:gd name="T62" fmla="*/ 369 w 391"/>
                    <a:gd name="T63" fmla="*/ 124 h 138"/>
                    <a:gd name="T64" fmla="*/ 385 w 391"/>
                    <a:gd name="T65" fmla="*/ 111 h 138"/>
                    <a:gd name="T66" fmla="*/ 390 w 391"/>
                    <a:gd name="T67" fmla="*/ 104 h 138"/>
                    <a:gd name="T68" fmla="*/ 391 w 391"/>
                    <a:gd name="T69" fmla="*/ 98 h 138"/>
                    <a:gd name="T70" fmla="*/ 387 w 391"/>
                    <a:gd name="T71" fmla="*/ 90 h 138"/>
                    <a:gd name="T72" fmla="*/ 381 w 391"/>
                    <a:gd name="T73" fmla="*/ 82 h 138"/>
                    <a:gd name="T74" fmla="*/ 367 w 391"/>
                    <a:gd name="T75" fmla="*/ 69 h 138"/>
                    <a:gd name="T76" fmla="*/ 351 w 391"/>
                    <a:gd name="T77" fmla="*/ 61 h 138"/>
                    <a:gd name="T78" fmla="*/ 325 w 391"/>
                    <a:gd name="T79" fmla="*/ 53 h 138"/>
                    <a:gd name="T80" fmla="*/ 287 w 391"/>
                    <a:gd name="T81" fmla="*/ 50 h 138"/>
                    <a:gd name="T82" fmla="*/ 249 w 391"/>
                    <a:gd name="T83" fmla="*/ 5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1" h="138">
                      <a:moveTo>
                        <a:pt x="249" y="50"/>
                      </a:moveTo>
                      <a:lnTo>
                        <a:pt x="249" y="50"/>
                      </a:lnTo>
                      <a:lnTo>
                        <a:pt x="243" y="49"/>
                      </a:lnTo>
                      <a:lnTo>
                        <a:pt x="238" y="46"/>
                      </a:lnTo>
                      <a:lnTo>
                        <a:pt x="227" y="41"/>
                      </a:lnTo>
                      <a:lnTo>
                        <a:pt x="208" y="25"/>
                      </a:lnTo>
                      <a:lnTo>
                        <a:pt x="208" y="25"/>
                      </a:lnTo>
                      <a:lnTo>
                        <a:pt x="193" y="17"/>
                      </a:lnTo>
                      <a:lnTo>
                        <a:pt x="177" y="10"/>
                      </a:lnTo>
                      <a:lnTo>
                        <a:pt x="161" y="4"/>
                      </a:lnTo>
                      <a:lnTo>
                        <a:pt x="144" y="1"/>
                      </a:lnTo>
                      <a:lnTo>
                        <a:pt x="128" y="0"/>
                      </a:lnTo>
                      <a:lnTo>
                        <a:pt x="111" y="0"/>
                      </a:lnTo>
                      <a:lnTo>
                        <a:pt x="95" y="2"/>
                      </a:lnTo>
                      <a:lnTo>
                        <a:pt x="79" y="5"/>
                      </a:lnTo>
                      <a:lnTo>
                        <a:pt x="79" y="5"/>
                      </a:lnTo>
                      <a:lnTo>
                        <a:pt x="39" y="18"/>
                      </a:lnTo>
                      <a:lnTo>
                        <a:pt x="19" y="24"/>
                      </a:lnTo>
                      <a:lnTo>
                        <a:pt x="0" y="32"/>
                      </a:lnTo>
                      <a:lnTo>
                        <a:pt x="0" y="32"/>
                      </a:lnTo>
                      <a:lnTo>
                        <a:pt x="10" y="40"/>
                      </a:lnTo>
                      <a:lnTo>
                        <a:pt x="17" y="43"/>
                      </a:lnTo>
                      <a:lnTo>
                        <a:pt x="22" y="46"/>
                      </a:lnTo>
                      <a:lnTo>
                        <a:pt x="29" y="49"/>
                      </a:lnTo>
                      <a:lnTo>
                        <a:pt x="35" y="50"/>
                      </a:lnTo>
                      <a:lnTo>
                        <a:pt x="42" y="50"/>
                      </a:lnTo>
                      <a:lnTo>
                        <a:pt x="47" y="50"/>
                      </a:lnTo>
                      <a:lnTo>
                        <a:pt x="47" y="50"/>
                      </a:lnTo>
                      <a:lnTo>
                        <a:pt x="64" y="46"/>
                      </a:lnTo>
                      <a:lnTo>
                        <a:pt x="80" y="42"/>
                      </a:lnTo>
                      <a:lnTo>
                        <a:pt x="88" y="41"/>
                      </a:lnTo>
                      <a:lnTo>
                        <a:pt x="96" y="41"/>
                      </a:lnTo>
                      <a:lnTo>
                        <a:pt x="103" y="42"/>
                      </a:lnTo>
                      <a:lnTo>
                        <a:pt x="111" y="43"/>
                      </a:lnTo>
                      <a:lnTo>
                        <a:pt x="111" y="43"/>
                      </a:lnTo>
                      <a:lnTo>
                        <a:pt x="124" y="49"/>
                      </a:lnTo>
                      <a:lnTo>
                        <a:pt x="134" y="54"/>
                      </a:lnTo>
                      <a:lnTo>
                        <a:pt x="145" y="62"/>
                      </a:lnTo>
                      <a:lnTo>
                        <a:pt x="155" y="69"/>
                      </a:lnTo>
                      <a:lnTo>
                        <a:pt x="176" y="84"/>
                      </a:lnTo>
                      <a:lnTo>
                        <a:pt x="186" y="92"/>
                      </a:lnTo>
                      <a:lnTo>
                        <a:pt x="198" y="98"/>
                      </a:lnTo>
                      <a:lnTo>
                        <a:pt x="198" y="98"/>
                      </a:lnTo>
                      <a:lnTo>
                        <a:pt x="209" y="102"/>
                      </a:lnTo>
                      <a:lnTo>
                        <a:pt x="221" y="104"/>
                      </a:lnTo>
                      <a:lnTo>
                        <a:pt x="250" y="108"/>
                      </a:lnTo>
                      <a:lnTo>
                        <a:pt x="264" y="110"/>
                      </a:lnTo>
                      <a:lnTo>
                        <a:pt x="277" y="115"/>
                      </a:lnTo>
                      <a:lnTo>
                        <a:pt x="283" y="117"/>
                      </a:lnTo>
                      <a:lnTo>
                        <a:pt x="290" y="120"/>
                      </a:lnTo>
                      <a:lnTo>
                        <a:pt x="295" y="125"/>
                      </a:lnTo>
                      <a:lnTo>
                        <a:pt x="300" y="129"/>
                      </a:lnTo>
                      <a:lnTo>
                        <a:pt x="300" y="129"/>
                      </a:lnTo>
                      <a:lnTo>
                        <a:pt x="304" y="133"/>
                      </a:lnTo>
                      <a:lnTo>
                        <a:pt x="308" y="135"/>
                      </a:lnTo>
                      <a:lnTo>
                        <a:pt x="314" y="137"/>
                      </a:lnTo>
                      <a:lnTo>
                        <a:pt x="319" y="138"/>
                      </a:lnTo>
                      <a:lnTo>
                        <a:pt x="325" y="138"/>
                      </a:lnTo>
                      <a:lnTo>
                        <a:pt x="331" y="138"/>
                      </a:lnTo>
                      <a:lnTo>
                        <a:pt x="336" y="137"/>
                      </a:lnTo>
                      <a:lnTo>
                        <a:pt x="342" y="136"/>
                      </a:lnTo>
                      <a:lnTo>
                        <a:pt x="342" y="136"/>
                      </a:lnTo>
                      <a:lnTo>
                        <a:pt x="360" y="128"/>
                      </a:lnTo>
                      <a:lnTo>
                        <a:pt x="369" y="124"/>
                      </a:lnTo>
                      <a:lnTo>
                        <a:pt x="378" y="118"/>
                      </a:lnTo>
                      <a:lnTo>
                        <a:pt x="385" y="111"/>
                      </a:lnTo>
                      <a:lnTo>
                        <a:pt x="387" y="108"/>
                      </a:lnTo>
                      <a:lnTo>
                        <a:pt x="390" y="104"/>
                      </a:lnTo>
                      <a:lnTo>
                        <a:pt x="390" y="101"/>
                      </a:lnTo>
                      <a:lnTo>
                        <a:pt x="391" y="98"/>
                      </a:lnTo>
                      <a:lnTo>
                        <a:pt x="390" y="93"/>
                      </a:lnTo>
                      <a:lnTo>
                        <a:pt x="387" y="90"/>
                      </a:lnTo>
                      <a:lnTo>
                        <a:pt x="387" y="90"/>
                      </a:lnTo>
                      <a:lnTo>
                        <a:pt x="381" y="82"/>
                      </a:lnTo>
                      <a:lnTo>
                        <a:pt x="375" y="75"/>
                      </a:lnTo>
                      <a:lnTo>
                        <a:pt x="367" y="69"/>
                      </a:lnTo>
                      <a:lnTo>
                        <a:pt x="360" y="65"/>
                      </a:lnTo>
                      <a:lnTo>
                        <a:pt x="351" y="61"/>
                      </a:lnTo>
                      <a:lnTo>
                        <a:pt x="343" y="58"/>
                      </a:lnTo>
                      <a:lnTo>
                        <a:pt x="325" y="53"/>
                      </a:lnTo>
                      <a:lnTo>
                        <a:pt x="307" y="51"/>
                      </a:lnTo>
                      <a:lnTo>
                        <a:pt x="287" y="50"/>
                      </a:lnTo>
                      <a:lnTo>
                        <a:pt x="249" y="50"/>
                      </a:lnTo>
                      <a:lnTo>
                        <a:pt x="249" y="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8" name="Freeform: Shape 261"/>
                <p:cNvSpPr/>
                <p:nvPr/>
              </p:nvSpPr>
              <p:spPr bwMode="auto">
                <a:xfrm>
                  <a:off x="7043738" y="3478213"/>
                  <a:ext cx="100013" cy="55562"/>
                </a:xfrm>
                <a:custGeom>
                  <a:avLst/>
                  <a:gdLst>
                    <a:gd name="T0" fmla="*/ 1 w 125"/>
                    <a:gd name="T1" fmla="*/ 37 h 71"/>
                    <a:gd name="T2" fmla="*/ 1 w 125"/>
                    <a:gd name="T3" fmla="*/ 37 h 71"/>
                    <a:gd name="T4" fmla="*/ 0 w 125"/>
                    <a:gd name="T5" fmla="*/ 39 h 71"/>
                    <a:gd name="T6" fmla="*/ 0 w 125"/>
                    <a:gd name="T7" fmla="*/ 41 h 71"/>
                    <a:gd name="T8" fmla="*/ 1 w 125"/>
                    <a:gd name="T9" fmla="*/ 47 h 71"/>
                    <a:gd name="T10" fmla="*/ 5 w 125"/>
                    <a:gd name="T11" fmla="*/ 52 h 71"/>
                    <a:gd name="T12" fmla="*/ 9 w 125"/>
                    <a:gd name="T13" fmla="*/ 56 h 71"/>
                    <a:gd name="T14" fmla="*/ 16 w 125"/>
                    <a:gd name="T15" fmla="*/ 59 h 71"/>
                    <a:gd name="T16" fmla="*/ 23 w 125"/>
                    <a:gd name="T17" fmla="*/ 64 h 71"/>
                    <a:gd name="T18" fmla="*/ 36 w 125"/>
                    <a:gd name="T19" fmla="*/ 69 h 71"/>
                    <a:gd name="T20" fmla="*/ 36 w 125"/>
                    <a:gd name="T21" fmla="*/ 69 h 71"/>
                    <a:gd name="T22" fmla="*/ 47 w 125"/>
                    <a:gd name="T23" fmla="*/ 71 h 71"/>
                    <a:gd name="T24" fmla="*/ 58 w 125"/>
                    <a:gd name="T25" fmla="*/ 71 h 71"/>
                    <a:gd name="T26" fmla="*/ 69 w 125"/>
                    <a:gd name="T27" fmla="*/ 69 h 71"/>
                    <a:gd name="T28" fmla="*/ 81 w 125"/>
                    <a:gd name="T29" fmla="*/ 65 h 71"/>
                    <a:gd name="T30" fmla="*/ 92 w 125"/>
                    <a:gd name="T31" fmla="*/ 61 h 71"/>
                    <a:gd name="T32" fmla="*/ 102 w 125"/>
                    <a:gd name="T33" fmla="*/ 55 h 71"/>
                    <a:gd name="T34" fmla="*/ 111 w 125"/>
                    <a:gd name="T35" fmla="*/ 48 h 71"/>
                    <a:gd name="T36" fmla="*/ 121 w 125"/>
                    <a:gd name="T37" fmla="*/ 40 h 71"/>
                    <a:gd name="T38" fmla="*/ 121 w 125"/>
                    <a:gd name="T39" fmla="*/ 40 h 71"/>
                    <a:gd name="T40" fmla="*/ 124 w 125"/>
                    <a:gd name="T41" fmla="*/ 36 h 71"/>
                    <a:gd name="T42" fmla="*/ 125 w 125"/>
                    <a:gd name="T43" fmla="*/ 30 h 71"/>
                    <a:gd name="T44" fmla="*/ 124 w 125"/>
                    <a:gd name="T45" fmla="*/ 24 h 71"/>
                    <a:gd name="T46" fmla="*/ 122 w 125"/>
                    <a:gd name="T47" fmla="*/ 19 h 71"/>
                    <a:gd name="T48" fmla="*/ 117 w 125"/>
                    <a:gd name="T49" fmla="*/ 14 h 71"/>
                    <a:gd name="T50" fmla="*/ 111 w 125"/>
                    <a:gd name="T51" fmla="*/ 9 h 71"/>
                    <a:gd name="T52" fmla="*/ 106 w 125"/>
                    <a:gd name="T53" fmla="*/ 6 h 71"/>
                    <a:gd name="T54" fmla="*/ 99 w 125"/>
                    <a:gd name="T55" fmla="*/ 4 h 71"/>
                    <a:gd name="T56" fmla="*/ 99 w 125"/>
                    <a:gd name="T57" fmla="*/ 4 h 71"/>
                    <a:gd name="T58" fmla="*/ 84 w 125"/>
                    <a:gd name="T59" fmla="*/ 1 h 71"/>
                    <a:gd name="T60" fmla="*/ 69 w 125"/>
                    <a:gd name="T61" fmla="*/ 0 h 71"/>
                    <a:gd name="T62" fmla="*/ 56 w 125"/>
                    <a:gd name="T63" fmla="*/ 3 h 71"/>
                    <a:gd name="T64" fmla="*/ 42 w 125"/>
                    <a:gd name="T65" fmla="*/ 6 h 71"/>
                    <a:gd name="T66" fmla="*/ 30 w 125"/>
                    <a:gd name="T67" fmla="*/ 11 h 71"/>
                    <a:gd name="T68" fmla="*/ 18 w 125"/>
                    <a:gd name="T69" fmla="*/ 17 h 71"/>
                    <a:gd name="T70" fmla="*/ 9 w 125"/>
                    <a:gd name="T71" fmla="*/ 26 h 71"/>
                    <a:gd name="T72" fmla="*/ 1 w 125"/>
                    <a:gd name="T73" fmla="*/ 37 h 71"/>
                    <a:gd name="T74" fmla="*/ 1 w 125"/>
                    <a:gd name="T75" fmla="*/ 3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 h="71">
                      <a:moveTo>
                        <a:pt x="1" y="37"/>
                      </a:moveTo>
                      <a:lnTo>
                        <a:pt x="1" y="37"/>
                      </a:lnTo>
                      <a:lnTo>
                        <a:pt x="0" y="39"/>
                      </a:lnTo>
                      <a:lnTo>
                        <a:pt x="0" y="41"/>
                      </a:lnTo>
                      <a:lnTo>
                        <a:pt x="1" y="47"/>
                      </a:lnTo>
                      <a:lnTo>
                        <a:pt x="5" y="52"/>
                      </a:lnTo>
                      <a:lnTo>
                        <a:pt x="9" y="56"/>
                      </a:lnTo>
                      <a:lnTo>
                        <a:pt x="16" y="59"/>
                      </a:lnTo>
                      <a:lnTo>
                        <a:pt x="23" y="64"/>
                      </a:lnTo>
                      <a:lnTo>
                        <a:pt x="36" y="69"/>
                      </a:lnTo>
                      <a:lnTo>
                        <a:pt x="36" y="69"/>
                      </a:lnTo>
                      <a:lnTo>
                        <a:pt x="47" y="71"/>
                      </a:lnTo>
                      <a:lnTo>
                        <a:pt x="58" y="71"/>
                      </a:lnTo>
                      <a:lnTo>
                        <a:pt x="69" y="69"/>
                      </a:lnTo>
                      <a:lnTo>
                        <a:pt x="81" y="65"/>
                      </a:lnTo>
                      <a:lnTo>
                        <a:pt x="92" y="61"/>
                      </a:lnTo>
                      <a:lnTo>
                        <a:pt x="102" y="55"/>
                      </a:lnTo>
                      <a:lnTo>
                        <a:pt x="111" y="48"/>
                      </a:lnTo>
                      <a:lnTo>
                        <a:pt x="121" y="40"/>
                      </a:lnTo>
                      <a:lnTo>
                        <a:pt x="121" y="40"/>
                      </a:lnTo>
                      <a:lnTo>
                        <a:pt x="124" y="36"/>
                      </a:lnTo>
                      <a:lnTo>
                        <a:pt x="125" y="30"/>
                      </a:lnTo>
                      <a:lnTo>
                        <a:pt x="124" y="24"/>
                      </a:lnTo>
                      <a:lnTo>
                        <a:pt x="122" y="19"/>
                      </a:lnTo>
                      <a:lnTo>
                        <a:pt x="117" y="14"/>
                      </a:lnTo>
                      <a:lnTo>
                        <a:pt x="111" y="9"/>
                      </a:lnTo>
                      <a:lnTo>
                        <a:pt x="106" y="6"/>
                      </a:lnTo>
                      <a:lnTo>
                        <a:pt x="99" y="4"/>
                      </a:lnTo>
                      <a:lnTo>
                        <a:pt x="99" y="4"/>
                      </a:lnTo>
                      <a:lnTo>
                        <a:pt x="84" y="1"/>
                      </a:lnTo>
                      <a:lnTo>
                        <a:pt x="69" y="0"/>
                      </a:lnTo>
                      <a:lnTo>
                        <a:pt x="56" y="3"/>
                      </a:lnTo>
                      <a:lnTo>
                        <a:pt x="42" y="6"/>
                      </a:lnTo>
                      <a:lnTo>
                        <a:pt x="30" y="11"/>
                      </a:lnTo>
                      <a:lnTo>
                        <a:pt x="18" y="17"/>
                      </a:lnTo>
                      <a:lnTo>
                        <a:pt x="9" y="26"/>
                      </a:lnTo>
                      <a:lnTo>
                        <a:pt x="1" y="37"/>
                      </a:lnTo>
                      <a:lnTo>
                        <a:pt x="1" y="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9" name="Freeform: Shape 262"/>
                <p:cNvSpPr/>
                <p:nvPr/>
              </p:nvSpPr>
              <p:spPr bwMode="auto">
                <a:xfrm>
                  <a:off x="6921500" y="1608138"/>
                  <a:ext cx="1162050" cy="946150"/>
                </a:xfrm>
                <a:custGeom>
                  <a:avLst/>
                  <a:gdLst>
                    <a:gd name="T0" fmla="*/ 1322 w 1464"/>
                    <a:gd name="T1" fmla="*/ 148 h 1193"/>
                    <a:gd name="T2" fmla="*/ 1171 w 1464"/>
                    <a:gd name="T3" fmla="*/ 185 h 1193"/>
                    <a:gd name="T4" fmla="*/ 1193 w 1464"/>
                    <a:gd name="T5" fmla="*/ 144 h 1193"/>
                    <a:gd name="T6" fmla="*/ 1107 w 1464"/>
                    <a:gd name="T7" fmla="*/ 161 h 1193"/>
                    <a:gd name="T8" fmla="*/ 1015 w 1464"/>
                    <a:gd name="T9" fmla="*/ 150 h 1193"/>
                    <a:gd name="T10" fmla="*/ 970 w 1464"/>
                    <a:gd name="T11" fmla="*/ 133 h 1193"/>
                    <a:gd name="T12" fmla="*/ 1143 w 1464"/>
                    <a:gd name="T13" fmla="*/ 117 h 1193"/>
                    <a:gd name="T14" fmla="*/ 1183 w 1464"/>
                    <a:gd name="T15" fmla="*/ 76 h 1193"/>
                    <a:gd name="T16" fmla="*/ 1047 w 1464"/>
                    <a:gd name="T17" fmla="*/ 48 h 1193"/>
                    <a:gd name="T18" fmla="*/ 945 w 1464"/>
                    <a:gd name="T19" fmla="*/ 27 h 1193"/>
                    <a:gd name="T20" fmla="*/ 842 w 1464"/>
                    <a:gd name="T21" fmla="*/ 14 h 1193"/>
                    <a:gd name="T22" fmla="*/ 792 w 1464"/>
                    <a:gd name="T23" fmla="*/ 99 h 1193"/>
                    <a:gd name="T24" fmla="*/ 733 w 1464"/>
                    <a:gd name="T25" fmla="*/ 57 h 1193"/>
                    <a:gd name="T26" fmla="*/ 643 w 1464"/>
                    <a:gd name="T27" fmla="*/ 83 h 1193"/>
                    <a:gd name="T28" fmla="*/ 664 w 1464"/>
                    <a:gd name="T29" fmla="*/ 166 h 1193"/>
                    <a:gd name="T30" fmla="*/ 600 w 1464"/>
                    <a:gd name="T31" fmla="*/ 140 h 1193"/>
                    <a:gd name="T32" fmla="*/ 559 w 1464"/>
                    <a:gd name="T33" fmla="*/ 101 h 1193"/>
                    <a:gd name="T34" fmla="*/ 465 w 1464"/>
                    <a:gd name="T35" fmla="*/ 182 h 1193"/>
                    <a:gd name="T36" fmla="*/ 429 w 1464"/>
                    <a:gd name="T37" fmla="*/ 107 h 1193"/>
                    <a:gd name="T38" fmla="*/ 373 w 1464"/>
                    <a:gd name="T39" fmla="*/ 132 h 1193"/>
                    <a:gd name="T40" fmla="*/ 311 w 1464"/>
                    <a:gd name="T41" fmla="*/ 144 h 1193"/>
                    <a:gd name="T42" fmla="*/ 271 w 1464"/>
                    <a:gd name="T43" fmla="*/ 139 h 1193"/>
                    <a:gd name="T44" fmla="*/ 233 w 1464"/>
                    <a:gd name="T45" fmla="*/ 216 h 1193"/>
                    <a:gd name="T46" fmla="*/ 195 w 1464"/>
                    <a:gd name="T47" fmla="*/ 176 h 1193"/>
                    <a:gd name="T48" fmla="*/ 153 w 1464"/>
                    <a:gd name="T49" fmla="*/ 236 h 1193"/>
                    <a:gd name="T50" fmla="*/ 187 w 1464"/>
                    <a:gd name="T51" fmla="*/ 282 h 1193"/>
                    <a:gd name="T52" fmla="*/ 141 w 1464"/>
                    <a:gd name="T53" fmla="*/ 322 h 1193"/>
                    <a:gd name="T54" fmla="*/ 0 w 1464"/>
                    <a:gd name="T55" fmla="*/ 347 h 1193"/>
                    <a:gd name="T56" fmla="*/ 73 w 1464"/>
                    <a:gd name="T57" fmla="*/ 375 h 1193"/>
                    <a:gd name="T58" fmla="*/ 88 w 1464"/>
                    <a:gd name="T59" fmla="*/ 453 h 1193"/>
                    <a:gd name="T60" fmla="*/ 187 w 1464"/>
                    <a:gd name="T61" fmla="*/ 467 h 1193"/>
                    <a:gd name="T62" fmla="*/ 279 w 1464"/>
                    <a:gd name="T63" fmla="*/ 476 h 1193"/>
                    <a:gd name="T64" fmla="*/ 361 w 1464"/>
                    <a:gd name="T65" fmla="*/ 519 h 1193"/>
                    <a:gd name="T66" fmla="*/ 370 w 1464"/>
                    <a:gd name="T67" fmla="*/ 579 h 1193"/>
                    <a:gd name="T68" fmla="*/ 401 w 1464"/>
                    <a:gd name="T69" fmla="*/ 629 h 1193"/>
                    <a:gd name="T70" fmla="*/ 413 w 1464"/>
                    <a:gd name="T71" fmla="*/ 664 h 1193"/>
                    <a:gd name="T72" fmla="*/ 510 w 1464"/>
                    <a:gd name="T73" fmla="*/ 691 h 1193"/>
                    <a:gd name="T74" fmla="*/ 475 w 1464"/>
                    <a:gd name="T75" fmla="*/ 744 h 1193"/>
                    <a:gd name="T76" fmla="*/ 497 w 1464"/>
                    <a:gd name="T77" fmla="*/ 776 h 1193"/>
                    <a:gd name="T78" fmla="*/ 492 w 1464"/>
                    <a:gd name="T79" fmla="*/ 840 h 1193"/>
                    <a:gd name="T80" fmla="*/ 459 w 1464"/>
                    <a:gd name="T81" fmla="*/ 914 h 1193"/>
                    <a:gd name="T82" fmla="*/ 512 w 1464"/>
                    <a:gd name="T83" fmla="*/ 1033 h 1193"/>
                    <a:gd name="T84" fmla="*/ 574 w 1464"/>
                    <a:gd name="T85" fmla="*/ 1104 h 1193"/>
                    <a:gd name="T86" fmla="*/ 638 w 1464"/>
                    <a:gd name="T87" fmla="*/ 1163 h 1193"/>
                    <a:gd name="T88" fmla="*/ 693 w 1464"/>
                    <a:gd name="T89" fmla="*/ 1191 h 1193"/>
                    <a:gd name="T90" fmla="*/ 760 w 1464"/>
                    <a:gd name="T91" fmla="*/ 1043 h 1193"/>
                    <a:gd name="T92" fmla="*/ 887 w 1464"/>
                    <a:gd name="T93" fmla="*/ 928 h 1193"/>
                    <a:gd name="T94" fmla="*/ 976 w 1464"/>
                    <a:gd name="T95" fmla="*/ 840 h 1193"/>
                    <a:gd name="T96" fmla="*/ 1086 w 1464"/>
                    <a:gd name="T97" fmla="*/ 813 h 1193"/>
                    <a:gd name="T98" fmla="*/ 1194 w 1464"/>
                    <a:gd name="T99" fmla="*/ 754 h 1193"/>
                    <a:gd name="T100" fmla="*/ 1169 w 1464"/>
                    <a:gd name="T101" fmla="*/ 679 h 1193"/>
                    <a:gd name="T102" fmla="*/ 1249 w 1464"/>
                    <a:gd name="T103" fmla="*/ 701 h 1193"/>
                    <a:gd name="T104" fmla="*/ 1210 w 1464"/>
                    <a:gd name="T105" fmla="*/ 597 h 1193"/>
                    <a:gd name="T106" fmla="*/ 1241 w 1464"/>
                    <a:gd name="T107" fmla="*/ 514 h 1193"/>
                    <a:gd name="T108" fmla="*/ 1266 w 1464"/>
                    <a:gd name="T109" fmla="*/ 474 h 1193"/>
                    <a:gd name="T110" fmla="*/ 1295 w 1464"/>
                    <a:gd name="T111" fmla="*/ 374 h 1193"/>
                    <a:gd name="T112" fmla="*/ 1314 w 1464"/>
                    <a:gd name="T113" fmla="*/ 296 h 1193"/>
                    <a:gd name="T114" fmla="*/ 1445 w 1464"/>
                    <a:gd name="T115" fmla="*/ 181 h 1193"/>
                    <a:gd name="T116" fmla="*/ 1444 w 1464"/>
                    <a:gd name="T117" fmla="*/ 150 h 1193"/>
                    <a:gd name="T118" fmla="*/ 1372 w 1464"/>
                    <a:gd name="T119" fmla="*/ 146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64" h="1193">
                      <a:moveTo>
                        <a:pt x="1454" y="180"/>
                      </a:moveTo>
                      <a:lnTo>
                        <a:pt x="1454" y="180"/>
                      </a:lnTo>
                      <a:lnTo>
                        <a:pt x="1429" y="172"/>
                      </a:lnTo>
                      <a:lnTo>
                        <a:pt x="1405" y="164"/>
                      </a:lnTo>
                      <a:lnTo>
                        <a:pt x="1380" y="155"/>
                      </a:lnTo>
                      <a:lnTo>
                        <a:pt x="1355" y="146"/>
                      </a:lnTo>
                      <a:lnTo>
                        <a:pt x="1355" y="146"/>
                      </a:lnTo>
                      <a:lnTo>
                        <a:pt x="1350" y="144"/>
                      </a:lnTo>
                      <a:lnTo>
                        <a:pt x="1345" y="143"/>
                      </a:lnTo>
                      <a:lnTo>
                        <a:pt x="1339" y="143"/>
                      </a:lnTo>
                      <a:lnTo>
                        <a:pt x="1333" y="144"/>
                      </a:lnTo>
                      <a:lnTo>
                        <a:pt x="1322" y="148"/>
                      </a:lnTo>
                      <a:lnTo>
                        <a:pt x="1312" y="151"/>
                      </a:lnTo>
                      <a:lnTo>
                        <a:pt x="1312" y="151"/>
                      </a:lnTo>
                      <a:lnTo>
                        <a:pt x="1277" y="165"/>
                      </a:lnTo>
                      <a:lnTo>
                        <a:pt x="1243" y="176"/>
                      </a:lnTo>
                      <a:lnTo>
                        <a:pt x="1174" y="199"/>
                      </a:lnTo>
                      <a:lnTo>
                        <a:pt x="1174" y="199"/>
                      </a:lnTo>
                      <a:lnTo>
                        <a:pt x="1173" y="198"/>
                      </a:lnTo>
                      <a:lnTo>
                        <a:pt x="1171" y="194"/>
                      </a:lnTo>
                      <a:lnTo>
                        <a:pt x="1169" y="190"/>
                      </a:lnTo>
                      <a:lnTo>
                        <a:pt x="1169" y="188"/>
                      </a:lnTo>
                      <a:lnTo>
                        <a:pt x="1171" y="185"/>
                      </a:lnTo>
                      <a:lnTo>
                        <a:pt x="1171" y="185"/>
                      </a:lnTo>
                      <a:lnTo>
                        <a:pt x="1174" y="182"/>
                      </a:lnTo>
                      <a:lnTo>
                        <a:pt x="1180" y="178"/>
                      </a:lnTo>
                      <a:lnTo>
                        <a:pt x="1192" y="172"/>
                      </a:lnTo>
                      <a:lnTo>
                        <a:pt x="1197" y="167"/>
                      </a:lnTo>
                      <a:lnTo>
                        <a:pt x="1201" y="163"/>
                      </a:lnTo>
                      <a:lnTo>
                        <a:pt x="1204" y="157"/>
                      </a:lnTo>
                      <a:lnTo>
                        <a:pt x="1204" y="153"/>
                      </a:lnTo>
                      <a:lnTo>
                        <a:pt x="1202" y="150"/>
                      </a:lnTo>
                      <a:lnTo>
                        <a:pt x="1202" y="150"/>
                      </a:lnTo>
                      <a:lnTo>
                        <a:pt x="1200" y="148"/>
                      </a:lnTo>
                      <a:lnTo>
                        <a:pt x="1198" y="146"/>
                      </a:lnTo>
                      <a:lnTo>
                        <a:pt x="1193" y="144"/>
                      </a:lnTo>
                      <a:lnTo>
                        <a:pt x="1189" y="146"/>
                      </a:lnTo>
                      <a:lnTo>
                        <a:pt x="1189" y="146"/>
                      </a:lnTo>
                      <a:lnTo>
                        <a:pt x="1171" y="156"/>
                      </a:lnTo>
                      <a:lnTo>
                        <a:pt x="1161" y="159"/>
                      </a:lnTo>
                      <a:lnTo>
                        <a:pt x="1151" y="163"/>
                      </a:lnTo>
                      <a:lnTo>
                        <a:pt x="1142" y="165"/>
                      </a:lnTo>
                      <a:lnTo>
                        <a:pt x="1132" y="166"/>
                      </a:lnTo>
                      <a:lnTo>
                        <a:pt x="1122" y="166"/>
                      </a:lnTo>
                      <a:lnTo>
                        <a:pt x="1110" y="164"/>
                      </a:lnTo>
                      <a:lnTo>
                        <a:pt x="1110" y="164"/>
                      </a:lnTo>
                      <a:lnTo>
                        <a:pt x="1108" y="163"/>
                      </a:lnTo>
                      <a:lnTo>
                        <a:pt x="1107" y="161"/>
                      </a:lnTo>
                      <a:lnTo>
                        <a:pt x="1106" y="156"/>
                      </a:lnTo>
                      <a:lnTo>
                        <a:pt x="1105" y="149"/>
                      </a:lnTo>
                      <a:lnTo>
                        <a:pt x="1102" y="147"/>
                      </a:lnTo>
                      <a:lnTo>
                        <a:pt x="1101" y="146"/>
                      </a:lnTo>
                      <a:lnTo>
                        <a:pt x="1101" y="146"/>
                      </a:lnTo>
                      <a:lnTo>
                        <a:pt x="1092" y="142"/>
                      </a:lnTo>
                      <a:lnTo>
                        <a:pt x="1083" y="140"/>
                      </a:lnTo>
                      <a:lnTo>
                        <a:pt x="1074" y="139"/>
                      </a:lnTo>
                      <a:lnTo>
                        <a:pt x="1066" y="139"/>
                      </a:lnTo>
                      <a:lnTo>
                        <a:pt x="1049" y="141"/>
                      </a:lnTo>
                      <a:lnTo>
                        <a:pt x="1032" y="146"/>
                      </a:lnTo>
                      <a:lnTo>
                        <a:pt x="1015" y="150"/>
                      </a:lnTo>
                      <a:lnTo>
                        <a:pt x="998" y="153"/>
                      </a:lnTo>
                      <a:lnTo>
                        <a:pt x="990" y="156"/>
                      </a:lnTo>
                      <a:lnTo>
                        <a:pt x="982" y="156"/>
                      </a:lnTo>
                      <a:lnTo>
                        <a:pt x="973" y="156"/>
                      </a:lnTo>
                      <a:lnTo>
                        <a:pt x="965" y="155"/>
                      </a:lnTo>
                      <a:lnTo>
                        <a:pt x="965" y="155"/>
                      </a:lnTo>
                      <a:lnTo>
                        <a:pt x="964" y="155"/>
                      </a:lnTo>
                      <a:lnTo>
                        <a:pt x="962" y="153"/>
                      </a:lnTo>
                      <a:lnTo>
                        <a:pt x="962" y="149"/>
                      </a:lnTo>
                      <a:lnTo>
                        <a:pt x="965" y="144"/>
                      </a:lnTo>
                      <a:lnTo>
                        <a:pt x="967" y="139"/>
                      </a:lnTo>
                      <a:lnTo>
                        <a:pt x="970" y="133"/>
                      </a:lnTo>
                      <a:lnTo>
                        <a:pt x="974" y="128"/>
                      </a:lnTo>
                      <a:lnTo>
                        <a:pt x="980" y="124"/>
                      </a:lnTo>
                      <a:lnTo>
                        <a:pt x="984" y="122"/>
                      </a:lnTo>
                      <a:lnTo>
                        <a:pt x="984" y="122"/>
                      </a:lnTo>
                      <a:lnTo>
                        <a:pt x="999" y="119"/>
                      </a:lnTo>
                      <a:lnTo>
                        <a:pt x="1012" y="117"/>
                      </a:lnTo>
                      <a:lnTo>
                        <a:pt x="1027" y="116"/>
                      </a:lnTo>
                      <a:lnTo>
                        <a:pt x="1042" y="115"/>
                      </a:lnTo>
                      <a:lnTo>
                        <a:pt x="1070" y="116"/>
                      </a:lnTo>
                      <a:lnTo>
                        <a:pt x="1100" y="117"/>
                      </a:lnTo>
                      <a:lnTo>
                        <a:pt x="1128" y="117"/>
                      </a:lnTo>
                      <a:lnTo>
                        <a:pt x="1143" y="117"/>
                      </a:lnTo>
                      <a:lnTo>
                        <a:pt x="1157" y="115"/>
                      </a:lnTo>
                      <a:lnTo>
                        <a:pt x="1171" y="114"/>
                      </a:lnTo>
                      <a:lnTo>
                        <a:pt x="1184" y="110"/>
                      </a:lnTo>
                      <a:lnTo>
                        <a:pt x="1198" y="106"/>
                      </a:lnTo>
                      <a:lnTo>
                        <a:pt x="1212" y="99"/>
                      </a:lnTo>
                      <a:lnTo>
                        <a:pt x="1212" y="99"/>
                      </a:lnTo>
                      <a:lnTo>
                        <a:pt x="1212" y="98"/>
                      </a:lnTo>
                      <a:lnTo>
                        <a:pt x="1210" y="95"/>
                      </a:lnTo>
                      <a:lnTo>
                        <a:pt x="1204" y="89"/>
                      </a:lnTo>
                      <a:lnTo>
                        <a:pt x="1193" y="82"/>
                      </a:lnTo>
                      <a:lnTo>
                        <a:pt x="1183" y="76"/>
                      </a:lnTo>
                      <a:lnTo>
                        <a:pt x="1183" y="76"/>
                      </a:lnTo>
                      <a:lnTo>
                        <a:pt x="1172" y="72"/>
                      </a:lnTo>
                      <a:lnTo>
                        <a:pt x="1160" y="69"/>
                      </a:lnTo>
                      <a:lnTo>
                        <a:pt x="1148" y="69"/>
                      </a:lnTo>
                      <a:lnTo>
                        <a:pt x="1136" y="69"/>
                      </a:lnTo>
                      <a:lnTo>
                        <a:pt x="1111" y="69"/>
                      </a:lnTo>
                      <a:lnTo>
                        <a:pt x="1099" y="69"/>
                      </a:lnTo>
                      <a:lnTo>
                        <a:pt x="1086" y="67"/>
                      </a:lnTo>
                      <a:lnTo>
                        <a:pt x="1086" y="67"/>
                      </a:lnTo>
                      <a:lnTo>
                        <a:pt x="1075" y="64"/>
                      </a:lnTo>
                      <a:lnTo>
                        <a:pt x="1065" y="59"/>
                      </a:lnTo>
                      <a:lnTo>
                        <a:pt x="1056" y="53"/>
                      </a:lnTo>
                      <a:lnTo>
                        <a:pt x="1047" y="48"/>
                      </a:lnTo>
                      <a:lnTo>
                        <a:pt x="1027" y="35"/>
                      </a:lnTo>
                      <a:lnTo>
                        <a:pt x="1017" y="29"/>
                      </a:lnTo>
                      <a:lnTo>
                        <a:pt x="1007" y="25"/>
                      </a:lnTo>
                      <a:lnTo>
                        <a:pt x="1007" y="25"/>
                      </a:lnTo>
                      <a:lnTo>
                        <a:pt x="999" y="24"/>
                      </a:lnTo>
                      <a:lnTo>
                        <a:pt x="990" y="24"/>
                      </a:lnTo>
                      <a:lnTo>
                        <a:pt x="981" y="25"/>
                      </a:lnTo>
                      <a:lnTo>
                        <a:pt x="973" y="27"/>
                      </a:lnTo>
                      <a:lnTo>
                        <a:pt x="964" y="28"/>
                      </a:lnTo>
                      <a:lnTo>
                        <a:pt x="956" y="29"/>
                      </a:lnTo>
                      <a:lnTo>
                        <a:pt x="949" y="28"/>
                      </a:lnTo>
                      <a:lnTo>
                        <a:pt x="945" y="27"/>
                      </a:lnTo>
                      <a:lnTo>
                        <a:pt x="942" y="25"/>
                      </a:lnTo>
                      <a:lnTo>
                        <a:pt x="942" y="25"/>
                      </a:lnTo>
                      <a:lnTo>
                        <a:pt x="931" y="17"/>
                      </a:lnTo>
                      <a:lnTo>
                        <a:pt x="919" y="10"/>
                      </a:lnTo>
                      <a:lnTo>
                        <a:pt x="907" y="4"/>
                      </a:lnTo>
                      <a:lnTo>
                        <a:pt x="894" y="1"/>
                      </a:lnTo>
                      <a:lnTo>
                        <a:pt x="883" y="0"/>
                      </a:lnTo>
                      <a:lnTo>
                        <a:pt x="870" y="1"/>
                      </a:lnTo>
                      <a:lnTo>
                        <a:pt x="859" y="3"/>
                      </a:lnTo>
                      <a:lnTo>
                        <a:pt x="849" y="8"/>
                      </a:lnTo>
                      <a:lnTo>
                        <a:pt x="849" y="8"/>
                      </a:lnTo>
                      <a:lnTo>
                        <a:pt x="842" y="14"/>
                      </a:lnTo>
                      <a:lnTo>
                        <a:pt x="835" y="19"/>
                      </a:lnTo>
                      <a:lnTo>
                        <a:pt x="829" y="26"/>
                      </a:lnTo>
                      <a:lnTo>
                        <a:pt x="825" y="35"/>
                      </a:lnTo>
                      <a:lnTo>
                        <a:pt x="820" y="44"/>
                      </a:lnTo>
                      <a:lnTo>
                        <a:pt x="817" y="53"/>
                      </a:lnTo>
                      <a:lnTo>
                        <a:pt x="811" y="74"/>
                      </a:lnTo>
                      <a:lnTo>
                        <a:pt x="811" y="74"/>
                      </a:lnTo>
                      <a:lnTo>
                        <a:pt x="809" y="81"/>
                      </a:lnTo>
                      <a:lnTo>
                        <a:pt x="806" y="86"/>
                      </a:lnTo>
                      <a:lnTo>
                        <a:pt x="802" y="92"/>
                      </a:lnTo>
                      <a:lnTo>
                        <a:pt x="796" y="95"/>
                      </a:lnTo>
                      <a:lnTo>
                        <a:pt x="792" y="99"/>
                      </a:lnTo>
                      <a:lnTo>
                        <a:pt x="786" y="100"/>
                      </a:lnTo>
                      <a:lnTo>
                        <a:pt x="779" y="100"/>
                      </a:lnTo>
                      <a:lnTo>
                        <a:pt x="773" y="99"/>
                      </a:lnTo>
                      <a:lnTo>
                        <a:pt x="773" y="99"/>
                      </a:lnTo>
                      <a:lnTo>
                        <a:pt x="767" y="94"/>
                      </a:lnTo>
                      <a:lnTo>
                        <a:pt x="761" y="90"/>
                      </a:lnTo>
                      <a:lnTo>
                        <a:pt x="757" y="84"/>
                      </a:lnTo>
                      <a:lnTo>
                        <a:pt x="752" y="77"/>
                      </a:lnTo>
                      <a:lnTo>
                        <a:pt x="743" y="65"/>
                      </a:lnTo>
                      <a:lnTo>
                        <a:pt x="738" y="60"/>
                      </a:lnTo>
                      <a:lnTo>
                        <a:pt x="733" y="57"/>
                      </a:lnTo>
                      <a:lnTo>
                        <a:pt x="733" y="57"/>
                      </a:lnTo>
                      <a:lnTo>
                        <a:pt x="727" y="55"/>
                      </a:lnTo>
                      <a:lnTo>
                        <a:pt x="720" y="53"/>
                      </a:lnTo>
                      <a:lnTo>
                        <a:pt x="708" y="52"/>
                      </a:lnTo>
                      <a:lnTo>
                        <a:pt x="693" y="53"/>
                      </a:lnTo>
                      <a:lnTo>
                        <a:pt x="679" y="55"/>
                      </a:lnTo>
                      <a:lnTo>
                        <a:pt x="679" y="55"/>
                      </a:lnTo>
                      <a:lnTo>
                        <a:pt x="671" y="57"/>
                      </a:lnTo>
                      <a:lnTo>
                        <a:pt x="663" y="60"/>
                      </a:lnTo>
                      <a:lnTo>
                        <a:pt x="657" y="64"/>
                      </a:lnTo>
                      <a:lnTo>
                        <a:pt x="651" y="69"/>
                      </a:lnTo>
                      <a:lnTo>
                        <a:pt x="645" y="75"/>
                      </a:lnTo>
                      <a:lnTo>
                        <a:pt x="643" y="83"/>
                      </a:lnTo>
                      <a:lnTo>
                        <a:pt x="642" y="90"/>
                      </a:lnTo>
                      <a:lnTo>
                        <a:pt x="643" y="99"/>
                      </a:lnTo>
                      <a:lnTo>
                        <a:pt x="643" y="99"/>
                      </a:lnTo>
                      <a:lnTo>
                        <a:pt x="647" y="108"/>
                      </a:lnTo>
                      <a:lnTo>
                        <a:pt x="653" y="118"/>
                      </a:lnTo>
                      <a:lnTo>
                        <a:pt x="659" y="128"/>
                      </a:lnTo>
                      <a:lnTo>
                        <a:pt x="664" y="139"/>
                      </a:lnTo>
                      <a:lnTo>
                        <a:pt x="668" y="149"/>
                      </a:lnTo>
                      <a:lnTo>
                        <a:pt x="669" y="153"/>
                      </a:lnTo>
                      <a:lnTo>
                        <a:pt x="669" y="158"/>
                      </a:lnTo>
                      <a:lnTo>
                        <a:pt x="667" y="163"/>
                      </a:lnTo>
                      <a:lnTo>
                        <a:pt x="664" y="166"/>
                      </a:lnTo>
                      <a:lnTo>
                        <a:pt x="660" y="169"/>
                      </a:lnTo>
                      <a:lnTo>
                        <a:pt x="654" y="173"/>
                      </a:lnTo>
                      <a:lnTo>
                        <a:pt x="654" y="173"/>
                      </a:lnTo>
                      <a:lnTo>
                        <a:pt x="650" y="174"/>
                      </a:lnTo>
                      <a:lnTo>
                        <a:pt x="645" y="175"/>
                      </a:lnTo>
                      <a:lnTo>
                        <a:pt x="635" y="175"/>
                      </a:lnTo>
                      <a:lnTo>
                        <a:pt x="626" y="172"/>
                      </a:lnTo>
                      <a:lnTo>
                        <a:pt x="618" y="167"/>
                      </a:lnTo>
                      <a:lnTo>
                        <a:pt x="610" y="160"/>
                      </a:lnTo>
                      <a:lnTo>
                        <a:pt x="604" y="153"/>
                      </a:lnTo>
                      <a:lnTo>
                        <a:pt x="601" y="144"/>
                      </a:lnTo>
                      <a:lnTo>
                        <a:pt x="600" y="140"/>
                      </a:lnTo>
                      <a:lnTo>
                        <a:pt x="600" y="135"/>
                      </a:lnTo>
                      <a:lnTo>
                        <a:pt x="600" y="135"/>
                      </a:lnTo>
                      <a:lnTo>
                        <a:pt x="600" y="126"/>
                      </a:lnTo>
                      <a:lnTo>
                        <a:pt x="599" y="116"/>
                      </a:lnTo>
                      <a:lnTo>
                        <a:pt x="595" y="107"/>
                      </a:lnTo>
                      <a:lnTo>
                        <a:pt x="593" y="103"/>
                      </a:lnTo>
                      <a:lnTo>
                        <a:pt x="591" y="101"/>
                      </a:lnTo>
                      <a:lnTo>
                        <a:pt x="591" y="101"/>
                      </a:lnTo>
                      <a:lnTo>
                        <a:pt x="583" y="98"/>
                      </a:lnTo>
                      <a:lnTo>
                        <a:pt x="575" y="98"/>
                      </a:lnTo>
                      <a:lnTo>
                        <a:pt x="566" y="98"/>
                      </a:lnTo>
                      <a:lnTo>
                        <a:pt x="559" y="101"/>
                      </a:lnTo>
                      <a:lnTo>
                        <a:pt x="559" y="101"/>
                      </a:lnTo>
                      <a:lnTo>
                        <a:pt x="547" y="109"/>
                      </a:lnTo>
                      <a:lnTo>
                        <a:pt x="537" y="119"/>
                      </a:lnTo>
                      <a:lnTo>
                        <a:pt x="527" y="130"/>
                      </a:lnTo>
                      <a:lnTo>
                        <a:pt x="518" y="140"/>
                      </a:lnTo>
                      <a:lnTo>
                        <a:pt x="510" y="151"/>
                      </a:lnTo>
                      <a:lnTo>
                        <a:pt x="500" y="161"/>
                      </a:lnTo>
                      <a:lnTo>
                        <a:pt x="489" y="171"/>
                      </a:lnTo>
                      <a:lnTo>
                        <a:pt x="478" y="178"/>
                      </a:lnTo>
                      <a:lnTo>
                        <a:pt x="478" y="178"/>
                      </a:lnTo>
                      <a:lnTo>
                        <a:pt x="471" y="182"/>
                      </a:lnTo>
                      <a:lnTo>
                        <a:pt x="465" y="182"/>
                      </a:lnTo>
                      <a:lnTo>
                        <a:pt x="461" y="181"/>
                      </a:lnTo>
                      <a:lnTo>
                        <a:pt x="456" y="177"/>
                      </a:lnTo>
                      <a:lnTo>
                        <a:pt x="452" y="174"/>
                      </a:lnTo>
                      <a:lnTo>
                        <a:pt x="448" y="168"/>
                      </a:lnTo>
                      <a:lnTo>
                        <a:pt x="443" y="158"/>
                      </a:lnTo>
                      <a:lnTo>
                        <a:pt x="443" y="158"/>
                      </a:lnTo>
                      <a:lnTo>
                        <a:pt x="439" y="151"/>
                      </a:lnTo>
                      <a:lnTo>
                        <a:pt x="438" y="144"/>
                      </a:lnTo>
                      <a:lnTo>
                        <a:pt x="436" y="130"/>
                      </a:lnTo>
                      <a:lnTo>
                        <a:pt x="435" y="122"/>
                      </a:lnTo>
                      <a:lnTo>
                        <a:pt x="432" y="114"/>
                      </a:lnTo>
                      <a:lnTo>
                        <a:pt x="429" y="107"/>
                      </a:lnTo>
                      <a:lnTo>
                        <a:pt x="425" y="100"/>
                      </a:lnTo>
                      <a:lnTo>
                        <a:pt x="425" y="100"/>
                      </a:lnTo>
                      <a:lnTo>
                        <a:pt x="420" y="105"/>
                      </a:lnTo>
                      <a:lnTo>
                        <a:pt x="415" y="108"/>
                      </a:lnTo>
                      <a:lnTo>
                        <a:pt x="409" y="110"/>
                      </a:lnTo>
                      <a:lnTo>
                        <a:pt x="403" y="111"/>
                      </a:lnTo>
                      <a:lnTo>
                        <a:pt x="396" y="114"/>
                      </a:lnTo>
                      <a:lnTo>
                        <a:pt x="389" y="117"/>
                      </a:lnTo>
                      <a:lnTo>
                        <a:pt x="384" y="120"/>
                      </a:lnTo>
                      <a:lnTo>
                        <a:pt x="378" y="127"/>
                      </a:lnTo>
                      <a:lnTo>
                        <a:pt x="378" y="127"/>
                      </a:lnTo>
                      <a:lnTo>
                        <a:pt x="373" y="132"/>
                      </a:lnTo>
                      <a:lnTo>
                        <a:pt x="369" y="134"/>
                      </a:lnTo>
                      <a:lnTo>
                        <a:pt x="362" y="134"/>
                      </a:lnTo>
                      <a:lnTo>
                        <a:pt x="355" y="134"/>
                      </a:lnTo>
                      <a:lnTo>
                        <a:pt x="341" y="131"/>
                      </a:lnTo>
                      <a:lnTo>
                        <a:pt x="334" y="130"/>
                      </a:lnTo>
                      <a:lnTo>
                        <a:pt x="327" y="130"/>
                      </a:lnTo>
                      <a:lnTo>
                        <a:pt x="327" y="130"/>
                      </a:lnTo>
                      <a:lnTo>
                        <a:pt x="324" y="131"/>
                      </a:lnTo>
                      <a:lnTo>
                        <a:pt x="321" y="133"/>
                      </a:lnTo>
                      <a:lnTo>
                        <a:pt x="318" y="139"/>
                      </a:lnTo>
                      <a:lnTo>
                        <a:pt x="313" y="143"/>
                      </a:lnTo>
                      <a:lnTo>
                        <a:pt x="311" y="144"/>
                      </a:lnTo>
                      <a:lnTo>
                        <a:pt x="307" y="143"/>
                      </a:lnTo>
                      <a:lnTo>
                        <a:pt x="307" y="143"/>
                      </a:lnTo>
                      <a:lnTo>
                        <a:pt x="304" y="141"/>
                      </a:lnTo>
                      <a:lnTo>
                        <a:pt x="301" y="138"/>
                      </a:lnTo>
                      <a:lnTo>
                        <a:pt x="296" y="133"/>
                      </a:lnTo>
                      <a:lnTo>
                        <a:pt x="293" y="131"/>
                      </a:lnTo>
                      <a:lnTo>
                        <a:pt x="293" y="131"/>
                      </a:lnTo>
                      <a:lnTo>
                        <a:pt x="287" y="131"/>
                      </a:lnTo>
                      <a:lnTo>
                        <a:pt x="282" y="131"/>
                      </a:lnTo>
                      <a:lnTo>
                        <a:pt x="278" y="133"/>
                      </a:lnTo>
                      <a:lnTo>
                        <a:pt x="274" y="135"/>
                      </a:lnTo>
                      <a:lnTo>
                        <a:pt x="271" y="139"/>
                      </a:lnTo>
                      <a:lnTo>
                        <a:pt x="269" y="143"/>
                      </a:lnTo>
                      <a:lnTo>
                        <a:pt x="266" y="147"/>
                      </a:lnTo>
                      <a:lnTo>
                        <a:pt x="266" y="150"/>
                      </a:lnTo>
                      <a:lnTo>
                        <a:pt x="266" y="150"/>
                      </a:lnTo>
                      <a:lnTo>
                        <a:pt x="262" y="171"/>
                      </a:lnTo>
                      <a:lnTo>
                        <a:pt x="260" y="181"/>
                      </a:lnTo>
                      <a:lnTo>
                        <a:pt x="256" y="191"/>
                      </a:lnTo>
                      <a:lnTo>
                        <a:pt x="253" y="200"/>
                      </a:lnTo>
                      <a:lnTo>
                        <a:pt x="247" y="207"/>
                      </a:lnTo>
                      <a:lnTo>
                        <a:pt x="240" y="213"/>
                      </a:lnTo>
                      <a:lnTo>
                        <a:pt x="237" y="215"/>
                      </a:lnTo>
                      <a:lnTo>
                        <a:pt x="233" y="216"/>
                      </a:lnTo>
                      <a:lnTo>
                        <a:pt x="233" y="216"/>
                      </a:lnTo>
                      <a:lnTo>
                        <a:pt x="229" y="216"/>
                      </a:lnTo>
                      <a:lnTo>
                        <a:pt x="225" y="215"/>
                      </a:lnTo>
                      <a:lnTo>
                        <a:pt x="223" y="213"/>
                      </a:lnTo>
                      <a:lnTo>
                        <a:pt x="221" y="210"/>
                      </a:lnTo>
                      <a:lnTo>
                        <a:pt x="216" y="202"/>
                      </a:lnTo>
                      <a:lnTo>
                        <a:pt x="212" y="194"/>
                      </a:lnTo>
                      <a:lnTo>
                        <a:pt x="208" y="186"/>
                      </a:lnTo>
                      <a:lnTo>
                        <a:pt x="204" y="180"/>
                      </a:lnTo>
                      <a:lnTo>
                        <a:pt x="200" y="177"/>
                      </a:lnTo>
                      <a:lnTo>
                        <a:pt x="198" y="176"/>
                      </a:lnTo>
                      <a:lnTo>
                        <a:pt x="195" y="176"/>
                      </a:lnTo>
                      <a:lnTo>
                        <a:pt x="190" y="177"/>
                      </a:lnTo>
                      <a:lnTo>
                        <a:pt x="190" y="177"/>
                      </a:lnTo>
                      <a:lnTo>
                        <a:pt x="183" y="182"/>
                      </a:lnTo>
                      <a:lnTo>
                        <a:pt x="177" y="188"/>
                      </a:lnTo>
                      <a:lnTo>
                        <a:pt x="171" y="194"/>
                      </a:lnTo>
                      <a:lnTo>
                        <a:pt x="165" y="202"/>
                      </a:lnTo>
                      <a:lnTo>
                        <a:pt x="154" y="217"/>
                      </a:lnTo>
                      <a:lnTo>
                        <a:pt x="148" y="224"/>
                      </a:lnTo>
                      <a:lnTo>
                        <a:pt x="141" y="231"/>
                      </a:lnTo>
                      <a:lnTo>
                        <a:pt x="141" y="231"/>
                      </a:lnTo>
                      <a:lnTo>
                        <a:pt x="147" y="234"/>
                      </a:lnTo>
                      <a:lnTo>
                        <a:pt x="153" y="236"/>
                      </a:lnTo>
                      <a:lnTo>
                        <a:pt x="165" y="240"/>
                      </a:lnTo>
                      <a:lnTo>
                        <a:pt x="178" y="243"/>
                      </a:lnTo>
                      <a:lnTo>
                        <a:pt x="183" y="246"/>
                      </a:lnTo>
                      <a:lnTo>
                        <a:pt x="188" y="248"/>
                      </a:lnTo>
                      <a:lnTo>
                        <a:pt x="188" y="248"/>
                      </a:lnTo>
                      <a:lnTo>
                        <a:pt x="191" y="252"/>
                      </a:lnTo>
                      <a:lnTo>
                        <a:pt x="194" y="257"/>
                      </a:lnTo>
                      <a:lnTo>
                        <a:pt x="195" y="262"/>
                      </a:lnTo>
                      <a:lnTo>
                        <a:pt x="195" y="265"/>
                      </a:lnTo>
                      <a:lnTo>
                        <a:pt x="195" y="269"/>
                      </a:lnTo>
                      <a:lnTo>
                        <a:pt x="193" y="274"/>
                      </a:lnTo>
                      <a:lnTo>
                        <a:pt x="187" y="282"/>
                      </a:lnTo>
                      <a:lnTo>
                        <a:pt x="179" y="290"/>
                      </a:lnTo>
                      <a:lnTo>
                        <a:pt x="170" y="297"/>
                      </a:lnTo>
                      <a:lnTo>
                        <a:pt x="161" y="302"/>
                      </a:lnTo>
                      <a:lnTo>
                        <a:pt x="150" y="306"/>
                      </a:lnTo>
                      <a:lnTo>
                        <a:pt x="150" y="306"/>
                      </a:lnTo>
                      <a:lnTo>
                        <a:pt x="152" y="309"/>
                      </a:lnTo>
                      <a:lnTo>
                        <a:pt x="152" y="312"/>
                      </a:lnTo>
                      <a:lnTo>
                        <a:pt x="149" y="314"/>
                      </a:lnTo>
                      <a:lnTo>
                        <a:pt x="147" y="315"/>
                      </a:lnTo>
                      <a:lnTo>
                        <a:pt x="142" y="317"/>
                      </a:lnTo>
                      <a:lnTo>
                        <a:pt x="141" y="318"/>
                      </a:lnTo>
                      <a:lnTo>
                        <a:pt x="141" y="322"/>
                      </a:lnTo>
                      <a:lnTo>
                        <a:pt x="141" y="322"/>
                      </a:lnTo>
                      <a:lnTo>
                        <a:pt x="99" y="314"/>
                      </a:lnTo>
                      <a:lnTo>
                        <a:pt x="77" y="310"/>
                      </a:lnTo>
                      <a:lnTo>
                        <a:pt x="54" y="309"/>
                      </a:lnTo>
                      <a:lnTo>
                        <a:pt x="44" y="309"/>
                      </a:lnTo>
                      <a:lnTo>
                        <a:pt x="33" y="310"/>
                      </a:lnTo>
                      <a:lnTo>
                        <a:pt x="24" y="313"/>
                      </a:lnTo>
                      <a:lnTo>
                        <a:pt x="16" y="316"/>
                      </a:lnTo>
                      <a:lnTo>
                        <a:pt x="11" y="322"/>
                      </a:lnTo>
                      <a:lnTo>
                        <a:pt x="5" y="327"/>
                      </a:lnTo>
                      <a:lnTo>
                        <a:pt x="1" y="337"/>
                      </a:lnTo>
                      <a:lnTo>
                        <a:pt x="0" y="347"/>
                      </a:lnTo>
                      <a:lnTo>
                        <a:pt x="0" y="347"/>
                      </a:lnTo>
                      <a:lnTo>
                        <a:pt x="0" y="350"/>
                      </a:lnTo>
                      <a:lnTo>
                        <a:pt x="1" y="354"/>
                      </a:lnTo>
                      <a:lnTo>
                        <a:pt x="4" y="356"/>
                      </a:lnTo>
                      <a:lnTo>
                        <a:pt x="7" y="358"/>
                      </a:lnTo>
                      <a:lnTo>
                        <a:pt x="15" y="362"/>
                      </a:lnTo>
                      <a:lnTo>
                        <a:pt x="24" y="364"/>
                      </a:lnTo>
                      <a:lnTo>
                        <a:pt x="47" y="367"/>
                      </a:lnTo>
                      <a:lnTo>
                        <a:pt x="57" y="368"/>
                      </a:lnTo>
                      <a:lnTo>
                        <a:pt x="67" y="372"/>
                      </a:lnTo>
                      <a:lnTo>
                        <a:pt x="67" y="372"/>
                      </a:lnTo>
                      <a:lnTo>
                        <a:pt x="73" y="375"/>
                      </a:lnTo>
                      <a:lnTo>
                        <a:pt x="78" y="379"/>
                      </a:lnTo>
                      <a:lnTo>
                        <a:pt x="81" y="382"/>
                      </a:lnTo>
                      <a:lnTo>
                        <a:pt x="83" y="385"/>
                      </a:lnTo>
                      <a:lnTo>
                        <a:pt x="86" y="390"/>
                      </a:lnTo>
                      <a:lnTo>
                        <a:pt x="87" y="395"/>
                      </a:lnTo>
                      <a:lnTo>
                        <a:pt x="88" y="405"/>
                      </a:lnTo>
                      <a:lnTo>
                        <a:pt x="87" y="415"/>
                      </a:lnTo>
                      <a:lnTo>
                        <a:pt x="86" y="425"/>
                      </a:lnTo>
                      <a:lnTo>
                        <a:pt x="86" y="437"/>
                      </a:lnTo>
                      <a:lnTo>
                        <a:pt x="87" y="447"/>
                      </a:lnTo>
                      <a:lnTo>
                        <a:pt x="87" y="447"/>
                      </a:lnTo>
                      <a:lnTo>
                        <a:pt x="88" y="453"/>
                      </a:lnTo>
                      <a:lnTo>
                        <a:pt x="90" y="457"/>
                      </a:lnTo>
                      <a:lnTo>
                        <a:pt x="94" y="461"/>
                      </a:lnTo>
                      <a:lnTo>
                        <a:pt x="97" y="464"/>
                      </a:lnTo>
                      <a:lnTo>
                        <a:pt x="102" y="466"/>
                      </a:lnTo>
                      <a:lnTo>
                        <a:pt x="107" y="469"/>
                      </a:lnTo>
                      <a:lnTo>
                        <a:pt x="117" y="471"/>
                      </a:lnTo>
                      <a:lnTo>
                        <a:pt x="130" y="471"/>
                      </a:lnTo>
                      <a:lnTo>
                        <a:pt x="142" y="471"/>
                      </a:lnTo>
                      <a:lnTo>
                        <a:pt x="165" y="470"/>
                      </a:lnTo>
                      <a:lnTo>
                        <a:pt x="165" y="470"/>
                      </a:lnTo>
                      <a:lnTo>
                        <a:pt x="177" y="470"/>
                      </a:lnTo>
                      <a:lnTo>
                        <a:pt x="187" y="467"/>
                      </a:lnTo>
                      <a:lnTo>
                        <a:pt x="208" y="462"/>
                      </a:lnTo>
                      <a:lnTo>
                        <a:pt x="220" y="459"/>
                      </a:lnTo>
                      <a:lnTo>
                        <a:pt x="230" y="457"/>
                      </a:lnTo>
                      <a:lnTo>
                        <a:pt x="241" y="457"/>
                      </a:lnTo>
                      <a:lnTo>
                        <a:pt x="254" y="458"/>
                      </a:lnTo>
                      <a:lnTo>
                        <a:pt x="254" y="458"/>
                      </a:lnTo>
                      <a:lnTo>
                        <a:pt x="257" y="459"/>
                      </a:lnTo>
                      <a:lnTo>
                        <a:pt x="261" y="462"/>
                      </a:lnTo>
                      <a:lnTo>
                        <a:pt x="266" y="466"/>
                      </a:lnTo>
                      <a:lnTo>
                        <a:pt x="272" y="472"/>
                      </a:lnTo>
                      <a:lnTo>
                        <a:pt x="276" y="474"/>
                      </a:lnTo>
                      <a:lnTo>
                        <a:pt x="279" y="476"/>
                      </a:lnTo>
                      <a:lnTo>
                        <a:pt x="279" y="476"/>
                      </a:lnTo>
                      <a:lnTo>
                        <a:pt x="295" y="482"/>
                      </a:lnTo>
                      <a:lnTo>
                        <a:pt x="312" y="489"/>
                      </a:lnTo>
                      <a:lnTo>
                        <a:pt x="320" y="494"/>
                      </a:lnTo>
                      <a:lnTo>
                        <a:pt x="327" y="499"/>
                      </a:lnTo>
                      <a:lnTo>
                        <a:pt x="335" y="505"/>
                      </a:lnTo>
                      <a:lnTo>
                        <a:pt x="343" y="512"/>
                      </a:lnTo>
                      <a:lnTo>
                        <a:pt x="343" y="512"/>
                      </a:lnTo>
                      <a:lnTo>
                        <a:pt x="346" y="514"/>
                      </a:lnTo>
                      <a:lnTo>
                        <a:pt x="351" y="515"/>
                      </a:lnTo>
                      <a:lnTo>
                        <a:pt x="356" y="516"/>
                      </a:lnTo>
                      <a:lnTo>
                        <a:pt x="361" y="519"/>
                      </a:lnTo>
                      <a:lnTo>
                        <a:pt x="361" y="519"/>
                      </a:lnTo>
                      <a:lnTo>
                        <a:pt x="371" y="527"/>
                      </a:lnTo>
                      <a:lnTo>
                        <a:pt x="376" y="531"/>
                      </a:lnTo>
                      <a:lnTo>
                        <a:pt x="379" y="537"/>
                      </a:lnTo>
                      <a:lnTo>
                        <a:pt x="382" y="541"/>
                      </a:lnTo>
                      <a:lnTo>
                        <a:pt x="384" y="547"/>
                      </a:lnTo>
                      <a:lnTo>
                        <a:pt x="385" y="552"/>
                      </a:lnTo>
                      <a:lnTo>
                        <a:pt x="382" y="557"/>
                      </a:lnTo>
                      <a:lnTo>
                        <a:pt x="382" y="557"/>
                      </a:lnTo>
                      <a:lnTo>
                        <a:pt x="380" y="563"/>
                      </a:lnTo>
                      <a:lnTo>
                        <a:pt x="377" y="569"/>
                      </a:lnTo>
                      <a:lnTo>
                        <a:pt x="370" y="579"/>
                      </a:lnTo>
                      <a:lnTo>
                        <a:pt x="368" y="585"/>
                      </a:lnTo>
                      <a:lnTo>
                        <a:pt x="365" y="590"/>
                      </a:lnTo>
                      <a:lnTo>
                        <a:pt x="365" y="597"/>
                      </a:lnTo>
                      <a:lnTo>
                        <a:pt x="368" y="603"/>
                      </a:lnTo>
                      <a:lnTo>
                        <a:pt x="368" y="603"/>
                      </a:lnTo>
                      <a:lnTo>
                        <a:pt x="370" y="607"/>
                      </a:lnTo>
                      <a:lnTo>
                        <a:pt x="373" y="611"/>
                      </a:lnTo>
                      <a:lnTo>
                        <a:pt x="384" y="615"/>
                      </a:lnTo>
                      <a:lnTo>
                        <a:pt x="393" y="621"/>
                      </a:lnTo>
                      <a:lnTo>
                        <a:pt x="397" y="624"/>
                      </a:lnTo>
                      <a:lnTo>
                        <a:pt x="401" y="629"/>
                      </a:lnTo>
                      <a:lnTo>
                        <a:pt x="401" y="629"/>
                      </a:lnTo>
                      <a:lnTo>
                        <a:pt x="396" y="632"/>
                      </a:lnTo>
                      <a:lnTo>
                        <a:pt x="393" y="637"/>
                      </a:lnTo>
                      <a:lnTo>
                        <a:pt x="389" y="641"/>
                      </a:lnTo>
                      <a:lnTo>
                        <a:pt x="387" y="647"/>
                      </a:lnTo>
                      <a:lnTo>
                        <a:pt x="386" y="653"/>
                      </a:lnTo>
                      <a:lnTo>
                        <a:pt x="387" y="657"/>
                      </a:lnTo>
                      <a:lnTo>
                        <a:pt x="388" y="660"/>
                      </a:lnTo>
                      <a:lnTo>
                        <a:pt x="390" y="661"/>
                      </a:lnTo>
                      <a:lnTo>
                        <a:pt x="393" y="662"/>
                      </a:lnTo>
                      <a:lnTo>
                        <a:pt x="396" y="663"/>
                      </a:lnTo>
                      <a:lnTo>
                        <a:pt x="396" y="663"/>
                      </a:lnTo>
                      <a:lnTo>
                        <a:pt x="413" y="664"/>
                      </a:lnTo>
                      <a:lnTo>
                        <a:pt x="430" y="664"/>
                      </a:lnTo>
                      <a:lnTo>
                        <a:pt x="464" y="663"/>
                      </a:lnTo>
                      <a:lnTo>
                        <a:pt x="464" y="663"/>
                      </a:lnTo>
                      <a:lnTo>
                        <a:pt x="470" y="663"/>
                      </a:lnTo>
                      <a:lnTo>
                        <a:pt x="477" y="664"/>
                      </a:lnTo>
                      <a:lnTo>
                        <a:pt x="483" y="666"/>
                      </a:lnTo>
                      <a:lnTo>
                        <a:pt x="488" y="669"/>
                      </a:lnTo>
                      <a:lnTo>
                        <a:pt x="493" y="672"/>
                      </a:lnTo>
                      <a:lnTo>
                        <a:pt x="498" y="677"/>
                      </a:lnTo>
                      <a:lnTo>
                        <a:pt x="503" y="681"/>
                      </a:lnTo>
                      <a:lnTo>
                        <a:pt x="506" y="686"/>
                      </a:lnTo>
                      <a:lnTo>
                        <a:pt x="510" y="691"/>
                      </a:lnTo>
                      <a:lnTo>
                        <a:pt x="512" y="697"/>
                      </a:lnTo>
                      <a:lnTo>
                        <a:pt x="513" y="703"/>
                      </a:lnTo>
                      <a:lnTo>
                        <a:pt x="514" y="708"/>
                      </a:lnTo>
                      <a:lnTo>
                        <a:pt x="513" y="715"/>
                      </a:lnTo>
                      <a:lnTo>
                        <a:pt x="512" y="721"/>
                      </a:lnTo>
                      <a:lnTo>
                        <a:pt x="509" y="726"/>
                      </a:lnTo>
                      <a:lnTo>
                        <a:pt x="505" y="731"/>
                      </a:lnTo>
                      <a:lnTo>
                        <a:pt x="505" y="731"/>
                      </a:lnTo>
                      <a:lnTo>
                        <a:pt x="498" y="736"/>
                      </a:lnTo>
                      <a:lnTo>
                        <a:pt x="492" y="739"/>
                      </a:lnTo>
                      <a:lnTo>
                        <a:pt x="484" y="741"/>
                      </a:lnTo>
                      <a:lnTo>
                        <a:pt x="475" y="744"/>
                      </a:lnTo>
                      <a:lnTo>
                        <a:pt x="456" y="748"/>
                      </a:lnTo>
                      <a:lnTo>
                        <a:pt x="448" y="752"/>
                      </a:lnTo>
                      <a:lnTo>
                        <a:pt x="439" y="755"/>
                      </a:lnTo>
                      <a:lnTo>
                        <a:pt x="439" y="755"/>
                      </a:lnTo>
                      <a:lnTo>
                        <a:pt x="445" y="761"/>
                      </a:lnTo>
                      <a:lnTo>
                        <a:pt x="447" y="763"/>
                      </a:lnTo>
                      <a:lnTo>
                        <a:pt x="450" y="764"/>
                      </a:lnTo>
                      <a:lnTo>
                        <a:pt x="450" y="764"/>
                      </a:lnTo>
                      <a:lnTo>
                        <a:pt x="462" y="764"/>
                      </a:lnTo>
                      <a:lnTo>
                        <a:pt x="475" y="766"/>
                      </a:lnTo>
                      <a:lnTo>
                        <a:pt x="487" y="770"/>
                      </a:lnTo>
                      <a:lnTo>
                        <a:pt x="497" y="776"/>
                      </a:lnTo>
                      <a:lnTo>
                        <a:pt x="502" y="779"/>
                      </a:lnTo>
                      <a:lnTo>
                        <a:pt x="506" y="782"/>
                      </a:lnTo>
                      <a:lnTo>
                        <a:pt x="510" y="786"/>
                      </a:lnTo>
                      <a:lnTo>
                        <a:pt x="512" y="792"/>
                      </a:lnTo>
                      <a:lnTo>
                        <a:pt x="513" y="796"/>
                      </a:lnTo>
                      <a:lnTo>
                        <a:pt x="513" y="802"/>
                      </a:lnTo>
                      <a:lnTo>
                        <a:pt x="512" y="807"/>
                      </a:lnTo>
                      <a:lnTo>
                        <a:pt x="510" y="814"/>
                      </a:lnTo>
                      <a:lnTo>
                        <a:pt x="510" y="814"/>
                      </a:lnTo>
                      <a:lnTo>
                        <a:pt x="505" y="823"/>
                      </a:lnTo>
                      <a:lnTo>
                        <a:pt x="498" y="832"/>
                      </a:lnTo>
                      <a:lnTo>
                        <a:pt x="492" y="840"/>
                      </a:lnTo>
                      <a:lnTo>
                        <a:pt x="484" y="848"/>
                      </a:lnTo>
                      <a:lnTo>
                        <a:pt x="475" y="855"/>
                      </a:lnTo>
                      <a:lnTo>
                        <a:pt x="465" y="862"/>
                      </a:lnTo>
                      <a:lnTo>
                        <a:pt x="445" y="872"/>
                      </a:lnTo>
                      <a:lnTo>
                        <a:pt x="445" y="872"/>
                      </a:lnTo>
                      <a:lnTo>
                        <a:pt x="444" y="876"/>
                      </a:lnTo>
                      <a:lnTo>
                        <a:pt x="444" y="880"/>
                      </a:lnTo>
                      <a:lnTo>
                        <a:pt x="444" y="886"/>
                      </a:lnTo>
                      <a:lnTo>
                        <a:pt x="445" y="890"/>
                      </a:lnTo>
                      <a:lnTo>
                        <a:pt x="445" y="890"/>
                      </a:lnTo>
                      <a:lnTo>
                        <a:pt x="455" y="906"/>
                      </a:lnTo>
                      <a:lnTo>
                        <a:pt x="459" y="914"/>
                      </a:lnTo>
                      <a:lnTo>
                        <a:pt x="462" y="922"/>
                      </a:lnTo>
                      <a:lnTo>
                        <a:pt x="462" y="922"/>
                      </a:lnTo>
                      <a:lnTo>
                        <a:pt x="465" y="934"/>
                      </a:lnTo>
                      <a:lnTo>
                        <a:pt x="468" y="946"/>
                      </a:lnTo>
                      <a:lnTo>
                        <a:pt x="469" y="959"/>
                      </a:lnTo>
                      <a:lnTo>
                        <a:pt x="472" y="971"/>
                      </a:lnTo>
                      <a:lnTo>
                        <a:pt x="472" y="971"/>
                      </a:lnTo>
                      <a:lnTo>
                        <a:pt x="478" y="985"/>
                      </a:lnTo>
                      <a:lnTo>
                        <a:pt x="485" y="997"/>
                      </a:lnTo>
                      <a:lnTo>
                        <a:pt x="494" y="1009"/>
                      </a:lnTo>
                      <a:lnTo>
                        <a:pt x="503" y="1020"/>
                      </a:lnTo>
                      <a:lnTo>
                        <a:pt x="512" y="1033"/>
                      </a:lnTo>
                      <a:lnTo>
                        <a:pt x="521" y="1044"/>
                      </a:lnTo>
                      <a:lnTo>
                        <a:pt x="529" y="1058"/>
                      </a:lnTo>
                      <a:lnTo>
                        <a:pt x="535" y="1071"/>
                      </a:lnTo>
                      <a:lnTo>
                        <a:pt x="535" y="1071"/>
                      </a:lnTo>
                      <a:lnTo>
                        <a:pt x="538" y="1077"/>
                      </a:lnTo>
                      <a:lnTo>
                        <a:pt x="543" y="1082"/>
                      </a:lnTo>
                      <a:lnTo>
                        <a:pt x="548" y="1085"/>
                      </a:lnTo>
                      <a:lnTo>
                        <a:pt x="554" y="1088"/>
                      </a:lnTo>
                      <a:lnTo>
                        <a:pt x="566" y="1095"/>
                      </a:lnTo>
                      <a:lnTo>
                        <a:pt x="570" y="1100"/>
                      </a:lnTo>
                      <a:lnTo>
                        <a:pt x="574" y="1104"/>
                      </a:lnTo>
                      <a:lnTo>
                        <a:pt x="574" y="1104"/>
                      </a:lnTo>
                      <a:lnTo>
                        <a:pt x="584" y="1126"/>
                      </a:lnTo>
                      <a:lnTo>
                        <a:pt x="593" y="1147"/>
                      </a:lnTo>
                      <a:lnTo>
                        <a:pt x="593" y="1147"/>
                      </a:lnTo>
                      <a:lnTo>
                        <a:pt x="596" y="1154"/>
                      </a:lnTo>
                      <a:lnTo>
                        <a:pt x="602" y="1161"/>
                      </a:lnTo>
                      <a:lnTo>
                        <a:pt x="605" y="1163"/>
                      </a:lnTo>
                      <a:lnTo>
                        <a:pt x="609" y="1166"/>
                      </a:lnTo>
                      <a:lnTo>
                        <a:pt x="612" y="1167"/>
                      </a:lnTo>
                      <a:lnTo>
                        <a:pt x="616" y="1167"/>
                      </a:lnTo>
                      <a:lnTo>
                        <a:pt x="616" y="1167"/>
                      </a:lnTo>
                      <a:lnTo>
                        <a:pt x="627" y="1165"/>
                      </a:lnTo>
                      <a:lnTo>
                        <a:pt x="638" y="1163"/>
                      </a:lnTo>
                      <a:lnTo>
                        <a:pt x="649" y="1163"/>
                      </a:lnTo>
                      <a:lnTo>
                        <a:pt x="660" y="1165"/>
                      </a:lnTo>
                      <a:lnTo>
                        <a:pt x="660" y="1165"/>
                      </a:lnTo>
                      <a:lnTo>
                        <a:pt x="664" y="1168"/>
                      </a:lnTo>
                      <a:lnTo>
                        <a:pt x="668" y="1173"/>
                      </a:lnTo>
                      <a:lnTo>
                        <a:pt x="675" y="1183"/>
                      </a:lnTo>
                      <a:lnTo>
                        <a:pt x="678" y="1188"/>
                      </a:lnTo>
                      <a:lnTo>
                        <a:pt x="682" y="1192"/>
                      </a:lnTo>
                      <a:lnTo>
                        <a:pt x="684" y="1193"/>
                      </a:lnTo>
                      <a:lnTo>
                        <a:pt x="687" y="1193"/>
                      </a:lnTo>
                      <a:lnTo>
                        <a:pt x="690" y="1193"/>
                      </a:lnTo>
                      <a:lnTo>
                        <a:pt x="693" y="1191"/>
                      </a:lnTo>
                      <a:lnTo>
                        <a:pt x="693" y="1191"/>
                      </a:lnTo>
                      <a:lnTo>
                        <a:pt x="699" y="1187"/>
                      </a:lnTo>
                      <a:lnTo>
                        <a:pt x="704" y="1183"/>
                      </a:lnTo>
                      <a:lnTo>
                        <a:pt x="708" y="1176"/>
                      </a:lnTo>
                      <a:lnTo>
                        <a:pt x="712" y="1170"/>
                      </a:lnTo>
                      <a:lnTo>
                        <a:pt x="719" y="1155"/>
                      </a:lnTo>
                      <a:lnTo>
                        <a:pt x="726" y="1142"/>
                      </a:lnTo>
                      <a:lnTo>
                        <a:pt x="726" y="1142"/>
                      </a:lnTo>
                      <a:lnTo>
                        <a:pt x="733" y="1130"/>
                      </a:lnTo>
                      <a:lnTo>
                        <a:pt x="737" y="1118"/>
                      </a:lnTo>
                      <a:lnTo>
                        <a:pt x="746" y="1094"/>
                      </a:lnTo>
                      <a:lnTo>
                        <a:pt x="760" y="1043"/>
                      </a:lnTo>
                      <a:lnTo>
                        <a:pt x="768" y="1020"/>
                      </a:lnTo>
                      <a:lnTo>
                        <a:pt x="773" y="1009"/>
                      </a:lnTo>
                      <a:lnTo>
                        <a:pt x="779" y="998"/>
                      </a:lnTo>
                      <a:lnTo>
                        <a:pt x="786" y="989"/>
                      </a:lnTo>
                      <a:lnTo>
                        <a:pt x="794" y="980"/>
                      </a:lnTo>
                      <a:lnTo>
                        <a:pt x="803" y="972"/>
                      </a:lnTo>
                      <a:lnTo>
                        <a:pt x="813" y="967"/>
                      </a:lnTo>
                      <a:lnTo>
                        <a:pt x="813" y="967"/>
                      </a:lnTo>
                      <a:lnTo>
                        <a:pt x="852" y="948"/>
                      </a:lnTo>
                      <a:lnTo>
                        <a:pt x="870" y="939"/>
                      </a:lnTo>
                      <a:lnTo>
                        <a:pt x="879" y="934"/>
                      </a:lnTo>
                      <a:lnTo>
                        <a:pt x="887" y="928"/>
                      </a:lnTo>
                      <a:lnTo>
                        <a:pt x="887" y="928"/>
                      </a:lnTo>
                      <a:lnTo>
                        <a:pt x="896" y="920"/>
                      </a:lnTo>
                      <a:lnTo>
                        <a:pt x="903" y="911"/>
                      </a:lnTo>
                      <a:lnTo>
                        <a:pt x="917" y="890"/>
                      </a:lnTo>
                      <a:lnTo>
                        <a:pt x="924" y="879"/>
                      </a:lnTo>
                      <a:lnTo>
                        <a:pt x="932" y="870"/>
                      </a:lnTo>
                      <a:lnTo>
                        <a:pt x="940" y="860"/>
                      </a:lnTo>
                      <a:lnTo>
                        <a:pt x="950" y="852"/>
                      </a:lnTo>
                      <a:lnTo>
                        <a:pt x="950" y="852"/>
                      </a:lnTo>
                      <a:lnTo>
                        <a:pt x="956" y="847"/>
                      </a:lnTo>
                      <a:lnTo>
                        <a:pt x="962" y="845"/>
                      </a:lnTo>
                      <a:lnTo>
                        <a:pt x="976" y="840"/>
                      </a:lnTo>
                      <a:lnTo>
                        <a:pt x="990" y="836"/>
                      </a:lnTo>
                      <a:lnTo>
                        <a:pt x="1003" y="831"/>
                      </a:lnTo>
                      <a:lnTo>
                        <a:pt x="1003" y="831"/>
                      </a:lnTo>
                      <a:lnTo>
                        <a:pt x="1010" y="830"/>
                      </a:lnTo>
                      <a:lnTo>
                        <a:pt x="1017" y="830"/>
                      </a:lnTo>
                      <a:lnTo>
                        <a:pt x="1025" y="830"/>
                      </a:lnTo>
                      <a:lnTo>
                        <a:pt x="1032" y="830"/>
                      </a:lnTo>
                      <a:lnTo>
                        <a:pt x="1032" y="830"/>
                      </a:lnTo>
                      <a:lnTo>
                        <a:pt x="1048" y="826"/>
                      </a:lnTo>
                      <a:lnTo>
                        <a:pt x="1063" y="821"/>
                      </a:lnTo>
                      <a:lnTo>
                        <a:pt x="1077" y="815"/>
                      </a:lnTo>
                      <a:lnTo>
                        <a:pt x="1086" y="813"/>
                      </a:lnTo>
                      <a:lnTo>
                        <a:pt x="1096" y="812"/>
                      </a:lnTo>
                      <a:lnTo>
                        <a:pt x="1096" y="812"/>
                      </a:lnTo>
                      <a:lnTo>
                        <a:pt x="1109" y="809"/>
                      </a:lnTo>
                      <a:lnTo>
                        <a:pt x="1122" y="805"/>
                      </a:lnTo>
                      <a:lnTo>
                        <a:pt x="1135" y="799"/>
                      </a:lnTo>
                      <a:lnTo>
                        <a:pt x="1148" y="794"/>
                      </a:lnTo>
                      <a:lnTo>
                        <a:pt x="1159" y="786"/>
                      </a:lnTo>
                      <a:lnTo>
                        <a:pt x="1171" y="778"/>
                      </a:lnTo>
                      <a:lnTo>
                        <a:pt x="1182" y="769"/>
                      </a:lnTo>
                      <a:lnTo>
                        <a:pt x="1192" y="759"/>
                      </a:lnTo>
                      <a:lnTo>
                        <a:pt x="1192" y="759"/>
                      </a:lnTo>
                      <a:lnTo>
                        <a:pt x="1194" y="754"/>
                      </a:lnTo>
                      <a:lnTo>
                        <a:pt x="1196" y="747"/>
                      </a:lnTo>
                      <a:lnTo>
                        <a:pt x="1194" y="741"/>
                      </a:lnTo>
                      <a:lnTo>
                        <a:pt x="1192" y="736"/>
                      </a:lnTo>
                      <a:lnTo>
                        <a:pt x="1192" y="736"/>
                      </a:lnTo>
                      <a:lnTo>
                        <a:pt x="1188" y="729"/>
                      </a:lnTo>
                      <a:lnTo>
                        <a:pt x="1184" y="722"/>
                      </a:lnTo>
                      <a:lnTo>
                        <a:pt x="1181" y="715"/>
                      </a:lnTo>
                      <a:lnTo>
                        <a:pt x="1179" y="707"/>
                      </a:lnTo>
                      <a:lnTo>
                        <a:pt x="1175" y="693"/>
                      </a:lnTo>
                      <a:lnTo>
                        <a:pt x="1173" y="686"/>
                      </a:lnTo>
                      <a:lnTo>
                        <a:pt x="1169" y="679"/>
                      </a:lnTo>
                      <a:lnTo>
                        <a:pt x="1169" y="679"/>
                      </a:lnTo>
                      <a:lnTo>
                        <a:pt x="1173" y="685"/>
                      </a:lnTo>
                      <a:lnTo>
                        <a:pt x="1176" y="688"/>
                      </a:lnTo>
                      <a:lnTo>
                        <a:pt x="1184" y="696"/>
                      </a:lnTo>
                      <a:lnTo>
                        <a:pt x="1193" y="702"/>
                      </a:lnTo>
                      <a:lnTo>
                        <a:pt x="1205" y="706"/>
                      </a:lnTo>
                      <a:lnTo>
                        <a:pt x="1216" y="708"/>
                      </a:lnTo>
                      <a:lnTo>
                        <a:pt x="1226" y="710"/>
                      </a:lnTo>
                      <a:lnTo>
                        <a:pt x="1237" y="708"/>
                      </a:lnTo>
                      <a:lnTo>
                        <a:pt x="1246" y="706"/>
                      </a:lnTo>
                      <a:lnTo>
                        <a:pt x="1246" y="706"/>
                      </a:lnTo>
                      <a:lnTo>
                        <a:pt x="1248" y="704"/>
                      </a:lnTo>
                      <a:lnTo>
                        <a:pt x="1249" y="701"/>
                      </a:lnTo>
                      <a:lnTo>
                        <a:pt x="1249" y="696"/>
                      </a:lnTo>
                      <a:lnTo>
                        <a:pt x="1249" y="691"/>
                      </a:lnTo>
                      <a:lnTo>
                        <a:pt x="1247" y="680"/>
                      </a:lnTo>
                      <a:lnTo>
                        <a:pt x="1245" y="674"/>
                      </a:lnTo>
                      <a:lnTo>
                        <a:pt x="1242" y="670"/>
                      </a:lnTo>
                      <a:lnTo>
                        <a:pt x="1242" y="670"/>
                      </a:lnTo>
                      <a:lnTo>
                        <a:pt x="1234" y="658"/>
                      </a:lnTo>
                      <a:lnTo>
                        <a:pt x="1227" y="646"/>
                      </a:lnTo>
                      <a:lnTo>
                        <a:pt x="1222" y="633"/>
                      </a:lnTo>
                      <a:lnTo>
                        <a:pt x="1216" y="621"/>
                      </a:lnTo>
                      <a:lnTo>
                        <a:pt x="1213" y="610"/>
                      </a:lnTo>
                      <a:lnTo>
                        <a:pt x="1210" y="597"/>
                      </a:lnTo>
                      <a:lnTo>
                        <a:pt x="1209" y="586"/>
                      </a:lnTo>
                      <a:lnTo>
                        <a:pt x="1209" y="574"/>
                      </a:lnTo>
                      <a:lnTo>
                        <a:pt x="1209" y="574"/>
                      </a:lnTo>
                      <a:lnTo>
                        <a:pt x="1212" y="569"/>
                      </a:lnTo>
                      <a:lnTo>
                        <a:pt x="1215" y="562"/>
                      </a:lnTo>
                      <a:lnTo>
                        <a:pt x="1224" y="550"/>
                      </a:lnTo>
                      <a:lnTo>
                        <a:pt x="1229" y="544"/>
                      </a:lnTo>
                      <a:lnTo>
                        <a:pt x="1233" y="536"/>
                      </a:lnTo>
                      <a:lnTo>
                        <a:pt x="1238" y="528"/>
                      </a:lnTo>
                      <a:lnTo>
                        <a:pt x="1240" y="519"/>
                      </a:lnTo>
                      <a:lnTo>
                        <a:pt x="1240" y="519"/>
                      </a:lnTo>
                      <a:lnTo>
                        <a:pt x="1241" y="514"/>
                      </a:lnTo>
                      <a:lnTo>
                        <a:pt x="1243" y="512"/>
                      </a:lnTo>
                      <a:lnTo>
                        <a:pt x="1248" y="509"/>
                      </a:lnTo>
                      <a:lnTo>
                        <a:pt x="1251" y="508"/>
                      </a:lnTo>
                      <a:lnTo>
                        <a:pt x="1259" y="506"/>
                      </a:lnTo>
                      <a:lnTo>
                        <a:pt x="1263" y="504"/>
                      </a:lnTo>
                      <a:lnTo>
                        <a:pt x="1266" y="501"/>
                      </a:lnTo>
                      <a:lnTo>
                        <a:pt x="1266" y="501"/>
                      </a:lnTo>
                      <a:lnTo>
                        <a:pt x="1268" y="495"/>
                      </a:lnTo>
                      <a:lnTo>
                        <a:pt x="1270" y="488"/>
                      </a:lnTo>
                      <a:lnTo>
                        <a:pt x="1268" y="480"/>
                      </a:lnTo>
                      <a:lnTo>
                        <a:pt x="1267" y="476"/>
                      </a:lnTo>
                      <a:lnTo>
                        <a:pt x="1266" y="474"/>
                      </a:lnTo>
                      <a:lnTo>
                        <a:pt x="1266" y="474"/>
                      </a:lnTo>
                      <a:lnTo>
                        <a:pt x="1258" y="467"/>
                      </a:lnTo>
                      <a:lnTo>
                        <a:pt x="1249" y="461"/>
                      </a:lnTo>
                      <a:lnTo>
                        <a:pt x="1246" y="457"/>
                      </a:lnTo>
                      <a:lnTo>
                        <a:pt x="1243" y="453"/>
                      </a:lnTo>
                      <a:lnTo>
                        <a:pt x="1243" y="449"/>
                      </a:lnTo>
                      <a:lnTo>
                        <a:pt x="1245" y="443"/>
                      </a:lnTo>
                      <a:lnTo>
                        <a:pt x="1245" y="443"/>
                      </a:lnTo>
                      <a:lnTo>
                        <a:pt x="1267" y="408"/>
                      </a:lnTo>
                      <a:lnTo>
                        <a:pt x="1280" y="391"/>
                      </a:lnTo>
                      <a:lnTo>
                        <a:pt x="1295" y="374"/>
                      </a:lnTo>
                      <a:lnTo>
                        <a:pt x="1295" y="374"/>
                      </a:lnTo>
                      <a:lnTo>
                        <a:pt x="1297" y="371"/>
                      </a:lnTo>
                      <a:lnTo>
                        <a:pt x="1298" y="368"/>
                      </a:lnTo>
                      <a:lnTo>
                        <a:pt x="1299" y="360"/>
                      </a:lnTo>
                      <a:lnTo>
                        <a:pt x="1299" y="352"/>
                      </a:lnTo>
                      <a:lnTo>
                        <a:pt x="1298" y="345"/>
                      </a:lnTo>
                      <a:lnTo>
                        <a:pt x="1297" y="335"/>
                      </a:lnTo>
                      <a:lnTo>
                        <a:pt x="1297" y="327"/>
                      </a:lnTo>
                      <a:lnTo>
                        <a:pt x="1297" y="321"/>
                      </a:lnTo>
                      <a:lnTo>
                        <a:pt x="1298" y="317"/>
                      </a:lnTo>
                      <a:lnTo>
                        <a:pt x="1300" y="314"/>
                      </a:lnTo>
                      <a:lnTo>
                        <a:pt x="1300" y="314"/>
                      </a:lnTo>
                      <a:lnTo>
                        <a:pt x="1314" y="296"/>
                      </a:lnTo>
                      <a:lnTo>
                        <a:pt x="1330" y="279"/>
                      </a:lnTo>
                      <a:lnTo>
                        <a:pt x="1345" y="262"/>
                      </a:lnTo>
                      <a:lnTo>
                        <a:pt x="1362" y="247"/>
                      </a:lnTo>
                      <a:lnTo>
                        <a:pt x="1396" y="216"/>
                      </a:lnTo>
                      <a:lnTo>
                        <a:pt x="1430" y="186"/>
                      </a:lnTo>
                      <a:lnTo>
                        <a:pt x="1430" y="186"/>
                      </a:lnTo>
                      <a:lnTo>
                        <a:pt x="1433" y="185"/>
                      </a:lnTo>
                      <a:lnTo>
                        <a:pt x="1437" y="185"/>
                      </a:lnTo>
                      <a:lnTo>
                        <a:pt x="1440" y="185"/>
                      </a:lnTo>
                      <a:lnTo>
                        <a:pt x="1442" y="184"/>
                      </a:lnTo>
                      <a:lnTo>
                        <a:pt x="1442" y="184"/>
                      </a:lnTo>
                      <a:lnTo>
                        <a:pt x="1445" y="181"/>
                      </a:lnTo>
                      <a:lnTo>
                        <a:pt x="1449" y="177"/>
                      </a:lnTo>
                      <a:lnTo>
                        <a:pt x="1457" y="171"/>
                      </a:lnTo>
                      <a:lnTo>
                        <a:pt x="1461" y="168"/>
                      </a:lnTo>
                      <a:lnTo>
                        <a:pt x="1463" y="165"/>
                      </a:lnTo>
                      <a:lnTo>
                        <a:pt x="1464" y="161"/>
                      </a:lnTo>
                      <a:lnTo>
                        <a:pt x="1462" y="157"/>
                      </a:lnTo>
                      <a:lnTo>
                        <a:pt x="1462" y="157"/>
                      </a:lnTo>
                      <a:lnTo>
                        <a:pt x="1458" y="153"/>
                      </a:lnTo>
                      <a:lnTo>
                        <a:pt x="1456" y="151"/>
                      </a:lnTo>
                      <a:lnTo>
                        <a:pt x="1453" y="150"/>
                      </a:lnTo>
                      <a:lnTo>
                        <a:pt x="1450" y="149"/>
                      </a:lnTo>
                      <a:lnTo>
                        <a:pt x="1444" y="150"/>
                      </a:lnTo>
                      <a:lnTo>
                        <a:pt x="1437" y="151"/>
                      </a:lnTo>
                      <a:lnTo>
                        <a:pt x="1423" y="158"/>
                      </a:lnTo>
                      <a:lnTo>
                        <a:pt x="1416" y="161"/>
                      </a:lnTo>
                      <a:lnTo>
                        <a:pt x="1409" y="164"/>
                      </a:lnTo>
                      <a:lnTo>
                        <a:pt x="1409" y="164"/>
                      </a:lnTo>
                      <a:lnTo>
                        <a:pt x="1403" y="165"/>
                      </a:lnTo>
                      <a:lnTo>
                        <a:pt x="1397" y="163"/>
                      </a:lnTo>
                      <a:lnTo>
                        <a:pt x="1392" y="159"/>
                      </a:lnTo>
                      <a:lnTo>
                        <a:pt x="1388" y="156"/>
                      </a:lnTo>
                      <a:lnTo>
                        <a:pt x="1382" y="151"/>
                      </a:lnTo>
                      <a:lnTo>
                        <a:pt x="1378" y="148"/>
                      </a:lnTo>
                      <a:lnTo>
                        <a:pt x="1372" y="146"/>
                      </a:lnTo>
                      <a:lnTo>
                        <a:pt x="1365" y="144"/>
                      </a:lnTo>
                      <a:lnTo>
                        <a:pt x="1454" y="1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0" name="Freeform: Shape 263"/>
                <p:cNvSpPr/>
                <p:nvPr/>
              </p:nvSpPr>
              <p:spPr bwMode="auto">
                <a:xfrm>
                  <a:off x="6921500" y="1608138"/>
                  <a:ext cx="1162050" cy="946150"/>
                </a:xfrm>
                <a:custGeom>
                  <a:avLst/>
                  <a:gdLst>
                    <a:gd name="T0" fmla="*/ 1322 w 1464"/>
                    <a:gd name="T1" fmla="*/ 148 h 1193"/>
                    <a:gd name="T2" fmla="*/ 1171 w 1464"/>
                    <a:gd name="T3" fmla="*/ 185 h 1193"/>
                    <a:gd name="T4" fmla="*/ 1193 w 1464"/>
                    <a:gd name="T5" fmla="*/ 144 h 1193"/>
                    <a:gd name="T6" fmla="*/ 1107 w 1464"/>
                    <a:gd name="T7" fmla="*/ 161 h 1193"/>
                    <a:gd name="T8" fmla="*/ 1015 w 1464"/>
                    <a:gd name="T9" fmla="*/ 150 h 1193"/>
                    <a:gd name="T10" fmla="*/ 970 w 1464"/>
                    <a:gd name="T11" fmla="*/ 133 h 1193"/>
                    <a:gd name="T12" fmla="*/ 1143 w 1464"/>
                    <a:gd name="T13" fmla="*/ 117 h 1193"/>
                    <a:gd name="T14" fmla="*/ 1183 w 1464"/>
                    <a:gd name="T15" fmla="*/ 76 h 1193"/>
                    <a:gd name="T16" fmla="*/ 1047 w 1464"/>
                    <a:gd name="T17" fmla="*/ 48 h 1193"/>
                    <a:gd name="T18" fmla="*/ 945 w 1464"/>
                    <a:gd name="T19" fmla="*/ 27 h 1193"/>
                    <a:gd name="T20" fmla="*/ 842 w 1464"/>
                    <a:gd name="T21" fmla="*/ 14 h 1193"/>
                    <a:gd name="T22" fmla="*/ 792 w 1464"/>
                    <a:gd name="T23" fmla="*/ 99 h 1193"/>
                    <a:gd name="T24" fmla="*/ 733 w 1464"/>
                    <a:gd name="T25" fmla="*/ 57 h 1193"/>
                    <a:gd name="T26" fmla="*/ 643 w 1464"/>
                    <a:gd name="T27" fmla="*/ 83 h 1193"/>
                    <a:gd name="T28" fmla="*/ 664 w 1464"/>
                    <a:gd name="T29" fmla="*/ 166 h 1193"/>
                    <a:gd name="T30" fmla="*/ 600 w 1464"/>
                    <a:gd name="T31" fmla="*/ 140 h 1193"/>
                    <a:gd name="T32" fmla="*/ 559 w 1464"/>
                    <a:gd name="T33" fmla="*/ 101 h 1193"/>
                    <a:gd name="T34" fmla="*/ 465 w 1464"/>
                    <a:gd name="T35" fmla="*/ 182 h 1193"/>
                    <a:gd name="T36" fmla="*/ 429 w 1464"/>
                    <a:gd name="T37" fmla="*/ 107 h 1193"/>
                    <a:gd name="T38" fmla="*/ 373 w 1464"/>
                    <a:gd name="T39" fmla="*/ 132 h 1193"/>
                    <a:gd name="T40" fmla="*/ 311 w 1464"/>
                    <a:gd name="T41" fmla="*/ 144 h 1193"/>
                    <a:gd name="T42" fmla="*/ 271 w 1464"/>
                    <a:gd name="T43" fmla="*/ 139 h 1193"/>
                    <a:gd name="T44" fmla="*/ 233 w 1464"/>
                    <a:gd name="T45" fmla="*/ 216 h 1193"/>
                    <a:gd name="T46" fmla="*/ 195 w 1464"/>
                    <a:gd name="T47" fmla="*/ 176 h 1193"/>
                    <a:gd name="T48" fmla="*/ 153 w 1464"/>
                    <a:gd name="T49" fmla="*/ 236 h 1193"/>
                    <a:gd name="T50" fmla="*/ 187 w 1464"/>
                    <a:gd name="T51" fmla="*/ 282 h 1193"/>
                    <a:gd name="T52" fmla="*/ 141 w 1464"/>
                    <a:gd name="T53" fmla="*/ 322 h 1193"/>
                    <a:gd name="T54" fmla="*/ 0 w 1464"/>
                    <a:gd name="T55" fmla="*/ 347 h 1193"/>
                    <a:gd name="T56" fmla="*/ 73 w 1464"/>
                    <a:gd name="T57" fmla="*/ 375 h 1193"/>
                    <a:gd name="T58" fmla="*/ 88 w 1464"/>
                    <a:gd name="T59" fmla="*/ 453 h 1193"/>
                    <a:gd name="T60" fmla="*/ 187 w 1464"/>
                    <a:gd name="T61" fmla="*/ 467 h 1193"/>
                    <a:gd name="T62" fmla="*/ 279 w 1464"/>
                    <a:gd name="T63" fmla="*/ 476 h 1193"/>
                    <a:gd name="T64" fmla="*/ 361 w 1464"/>
                    <a:gd name="T65" fmla="*/ 519 h 1193"/>
                    <a:gd name="T66" fmla="*/ 370 w 1464"/>
                    <a:gd name="T67" fmla="*/ 579 h 1193"/>
                    <a:gd name="T68" fmla="*/ 401 w 1464"/>
                    <a:gd name="T69" fmla="*/ 629 h 1193"/>
                    <a:gd name="T70" fmla="*/ 413 w 1464"/>
                    <a:gd name="T71" fmla="*/ 664 h 1193"/>
                    <a:gd name="T72" fmla="*/ 510 w 1464"/>
                    <a:gd name="T73" fmla="*/ 691 h 1193"/>
                    <a:gd name="T74" fmla="*/ 475 w 1464"/>
                    <a:gd name="T75" fmla="*/ 744 h 1193"/>
                    <a:gd name="T76" fmla="*/ 497 w 1464"/>
                    <a:gd name="T77" fmla="*/ 776 h 1193"/>
                    <a:gd name="T78" fmla="*/ 492 w 1464"/>
                    <a:gd name="T79" fmla="*/ 840 h 1193"/>
                    <a:gd name="T80" fmla="*/ 459 w 1464"/>
                    <a:gd name="T81" fmla="*/ 914 h 1193"/>
                    <a:gd name="T82" fmla="*/ 512 w 1464"/>
                    <a:gd name="T83" fmla="*/ 1033 h 1193"/>
                    <a:gd name="T84" fmla="*/ 574 w 1464"/>
                    <a:gd name="T85" fmla="*/ 1104 h 1193"/>
                    <a:gd name="T86" fmla="*/ 638 w 1464"/>
                    <a:gd name="T87" fmla="*/ 1163 h 1193"/>
                    <a:gd name="T88" fmla="*/ 693 w 1464"/>
                    <a:gd name="T89" fmla="*/ 1191 h 1193"/>
                    <a:gd name="T90" fmla="*/ 760 w 1464"/>
                    <a:gd name="T91" fmla="*/ 1043 h 1193"/>
                    <a:gd name="T92" fmla="*/ 887 w 1464"/>
                    <a:gd name="T93" fmla="*/ 928 h 1193"/>
                    <a:gd name="T94" fmla="*/ 976 w 1464"/>
                    <a:gd name="T95" fmla="*/ 840 h 1193"/>
                    <a:gd name="T96" fmla="*/ 1086 w 1464"/>
                    <a:gd name="T97" fmla="*/ 813 h 1193"/>
                    <a:gd name="T98" fmla="*/ 1194 w 1464"/>
                    <a:gd name="T99" fmla="*/ 754 h 1193"/>
                    <a:gd name="T100" fmla="*/ 1169 w 1464"/>
                    <a:gd name="T101" fmla="*/ 679 h 1193"/>
                    <a:gd name="T102" fmla="*/ 1249 w 1464"/>
                    <a:gd name="T103" fmla="*/ 701 h 1193"/>
                    <a:gd name="T104" fmla="*/ 1210 w 1464"/>
                    <a:gd name="T105" fmla="*/ 597 h 1193"/>
                    <a:gd name="T106" fmla="*/ 1241 w 1464"/>
                    <a:gd name="T107" fmla="*/ 514 h 1193"/>
                    <a:gd name="T108" fmla="*/ 1266 w 1464"/>
                    <a:gd name="T109" fmla="*/ 474 h 1193"/>
                    <a:gd name="T110" fmla="*/ 1295 w 1464"/>
                    <a:gd name="T111" fmla="*/ 374 h 1193"/>
                    <a:gd name="T112" fmla="*/ 1314 w 1464"/>
                    <a:gd name="T113" fmla="*/ 296 h 1193"/>
                    <a:gd name="T114" fmla="*/ 1445 w 1464"/>
                    <a:gd name="T115" fmla="*/ 181 h 1193"/>
                    <a:gd name="T116" fmla="*/ 1444 w 1464"/>
                    <a:gd name="T117" fmla="*/ 150 h 1193"/>
                    <a:gd name="T118" fmla="*/ 1372 w 1464"/>
                    <a:gd name="T119" fmla="*/ 146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64" h="1193">
                      <a:moveTo>
                        <a:pt x="1454" y="180"/>
                      </a:moveTo>
                      <a:lnTo>
                        <a:pt x="1454" y="180"/>
                      </a:lnTo>
                      <a:lnTo>
                        <a:pt x="1429" y="172"/>
                      </a:lnTo>
                      <a:lnTo>
                        <a:pt x="1405" y="164"/>
                      </a:lnTo>
                      <a:lnTo>
                        <a:pt x="1380" y="155"/>
                      </a:lnTo>
                      <a:lnTo>
                        <a:pt x="1355" y="146"/>
                      </a:lnTo>
                      <a:lnTo>
                        <a:pt x="1355" y="146"/>
                      </a:lnTo>
                      <a:lnTo>
                        <a:pt x="1350" y="144"/>
                      </a:lnTo>
                      <a:lnTo>
                        <a:pt x="1345" y="143"/>
                      </a:lnTo>
                      <a:lnTo>
                        <a:pt x="1339" y="143"/>
                      </a:lnTo>
                      <a:lnTo>
                        <a:pt x="1333" y="144"/>
                      </a:lnTo>
                      <a:lnTo>
                        <a:pt x="1322" y="148"/>
                      </a:lnTo>
                      <a:lnTo>
                        <a:pt x="1312" y="151"/>
                      </a:lnTo>
                      <a:lnTo>
                        <a:pt x="1312" y="151"/>
                      </a:lnTo>
                      <a:lnTo>
                        <a:pt x="1277" y="165"/>
                      </a:lnTo>
                      <a:lnTo>
                        <a:pt x="1243" y="176"/>
                      </a:lnTo>
                      <a:lnTo>
                        <a:pt x="1174" y="199"/>
                      </a:lnTo>
                      <a:lnTo>
                        <a:pt x="1174" y="199"/>
                      </a:lnTo>
                      <a:lnTo>
                        <a:pt x="1173" y="198"/>
                      </a:lnTo>
                      <a:lnTo>
                        <a:pt x="1171" y="194"/>
                      </a:lnTo>
                      <a:lnTo>
                        <a:pt x="1169" y="190"/>
                      </a:lnTo>
                      <a:lnTo>
                        <a:pt x="1169" y="188"/>
                      </a:lnTo>
                      <a:lnTo>
                        <a:pt x="1171" y="185"/>
                      </a:lnTo>
                      <a:lnTo>
                        <a:pt x="1171" y="185"/>
                      </a:lnTo>
                      <a:lnTo>
                        <a:pt x="1174" y="182"/>
                      </a:lnTo>
                      <a:lnTo>
                        <a:pt x="1180" y="178"/>
                      </a:lnTo>
                      <a:lnTo>
                        <a:pt x="1192" y="172"/>
                      </a:lnTo>
                      <a:lnTo>
                        <a:pt x="1197" y="167"/>
                      </a:lnTo>
                      <a:lnTo>
                        <a:pt x="1201" y="163"/>
                      </a:lnTo>
                      <a:lnTo>
                        <a:pt x="1204" y="157"/>
                      </a:lnTo>
                      <a:lnTo>
                        <a:pt x="1204" y="153"/>
                      </a:lnTo>
                      <a:lnTo>
                        <a:pt x="1202" y="150"/>
                      </a:lnTo>
                      <a:lnTo>
                        <a:pt x="1202" y="150"/>
                      </a:lnTo>
                      <a:lnTo>
                        <a:pt x="1200" y="148"/>
                      </a:lnTo>
                      <a:lnTo>
                        <a:pt x="1198" y="146"/>
                      </a:lnTo>
                      <a:lnTo>
                        <a:pt x="1193" y="144"/>
                      </a:lnTo>
                      <a:lnTo>
                        <a:pt x="1189" y="146"/>
                      </a:lnTo>
                      <a:lnTo>
                        <a:pt x="1189" y="146"/>
                      </a:lnTo>
                      <a:lnTo>
                        <a:pt x="1171" y="156"/>
                      </a:lnTo>
                      <a:lnTo>
                        <a:pt x="1161" y="159"/>
                      </a:lnTo>
                      <a:lnTo>
                        <a:pt x="1151" y="163"/>
                      </a:lnTo>
                      <a:lnTo>
                        <a:pt x="1142" y="165"/>
                      </a:lnTo>
                      <a:lnTo>
                        <a:pt x="1132" y="166"/>
                      </a:lnTo>
                      <a:lnTo>
                        <a:pt x="1122" y="166"/>
                      </a:lnTo>
                      <a:lnTo>
                        <a:pt x="1110" y="164"/>
                      </a:lnTo>
                      <a:lnTo>
                        <a:pt x="1110" y="164"/>
                      </a:lnTo>
                      <a:lnTo>
                        <a:pt x="1108" y="163"/>
                      </a:lnTo>
                      <a:lnTo>
                        <a:pt x="1107" y="161"/>
                      </a:lnTo>
                      <a:lnTo>
                        <a:pt x="1106" y="156"/>
                      </a:lnTo>
                      <a:lnTo>
                        <a:pt x="1105" y="149"/>
                      </a:lnTo>
                      <a:lnTo>
                        <a:pt x="1102" y="147"/>
                      </a:lnTo>
                      <a:lnTo>
                        <a:pt x="1101" y="146"/>
                      </a:lnTo>
                      <a:lnTo>
                        <a:pt x="1101" y="146"/>
                      </a:lnTo>
                      <a:lnTo>
                        <a:pt x="1092" y="142"/>
                      </a:lnTo>
                      <a:lnTo>
                        <a:pt x="1083" y="140"/>
                      </a:lnTo>
                      <a:lnTo>
                        <a:pt x="1074" y="139"/>
                      </a:lnTo>
                      <a:lnTo>
                        <a:pt x="1066" y="139"/>
                      </a:lnTo>
                      <a:lnTo>
                        <a:pt x="1049" y="141"/>
                      </a:lnTo>
                      <a:lnTo>
                        <a:pt x="1032" y="146"/>
                      </a:lnTo>
                      <a:lnTo>
                        <a:pt x="1015" y="150"/>
                      </a:lnTo>
                      <a:lnTo>
                        <a:pt x="998" y="153"/>
                      </a:lnTo>
                      <a:lnTo>
                        <a:pt x="990" y="156"/>
                      </a:lnTo>
                      <a:lnTo>
                        <a:pt x="982" y="156"/>
                      </a:lnTo>
                      <a:lnTo>
                        <a:pt x="973" y="156"/>
                      </a:lnTo>
                      <a:lnTo>
                        <a:pt x="965" y="155"/>
                      </a:lnTo>
                      <a:lnTo>
                        <a:pt x="965" y="155"/>
                      </a:lnTo>
                      <a:lnTo>
                        <a:pt x="964" y="155"/>
                      </a:lnTo>
                      <a:lnTo>
                        <a:pt x="962" y="153"/>
                      </a:lnTo>
                      <a:lnTo>
                        <a:pt x="962" y="149"/>
                      </a:lnTo>
                      <a:lnTo>
                        <a:pt x="965" y="144"/>
                      </a:lnTo>
                      <a:lnTo>
                        <a:pt x="967" y="139"/>
                      </a:lnTo>
                      <a:lnTo>
                        <a:pt x="970" y="133"/>
                      </a:lnTo>
                      <a:lnTo>
                        <a:pt x="974" y="128"/>
                      </a:lnTo>
                      <a:lnTo>
                        <a:pt x="980" y="124"/>
                      </a:lnTo>
                      <a:lnTo>
                        <a:pt x="984" y="122"/>
                      </a:lnTo>
                      <a:lnTo>
                        <a:pt x="984" y="122"/>
                      </a:lnTo>
                      <a:lnTo>
                        <a:pt x="999" y="119"/>
                      </a:lnTo>
                      <a:lnTo>
                        <a:pt x="1012" y="117"/>
                      </a:lnTo>
                      <a:lnTo>
                        <a:pt x="1027" y="116"/>
                      </a:lnTo>
                      <a:lnTo>
                        <a:pt x="1042" y="115"/>
                      </a:lnTo>
                      <a:lnTo>
                        <a:pt x="1070" y="116"/>
                      </a:lnTo>
                      <a:lnTo>
                        <a:pt x="1100" y="117"/>
                      </a:lnTo>
                      <a:lnTo>
                        <a:pt x="1128" y="117"/>
                      </a:lnTo>
                      <a:lnTo>
                        <a:pt x="1143" y="117"/>
                      </a:lnTo>
                      <a:lnTo>
                        <a:pt x="1157" y="115"/>
                      </a:lnTo>
                      <a:lnTo>
                        <a:pt x="1171" y="114"/>
                      </a:lnTo>
                      <a:lnTo>
                        <a:pt x="1184" y="110"/>
                      </a:lnTo>
                      <a:lnTo>
                        <a:pt x="1198" y="106"/>
                      </a:lnTo>
                      <a:lnTo>
                        <a:pt x="1212" y="99"/>
                      </a:lnTo>
                      <a:lnTo>
                        <a:pt x="1212" y="99"/>
                      </a:lnTo>
                      <a:lnTo>
                        <a:pt x="1212" y="98"/>
                      </a:lnTo>
                      <a:lnTo>
                        <a:pt x="1210" y="95"/>
                      </a:lnTo>
                      <a:lnTo>
                        <a:pt x="1204" y="89"/>
                      </a:lnTo>
                      <a:lnTo>
                        <a:pt x="1193" y="82"/>
                      </a:lnTo>
                      <a:lnTo>
                        <a:pt x="1183" y="76"/>
                      </a:lnTo>
                      <a:lnTo>
                        <a:pt x="1183" y="76"/>
                      </a:lnTo>
                      <a:lnTo>
                        <a:pt x="1172" y="72"/>
                      </a:lnTo>
                      <a:lnTo>
                        <a:pt x="1160" y="69"/>
                      </a:lnTo>
                      <a:lnTo>
                        <a:pt x="1148" y="69"/>
                      </a:lnTo>
                      <a:lnTo>
                        <a:pt x="1136" y="69"/>
                      </a:lnTo>
                      <a:lnTo>
                        <a:pt x="1111" y="69"/>
                      </a:lnTo>
                      <a:lnTo>
                        <a:pt x="1099" y="69"/>
                      </a:lnTo>
                      <a:lnTo>
                        <a:pt x="1086" y="67"/>
                      </a:lnTo>
                      <a:lnTo>
                        <a:pt x="1086" y="67"/>
                      </a:lnTo>
                      <a:lnTo>
                        <a:pt x="1075" y="64"/>
                      </a:lnTo>
                      <a:lnTo>
                        <a:pt x="1065" y="59"/>
                      </a:lnTo>
                      <a:lnTo>
                        <a:pt x="1056" y="53"/>
                      </a:lnTo>
                      <a:lnTo>
                        <a:pt x="1047" y="48"/>
                      </a:lnTo>
                      <a:lnTo>
                        <a:pt x="1027" y="35"/>
                      </a:lnTo>
                      <a:lnTo>
                        <a:pt x="1017" y="29"/>
                      </a:lnTo>
                      <a:lnTo>
                        <a:pt x="1007" y="25"/>
                      </a:lnTo>
                      <a:lnTo>
                        <a:pt x="1007" y="25"/>
                      </a:lnTo>
                      <a:lnTo>
                        <a:pt x="999" y="24"/>
                      </a:lnTo>
                      <a:lnTo>
                        <a:pt x="990" y="24"/>
                      </a:lnTo>
                      <a:lnTo>
                        <a:pt x="981" y="25"/>
                      </a:lnTo>
                      <a:lnTo>
                        <a:pt x="973" y="27"/>
                      </a:lnTo>
                      <a:lnTo>
                        <a:pt x="964" y="28"/>
                      </a:lnTo>
                      <a:lnTo>
                        <a:pt x="956" y="29"/>
                      </a:lnTo>
                      <a:lnTo>
                        <a:pt x="949" y="28"/>
                      </a:lnTo>
                      <a:lnTo>
                        <a:pt x="945" y="27"/>
                      </a:lnTo>
                      <a:lnTo>
                        <a:pt x="942" y="25"/>
                      </a:lnTo>
                      <a:lnTo>
                        <a:pt x="942" y="25"/>
                      </a:lnTo>
                      <a:lnTo>
                        <a:pt x="931" y="17"/>
                      </a:lnTo>
                      <a:lnTo>
                        <a:pt x="919" y="10"/>
                      </a:lnTo>
                      <a:lnTo>
                        <a:pt x="907" y="4"/>
                      </a:lnTo>
                      <a:lnTo>
                        <a:pt x="894" y="1"/>
                      </a:lnTo>
                      <a:lnTo>
                        <a:pt x="883" y="0"/>
                      </a:lnTo>
                      <a:lnTo>
                        <a:pt x="870" y="1"/>
                      </a:lnTo>
                      <a:lnTo>
                        <a:pt x="859" y="3"/>
                      </a:lnTo>
                      <a:lnTo>
                        <a:pt x="849" y="8"/>
                      </a:lnTo>
                      <a:lnTo>
                        <a:pt x="849" y="8"/>
                      </a:lnTo>
                      <a:lnTo>
                        <a:pt x="842" y="14"/>
                      </a:lnTo>
                      <a:lnTo>
                        <a:pt x="835" y="19"/>
                      </a:lnTo>
                      <a:lnTo>
                        <a:pt x="829" y="26"/>
                      </a:lnTo>
                      <a:lnTo>
                        <a:pt x="825" y="35"/>
                      </a:lnTo>
                      <a:lnTo>
                        <a:pt x="820" y="44"/>
                      </a:lnTo>
                      <a:lnTo>
                        <a:pt x="817" y="53"/>
                      </a:lnTo>
                      <a:lnTo>
                        <a:pt x="811" y="74"/>
                      </a:lnTo>
                      <a:lnTo>
                        <a:pt x="811" y="74"/>
                      </a:lnTo>
                      <a:lnTo>
                        <a:pt x="809" y="81"/>
                      </a:lnTo>
                      <a:lnTo>
                        <a:pt x="806" y="86"/>
                      </a:lnTo>
                      <a:lnTo>
                        <a:pt x="802" y="92"/>
                      </a:lnTo>
                      <a:lnTo>
                        <a:pt x="796" y="95"/>
                      </a:lnTo>
                      <a:lnTo>
                        <a:pt x="792" y="99"/>
                      </a:lnTo>
                      <a:lnTo>
                        <a:pt x="786" y="100"/>
                      </a:lnTo>
                      <a:lnTo>
                        <a:pt x="779" y="100"/>
                      </a:lnTo>
                      <a:lnTo>
                        <a:pt x="773" y="99"/>
                      </a:lnTo>
                      <a:lnTo>
                        <a:pt x="773" y="99"/>
                      </a:lnTo>
                      <a:lnTo>
                        <a:pt x="767" y="94"/>
                      </a:lnTo>
                      <a:lnTo>
                        <a:pt x="761" y="90"/>
                      </a:lnTo>
                      <a:lnTo>
                        <a:pt x="757" y="84"/>
                      </a:lnTo>
                      <a:lnTo>
                        <a:pt x="752" y="77"/>
                      </a:lnTo>
                      <a:lnTo>
                        <a:pt x="743" y="65"/>
                      </a:lnTo>
                      <a:lnTo>
                        <a:pt x="738" y="60"/>
                      </a:lnTo>
                      <a:lnTo>
                        <a:pt x="733" y="57"/>
                      </a:lnTo>
                      <a:lnTo>
                        <a:pt x="733" y="57"/>
                      </a:lnTo>
                      <a:lnTo>
                        <a:pt x="727" y="55"/>
                      </a:lnTo>
                      <a:lnTo>
                        <a:pt x="720" y="53"/>
                      </a:lnTo>
                      <a:lnTo>
                        <a:pt x="708" y="52"/>
                      </a:lnTo>
                      <a:lnTo>
                        <a:pt x="693" y="53"/>
                      </a:lnTo>
                      <a:lnTo>
                        <a:pt x="679" y="55"/>
                      </a:lnTo>
                      <a:lnTo>
                        <a:pt x="679" y="55"/>
                      </a:lnTo>
                      <a:lnTo>
                        <a:pt x="671" y="57"/>
                      </a:lnTo>
                      <a:lnTo>
                        <a:pt x="663" y="60"/>
                      </a:lnTo>
                      <a:lnTo>
                        <a:pt x="657" y="64"/>
                      </a:lnTo>
                      <a:lnTo>
                        <a:pt x="651" y="69"/>
                      </a:lnTo>
                      <a:lnTo>
                        <a:pt x="645" y="75"/>
                      </a:lnTo>
                      <a:lnTo>
                        <a:pt x="643" y="83"/>
                      </a:lnTo>
                      <a:lnTo>
                        <a:pt x="642" y="90"/>
                      </a:lnTo>
                      <a:lnTo>
                        <a:pt x="643" y="99"/>
                      </a:lnTo>
                      <a:lnTo>
                        <a:pt x="643" y="99"/>
                      </a:lnTo>
                      <a:lnTo>
                        <a:pt x="647" y="108"/>
                      </a:lnTo>
                      <a:lnTo>
                        <a:pt x="653" y="118"/>
                      </a:lnTo>
                      <a:lnTo>
                        <a:pt x="659" y="128"/>
                      </a:lnTo>
                      <a:lnTo>
                        <a:pt x="664" y="139"/>
                      </a:lnTo>
                      <a:lnTo>
                        <a:pt x="668" y="149"/>
                      </a:lnTo>
                      <a:lnTo>
                        <a:pt x="669" y="153"/>
                      </a:lnTo>
                      <a:lnTo>
                        <a:pt x="669" y="158"/>
                      </a:lnTo>
                      <a:lnTo>
                        <a:pt x="667" y="163"/>
                      </a:lnTo>
                      <a:lnTo>
                        <a:pt x="664" y="166"/>
                      </a:lnTo>
                      <a:lnTo>
                        <a:pt x="660" y="169"/>
                      </a:lnTo>
                      <a:lnTo>
                        <a:pt x="654" y="173"/>
                      </a:lnTo>
                      <a:lnTo>
                        <a:pt x="654" y="173"/>
                      </a:lnTo>
                      <a:lnTo>
                        <a:pt x="650" y="174"/>
                      </a:lnTo>
                      <a:lnTo>
                        <a:pt x="645" y="175"/>
                      </a:lnTo>
                      <a:lnTo>
                        <a:pt x="635" y="175"/>
                      </a:lnTo>
                      <a:lnTo>
                        <a:pt x="626" y="172"/>
                      </a:lnTo>
                      <a:lnTo>
                        <a:pt x="618" y="167"/>
                      </a:lnTo>
                      <a:lnTo>
                        <a:pt x="610" y="160"/>
                      </a:lnTo>
                      <a:lnTo>
                        <a:pt x="604" y="153"/>
                      </a:lnTo>
                      <a:lnTo>
                        <a:pt x="601" y="144"/>
                      </a:lnTo>
                      <a:lnTo>
                        <a:pt x="600" y="140"/>
                      </a:lnTo>
                      <a:lnTo>
                        <a:pt x="600" y="135"/>
                      </a:lnTo>
                      <a:lnTo>
                        <a:pt x="600" y="135"/>
                      </a:lnTo>
                      <a:lnTo>
                        <a:pt x="600" y="126"/>
                      </a:lnTo>
                      <a:lnTo>
                        <a:pt x="599" y="116"/>
                      </a:lnTo>
                      <a:lnTo>
                        <a:pt x="595" y="107"/>
                      </a:lnTo>
                      <a:lnTo>
                        <a:pt x="593" y="103"/>
                      </a:lnTo>
                      <a:lnTo>
                        <a:pt x="591" y="101"/>
                      </a:lnTo>
                      <a:lnTo>
                        <a:pt x="591" y="101"/>
                      </a:lnTo>
                      <a:lnTo>
                        <a:pt x="583" y="98"/>
                      </a:lnTo>
                      <a:lnTo>
                        <a:pt x="575" y="98"/>
                      </a:lnTo>
                      <a:lnTo>
                        <a:pt x="566" y="98"/>
                      </a:lnTo>
                      <a:lnTo>
                        <a:pt x="559" y="101"/>
                      </a:lnTo>
                      <a:lnTo>
                        <a:pt x="559" y="101"/>
                      </a:lnTo>
                      <a:lnTo>
                        <a:pt x="547" y="109"/>
                      </a:lnTo>
                      <a:lnTo>
                        <a:pt x="537" y="119"/>
                      </a:lnTo>
                      <a:lnTo>
                        <a:pt x="527" y="130"/>
                      </a:lnTo>
                      <a:lnTo>
                        <a:pt x="518" y="140"/>
                      </a:lnTo>
                      <a:lnTo>
                        <a:pt x="510" y="151"/>
                      </a:lnTo>
                      <a:lnTo>
                        <a:pt x="500" y="161"/>
                      </a:lnTo>
                      <a:lnTo>
                        <a:pt x="489" y="171"/>
                      </a:lnTo>
                      <a:lnTo>
                        <a:pt x="478" y="178"/>
                      </a:lnTo>
                      <a:lnTo>
                        <a:pt x="478" y="178"/>
                      </a:lnTo>
                      <a:lnTo>
                        <a:pt x="471" y="182"/>
                      </a:lnTo>
                      <a:lnTo>
                        <a:pt x="465" y="182"/>
                      </a:lnTo>
                      <a:lnTo>
                        <a:pt x="461" y="181"/>
                      </a:lnTo>
                      <a:lnTo>
                        <a:pt x="456" y="177"/>
                      </a:lnTo>
                      <a:lnTo>
                        <a:pt x="452" y="174"/>
                      </a:lnTo>
                      <a:lnTo>
                        <a:pt x="448" y="168"/>
                      </a:lnTo>
                      <a:lnTo>
                        <a:pt x="443" y="158"/>
                      </a:lnTo>
                      <a:lnTo>
                        <a:pt x="443" y="158"/>
                      </a:lnTo>
                      <a:lnTo>
                        <a:pt x="439" y="151"/>
                      </a:lnTo>
                      <a:lnTo>
                        <a:pt x="438" y="144"/>
                      </a:lnTo>
                      <a:lnTo>
                        <a:pt x="436" y="130"/>
                      </a:lnTo>
                      <a:lnTo>
                        <a:pt x="435" y="122"/>
                      </a:lnTo>
                      <a:lnTo>
                        <a:pt x="432" y="114"/>
                      </a:lnTo>
                      <a:lnTo>
                        <a:pt x="429" y="107"/>
                      </a:lnTo>
                      <a:lnTo>
                        <a:pt x="425" y="100"/>
                      </a:lnTo>
                      <a:lnTo>
                        <a:pt x="425" y="100"/>
                      </a:lnTo>
                      <a:lnTo>
                        <a:pt x="420" y="105"/>
                      </a:lnTo>
                      <a:lnTo>
                        <a:pt x="415" y="108"/>
                      </a:lnTo>
                      <a:lnTo>
                        <a:pt x="409" y="110"/>
                      </a:lnTo>
                      <a:lnTo>
                        <a:pt x="403" y="111"/>
                      </a:lnTo>
                      <a:lnTo>
                        <a:pt x="396" y="114"/>
                      </a:lnTo>
                      <a:lnTo>
                        <a:pt x="389" y="117"/>
                      </a:lnTo>
                      <a:lnTo>
                        <a:pt x="384" y="120"/>
                      </a:lnTo>
                      <a:lnTo>
                        <a:pt x="378" y="127"/>
                      </a:lnTo>
                      <a:lnTo>
                        <a:pt x="378" y="127"/>
                      </a:lnTo>
                      <a:lnTo>
                        <a:pt x="373" y="132"/>
                      </a:lnTo>
                      <a:lnTo>
                        <a:pt x="369" y="134"/>
                      </a:lnTo>
                      <a:lnTo>
                        <a:pt x="362" y="134"/>
                      </a:lnTo>
                      <a:lnTo>
                        <a:pt x="355" y="134"/>
                      </a:lnTo>
                      <a:lnTo>
                        <a:pt x="341" y="131"/>
                      </a:lnTo>
                      <a:lnTo>
                        <a:pt x="334" y="130"/>
                      </a:lnTo>
                      <a:lnTo>
                        <a:pt x="327" y="130"/>
                      </a:lnTo>
                      <a:lnTo>
                        <a:pt x="327" y="130"/>
                      </a:lnTo>
                      <a:lnTo>
                        <a:pt x="324" y="131"/>
                      </a:lnTo>
                      <a:lnTo>
                        <a:pt x="321" y="133"/>
                      </a:lnTo>
                      <a:lnTo>
                        <a:pt x="318" y="139"/>
                      </a:lnTo>
                      <a:lnTo>
                        <a:pt x="313" y="143"/>
                      </a:lnTo>
                      <a:lnTo>
                        <a:pt x="311" y="144"/>
                      </a:lnTo>
                      <a:lnTo>
                        <a:pt x="307" y="143"/>
                      </a:lnTo>
                      <a:lnTo>
                        <a:pt x="307" y="143"/>
                      </a:lnTo>
                      <a:lnTo>
                        <a:pt x="304" y="141"/>
                      </a:lnTo>
                      <a:lnTo>
                        <a:pt x="301" y="138"/>
                      </a:lnTo>
                      <a:lnTo>
                        <a:pt x="296" y="133"/>
                      </a:lnTo>
                      <a:lnTo>
                        <a:pt x="293" y="131"/>
                      </a:lnTo>
                      <a:lnTo>
                        <a:pt x="293" y="131"/>
                      </a:lnTo>
                      <a:lnTo>
                        <a:pt x="287" y="131"/>
                      </a:lnTo>
                      <a:lnTo>
                        <a:pt x="282" y="131"/>
                      </a:lnTo>
                      <a:lnTo>
                        <a:pt x="278" y="133"/>
                      </a:lnTo>
                      <a:lnTo>
                        <a:pt x="274" y="135"/>
                      </a:lnTo>
                      <a:lnTo>
                        <a:pt x="271" y="139"/>
                      </a:lnTo>
                      <a:lnTo>
                        <a:pt x="269" y="143"/>
                      </a:lnTo>
                      <a:lnTo>
                        <a:pt x="266" y="147"/>
                      </a:lnTo>
                      <a:lnTo>
                        <a:pt x="266" y="150"/>
                      </a:lnTo>
                      <a:lnTo>
                        <a:pt x="266" y="150"/>
                      </a:lnTo>
                      <a:lnTo>
                        <a:pt x="262" y="171"/>
                      </a:lnTo>
                      <a:lnTo>
                        <a:pt x="260" y="181"/>
                      </a:lnTo>
                      <a:lnTo>
                        <a:pt x="256" y="191"/>
                      </a:lnTo>
                      <a:lnTo>
                        <a:pt x="253" y="200"/>
                      </a:lnTo>
                      <a:lnTo>
                        <a:pt x="247" y="207"/>
                      </a:lnTo>
                      <a:lnTo>
                        <a:pt x="240" y="213"/>
                      </a:lnTo>
                      <a:lnTo>
                        <a:pt x="237" y="215"/>
                      </a:lnTo>
                      <a:lnTo>
                        <a:pt x="233" y="216"/>
                      </a:lnTo>
                      <a:lnTo>
                        <a:pt x="233" y="216"/>
                      </a:lnTo>
                      <a:lnTo>
                        <a:pt x="229" y="216"/>
                      </a:lnTo>
                      <a:lnTo>
                        <a:pt x="225" y="215"/>
                      </a:lnTo>
                      <a:lnTo>
                        <a:pt x="223" y="213"/>
                      </a:lnTo>
                      <a:lnTo>
                        <a:pt x="221" y="210"/>
                      </a:lnTo>
                      <a:lnTo>
                        <a:pt x="216" y="202"/>
                      </a:lnTo>
                      <a:lnTo>
                        <a:pt x="212" y="194"/>
                      </a:lnTo>
                      <a:lnTo>
                        <a:pt x="208" y="186"/>
                      </a:lnTo>
                      <a:lnTo>
                        <a:pt x="204" y="180"/>
                      </a:lnTo>
                      <a:lnTo>
                        <a:pt x="200" y="177"/>
                      </a:lnTo>
                      <a:lnTo>
                        <a:pt x="198" y="176"/>
                      </a:lnTo>
                      <a:lnTo>
                        <a:pt x="195" y="176"/>
                      </a:lnTo>
                      <a:lnTo>
                        <a:pt x="190" y="177"/>
                      </a:lnTo>
                      <a:lnTo>
                        <a:pt x="190" y="177"/>
                      </a:lnTo>
                      <a:lnTo>
                        <a:pt x="183" y="182"/>
                      </a:lnTo>
                      <a:lnTo>
                        <a:pt x="177" y="188"/>
                      </a:lnTo>
                      <a:lnTo>
                        <a:pt x="171" y="194"/>
                      </a:lnTo>
                      <a:lnTo>
                        <a:pt x="165" y="202"/>
                      </a:lnTo>
                      <a:lnTo>
                        <a:pt x="154" y="217"/>
                      </a:lnTo>
                      <a:lnTo>
                        <a:pt x="148" y="224"/>
                      </a:lnTo>
                      <a:lnTo>
                        <a:pt x="141" y="231"/>
                      </a:lnTo>
                      <a:lnTo>
                        <a:pt x="141" y="231"/>
                      </a:lnTo>
                      <a:lnTo>
                        <a:pt x="147" y="234"/>
                      </a:lnTo>
                      <a:lnTo>
                        <a:pt x="153" y="236"/>
                      </a:lnTo>
                      <a:lnTo>
                        <a:pt x="165" y="240"/>
                      </a:lnTo>
                      <a:lnTo>
                        <a:pt x="178" y="243"/>
                      </a:lnTo>
                      <a:lnTo>
                        <a:pt x="183" y="246"/>
                      </a:lnTo>
                      <a:lnTo>
                        <a:pt x="188" y="248"/>
                      </a:lnTo>
                      <a:lnTo>
                        <a:pt x="188" y="248"/>
                      </a:lnTo>
                      <a:lnTo>
                        <a:pt x="191" y="252"/>
                      </a:lnTo>
                      <a:lnTo>
                        <a:pt x="194" y="257"/>
                      </a:lnTo>
                      <a:lnTo>
                        <a:pt x="195" y="262"/>
                      </a:lnTo>
                      <a:lnTo>
                        <a:pt x="195" y="265"/>
                      </a:lnTo>
                      <a:lnTo>
                        <a:pt x="195" y="269"/>
                      </a:lnTo>
                      <a:lnTo>
                        <a:pt x="193" y="274"/>
                      </a:lnTo>
                      <a:lnTo>
                        <a:pt x="187" y="282"/>
                      </a:lnTo>
                      <a:lnTo>
                        <a:pt x="179" y="290"/>
                      </a:lnTo>
                      <a:lnTo>
                        <a:pt x="170" y="297"/>
                      </a:lnTo>
                      <a:lnTo>
                        <a:pt x="161" y="302"/>
                      </a:lnTo>
                      <a:lnTo>
                        <a:pt x="150" y="306"/>
                      </a:lnTo>
                      <a:lnTo>
                        <a:pt x="150" y="306"/>
                      </a:lnTo>
                      <a:lnTo>
                        <a:pt x="152" y="309"/>
                      </a:lnTo>
                      <a:lnTo>
                        <a:pt x="152" y="312"/>
                      </a:lnTo>
                      <a:lnTo>
                        <a:pt x="149" y="314"/>
                      </a:lnTo>
                      <a:lnTo>
                        <a:pt x="147" y="315"/>
                      </a:lnTo>
                      <a:lnTo>
                        <a:pt x="142" y="317"/>
                      </a:lnTo>
                      <a:lnTo>
                        <a:pt x="141" y="318"/>
                      </a:lnTo>
                      <a:lnTo>
                        <a:pt x="141" y="322"/>
                      </a:lnTo>
                      <a:lnTo>
                        <a:pt x="141" y="322"/>
                      </a:lnTo>
                      <a:lnTo>
                        <a:pt x="99" y="314"/>
                      </a:lnTo>
                      <a:lnTo>
                        <a:pt x="77" y="310"/>
                      </a:lnTo>
                      <a:lnTo>
                        <a:pt x="54" y="309"/>
                      </a:lnTo>
                      <a:lnTo>
                        <a:pt x="44" y="309"/>
                      </a:lnTo>
                      <a:lnTo>
                        <a:pt x="33" y="310"/>
                      </a:lnTo>
                      <a:lnTo>
                        <a:pt x="24" y="313"/>
                      </a:lnTo>
                      <a:lnTo>
                        <a:pt x="16" y="316"/>
                      </a:lnTo>
                      <a:lnTo>
                        <a:pt x="11" y="322"/>
                      </a:lnTo>
                      <a:lnTo>
                        <a:pt x="5" y="327"/>
                      </a:lnTo>
                      <a:lnTo>
                        <a:pt x="1" y="337"/>
                      </a:lnTo>
                      <a:lnTo>
                        <a:pt x="0" y="347"/>
                      </a:lnTo>
                      <a:lnTo>
                        <a:pt x="0" y="347"/>
                      </a:lnTo>
                      <a:lnTo>
                        <a:pt x="0" y="350"/>
                      </a:lnTo>
                      <a:lnTo>
                        <a:pt x="1" y="354"/>
                      </a:lnTo>
                      <a:lnTo>
                        <a:pt x="4" y="356"/>
                      </a:lnTo>
                      <a:lnTo>
                        <a:pt x="7" y="358"/>
                      </a:lnTo>
                      <a:lnTo>
                        <a:pt x="15" y="362"/>
                      </a:lnTo>
                      <a:lnTo>
                        <a:pt x="24" y="364"/>
                      </a:lnTo>
                      <a:lnTo>
                        <a:pt x="47" y="367"/>
                      </a:lnTo>
                      <a:lnTo>
                        <a:pt x="57" y="368"/>
                      </a:lnTo>
                      <a:lnTo>
                        <a:pt x="67" y="372"/>
                      </a:lnTo>
                      <a:lnTo>
                        <a:pt x="67" y="372"/>
                      </a:lnTo>
                      <a:lnTo>
                        <a:pt x="73" y="375"/>
                      </a:lnTo>
                      <a:lnTo>
                        <a:pt x="78" y="379"/>
                      </a:lnTo>
                      <a:lnTo>
                        <a:pt x="81" y="382"/>
                      </a:lnTo>
                      <a:lnTo>
                        <a:pt x="83" y="385"/>
                      </a:lnTo>
                      <a:lnTo>
                        <a:pt x="86" y="390"/>
                      </a:lnTo>
                      <a:lnTo>
                        <a:pt x="87" y="395"/>
                      </a:lnTo>
                      <a:lnTo>
                        <a:pt x="88" y="405"/>
                      </a:lnTo>
                      <a:lnTo>
                        <a:pt x="87" y="415"/>
                      </a:lnTo>
                      <a:lnTo>
                        <a:pt x="86" y="425"/>
                      </a:lnTo>
                      <a:lnTo>
                        <a:pt x="86" y="437"/>
                      </a:lnTo>
                      <a:lnTo>
                        <a:pt x="87" y="447"/>
                      </a:lnTo>
                      <a:lnTo>
                        <a:pt x="87" y="447"/>
                      </a:lnTo>
                      <a:lnTo>
                        <a:pt x="88" y="453"/>
                      </a:lnTo>
                      <a:lnTo>
                        <a:pt x="90" y="457"/>
                      </a:lnTo>
                      <a:lnTo>
                        <a:pt x="94" y="461"/>
                      </a:lnTo>
                      <a:lnTo>
                        <a:pt x="97" y="464"/>
                      </a:lnTo>
                      <a:lnTo>
                        <a:pt x="102" y="466"/>
                      </a:lnTo>
                      <a:lnTo>
                        <a:pt x="107" y="469"/>
                      </a:lnTo>
                      <a:lnTo>
                        <a:pt x="117" y="471"/>
                      </a:lnTo>
                      <a:lnTo>
                        <a:pt x="130" y="471"/>
                      </a:lnTo>
                      <a:lnTo>
                        <a:pt x="142" y="471"/>
                      </a:lnTo>
                      <a:lnTo>
                        <a:pt x="165" y="470"/>
                      </a:lnTo>
                      <a:lnTo>
                        <a:pt x="165" y="470"/>
                      </a:lnTo>
                      <a:lnTo>
                        <a:pt x="177" y="470"/>
                      </a:lnTo>
                      <a:lnTo>
                        <a:pt x="187" y="467"/>
                      </a:lnTo>
                      <a:lnTo>
                        <a:pt x="208" y="462"/>
                      </a:lnTo>
                      <a:lnTo>
                        <a:pt x="220" y="459"/>
                      </a:lnTo>
                      <a:lnTo>
                        <a:pt x="230" y="457"/>
                      </a:lnTo>
                      <a:lnTo>
                        <a:pt x="241" y="457"/>
                      </a:lnTo>
                      <a:lnTo>
                        <a:pt x="254" y="458"/>
                      </a:lnTo>
                      <a:lnTo>
                        <a:pt x="254" y="458"/>
                      </a:lnTo>
                      <a:lnTo>
                        <a:pt x="257" y="459"/>
                      </a:lnTo>
                      <a:lnTo>
                        <a:pt x="261" y="462"/>
                      </a:lnTo>
                      <a:lnTo>
                        <a:pt x="266" y="466"/>
                      </a:lnTo>
                      <a:lnTo>
                        <a:pt x="272" y="472"/>
                      </a:lnTo>
                      <a:lnTo>
                        <a:pt x="276" y="474"/>
                      </a:lnTo>
                      <a:lnTo>
                        <a:pt x="279" y="476"/>
                      </a:lnTo>
                      <a:lnTo>
                        <a:pt x="279" y="476"/>
                      </a:lnTo>
                      <a:lnTo>
                        <a:pt x="295" y="482"/>
                      </a:lnTo>
                      <a:lnTo>
                        <a:pt x="312" y="489"/>
                      </a:lnTo>
                      <a:lnTo>
                        <a:pt x="320" y="494"/>
                      </a:lnTo>
                      <a:lnTo>
                        <a:pt x="327" y="499"/>
                      </a:lnTo>
                      <a:lnTo>
                        <a:pt x="335" y="505"/>
                      </a:lnTo>
                      <a:lnTo>
                        <a:pt x="343" y="512"/>
                      </a:lnTo>
                      <a:lnTo>
                        <a:pt x="343" y="512"/>
                      </a:lnTo>
                      <a:lnTo>
                        <a:pt x="346" y="514"/>
                      </a:lnTo>
                      <a:lnTo>
                        <a:pt x="351" y="515"/>
                      </a:lnTo>
                      <a:lnTo>
                        <a:pt x="356" y="516"/>
                      </a:lnTo>
                      <a:lnTo>
                        <a:pt x="361" y="519"/>
                      </a:lnTo>
                      <a:lnTo>
                        <a:pt x="361" y="519"/>
                      </a:lnTo>
                      <a:lnTo>
                        <a:pt x="371" y="527"/>
                      </a:lnTo>
                      <a:lnTo>
                        <a:pt x="376" y="531"/>
                      </a:lnTo>
                      <a:lnTo>
                        <a:pt x="379" y="537"/>
                      </a:lnTo>
                      <a:lnTo>
                        <a:pt x="382" y="541"/>
                      </a:lnTo>
                      <a:lnTo>
                        <a:pt x="384" y="547"/>
                      </a:lnTo>
                      <a:lnTo>
                        <a:pt x="385" y="552"/>
                      </a:lnTo>
                      <a:lnTo>
                        <a:pt x="382" y="557"/>
                      </a:lnTo>
                      <a:lnTo>
                        <a:pt x="382" y="557"/>
                      </a:lnTo>
                      <a:lnTo>
                        <a:pt x="380" y="563"/>
                      </a:lnTo>
                      <a:lnTo>
                        <a:pt x="377" y="569"/>
                      </a:lnTo>
                      <a:lnTo>
                        <a:pt x="370" y="579"/>
                      </a:lnTo>
                      <a:lnTo>
                        <a:pt x="368" y="585"/>
                      </a:lnTo>
                      <a:lnTo>
                        <a:pt x="365" y="590"/>
                      </a:lnTo>
                      <a:lnTo>
                        <a:pt x="365" y="597"/>
                      </a:lnTo>
                      <a:lnTo>
                        <a:pt x="368" y="603"/>
                      </a:lnTo>
                      <a:lnTo>
                        <a:pt x="368" y="603"/>
                      </a:lnTo>
                      <a:lnTo>
                        <a:pt x="370" y="607"/>
                      </a:lnTo>
                      <a:lnTo>
                        <a:pt x="373" y="611"/>
                      </a:lnTo>
                      <a:lnTo>
                        <a:pt x="384" y="615"/>
                      </a:lnTo>
                      <a:lnTo>
                        <a:pt x="393" y="621"/>
                      </a:lnTo>
                      <a:lnTo>
                        <a:pt x="397" y="624"/>
                      </a:lnTo>
                      <a:lnTo>
                        <a:pt x="401" y="629"/>
                      </a:lnTo>
                      <a:lnTo>
                        <a:pt x="401" y="629"/>
                      </a:lnTo>
                      <a:lnTo>
                        <a:pt x="396" y="632"/>
                      </a:lnTo>
                      <a:lnTo>
                        <a:pt x="393" y="637"/>
                      </a:lnTo>
                      <a:lnTo>
                        <a:pt x="389" y="641"/>
                      </a:lnTo>
                      <a:lnTo>
                        <a:pt x="387" y="647"/>
                      </a:lnTo>
                      <a:lnTo>
                        <a:pt x="386" y="653"/>
                      </a:lnTo>
                      <a:lnTo>
                        <a:pt x="387" y="657"/>
                      </a:lnTo>
                      <a:lnTo>
                        <a:pt x="388" y="660"/>
                      </a:lnTo>
                      <a:lnTo>
                        <a:pt x="390" y="661"/>
                      </a:lnTo>
                      <a:lnTo>
                        <a:pt x="393" y="662"/>
                      </a:lnTo>
                      <a:lnTo>
                        <a:pt x="396" y="663"/>
                      </a:lnTo>
                      <a:lnTo>
                        <a:pt x="396" y="663"/>
                      </a:lnTo>
                      <a:lnTo>
                        <a:pt x="413" y="664"/>
                      </a:lnTo>
                      <a:lnTo>
                        <a:pt x="430" y="664"/>
                      </a:lnTo>
                      <a:lnTo>
                        <a:pt x="464" y="663"/>
                      </a:lnTo>
                      <a:lnTo>
                        <a:pt x="464" y="663"/>
                      </a:lnTo>
                      <a:lnTo>
                        <a:pt x="470" y="663"/>
                      </a:lnTo>
                      <a:lnTo>
                        <a:pt x="477" y="664"/>
                      </a:lnTo>
                      <a:lnTo>
                        <a:pt x="483" y="666"/>
                      </a:lnTo>
                      <a:lnTo>
                        <a:pt x="488" y="669"/>
                      </a:lnTo>
                      <a:lnTo>
                        <a:pt x="493" y="672"/>
                      </a:lnTo>
                      <a:lnTo>
                        <a:pt x="498" y="677"/>
                      </a:lnTo>
                      <a:lnTo>
                        <a:pt x="503" y="681"/>
                      </a:lnTo>
                      <a:lnTo>
                        <a:pt x="506" y="686"/>
                      </a:lnTo>
                      <a:lnTo>
                        <a:pt x="510" y="691"/>
                      </a:lnTo>
                      <a:lnTo>
                        <a:pt x="512" y="697"/>
                      </a:lnTo>
                      <a:lnTo>
                        <a:pt x="513" y="703"/>
                      </a:lnTo>
                      <a:lnTo>
                        <a:pt x="514" y="708"/>
                      </a:lnTo>
                      <a:lnTo>
                        <a:pt x="513" y="715"/>
                      </a:lnTo>
                      <a:lnTo>
                        <a:pt x="512" y="721"/>
                      </a:lnTo>
                      <a:lnTo>
                        <a:pt x="509" y="726"/>
                      </a:lnTo>
                      <a:lnTo>
                        <a:pt x="505" y="731"/>
                      </a:lnTo>
                      <a:lnTo>
                        <a:pt x="505" y="731"/>
                      </a:lnTo>
                      <a:lnTo>
                        <a:pt x="498" y="736"/>
                      </a:lnTo>
                      <a:lnTo>
                        <a:pt x="492" y="739"/>
                      </a:lnTo>
                      <a:lnTo>
                        <a:pt x="484" y="741"/>
                      </a:lnTo>
                      <a:lnTo>
                        <a:pt x="475" y="744"/>
                      </a:lnTo>
                      <a:lnTo>
                        <a:pt x="456" y="748"/>
                      </a:lnTo>
                      <a:lnTo>
                        <a:pt x="448" y="752"/>
                      </a:lnTo>
                      <a:lnTo>
                        <a:pt x="439" y="755"/>
                      </a:lnTo>
                      <a:lnTo>
                        <a:pt x="439" y="755"/>
                      </a:lnTo>
                      <a:lnTo>
                        <a:pt x="445" y="761"/>
                      </a:lnTo>
                      <a:lnTo>
                        <a:pt x="447" y="763"/>
                      </a:lnTo>
                      <a:lnTo>
                        <a:pt x="450" y="764"/>
                      </a:lnTo>
                      <a:lnTo>
                        <a:pt x="450" y="764"/>
                      </a:lnTo>
                      <a:lnTo>
                        <a:pt x="462" y="764"/>
                      </a:lnTo>
                      <a:lnTo>
                        <a:pt x="475" y="766"/>
                      </a:lnTo>
                      <a:lnTo>
                        <a:pt x="487" y="770"/>
                      </a:lnTo>
                      <a:lnTo>
                        <a:pt x="497" y="776"/>
                      </a:lnTo>
                      <a:lnTo>
                        <a:pt x="502" y="779"/>
                      </a:lnTo>
                      <a:lnTo>
                        <a:pt x="506" y="782"/>
                      </a:lnTo>
                      <a:lnTo>
                        <a:pt x="510" y="786"/>
                      </a:lnTo>
                      <a:lnTo>
                        <a:pt x="512" y="792"/>
                      </a:lnTo>
                      <a:lnTo>
                        <a:pt x="513" y="796"/>
                      </a:lnTo>
                      <a:lnTo>
                        <a:pt x="513" y="802"/>
                      </a:lnTo>
                      <a:lnTo>
                        <a:pt x="512" y="807"/>
                      </a:lnTo>
                      <a:lnTo>
                        <a:pt x="510" y="814"/>
                      </a:lnTo>
                      <a:lnTo>
                        <a:pt x="510" y="814"/>
                      </a:lnTo>
                      <a:lnTo>
                        <a:pt x="505" y="823"/>
                      </a:lnTo>
                      <a:lnTo>
                        <a:pt x="498" y="832"/>
                      </a:lnTo>
                      <a:lnTo>
                        <a:pt x="492" y="840"/>
                      </a:lnTo>
                      <a:lnTo>
                        <a:pt x="484" y="848"/>
                      </a:lnTo>
                      <a:lnTo>
                        <a:pt x="475" y="855"/>
                      </a:lnTo>
                      <a:lnTo>
                        <a:pt x="465" y="862"/>
                      </a:lnTo>
                      <a:lnTo>
                        <a:pt x="445" y="872"/>
                      </a:lnTo>
                      <a:lnTo>
                        <a:pt x="445" y="872"/>
                      </a:lnTo>
                      <a:lnTo>
                        <a:pt x="444" y="876"/>
                      </a:lnTo>
                      <a:lnTo>
                        <a:pt x="444" y="880"/>
                      </a:lnTo>
                      <a:lnTo>
                        <a:pt x="444" y="886"/>
                      </a:lnTo>
                      <a:lnTo>
                        <a:pt x="445" y="890"/>
                      </a:lnTo>
                      <a:lnTo>
                        <a:pt x="445" y="890"/>
                      </a:lnTo>
                      <a:lnTo>
                        <a:pt x="455" y="906"/>
                      </a:lnTo>
                      <a:lnTo>
                        <a:pt x="459" y="914"/>
                      </a:lnTo>
                      <a:lnTo>
                        <a:pt x="462" y="922"/>
                      </a:lnTo>
                      <a:lnTo>
                        <a:pt x="462" y="922"/>
                      </a:lnTo>
                      <a:lnTo>
                        <a:pt x="465" y="934"/>
                      </a:lnTo>
                      <a:lnTo>
                        <a:pt x="468" y="946"/>
                      </a:lnTo>
                      <a:lnTo>
                        <a:pt x="469" y="959"/>
                      </a:lnTo>
                      <a:lnTo>
                        <a:pt x="472" y="971"/>
                      </a:lnTo>
                      <a:lnTo>
                        <a:pt x="472" y="971"/>
                      </a:lnTo>
                      <a:lnTo>
                        <a:pt x="478" y="985"/>
                      </a:lnTo>
                      <a:lnTo>
                        <a:pt x="485" y="997"/>
                      </a:lnTo>
                      <a:lnTo>
                        <a:pt x="494" y="1009"/>
                      </a:lnTo>
                      <a:lnTo>
                        <a:pt x="503" y="1020"/>
                      </a:lnTo>
                      <a:lnTo>
                        <a:pt x="512" y="1033"/>
                      </a:lnTo>
                      <a:lnTo>
                        <a:pt x="521" y="1044"/>
                      </a:lnTo>
                      <a:lnTo>
                        <a:pt x="529" y="1058"/>
                      </a:lnTo>
                      <a:lnTo>
                        <a:pt x="535" y="1071"/>
                      </a:lnTo>
                      <a:lnTo>
                        <a:pt x="535" y="1071"/>
                      </a:lnTo>
                      <a:lnTo>
                        <a:pt x="538" y="1077"/>
                      </a:lnTo>
                      <a:lnTo>
                        <a:pt x="543" y="1082"/>
                      </a:lnTo>
                      <a:lnTo>
                        <a:pt x="548" y="1085"/>
                      </a:lnTo>
                      <a:lnTo>
                        <a:pt x="554" y="1088"/>
                      </a:lnTo>
                      <a:lnTo>
                        <a:pt x="566" y="1095"/>
                      </a:lnTo>
                      <a:lnTo>
                        <a:pt x="570" y="1100"/>
                      </a:lnTo>
                      <a:lnTo>
                        <a:pt x="574" y="1104"/>
                      </a:lnTo>
                      <a:lnTo>
                        <a:pt x="574" y="1104"/>
                      </a:lnTo>
                      <a:lnTo>
                        <a:pt x="584" y="1126"/>
                      </a:lnTo>
                      <a:lnTo>
                        <a:pt x="593" y="1147"/>
                      </a:lnTo>
                      <a:lnTo>
                        <a:pt x="593" y="1147"/>
                      </a:lnTo>
                      <a:lnTo>
                        <a:pt x="596" y="1154"/>
                      </a:lnTo>
                      <a:lnTo>
                        <a:pt x="602" y="1161"/>
                      </a:lnTo>
                      <a:lnTo>
                        <a:pt x="605" y="1163"/>
                      </a:lnTo>
                      <a:lnTo>
                        <a:pt x="609" y="1166"/>
                      </a:lnTo>
                      <a:lnTo>
                        <a:pt x="612" y="1167"/>
                      </a:lnTo>
                      <a:lnTo>
                        <a:pt x="616" y="1167"/>
                      </a:lnTo>
                      <a:lnTo>
                        <a:pt x="616" y="1167"/>
                      </a:lnTo>
                      <a:lnTo>
                        <a:pt x="627" y="1165"/>
                      </a:lnTo>
                      <a:lnTo>
                        <a:pt x="638" y="1163"/>
                      </a:lnTo>
                      <a:lnTo>
                        <a:pt x="649" y="1163"/>
                      </a:lnTo>
                      <a:lnTo>
                        <a:pt x="660" y="1165"/>
                      </a:lnTo>
                      <a:lnTo>
                        <a:pt x="660" y="1165"/>
                      </a:lnTo>
                      <a:lnTo>
                        <a:pt x="664" y="1168"/>
                      </a:lnTo>
                      <a:lnTo>
                        <a:pt x="668" y="1173"/>
                      </a:lnTo>
                      <a:lnTo>
                        <a:pt x="675" y="1183"/>
                      </a:lnTo>
                      <a:lnTo>
                        <a:pt x="678" y="1188"/>
                      </a:lnTo>
                      <a:lnTo>
                        <a:pt x="682" y="1192"/>
                      </a:lnTo>
                      <a:lnTo>
                        <a:pt x="684" y="1193"/>
                      </a:lnTo>
                      <a:lnTo>
                        <a:pt x="687" y="1193"/>
                      </a:lnTo>
                      <a:lnTo>
                        <a:pt x="690" y="1193"/>
                      </a:lnTo>
                      <a:lnTo>
                        <a:pt x="693" y="1191"/>
                      </a:lnTo>
                      <a:lnTo>
                        <a:pt x="693" y="1191"/>
                      </a:lnTo>
                      <a:lnTo>
                        <a:pt x="699" y="1187"/>
                      </a:lnTo>
                      <a:lnTo>
                        <a:pt x="704" y="1183"/>
                      </a:lnTo>
                      <a:lnTo>
                        <a:pt x="708" y="1176"/>
                      </a:lnTo>
                      <a:lnTo>
                        <a:pt x="712" y="1170"/>
                      </a:lnTo>
                      <a:lnTo>
                        <a:pt x="719" y="1155"/>
                      </a:lnTo>
                      <a:lnTo>
                        <a:pt x="726" y="1142"/>
                      </a:lnTo>
                      <a:lnTo>
                        <a:pt x="726" y="1142"/>
                      </a:lnTo>
                      <a:lnTo>
                        <a:pt x="733" y="1130"/>
                      </a:lnTo>
                      <a:lnTo>
                        <a:pt x="737" y="1118"/>
                      </a:lnTo>
                      <a:lnTo>
                        <a:pt x="746" y="1094"/>
                      </a:lnTo>
                      <a:lnTo>
                        <a:pt x="760" y="1043"/>
                      </a:lnTo>
                      <a:lnTo>
                        <a:pt x="768" y="1020"/>
                      </a:lnTo>
                      <a:lnTo>
                        <a:pt x="773" y="1009"/>
                      </a:lnTo>
                      <a:lnTo>
                        <a:pt x="779" y="998"/>
                      </a:lnTo>
                      <a:lnTo>
                        <a:pt x="786" y="989"/>
                      </a:lnTo>
                      <a:lnTo>
                        <a:pt x="794" y="980"/>
                      </a:lnTo>
                      <a:lnTo>
                        <a:pt x="803" y="972"/>
                      </a:lnTo>
                      <a:lnTo>
                        <a:pt x="813" y="967"/>
                      </a:lnTo>
                      <a:lnTo>
                        <a:pt x="813" y="967"/>
                      </a:lnTo>
                      <a:lnTo>
                        <a:pt x="852" y="948"/>
                      </a:lnTo>
                      <a:lnTo>
                        <a:pt x="870" y="939"/>
                      </a:lnTo>
                      <a:lnTo>
                        <a:pt x="879" y="934"/>
                      </a:lnTo>
                      <a:lnTo>
                        <a:pt x="887" y="928"/>
                      </a:lnTo>
                      <a:lnTo>
                        <a:pt x="887" y="928"/>
                      </a:lnTo>
                      <a:lnTo>
                        <a:pt x="896" y="920"/>
                      </a:lnTo>
                      <a:lnTo>
                        <a:pt x="903" y="911"/>
                      </a:lnTo>
                      <a:lnTo>
                        <a:pt x="917" y="890"/>
                      </a:lnTo>
                      <a:lnTo>
                        <a:pt x="924" y="879"/>
                      </a:lnTo>
                      <a:lnTo>
                        <a:pt x="932" y="870"/>
                      </a:lnTo>
                      <a:lnTo>
                        <a:pt x="940" y="860"/>
                      </a:lnTo>
                      <a:lnTo>
                        <a:pt x="950" y="852"/>
                      </a:lnTo>
                      <a:lnTo>
                        <a:pt x="950" y="852"/>
                      </a:lnTo>
                      <a:lnTo>
                        <a:pt x="956" y="847"/>
                      </a:lnTo>
                      <a:lnTo>
                        <a:pt x="962" y="845"/>
                      </a:lnTo>
                      <a:lnTo>
                        <a:pt x="976" y="840"/>
                      </a:lnTo>
                      <a:lnTo>
                        <a:pt x="990" y="836"/>
                      </a:lnTo>
                      <a:lnTo>
                        <a:pt x="1003" y="831"/>
                      </a:lnTo>
                      <a:lnTo>
                        <a:pt x="1003" y="831"/>
                      </a:lnTo>
                      <a:lnTo>
                        <a:pt x="1010" y="830"/>
                      </a:lnTo>
                      <a:lnTo>
                        <a:pt x="1017" y="830"/>
                      </a:lnTo>
                      <a:lnTo>
                        <a:pt x="1025" y="830"/>
                      </a:lnTo>
                      <a:lnTo>
                        <a:pt x="1032" y="830"/>
                      </a:lnTo>
                      <a:lnTo>
                        <a:pt x="1032" y="830"/>
                      </a:lnTo>
                      <a:lnTo>
                        <a:pt x="1048" y="826"/>
                      </a:lnTo>
                      <a:lnTo>
                        <a:pt x="1063" y="821"/>
                      </a:lnTo>
                      <a:lnTo>
                        <a:pt x="1077" y="815"/>
                      </a:lnTo>
                      <a:lnTo>
                        <a:pt x="1086" y="813"/>
                      </a:lnTo>
                      <a:lnTo>
                        <a:pt x="1096" y="812"/>
                      </a:lnTo>
                      <a:lnTo>
                        <a:pt x="1096" y="812"/>
                      </a:lnTo>
                      <a:lnTo>
                        <a:pt x="1109" y="809"/>
                      </a:lnTo>
                      <a:lnTo>
                        <a:pt x="1122" y="805"/>
                      </a:lnTo>
                      <a:lnTo>
                        <a:pt x="1135" y="799"/>
                      </a:lnTo>
                      <a:lnTo>
                        <a:pt x="1148" y="794"/>
                      </a:lnTo>
                      <a:lnTo>
                        <a:pt x="1159" y="786"/>
                      </a:lnTo>
                      <a:lnTo>
                        <a:pt x="1171" y="778"/>
                      </a:lnTo>
                      <a:lnTo>
                        <a:pt x="1182" y="769"/>
                      </a:lnTo>
                      <a:lnTo>
                        <a:pt x="1192" y="759"/>
                      </a:lnTo>
                      <a:lnTo>
                        <a:pt x="1192" y="759"/>
                      </a:lnTo>
                      <a:lnTo>
                        <a:pt x="1194" y="754"/>
                      </a:lnTo>
                      <a:lnTo>
                        <a:pt x="1196" y="747"/>
                      </a:lnTo>
                      <a:lnTo>
                        <a:pt x="1194" y="741"/>
                      </a:lnTo>
                      <a:lnTo>
                        <a:pt x="1192" y="736"/>
                      </a:lnTo>
                      <a:lnTo>
                        <a:pt x="1192" y="736"/>
                      </a:lnTo>
                      <a:lnTo>
                        <a:pt x="1188" y="729"/>
                      </a:lnTo>
                      <a:lnTo>
                        <a:pt x="1184" y="722"/>
                      </a:lnTo>
                      <a:lnTo>
                        <a:pt x="1181" y="715"/>
                      </a:lnTo>
                      <a:lnTo>
                        <a:pt x="1179" y="707"/>
                      </a:lnTo>
                      <a:lnTo>
                        <a:pt x="1175" y="693"/>
                      </a:lnTo>
                      <a:lnTo>
                        <a:pt x="1173" y="686"/>
                      </a:lnTo>
                      <a:lnTo>
                        <a:pt x="1169" y="679"/>
                      </a:lnTo>
                      <a:lnTo>
                        <a:pt x="1169" y="679"/>
                      </a:lnTo>
                      <a:lnTo>
                        <a:pt x="1173" y="685"/>
                      </a:lnTo>
                      <a:lnTo>
                        <a:pt x="1176" y="688"/>
                      </a:lnTo>
                      <a:lnTo>
                        <a:pt x="1184" y="696"/>
                      </a:lnTo>
                      <a:lnTo>
                        <a:pt x="1193" y="702"/>
                      </a:lnTo>
                      <a:lnTo>
                        <a:pt x="1205" y="706"/>
                      </a:lnTo>
                      <a:lnTo>
                        <a:pt x="1216" y="708"/>
                      </a:lnTo>
                      <a:lnTo>
                        <a:pt x="1226" y="710"/>
                      </a:lnTo>
                      <a:lnTo>
                        <a:pt x="1237" y="708"/>
                      </a:lnTo>
                      <a:lnTo>
                        <a:pt x="1246" y="706"/>
                      </a:lnTo>
                      <a:lnTo>
                        <a:pt x="1246" y="706"/>
                      </a:lnTo>
                      <a:lnTo>
                        <a:pt x="1248" y="704"/>
                      </a:lnTo>
                      <a:lnTo>
                        <a:pt x="1249" y="701"/>
                      </a:lnTo>
                      <a:lnTo>
                        <a:pt x="1249" y="696"/>
                      </a:lnTo>
                      <a:lnTo>
                        <a:pt x="1249" y="691"/>
                      </a:lnTo>
                      <a:lnTo>
                        <a:pt x="1247" y="680"/>
                      </a:lnTo>
                      <a:lnTo>
                        <a:pt x="1245" y="674"/>
                      </a:lnTo>
                      <a:lnTo>
                        <a:pt x="1242" y="670"/>
                      </a:lnTo>
                      <a:lnTo>
                        <a:pt x="1242" y="670"/>
                      </a:lnTo>
                      <a:lnTo>
                        <a:pt x="1234" y="658"/>
                      </a:lnTo>
                      <a:lnTo>
                        <a:pt x="1227" y="646"/>
                      </a:lnTo>
                      <a:lnTo>
                        <a:pt x="1222" y="633"/>
                      </a:lnTo>
                      <a:lnTo>
                        <a:pt x="1216" y="621"/>
                      </a:lnTo>
                      <a:lnTo>
                        <a:pt x="1213" y="610"/>
                      </a:lnTo>
                      <a:lnTo>
                        <a:pt x="1210" y="597"/>
                      </a:lnTo>
                      <a:lnTo>
                        <a:pt x="1209" y="586"/>
                      </a:lnTo>
                      <a:lnTo>
                        <a:pt x="1209" y="574"/>
                      </a:lnTo>
                      <a:lnTo>
                        <a:pt x="1209" y="574"/>
                      </a:lnTo>
                      <a:lnTo>
                        <a:pt x="1212" y="569"/>
                      </a:lnTo>
                      <a:lnTo>
                        <a:pt x="1215" y="562"/>
                      </a:lnTo>
                      <a:lnTo>
                        <a:pt x="1224" y="550"/>
                      </a:lnTo>
                      <a:lnTo>
                        <a:pt x="1229" y="544"/>
                      </a:lnTo>
                      <a:lnTo>
                        <a:pt x="1233" y="536"/>
                      </a:lnTo>
                      <a:lnTo>
                        <a:pt x="1238" y="528"/>
                      </a:lnTo>
                      <a:lnTo>
                        <a:pt x="1240" y="519"/>
                      </a:lnTo>
                      <a:lnTo>
                        <a:pt x="1240" y="519"/>
                      </a:lnTo>
                      <a:lnTo>
                        <a:pt x="1241" y="514"/>
                      </a:lnTo>
                      <a:lnTo>
                        <a:pt x="1243" y="512"/>
                      </a:lnTo>
                      <a:lnTo>
                        <a:pt x="1248" y="509"/>
                      </a:lnTo>
                      <a:lnTo>
                        <a:pt x="1251" y="508"/>
                      </a:lnTo>
                      <a:lnTo>
                        <a:pt x="1259" y="506"/>
                      </a:lnTo>
                      <a:lnTo>
                        <a:pt x="1263" y="504"/>
                      </a:lnTo>
                      <a:lnTo>
                        <a:pt x="1266" y="501"/>
                      </a:lnTo>
                      <a:lnTo>
                        <a:pt x="1266" y="501"/>
                      </a:lnTo>
                      <a:lnTo>
                        <a:pt x="1268" y="495"/>
                      </a:lnTo>
                      <a:lnTo>
                        <a:pt x="1270" y="488"/>
                      </a:lnTo>
                      <a:lnTo>
                        <a:pt x="1268" y="480"/>
                      </a:lnTo>
                      <a:lnTo>
                        <a:pt x="1267" y="476"/>
                      </a:lnTo>
                      <a:lnTo>
                        <a:pt x="1266" y="474"/>
                      </a:lnTo>
                      <a:lnTo>
                        <a:pt x="1266" y="474"/>
                      </a:lnTo>
                      <a:lnTo>
                        <a:pt x="1258" y="467"/>
                      </a:lnTo>
                      <a:lnTo>
                        <a:pt x="1249" y="461"/>
                      </a:lnTo>
                      <a:lnTo>
                        <a:pt x="1246" y="457"/>
                      </a:lnTo>
                      <a:lnTo>
                        <a:pt x="1243" y="453"/>
                      </a:lnTo>
                      <a:lnTo>
                        <a:pt x="1243" y="449"/>
                      </a:lnTo>
                      <a:lnTo>
                        <a:pt x="1245" y="443"/>
                      </a:lnTo>
                      <a:lnTo>
                        <a:pt x="1245" y="443"/>
                      </a:lnTo>
                      <a:lnTo>
                        <a:pt x="1267" y="408"/>
                      </a:lnTo>
                      <a:lnTo>
                        <a:pt x="1280" y="391"/>
                      </a:lnTo>
                      <a:lnTo>
                        <a:pt x="1295" y="374"/>
                      </a:lnTo>
                      <a:lnTo>
                        <a:pt x="1295" y="374"/>
                      </a:lnTo>
                      <a:lnTo>
                        <a:pt x="1297" y="371"/>
                      </a:lnTo>
                      <a:lnTo>
                        <a:pt x="1298" y="368"/>
                      </a:lnTo>
                      <a:lnTo>
                        <a:pt x="1299" y="360"/>
                      </a:lnTo>
                      <a:lnTo>
                        <a:pt x="1299" y="352"/>
                      </a:lnTo>
                      <a:lnTo>
                        <a:pt x="1298" y="345"/>
                      </a:lnTo>
                      <a:lnTo>
                        <a:pt x="1297" y="335"/>
                      </a:lnTo>
                      <a:lnTo>
                        <a:pt x="1297" y="327"/>
                      </a:lnTo>
                      <a:lnTo>
                        <a:pt x="1297" y="321"/>
                      </a:lnTo>
                      <a:lnTo>
                        <a:pt x="1298" y="317"/>
                      </a:lnTo>
                      <a:lnTo>
                        <a:pt x="1300" y="314"/>
                      </a:lnTo>
                      <a:lnTo>
                        <a:pt x="1300" y="314"/>
                      </a:lnTo>
                      <a:lnTo>
                        <a:pt x="1314" y="296"/>
                      </a:lnTo>
                      <a:lnTo>
                        <a:pt x="1330" y="279"/>
                      </a:lnTo>
                      <a:lnTo>
                        <a:pt x="1345" y="262"/>
                      </a:lnTo>
                      <a:lnTo>
                        <a:pt x="1362" y="247"/>
                      </a:lnTo>
                      <a:lnTo>
                        <a:pt x="1396" y="216"/>
                      </a:lnTo>
                      <a:lnTo>
                        <a:pt x="1430" y="186"/>
                      </a:lnTo>
                      <a:lnTo>
                        <a:pt x="1430" y="186"/>
                      </a:lnTo>
                      <a:lnTo>
                        <a:pt x="1433" y="185"/>
                      </a:lnTo>
                      <a:lnTo>
                        <a:pt x="1437" y="185"/>
                      </a:lnTo>
                      <a:lnTo>
                        <a:pt x="1440" y="185"/>
                      </a:lnTo>
                      <a:lnTo>
                        <a:pt x="1442" y="184"/>
                      </a:lnTo>
                      <a:lnTo>
                        <a:pt x="1442" y="184"/>
                      </a:lnTo>
                      <a:lnTo>
                        <a:pt x="1445" y="181"/>
                      </a:lnTo>
                      <a:lnTo>
                        <a:pt x="1449" y="177"/>
                      </a:lnTo>
                      <a:lnTo>
                        <a:pt x="1457" y="171"/>
                      </a:lnTo>
                      <a:lnTo>
                        <a:pt x="1461" y="168"/>
                      </a:lnTo>
                      <a:lnTo>
                        <a:pt x="1463" y="165"/>
                      </a:lnTo>
                      <a:lnTo>
                        <a:pt x="1464" y="161"/>
                      </a:lnTo>
                      <a:lnTo>
                        <a:pt x="1462" y="157"/>
                      </a:lnTo>
                      <a:lnTo>
                        <a:pt x="1462" y="157"/>
                      </a:lnTo>
                      <a:lnTo>
                        <a:pt x="1458" y="153"/>
                      </a:lnTo>
                      <a:lnTo>
                        <a:pt x="1456" y="151"/>
                      </a:lnTo>
                      <a:lnTo>
                        <a:pt x="1453" y="150"/>
                      </a:lnTo>
                      <a:lnTo>
                        <a:pt x="1450" y="149"/>
                      </a:lnTo>
                      <a:lnTo>
                        <a:pt x="1444" y="150"/>
                      </a:lnTo>
                      <a:lnTo>
                        <a:pt x="1437" y="151"/>
                      </a:lnTo>
                      <a:lnTo>
                        <a:pt x="1423" y="158"/>
                      </a:lnTo>
                      <a:lnTo>
                        <a:pt x="1416" y="161"/>
                      </a:lnTo>
                      <a:lnTo>
                        <a:pt x="1409" y="164"/>
                      </a:lnTo>
                      <a:lnTo>
                        <a:pt x="1409" y="164"/>
                      </a:lnTo>
                      <a:lnTo>
                        <a:pt x="1403" y="165"/>
                      </a:lnTo>
                      <a:lnTo>
                        <a:pt x="1397" y="163"/>
                      </a:lnTo>
                      <a:lnTo>
                        <a:pt x="1392" y="159"/>
                      </a:lnTo>
                      <a:lnTo>
                        <a:pt x="1388" y="156"/>
                      </a:lnTo>
                      <a:lnTo>
                        <a:pt x="1382" y="151"/>
                      </a:lnTo>
                      <a:lnTo>
                        <a:pt x="1378" y="148"/>
                      </a:lnTo>
                      <a:lnTo>
                        <a:pt x="1372" y="146"/>
                      </a:lnTo>
                      <a:lnTo>
                        <a:pt x="1365" y="144"/>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39" name="Group 222"/>
              <p:cNvGrpSpPr/>
              <p:nvPr/>
            </p:nvGrpSpPr>
            <p:grpSpPr>
              <a:xfrm>
                <a:off x="6489219" y="1602058"/>
                <a:ext cx="3554527" cy="1429374"/>
                <a:chOff x="1936749" y="1898650"/>
                <a:chExt cx="3130550" cy="1258885"/>
              </a:xfrm>
              <a:grpFill/>
            </p:grpSpPr>
            <p:sp>
              <p:nvSpPr>
                <p:cNvPr id="51" name="Freeform: Shape 234"/>
                <p:cNvSpPr/>
                <p:nvPr/>
              </p:nvSpPr>
              <p:spPr bwMode="auto">
                <a:xfrm>
                  <a:off x="4138613" y="2660650"/>
                  <a:ext cx="61913" cy="219075"/>
                </a:xfrm>
                <a:custGeom>
                  <a:avLst/>
                  <a:gdLst>
                    <a:gd name="T0" fmla="*/ 0 w 79"/>
                    <a:gd name="T1" fmla="*/ 247 h 276"/>
                    <a:gd name="T2" fmla="*/ 3 w 79"/>
                    <a:gd name="T3" fmla="*/ 251 h 276"/>
                    <a:gd name="T4" fmla="*/ 9 w 79"/>
                    <a:gd name="T5" fmla="*/ 253 h 276"/>
                    <a:gd name="T6" fmla="*/ 9 w 79"/>
                    <a:gd name="T7" fmla="*/ 257 h 276"/>
                    <a:gd name="T8" fmla="*/ 10 w 79"/>
                    <a:gd name="T9" fmla="*/ 262 h 276"/>
                    <a:gd name="T10" fmla="*/ 11 w 79"/>
                    <a:gd name="T11" fmla="*/ 263 h 276"/>
                    <a:gd name="T12" fmla="*/ 17 w 79"/>
                    <a:gd name="T13" fmla="*/ 263 h 276"/>
                    <a:gd name="T14" fmla="*/ 18 w 79"/>
                    <a:gd name="T15" fmla="*/ 263 h 276"/>
                    <a:gd name="T16" fmla="*/ 19 w 79"/>
                    <a:gd name="T17" fmla="*/ 267 h 276"/>
                    <a:gd name="T18" fmla="*/ 19 w 79"/>
                    <a:gd name="T19" fmla="*/ 272 h 276"/>
                    <a:gd name="T20" fmla="*/ 26 w 79"/>
                    <a:gd name="T21" fmla="*/ 274 h 276"/>
                    <a:gd name="T22" fmla="*/ 36 w 79"/>
                    <a:gd name="T23" fmla="*/ 276 h 276"/>
                    <a:gd name="T24" fmla="*/ 41 w 79"/>
                    <a:gd name="T25" fmla="*/ 274 h 276"/>
                    <a:gd name="T26" fmla="*/ 41 w 79"/>
                    <a:gd name="T27" fmla="*/ 272 h 276"/>
                    <a:gd name="T28" fmla="*/ 47 w 79"/>
                    <a:gd name="T29" fmla="*/ 238 h 276"/>
                    <a:gd name="T30" fmla="*/ 53 w 79"/>
                    <a:gd name="T31" fmla="*/ 217 h 276"/>
                    <a:gd name="T32" fmla="*/ 63 w 79"/>
                    <a:gd name="T33" fmla="*/ 205 h 276"/>
                    <a:gd name="T34" fmla="*/ 73 w 79"/>
                    <a:gd name="T35" fmla="*/ 199 h 276"/>
                    <a:gd name="T36" fmla="*/ 79 w 79"/>
                    <a:gd name="T37" fmla="*/ 197 h 276"/>
                    <a:gd name="T38" fmla="*/ 64 w 79"/>
                    <a:gd name="T39" fmla="*/ 134 h 276"/>
                    <a:gd name="T40" fmla="*/ 56 w 79"/>
                    <a:gd name="T41" fmla="*/ 71 h 276"/>
                    <a:gd name="T42" fmla="*/ 55 w 79"/>
                    <a:gd name="T43" fmla="*/ 66 h 276"/>
                    <a:gd name="T44" fmla="*/ 48 w 79"/>
                    <a:gd name="T45" fmla="*/ 49 h 276"/>
                    <a:gd name="T46" fmla="*/ 44 w 79"/>
                    <a:gd name="T47" fmla="*/ 38 h 276"/>
                    <a:gd name="T48" fmla="*/ 46 w 79"/>
                    <a:gd name="T49" fmla="*/ 26 h 276"/>
                    <a:gd name="T50" fmla="*/ 48 w 79"/>
                    <a:gd name="T51" fmla="*/ 13 h 276"/>
                    <a:gd name="T52" fmla="*/ 49 w 79"/>
                    <a:gd name="T53" fmla="*/ 0 h 276"/>
                    <a:gd name="T54" fmla="*/ 30 w 79"/>
                    <a:gd name="T55" fmla="*/ 15 h 276"/>
                    <a:gd name="T56" fmla="*/ 28 w 79"/>
                    <a:gd name="T57" fmla="*/ 21 h 276"/>
                    <a:gd name="T58" fmla="*/ 22 w 79"/>
                    <a:gd name="T59" fmla="*/ 34 h 276"/>
                    <a:gd name="T60" fmla="*/ 13 w 79"/>
                    <a:gd name="T61" fmla="*/ 47 h 276"/>
                    <a:gd name="T62" fmla="*/ 11 w 79"/>
                    <a:gd name="T63" fmla="*/ 51 h 276"/>
                    <a:gd name="T64" fmla="*/ 9 w 79"/>
                    <a:gd name="T65" fmla="*/ 85 h 276"/>
                    <a:gd name="T66" fmla="*/ 10 w 79"/>
                    <a:gd name="T67" fmla="*/ 152 h 276"/>
                    <a:gd name="T68" fmla="*/ 8 w 79"/>
                    <a:gd name="T69" fmla="*/ 187 h 276"/>
                    <a:gd name="T70" fmla="*/ 5 w 79"/>
                    <a:gd name="T71" fmla="*/ 201 h 276"/>
                    <a:gd name="T72" fmla="*/ 0 w 79"/>
                    <a:gd name="T73" fmla="*/ 232 h 276"/>
                    <a:gd name="T74" fmla="*/ 0 w 79"/>
                    <a:gd name="T75" fmla="*/ 24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 h="276">
                      <a:moveTo>
                        <a:pt x="0" y="247"/>
                      </a:moveTo>
                      <a:lnTo>
                        <a:pt x="0" y="247"/>
                      </a:lnTo>
                      <a:lnTo>
                        <a:pt x="1" y="250"/>
                      </a:lnTo>
                      <a:lnTo>
                        <a:pt x="3" y="251"/>
                      </a:lnTo>
                      <a:lnTo>
                        <a:pt x="6" y="253"/>
                      </a:lnTo>
                      <a:lnTo>
                        <a:pt x="9" y="253"/>
                      </a:lnTo>
                      <a:lnTo>
                        <a:pt x="9" y="253"/>
                      </a:lnTo>
                      <a:lnTo>
                        <a:pt x="9" y="257"/>
                      </a:lnTo>
                      <a:lnTo>
                        <a:pt x="9" y="260"/>
                      </a:lnTo>
                      <a:lnTo>
                        <a:pt x="10" y="262"/>
                      </a:lnTo>
                      <a:lnTo>
                        <a:pt x="10" y="262"/>
                      </a:lnTo>
                      <a:lnTo>
                        <a:pt x="11" y="263"/>
                      </a:lnTo>
                      <a:lnTo>
                        <a:pt x="15" y="263"/>
                      </a:lnTo>
                      <a:lnTo>
                        <a:pt x="17" y="263"/>
                      </a:lnTo>
                      <a:lnTo>
                        <a:pt x="18" y="263"/>
                      </a:lnTo>
                      <a:lnTo>
                        <a:pt x="18" y="263"/>
                      </a:lnTo>
                      <a:lnTo>
                        <a:pt x="19" y="265"/>
                      </a:lnTo>
                      <a:lnTo>
                        <a:pt x="19" y="267"/>
                      </a:lnTo>
                      <a:lnTo>
                        <a:pt x="19" y="270"/>
                      </a:lnTo>
                      <a:lnTo>
                        <a:pt x="19" y="272"/>
                      </a:lnTo>
                      <a:lnTo>
                        <a:pt x="19" y="272"/>
                      </a:lnTo>
                      <a:lnTo>
                        <a:pt x="26" y="274"/>
                      </a:lnTo>
                      <a:lnTo>
                        <a:pt x="33" y="276"/>
                      </a:lnTo>
                      <a:lnTo>
                        <a:pt x="36" y="276"/>
                      </a:lnTo>
                      <a:lnTo>
                        <a:pt x="39" y="275"/>
                      </a:lnTo>
                      <a:lnTo>
                        <a:pt x="41" y="274"/>
                      </a:lnTo>
                      <a:lnTo>
                        <a:pt x="41" y="272"/>
                      </a:lnTo>
                      <a:lnTo>
                        <a:pt x="41" y="272"/>
                      </a:lnTo>
                      <a:lnTo>
                        <a:pt x="44" y="249"/>
                      </a:lnTo>
                      <a:lnTo>
                        <a:pt x="47" y="238"/>
                      </a:lnTo>
                      <a:lnTo>
                        <a:pt x="49" y="226"/>
                      </a:lnTo>
                      <a:lnTo>
                        <a:pt x="53" y="217"/>
                      </a:lnTo>
                      <a:lnTo>
                        <a:pt x="59" y="208"/>
                      </a:lnTo>
                      <a:lnTo>
                        <a:pt x="63" y="205"/>
                      </a:lnTo>
                      <a:lnTo>
                        <a:pt x="67" y="201"/>
                      </a:lnTo>
                      <a:lnTo>
                        <a:pt x="73" y="199"/>
                      </a:lnTo>
                      <a:lnTo>
                        <a:pt x="79" y="197"/>
                      </a:lnTo>
                      <a:lnTo>
                        <a:pt x="79" y="197"/>
                      </a:lnTo>
                      <a:lnTo>
                        <a:pt x="69" y="166"/>
                      </a:lnTo>
                      <a:lnTo>
                        <a:pt x="64" y="134"/>
                      </a:lnTo>
                      <a:lnTo>
                        <a:pt x="59" y="104"/>
                      </a:lnTo>
                      <a:lnTo>
                        <a:pt x="56" y="71"/>
                      </a:lnTo>
                      <a:lnTo>
                        <a:pt x="56" y="71"/>
                      </a:lnTo>
                      <a:lnTo>
                        <a:pt x="55" y="66"/>
                      </a:lnTo>
                      <a:lnTo>
                        <a:pt x="52" y="60"/>
                      </a:lnTo>
                      <a:lnTo>
                        <a:pt x="48" y="49"/>
                      </a:lnTo>
                      <a:lnTo>
                        <a:pt x="47" y="43"/>
                      </a:lnTo>
                      <a:lnTo>
                        <a:pt x="44" y="38"/>
                      </a:lnTo>
                      <a:lnTo>
                        <a:pt x="44" y="32"/>
                      </a:lnTo>
                      <a:lnTo>
                        <a:pt x="46" y="26"/>
                      </a:lnTo>
                      <a:lnTo>
                        <a:pt x="46" y="26"/>
                      </a:lnTo>
                      <a:lnTo>
                        <a:pt x="48" y="13"/>
                      </a:lnTo>
                      <a:lnTo>
                        <a:pt x="49" y="0"/>
                      </a:lnTo>
                      <a:lnTo>
                        <a:pt x="49" y="0"/>
                      </a:lnTo>
                      <a:lnTo>
                        <a:pt x="19" y="0"/>
                      </a:lnTo>
                      <a:lnTo>
                        <a:pt x="30" y="15"/>
                      </a:lnTo>
                      <a:lnTo>
                        <a:pt x="30" y="15"/>
                      </a:lnTo>
                      <a:lnTo>
                        <a:pt x="28" y="21"/>
                      </a:lnTo>
                      <a:lnTo>
                        <a:pt x="26" y="26"/>
                      </a:lnTo>
                      <a:lnTo>
                        <a:pt x="22" y="34"/>
                      </a:lnTo>
                      <a:lnTo>
                        <a:pt x="15" y="42"/>
                      </a:lnTo>
                      <a:lnTo>
                        <a:pt x="13" y="47"/>
                      </a:lnTo>
                      <a:lnTo>
                        <a:pt x="11" y="51"/>
                      </a:lnTo>
                      <a:lnTo>
                        <a:pt x="11" y="51"/>
                      </a:lnTo>
                      <a:lnTo>
                        <a:pt x="10" y="68"/>
                      </a:lnTo>
                      <a:lnTo>
                        <a:pt x="9" y="85"/>
                      </a:lnTo>
                      <a:lnTo>
                        <a:pt x="9" y="118"/>
                      </a:lnTo>
                      <a:lnTo>
                        <a:pt x="10" y="152"/>
                      </a:lnTo>
                      <a:lnTo>
                        <a:pt x="9" y="170"/>
                      </a:lnTo>
                      <a:lnTo>
                        <a:pt x="8" y="187"/>
                      </a:lnTo>
                      <a:lnTo>
                        <a:pt x="8" y="187"/>
                      </a:lnTo>
                      <a:lnTo>
                        <a:pt x="5" y="201"/>
                      </a:lnTo>
                      <a:lnTo>
                        <a:pt x="2" y="216"/>
                      </a:lnTo>
                      <a:lnTo>
                        <a:pt x="0" y="232"/>
                      </a:lnTo>
                      <a:lnTo>
                        <a:pt x="0" y="239"/>
                      </a:lnTo>
                      <a:lnTo>
                        <a:pt x="0" y="247"/>
                      </a:lnTo>
                      <a:lnTo>
                        <a:pt x="0" y="24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2" name="Freeform: Shape 235"/>
                <p:cNvSpPr/>
                <p:nvPr/>
              </p:nvSpPr>
              <p:spPr bwMode="auto">
                <a:xfrm>
                  <a:off x="1936749" y="1898650"/>
                  <a:ext cx="3130550" cy="1258885"/>
                </a:xfrm>
                <a:custGeom>
                  <a:avLst/>
                  <a:gdLst>
                    <a:gd name="T0" fmla="*/ 3551 w 3943"/>
                    <a:gd name="T1" fmla="*/ 358 h 1588"/>
                    <a:gd name="T2" fmla="*/ 3385 w 3943"/>
                    <a:gd name="T3" fmla="*/ 366 h 1588"/>
                    <a:gd name="T4" fmla="*/ 3131 w 3943"/>
                    <a:gd name="T5" fmla="*/ 331 h 1588"/>
                    <a:gd name="T6" fmla="*/ 2972 w 3943"/>
                    <a:gd name="T7" fmla="*/ 304 h 1588"/>
                    <a:gd name="T8" fmla="*/ 2893 w 3943"/>
                    <a:gd name="T9" fmla="*/ 290 h 1588"/>
                    <a:gd name="T10" fmla="*/ 2797 w 3943"/>
                    <a:gd name="T11" fmla="*/ 240 h 1588"/>
                    <a:gd name="T12" fmla="*/ 2716 w 3943"/>
                    <a:gd name="T13" fmla="*/ 307 h 1588"/>
                    <a:gd name="T14" fmla="*/ 2560 w 3943"/>
                    <a:gd name="T15" fmla="*/ 314 h 1588"/>
                    <a:gd name="T16" fmla="*/ 2467 w 3943"/>
                    <a:gd name="T17" fmla="*/ 245 h 1588"/>
                    <a:gd name="T18" fmla="*/ 2303 w 3943"/>
                    <a:gd name="T19" fmla="*/ 249 h 1588"/>
                    <a:gd name="T20" fmla="*/ 2054 w 3943"/>
                    <a:gd name="T21" fmla="*/ 197 h 1588"/>
                    <a:gd name="T22" fmla="*/ 2019 w 3943"/>
                    <a:gd name="T23" fmla="*/ 154 h 1588"/>
                    <a:gd name="T24" fmla="*/ 1915 w 3943"/>
                    <a:gd name="T25" fmla="*/ 6 h 1588"/>
                    <a:gd name="T26" fmla="*/ 1715 w 3943"/>
                    <a:gd name="T27" fmla="*/ 76 h 1588"/>
                    <a:gd name="T28" fmla="*/ 1506 w 3943"/>
                    <a:gd name="T29" fmla="*/ 119 h 1588"/>
                    <a:gd name="T30" fmla="*/ 1390 w 3943"/>
                    <a:gd name="T31" fmla="*/ 210 h 1588"/>
                    <a:gd name="T32" fmla="*/ 1326 w 3943"/>
                    <a:gd name="T33" fmla="*/ 325 h 1588"/>
                    <a:gd name="T34" fmla="*/ 1235 w 3943"/>
                    <a:gd name="T35" fmla="*/ 280 h 1588"/>
                    <a:gd name="T36" fmla="*/ 1137 w 3943"/>
                    <a:gd name="T37" fmla="*/ 250 h 1588"/>
                    <a:gd name="T38" fmla="*/ 1205 w 3943"/>
                    <a:gd name="T39" fmla="*/ 419 h 1588"/>
                    <a:gd name="T40" fmla="*/ 1249 w 3943"/>
                    <a:gd name="T41" fmla="*/ 575 h 1588"/>
                    <a:gd name="T42" fmla="*/ 1128 w 3943"/>
                    <a:gd name="T43" fmla="*/ 505 h 1588"/>
                    <a:gd name="T44" fmla="*/ 1075 w 3943"/>
                    <a:gd name="T45" fmla="*/ 347 h 1588"/>
                    <a:gd name="T46" fmla="*/ 983 w 3943"/>
                    <a:gd name="T47" fmla="*/ 298 h 1588"/>
                    <a:gd name="T48" fmla="*/ 971 w 3943"/>
                    <a:gd name="T49" fmla="*/ 422 h 1588"/>
                    <a:gd name="T50" fmla="*/ 770 w 3943"/>
                    <a:gd name="T51" fmla="*/ 422 h 1588"/>
                    <a:gd name="T52" fmla="*/ 671 w 3943"/>
                    <a:gd name="T53" fmla="*/ 432 h 1588"/>
                    <a:gd name="T54" fmla="*/ 563 w 3943"/>
                    <a:gd name="T55" fmla="*/ 434 h 1588"/>
                    <a:gd name="T56" fmla="*/ 414 w 3943"/>
                    <a:gd name="T57" fmla="*/ 512 h 1588"/>
                    <a:gd name="T58" fmla="*/ 348 w 3943"/>
                    <a:gd name="T59" fmla="*/ 423 h 1588"/>
                    <a:gd name="T60" fmla="*/ 377 w 3943"/>
                    <a:gd name="T61" fmla="*/ 543 h 1588"/>
                    <a:gd name="T62" fmla="*/ 355 w 3943"/>
                    <a:gd name="T63" fmla="*/ 578 h 1588"/>
                    <a:gd name="T64" fmla="*/ 291 w 3943"/>
                    <a:gd name="T65" fmla="*/ 575 h 1588"/>
                    <a:gd name="T66" fmla="*/ 161 w 3943"/>
                    <a:gd name="T67" fmla="*/ 590 h 1588"/>
                    <a:gd name="T68" fmla="*/ 290 w 3943"/>
                    <a:gd name="T69" fmla="*/ 511 h 1588"/>
                    <a:gd name="T70" fmla="*/ 151 w 3943"/>
                    <a:gd name="T71" fmla="*/ 405 h 1588"/>
                    <a:gd name="T72" fmla="*/ 57 w 3943"/>
                    <a:gd name="T73" fmla="*/ 450 h 1588"/>
                    <a:gd name="T74" fmla="*/ 91 w 3943"/>
                    <a:gd name="T75" fmla="*/ 660 h 1588"/>
                    <a:gd name="T76" fmla="*/ 1 w 3943"/>
                    <a:gd name="T77" fmla="*/ 931 h 1588"/>
                    <a:gd name="T78" fmla="*/ 154 w 3943"/>
                    <a:gd name="T79" fmla="*/ 1102 h 1588"/>
                    <a:gd name="T80" fmla="*/ 217 w 3943"/>
                    <a:gd name="T81" fmla="*/ 1277 h 1588"/>
                    <a:gd name="T82" fmla="*/ 330 w 3943"/>
                    <a:gd name="T83" fmla="*/ 1378 h 1588"/>
                    <a:gd name="T84" fmla="*/ 484 w 3943"/>
                    <a:gd name="T85" fmla="*/ 1489 h 1588"/>
                    <a:gd name="T86" fmla="*/ 749 w 3943"/>
                    <a:gd name="T87" fmla="*/ 1516 h 1588"/>
                    <a:gd name="T88" fmla="*/ 1010 w 3943"/>
                    <a:gd name="T89" fmla="*/ 1524 h 1588"/>
                    <a:gd name="T90" fmla="*/ 1175 w 3943"/>
                    <a:gd name="T91" fmla="*/ 1463 h 1588"/>
                    <a:gd name="T92" fmla="*/ 1364 w 3943"/>
                    <a:gd name="T93" fmla="*/ 1293 h 1588"/>
                    <a:gd name="T94" fmla="*/ 1509 w 3943"/>
                    <a:gd name="T95" fmla="*/ 1177 h 1588"/>
                    <a:gd name="T96" fmla="*/ 1801 w 3943"/>
                    <a:gd name="T97" fmla="*/ 1101 h 1588"/>
                    <a:gd name="T98" fmla="*/ 2037 w 3943"/>
                    <a:gd name="T99" fmla="*/ 1163 h 1588"/>
                    <a:gd name="T100" fmla="*/ 2341 w 3943"/>
                    <a:gd name="T101" fmla="*/ 1047 h 1588"/>
                    <a:gd name="T102" fmla="*/ 2578 w 3943"/>
                    <a:gd name="T103" fmla="*/ 1174 h 1588"/>
                    <a:gd name="T104" fmla="*/ 2751 w 3943"/>
                    <a:gd name="T105" fmla="*/ 1120 h 1588"/>
                    <a:gd name="T106" fmla="*/ 2664 w 3943"/>
                    <a:gd name="T107" fmla="*/ 935 h 1588"/>
                    <a:gd name="T108" fmla="*/ 2955 w 3943"/>
                    <a:gd name="T109" fmla="*/ 788 h 1588"/>
                    <a:gd name="T110" fmla="*/ 3183 w 3943"/>
                    <a:gd name="T111" fmla="*/ 707 h 1588"/>
                    <a:gd name="T112" fmla="*/ 3342 w 3943"/>
                    <a:gd name="T113" fmla="*/ 680 h 1588"/>
                    <a:gd name="T114" fmla="*/ 3183 w 3943"/>
                    <a:gd name="T115" fmla="*/ 894 h 1588"/>
                    <a:gd name="T116" fmla="*/ 3265 w 3943"/>
                    <a:gd name="T117" fmla="*/ 958 h 1588"/>
                    <a:gd name="T118" fmla="*/ 3400 w 3943"/>
                    <a:gd name="T119" fmla="*/ 751 h 1588"/>
                    <a:gd name="T120" fmla="*/ 3655 w 3943"/>
                    <a:gd name="T121" fmla="*/ 641 h 1588"/>
                    <a:gd name="T122" fmla="*/ 3736 w 3943"/>
                    <a:gd name="T123" fmla="*/ 531 h 1588"/>
                    <a:gd name="T124" fmla="*/ 3917 w 3943"/>
                    <a:gd name="T125" fmla="*/ 479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43" h="1588">
                      <a:moveTo>
                        <a:pt x="3917" y="479"/>
                      </a:moveTo>
                      <a:lnTo>
                        <a:pt x="3917" y="479"/>
                      </a:lnTo>
                      <a:lnTo>
                        <a:pt x="3910" y="477"/>
                      </a:lnTo>
                      <a:lnTo>
                        <a:pt x="3902" y="474"/>
                      </a:lnTo>
                      <a:lnTo>
                        <a:pt x="3887" y="472"/>
                      </a:lnTo>
                      <a:lnTo>
                        <a:pt x="3872" y="471"/>
                      </a:lnTo>
                      <a:lnTo>
                        <a:pt x="3856" y="470"/>
                      </a:lnTo>
                      <a:lnTo>
                        <a:pt x="3841" y="469"/>
                      </a:lnTo>
                      <a:lnTo>
                        <a:pt x="3826" y="467"/>
                      </a:lnTo>
                      <a:lnTo>
                        <a:pt x="3818" y="465"/>
                      </a:lnTo>
                      <a:lnTo>
                        <a:pt x="3812" y="463"/>
                      </a:lnTo>
                      <a:lnTo>
                        <a:pt x="3806" y="459"/>
                      </a:lnTo>
                      <a:lnTo>
                        <a:pt x="3800" y="455"/>
                      </a:lnTo>
                      <a:lnTo>
                        <a:pt x="3800" y="455"/>
                      </a:lnTo>
                      <a:lnTo>
                        <a:pt x="3791" y="449"/>
                      </a:lnTo>
                      <a:lnTo>
                        <a:pt x="3781" y="444"/>
                      </a:lnTo>
                      <a:lnTo>
                        <a:pt x="3770" y="439"/>
                      </a:lnTo>
                      <a:lnTo>
                        <a:pt x="3761" y="434"/>
                      </a:lnTo>
                      <a:lnTo>
                        <a:pt x="3753" y="429"/>
                      </a:lnTo>
                      <a:lnTo>
                        <a:pt x="3750" y="425"/>
                      </a:lnTo>
                      <a:lnTo>
                        <a:pt x="3748" y="422"/>
                      </a:lnTo>
                      <a:lnTo>
                        <a:pt x="3745" y="417"/>
                      </a:lnTo>
                      <a:lnTo>
                        <a:pt x="3745" y="412"/>
                      </a:lnTo>
                      <a:lnTo>
                        <a:pt x="3745" y="406"/>
                      </a:lnTo>
                      <a:lnTo>
                        <a:pt x="3746" y="399"/>
                      </a:lnTo>
                      <a:lnTo>
                        <a:pt x="3746" y="399"/>
                      </a:lnTo>
                      <a:lnTo>
                        <a:pt x="3723" y="391"/>
                      </a:lnTo>
                      <a:lnTo>
                        <a:pt x="3699" y="384"/>
                      </a:lnTo>
                      <a:lnTo>
                        <a:pt x="3675" y="380"/>
                      </a:lnTo>
                      <a:lnTo>
                        <a:pt x="3650" y="376"/>
                      </a:lnTo>
                      <a:lnTo>
                        <a:pt x="3601" y="368"/>
                      </a:lnTo>
                      <a:lnTo>
                        <a:pt x="3576" y="364"/>
                      </a:lnTo>
                      <a:lnTo>
                        <a:pt x="3551" y="358"/>
                      </a:lnTo>
                      <a:lnTo>
                        <a:pt x="3551" y="358"/>
                      </a:lnTo>
                      <a:lnTo>
                        <a:pt x="3545" y="356"/>
                      </a:lnTo>
                      <a:lnTo>
                        <a:pt x="3538" y="353"/>
                      </a:lnTo>
                      <a:lnTo>
                        <a:pt x="3526" y="346"/>
                      </a:lnTo>
                      <a:lnTo>
                        <a:pt x="3526" y="346"/>
                      </a:lnTo>
                      <a:lnTo>
                        <a:pt x="3521" y="345"/>
                      </a:lnTo>
                      <a:lnTo>
                        <a:pt x="3516" y="343"/>
                      </a:lnTo>
                      <a:lnTo>
                        <a:pt x="3511" y="343"/>
                      </a:lnTo>
                      <a:lnTo>
                        <a:pt x="3506" y="343"/>
                      </a:lnTo>
                      <a:lnTo>
                        <a:pt x="3502" y="345"/>
                      </a:lnTo>
                      <a:lnTo>
                        <a:pt x="3498" y="347"/>
                      </a:lnTo>
                      <a:lnTo>
                        <a:pt x="3492" y="353"/>
                      </a:lnTo>
                      <a:lnTo>
                        <a:pt x="3485" y="361"/>
                      </a:lnTo>
                      <a:lnTo>
                        <a:pt x="3481" y="368"/>
                      </a:lnTo>
                      <a:lnTo>
                        <a:pt x="3478" y="379"/>
                      </a:lnTo>
                      <a:lnTo>
                        <a:pt x="3478" y="389"/>
                      </a:lnTo>
                      <a:lnTo>
                        <a:pt x="3478" y="389"/>
                      </a:lnTo>
                      <a:lnTo>
                        <a:pt x="3473" y="390"/>
                      </a:lnTo>
                      <a:lnTo>
                        <a:pt x="3470" y="391"/>
                      </a:lnTo>
                      <a:lnTo>
                        <a:pt x="3462" y="395"/>
                      </a:lnTo>
                      <a:lnTo>
                        <a:pt x="3459" y="396"/>
                      </a:lnTo>
                      <a:lnTo>
                        <a:pt x="3455" y="397"/>
                      </a:lnTo>
                      <a:lnTo>
                        <a:pt x="3453" y="396"/>
                      </a:lnTo>
                      <a:lnTo>
                        <a:pt x="3450" y="394"/>
                      </a:lnTo>
                      <a:lnTo>
                        <a:pt x="3450" y="394"/>
                      </a:lnTo>
                      <a:lnTo>
                        <a:pt x="3444" y="384"/>
                      </a:lnTo>
                      <a:lnTo>
                        <a:pt x="3437" y="378"/>
                      </a:lnTo>
                      <a:lnTo>
                        <a:pt x="3429" y="372"/>
                      </a:lnTo>
                      <a:lnTo>
                        <a:pt x="3421" y="368"/>
                      </a:lnTo>
                      <a:lnTo>
                        <a:pt x="3412" y="366"/>
                      </a:lnTo>
                      <a:lnTo>
                        <a:pt x="3404" y="365"/>
                      </a:lnTo>
                      <a:lnTo>
                        <a:pt x="3395" y="365"/>
                      </a:lnTo>
                      <a:lnTo>
                        <a:pt x="3385" y="366"/>
                      </a:lnTo>
                      <a:lnTo>
                        <a:pt x="3367" y="368"/>
                      </a:lnTo>
                      <a:lnTo>
                        <a:pt x="3347" y="372"/>
                      </a:lnTo>
                      <a:lnTo>
                        <a:pt x="3329" y="375"/>
                      </a:lnTo>
                      <a:lnTo>
                        <a:pt x="3320" y="376"/>
                      </a:lnTo>
                      <a:lnTo>
                        <a:pt x="3311" y="376"/>
                      </a:lnTo>
                      <a:lnTo>
                        <a:pt x="3311" y="376"/>
                      </a:lnTo>
                      <a:lnTo>
                        <a:pt x="3303" y="375"/>
                      </a:lnTo>
                      <a:lnTo>
                        <a:pt x="3295" y="373"/>
                      </a:lnTo>
                      <a:lnTo>
                        <a:pt x="3277" y="370"/>
                      </a:lnTo>
                      <a:lnTo>
                        <a:pt x="3277" y="370"/>
                      </a:lnTo>
                      <a:lnTo>
                        <a:pt x="3274" y="368"/>
                      </a:lnTo>
                      <a:lnTo>
                        <a:pt x="3272" y="366"/>
                      </a:lnTo>
                      <a:lnTo>
                        <a:pt x="3271" y="361"/>
                      </a:lnTo>
                      <a:lnTo>
                        <a:pt x="3270" y="358"/>
                      </a:lnTo>
                      <a:lnTo>
                        <a:pt x="3268" y="356"/>
                      </a:lnTo>
                      <a:lnTo>
                        <a:pt x="3265" y="354"/>
                      </a:lnTo>
                      <a:lnTo>
                        <a:pt x="3262" y="354"/>
                      </a:lnTo>
                      <a:lnTo>
                        <a:pt x="3262" y="354"/>
                      </a:lnTo>
                      <a:lnTo>
                        <a:pt x="3263" y="339"/>
                      </a:lnTo>
                      <a:lnTo>
                        <a:pt x="3262" y="332"/>
                      </a:lnTo>
                      <a:lnTo>
                        <a:pt x="3261" y="325"/>
                      </a:lnTo>
                      <a:lnTo>
                        <a:pt x="3260" y="320"/>
                      </a:lnTo>
                      <a:lnTo>
                        <a:pt x="3256" y="314"/>
                      </a:lnTo>
                      <a:lnTo>
                        <a:pt x="3252" y="309"/>
                      </a:lnTo>
                      <a:lnTo>
                        <a:pt x="3246" y="306"/>
                      </a:lnTo>
                      <a:lnTo>
                        <a:pt x="3246" y="306"/>
                      </a:lnTo>
                      <a:lnTo>
                        <a:pt x="3241" y="305"/>
                      </a:lnTo>
                      <a:lnTo>
                        <a:pt x="3236" y="305"/>
                      </a:lnTo>
                      <a:lnTo>
                        <a:pt x="3229" y="305"/>
                      </a:lnTo>
                      <a:lnTo>
                        <a:pt x="3223" y="306"/>
                      </a:lnTo>
                      <a:lnTo>
                        <a:pt x="3211" y="309"/>
                      </a:lnTo>
                      <a:lnTo>
                        <a:pt x="3198" y="314"/>
                      </a:lnTo>
                      <a:lnTo>
                        <a:pt x="3131" y="331"/>
                      </a:lnTo>
                      <a:lnTo>
                        <a:pt x="3131" y="331"/>
                      </a:lnTo>
                      <a:lnTo>
                        <a:pt x="3129" y="329"/>
                      </a:lnTo>
                      <a:lnTo>
                        <a:pt x="3128" y="326"/>
                      </a:lnTo>
                      <a:lnTo>
                        <a:pt x="3124" y="325"/>
                      </a:lnTo>
                      <a:lnTo>
                        <a:pt x="3121" y="325"/>
                      </a:lnTo>
                      <a:lnTo>
                        <a:pt x="3121" y="325"/>
                      </a:lnTo>
                      <a:lnTo>
                        <a:pt x="3122" y="321"/>
                      </a:lnTo>
                      <a:lnTo>
                        <a:pt x="3122" y="317"/>
                      </a:lnTo>
                      <a:lnTo>
                        <a:pt x="3121" y="316"/>
                      </a:lnTo>
                      <a:lnTo>
                        <a:pt x="3121" y="316"/>
                      </a:lnTo>
                      <a:lnTo>
                        <a:pt x="3116" y="315"/>
                      </a:lnTo>
                      <a:lnTo>
                        <a:pt x="3112" y="314"/>
                      </a:lnTo>
                      <a:lnTo>
                        <a:pt x="3102" y="313"/>
                      </a:lnTo>
                      <a:lnTo>
                        <a:pt x="3091" y="314"/>
                      </a:lnTo>
                      <a:lnTo>
                        <a:pt x="3081" y="315"/>
                      </a:lnTo>
                      <a:lnTo>
                        <a:pt x="3072" y="316"/>
                      </a:lnTo>
                      <a:lnTo>
                        <a:pt x="3063" y="317"/>
                      </a:lnTo>
                      <a:lnTo>
                        <a:pt x="3054" y="316"/>
                      </a:lnTo>
                      <a:lnTo>
                        <a:pt x="3049" y="314"/>
                      </a:lnTo>
                      <a:lnTo>
                        <a:pt x="3046" y="313"/>
                      </a:lnTo>
                      <a:lnTo>
                        <a:pt x="3046" y="313"/>
                      </a:lnTo>
                      <a:lnTo>
                        <a:pt x="3040" y="309"/>
                      </a:lnTo>
                      <a:lnTo>
                        <a:pt x="3036" y="308"/>
                      </a:lnTo>
                      <a:lnTo>
                        <a:pt x="3027" y="307"/>
                      </a:lnTo>
                      <a:lnTo>
                        <a:pt x="3016" y="307"/>
                      </a:lnTo>
                      <a:lnTo>
                        <a:pt x="3006" y="309"/>
                      </a:lnTo>
                      <a:lnTo>
                        <a:pt x="2997" y="310"/>
                      </a:lnTo>
                      <a:lnTo>
                        <a:pt x="2988" y="310"/>
                      </a:lnTo>
                      <a:lnTo>
                        <a:pt x="2983" y="310"/>
                      </a:lnTo>
                      <a:lnTo>
                        <a:pt x="2979" y="309"/>
                      </a:lnTo>
                      <a:lnTo>
                        <a:pt x="2975" y="307"/>
                      </a:lnTo>
                      <a:lnTo>
                        <a:pt x="2972" y="304"/>
                      </a:lnTo>
                      <a:lnTo>
                        <a:pt x="2972" y="304"/>
                      </a:lnTo>
                      <a:lnTo>
                        <a:pt x="2970" y="300"/>
                      </a:lnTo>
                      <a:lnTo>
                        <a:pt x="2971" y="298"/>
                      </a:lnTo>
                      <a:lnTo>
                        <a:pt x="2972" y="295"/>
                      </a:lnTo>
                      <a:lnTo>
                        <a:pt x="2974" y="291"/>
                      </a:lnTo>
                      <a:lnTo>
                        <a:pt x="2980" y="283"/>
                      </a:lnTo>
                      <a:lnTo>
                        <a:pt x="2982" y="280"/>
                      </a:lnTo>
                      <a:lnTo>
                        <a:pt x="2983" y="275"/>
                      </a:lnTo>
                      <a:lnTo>
                        <a:pt x="2983" y="275"/>
                      </a:lnTo>
                      <a:lnTo>
                        <a:pt x="2982" y="273"/>
                      </a:lnTo>
                      <a:lnTo>
                        <a:pt x="2980" y="270"/>
                      </a:lnTo>
                      <a:lnTo>
                        <a:pt x="2978" y="267"/>
                      </a:lnTo>
                      <a:lnTo>
                        <a:pt x="2974" y="266"/>
                      </a:lnTo>
                      <a:lnTo>
                        <a:pt x="2974" y="266"/>
                      </a:lnTo>
                      <a:lnTo>
                        <a:pt x="2962" y="267"/>
                      </a:lnTo>
                      <a:lnTo>
                        <a:pt x="2956" y="267"/>
                      </a:lnTo>
                      <a:lnTo>
                        <a:pt x="2951" y="266"/>
                      </a:lnTo>
                      <a:lnTo>
                        <a:pt x="2947" y="265"/>
                      </a:lnTo>
                      <a:lnTo>
                        <a:pt x="2943" y="262"/>
                      </a:lnTo>
                      <a:lnTo>
                        <a:pt x="2938" y="258"/>
                      </a:lnTo>
                      <a:lnTo>
                        <a:pt x="2933" y="252"/>
                      </a:lnTo>
                      <a:lnTo>
                        <a:pt x="2933" y="252"/>
                      </a:lnTo>
                      <a:lnTo>
                        <a:pt x="2930" y="250"/>
                      </a:lnTo>
                      <a:lnTo>
                        <a:pt x="2926" y="249"/>
                      </a:lnTo>
                      <a:lnTo>
                        <a:pt x="2922" y="250"/>
                      </a:lnTo>
                      <a:lnTo>
                        <a:pt x="2917" y="251"/>
                      </a:lnTo>
                      <a:lnTo>
                        <a:pt x="2907" y="255"/>
                      </a:lnTo>
                      <a:lnTo>
                        <a:pt x="2901" y="256"/>
                      </a:lnTo>
                      <a:lnTo>
                        <a:pt x="2896" y="255"/>
                      </a:lnTo>
                      <a:lnTo>
                        <a:pt x="2896" y="255"/>
                      </a:lnTo>
                      <a:lnTo>
                        <a:pt x="2897" y="270"/>
                      </a:lnTo>
                      <a:lnTo>
                        <a:pt x="2897" y="276"/>
                      </a:lnTo>
                      <a:lnTo>
                        <a:pt x="2896" y="283"/>
                      </a:lnTo>
                      <a:lnTo>
                        <a:pt x="2893" y="290"/>
                      </a:lnTo>
                      <a:lnTo>
                        <a:pt x="2891" y="296"/>
                      </a:lnTo>
                      <a:lnTo>
                        <a:pt x="2887" y="300"/>
                      </a:lnTo>
                      <a:lnTo>
                        <a:pt x="2881" y="304"/>
                      </a:lnTo>
                      <a:lnTo>
                        <a:pt x="2881" y="304"/>
                      </a:lnTo>
                      <a:lnTo>
                        <a:pt x="2874" y="306"/>
                      </a:lnTo>
                      <a:lnTo>
                        <a:pt x="2867" y="307"/>
                      </a:lnTo>
                      <a:lnTo>
                        <a:pt x="2862" y="307"/>
                      </a:lnTo>
                      <a:lnTo>
                        <a:pt x="2856" y="305"/>
                      </a:lnTo>
                      <a:lnTo>
                        <a:pt x="2851" y="301"/>
                      </a:lnTo>
                      <a:lnTo>
                        <a:pt x="2848" y="296"/>
                      </a:lnTo>
                      <a:lnTo>
                        <a:pt x="2847" y="289"/>
                      </a:lnTo>
                      <a:lnTo>
                        <a:pt x="2848" y="281"/>
                      </a:lnTo>
                      <a:lnTo>
                        <a:pt x="2848" y="281"/>
                      </a:lnTo>
                      <a:lnTo>
                        <a:pt x="2849" y="278"/>
                      </a:lnTo>
                      <a:lnTo>
                        <a:pt x="2851" y="276"/>
                      </a:lnTo>
                      <a:lnTo>
                        <a:pt x="2854" y="275"/>
                      </a:lnTo>
                      <a:lnTo>
                        <a:pt x="2857" y="275"/>
                      </a:lnTo>
                      <a:lnTo>
                        <a:pt x="2857" y="275"/>
                      </a:lnTo>
                      <a:lnTo>
                        <a:pt x="2858" y="268"/>
                      </a:lnTo>
                      <a:lnTo>
                        <a:pt x="2857" y="260"/>
                      </a:lnTo>
                      <a:lnTo>
                        <a:pt x="2855" y="254"/>
                      </a:lnTo>
                      <a:lnTo>
                        <a:pt x="2851" y="248"/>
                      </a:lnTo>
                      <a:lnTo>
                        <a:pt x="2847" y="243"/>
                      </a:lnTo>
                      <a:lnTo>
                        <a:pt x="2843" y="240"/>
                      </a:lnTo>
                      <a:lnTo>
                        <a:pt x="2839" y="239"/>
                      </a:lnTo>
                      <a:lnTo>
                        <a:pt x="2835" y="240"/>
                      </a:lnTo>
                      <a:lnTo>
                        <a:pt x="2835" y="240"/>
                      </a:lnTo>
                      <a:lnTo>
                        <a:pt x="2830" y="242"/>
                      </a:lnTo>
                      <a:lnTo>
                        <a:pt x="2825" y="245"/>
                      </a:lnTo>
                      <a:lnTo>
                        <a:pt x="2821" y="246"/>
                      </a:lnTo>
                      <a:lnTo>
                        <a:pt x="2815" y="246"/>
                      </a:lnTo>
                      <a:lnTo>
                        <a:pt x="2806" y="243"/>
                      </a:lnTo>
                      <a:lnTo>
                        <a:pt x="2797" y="240"/>
                      </a:lnTo>
                      <a:lnTo>
                        <a:pt x="2788" y="235"/>
                      </a:lnTo>
                      <a:lnTo>
                        <a:pt x="2779" y="232"/>
                      </a:lnTo>
                      <a:lnTo>
                        <a:pt x="2769" y="230"/>
                      </a:lnTo>
                      <a:lnTo>
                        <a:pt x="2764" y="231"/>
                      </a:lnTo>
                      <a:lnTo>
                        <a:pt x="2759" y="231"/>
                      </a:lnTo>
                      <a:lnTo>
                        <a:pt x="2759" y="231"/>
                      </a:lnTo>
                      <a:lnTo>
                        <a:pt x="2758" y="232"/>
                      </a:lnTo>
                      <a:lnTo>
                        <a:pt x="2758" y="233"/>
                      </a:lnTo>
                      <a:lnTo>
                        <a:pt x="2759" y="234"/>
                      </a:lnTo>
                      <a:lnTo>
                        <a:pt x="2762" y="235"/>
                      </a:lnTo>
                      <a:lnTo>
                        <a:pt x="2762" y="235"/>
                      </a:lnTo>
                      <a:lnTo>
                        <a:pt x="2764" y="235"/>
                      </a:lnTo>
                      <a:lnTo>
                        <a:pt x="2764" y="235"/>
                      </a:lnTo>
                      <a:lnTo>
                        <a:pt x="2762" y="235"/>
                      </a:lnTo>
                      <a:lnTo>
                        <a:pt x="2762" y="235"/>
                      </a:lnTo>
                      <a:lnTo>
                        <a:pt x="2749" y="234"/>
                      </a:lnTo>
                      <a:lnTo>
                        <a:pt x="2747" y="234"/>
                      </a:lnTo>
                      <a:lnTo>
                        <a:pt x="2744" y="235"/>
                      </a:lnTo>
                      <a:lnTo>
                        <a:pt x="2742" y="238"/>
                      </a:lnTo>
                      <a:lnTo>
                        <a:pt x="2741" y="240"/>
                      </a:lnTo>
                      <a:lnTo>
                        <a:pt x="2741" y="240"/>
                      </a:lnTo>
                      <a:lnTo>
                        <a:pt x="2739" y="246"/>
                      </a:lnTo>
                      <a:lnTo>
                        <a:pt x="2739" y="251"/>
                      </a:lnTo>
                      <a:lnTo>
                        <a:pt x="2739" y="264"/>
                      </a:lnTo>
                      <a:lnTo>
                        <a:pt x="2740" y="289"/>
                      </a:lnTo>
                      <a:lnTo>
                        <a:pt x="2740" y="299"/>
                      </a:lnTo>
                      <a:lnTo>
                        <a:pt x="2738" y="304"/>
                      </a:lnTo>
                      <a:lnTo>
                        <a:pt x="2737" y="306"/>
                      </a:lnTo>
                      <a:lnTo>
                        <a:pt x="2733" y="308"/>
                      </a:lnTo>
                      <a:lnTo>
                        <a:pt x="2729" y="309"/>
                      </a:lnTo>
                      <a:lnTo>
                        <a:pt x="2723" y="309"/>
                      </a:lnTo>
                      <a:lnTo>
                        <a:pt x="2716" y="307"/>
                      </a:lnTo>
                      <a:lnTo>
                        <a:pt x="2716" y="307"/>
                      </a:lnTo>
                      <a:lnTo>
                        <a:pt x="2713" y="307"/>
                      </a:lnTo>
                      <a:lnTo>
                        <a:pt x="2709" y="307"/>
                      </a:lnTo>
                      <a:lnTo>
                        <a:pt x="2700" y="308"/>
                      </a:lnTo>
                      <a:lnTo>
                        <a:pt x="2697" y="307"/>
                      </a:lnTo>
                      <a:lnTo>
                        <a:pt x="2693" y="305"/>
                      </a:lnTo>
                      <a:lnTo>
                        <a:pt x="2691" y="301"/>
                      </a:lnTo>
                      <a:lnTo>
                        <a:pt x="2691" y="296"/>
                      </a:lnTo>
                      <a:lnTo>
                        <a:pt x="2691" y="296"/>
                      </a:lnTo>
                      <a:lnTo>
                        <a:pt x="2682" y="295"/>
                      </a:lnTo>
                      <a:lnTo>
                        <a:pt x="2673" y="292"/>
                      </a:lnTo>
                      <a:lnTo>
                        <a:pt x="2665" y="289"/>
                      </a:lnTo>
                      <a:lnTo>
                        <a:pt x="2657" y="285"/>
                      </a:lnTo>
                      <a:lnTo>
                        <a:pt x="2649" y="282"/>
                      </a:lnTo>
                      <a:lnTo>
                        <a:pt x="2642" y="280"/>
                      </a:lnTo>
                      <a:lnTo>
                        <a:pt x="2635" y="279"/>
                      </a:lnTo>
                      <a:lnTo>
                        <a:pt x="2632" y="279"/>
                      </a:lnTo>
                      <a:lnTo>
                        <a:pt x="2628" y="280"/>
                      </a:lnTo>
                      <a:lnTo>
                        <a:pt x="2628" y="280"/>
                      </a:lnTo>
                      <a:lnTo>
                        <a:pt x="2622" y="282"/>
                      </a:lnTo>
                      <a:lnTo>
                        <a:pt x="2615" y="283"/>
                      </a:lnTo>
                      <a:lnTo>
                        <a:pt x="2607" y="283"/>
                      </a:lnTo>
                      <a:lnTo>
                        <a:pt x="2601" y="282"/>
                      </a:lnTo>
                      <a:lnTo>
                        <a:pt x="2588" y="280"/>
                      </a:lnTo>
                      <a:lnTo>
                        <a:pt x="2581" y="281"/>
                      </a:lnTo>
                      <a:lnTo>
                        <a:pt x="2574" y="283"/>
                      </a:lnTo>
                      <a:lnTo>
                        <a:pt x="2574" y="283"/>
                      </a:lnTo>
                      <a:lnTo>
                        <a:pt x="2570" y="284"/>
                      </a:lnTo>
                      <a:lnTo>
                        <a:pt x="2568" y="288"/>
                      </a:lnTo>
                      <a:lnTo>
                        <a:pt x="2566" y="292"/>
                      </a:lnTo>
                      <a:lnTo>
                        <a:pt x="2565" y="297"/>
                      </a:lnTo>
                      <a:lnTo>
                        <a:pt x="2564" y="306"/>
                      </a:lnTo>
                      <a:lnTo>
                        <a:pt x="2563" y="310"/>
                      </a:lnTo>
                      <a:lnTo>
                        <a:pt x="2560" y="314"/>
                      </a:lnTo>
                      <a:lnTo>
                        <a:pt x="2560" y="314"/>
                      </a:lnTo>
                      <a:lnTo>
                        <a:pt x="2557" y="321"/>
                      </a:lnTo>
                      <a:lnTo>
                        <a:pt x="2551" y="326"/>
                      </a:lnTo>
                      <a:lnTo>
                        <a:pt x="2545" y="331"/>
                      </a:lnTo>
                      <a:lnTo>
                        <a:pt x="2539" y="334"/>
                      </a:lnTo>
                      <a:lnTo>
                        <a:pt x="2531" y="337"/>
                      </a:lnTo>
                      <a:lnTo>
                        <a:pt x="2524" y="338"/>
                      </a:lnTo>
                      <a:lnTo>
                        <a:pt x="2517" y="337"/>
                      </a:lnTo>
                      <a:lnTo>
                        <a:pt x="2511" y="333"/>
                      </a:lnTo>
                      <a:lnTo>
                        <a:pt x="2511" y="333"/>
                      </a:lnTo>
                      <a:lnTo>
                        <a:pt x="2502" y="324"/>
                      </a:lnTo>
                      <a:lnTo>
                        <a:pt x="2498" y="320"/>
                      </a:lnTo>
                      <a:lnTo>
                        <a:pt x="2493" y="314"/>
                      </a:lnTo>
                      <a:lnTo>
                        <a:pt x="2489" y="307"/>
                      </a:lnTo>
                      <a:lnTo>
                        <a:pt x="2486" y="300"/>
                      </a:lnTo>
                      <a:lnTo>
                        <a:pt x="2485" y="293"/>
                      </a:lnTo>
                      <a:lnTo>
                        <a:pt x="2485" y="285"/>
                      </a:lnTo>
                      <a:lnTo>
                        <a:pt x="2485" y="285"/>
                      </a:lnTo>
                      <a:lnTo>
                        <a:pt x="2486" y="283"/>
                      </a:lnTo>
                      <a:lnTo>
                        <a:pt x="2489" y="281"/>
                      </a:lnTo>
                      <a:lnTo>
                        <a:pt x="2491" y="280"/>
                      </a:lnTo>
                      <a:lnTo>
                        <a:pt x="2494" y="281"/>
                      </a:lnTo>
                      <a:lnTo>
                        <a:pt x="2494" y="281"/>
                      </a:lnTo>
                      <a:lnTo>
                        <a:pt x="2495" y="273"/>
                      </a:lnTo>
                      <a:lnTo>
                        <a:pt x="2494" y="270"/>
                      </a:lnTo>
                      <a:lnTo>
                        <a:pt x="2494" y="265"/>
                      </a:lnTo>
                      <a:lnTo>
                        <a:pt x="2494" y="265"/>
                      </a:lnTo>
                      <a:lnTo>
                        <a:pt x="2492" y="262"/>
                      </a:lnTo>
                      <a:lnTo>
                        <a:pt x="2487" y="258"/>
                      </a:lnTo>
                      <a:lnTo>
                        <a:pt x="2479" y="255"/>
                      </a:lnTo>
                      <a:lnTo>
                        <a:pt x="2472" y="251"/>
                      </a:lnTo>
                      <a:lnTo>
                        <a:pt x="2469" y="248"/>
                      </a:lnTo>
                      <a:lnTo>
                        <a:pt x="2467" y="245"/>
                      </a:lnTo>
                      <a:lnTo>
                        <a:pt x="2467" y="245"/>
                      </a:lnTo>
                      <a:lnTo>
                        <a:pt x="2464" y="233"/>
                      </a:lnTo>
                      <a:lnTo>
                        <a:pt x="2461" y="229"/>
                      </a:lnTo>
                      <a:lnTo>
                        <a:pt x="2460" y="227"/>
                      </a:lnTo>
                      <a:lnTo>
                        <a:pt x="2460" y="227"/>
                      </a:lnTo>
                      <a:lnTo>
                        <a:pt x="2450" y="226"/>
                      </a:lnTo>
                      <a:lnTo>
                        <a:pt x="2441" y="224"/>
                      </a:lnTo>
                      <a:lnTo>
                        <a:pt x="2423" y="220"/>
                      </a:lnTo>
                      <a:lnTo>
                        <a:pt x="2404" y="215"/>
                      </a:lnTo>
                      <a:lnTo>
                        <a:pt x="2396" y="214"/>
                      </a:lnTo>
                      <a:lnTo>
                        <a:pt x="2387" y="214"/>
                      </a:lnTo>
                      <a:lnTo>
                        <a:pt x="2387" y="214"/>
                      </a:lnTo>
                      <a:lnTo>
                        <a:pt x="2375" y="214"/>
                      </a:lnTo>
                      <a:lnTo>
                        <a:pt x="2368" y="214"/>
                      </a:lnTo>
                      <a:lnTo>
                        <a:pt x="2362" y="214"/>
                      </a:lnTo>
                      <a:lnTo>
                        <a:pt x="2362" y="214"/>
                      </a:lnTo>
                      <a:lnTo>
                        <a:pt x="2358" y="212"/>
                      </a:lnTo>
                      <a:lnTo>
                        <a:pt x="2353" y="208"/>
                      </a:lnTo>
                      <a:lnTo>
                        <a:pt x="2348" y="206"/>
                      </a:lnTo>
                      <a:lnTo>
                        <a:pt x="2345" y="206"/>
                      </a:lnTo>
                      <a:lnTo>
                        <a:pt x="2343" y="206"/>
                      </a:lnTo>
                      <a:lnTo>
                        <a:pt x="2343" y="206"/>
                      </a:lnTo>
                      <a:lnTo>
                        <a:pt x="2338" y="208"/>
                      </a:lnTo>
                      <a:lnTo>
                        <a:pt x="2333" y="212"/>
                      </a:lnTo>
                      <a:lnTo>
                        <a:pt x="2328" y="216"/>
                      </a:lnTo>
                      <a:lnTo>
                        <a:pt x="2325" y="222"/>
                      </a:lnTo>
                      <a:lnTo>
                        <a:pt x="2323" y="227"/>
                      </a:lnTo>
                      <a:lnTo>
                        <a:pt x="2323" y="233"/>
                      </a:lnTo>
                      <a:lnTo>
                        <a:pt x="2324" y="239"/>
                      </a:lnTo>
                      <a:lnTo>
                        <a:pt x="2328" y="246"/>
                      </a:lnTo>
                      <a:lnTo>
                        <a:pt x="2328" y="246"/>
                      </a:lnTo>
                      <a:lnTo>
                        <a:pt x="2316" y="247"/>
                      </a:lnTo>
                      <a:lnTo>
                        <a:pt x="2303" y="249"/>
                      </a:lnTo>
                      <a:lnTo>
                        <a:pt x="2292" y="251"/>
                      </a:lnTo>
                      <a:lnTo>
                        <a:pt x="2285" y="251"/>
                      </a:lnTo>
                      <a:lnTo>
                        <a:pt x="2279" y="249"/>
                      </a:lnTo>
                      <a:lnTo>
                        <a:pt x="2279" y="249"/>
                      </a:lnTo>
                      <a:lnTo>
                        <a:pt x="2270" y="246"/>
                      </a:lnTo>
                      <a:lnTo>
                        <a:pt x="2261" y="241"/>
                      </a:lnTo>
                      <a:lnTo>
                        <a:pt x="2254" y="237"/>
                      </a:lnTo>
                      <a:lnTo>
                        <a:pt x="2247" y="232"/>
                      </a:lnTo>
                      <a:lnTo>
                        <a:pt x="2247" y="232"/>
                      </a:lnTo>
                      <a:lnTo>
                        <a:pt x="2235" y="221"/>
                      </a:lnTo>
                      <a:lnTo>
                        <a:pt x="2221" y="209"/>
                      </a:lnTo>
                      <a:lnTo>
                        <a:pt x="2209" y="200"/>
                      </a:lnTo>
                      <a:lnTo>
                        <a:pt x="2202" y="196"/>
                      </a:lnTo>
                      <a:lnTo>
                        <a:pt x="2195" y="192"/>
                      </a:lnTo>
                      <a:lnTo>
                        <a:pt x="2195" y="192"/>
                      </a:lnTo>
                      <a:lnTo>
                        <a:pt x="2189" y="191"/>
                      </a:lnTo>
                      <a:lnTo>
                        <a:pt x="2184" y="190"/>
                      </a:lnTo>
                      <a:lnTo>
                        <a:pt x="2174" y="191"/>
                      </a:lnTo>
                      <a:lnTo>
                        <a:pt x="2163" y="192"/>
                      </a:lnTo>
                      <a:lnTo>
                        <a:pt x="2152" y="196"/>
                      </a:lnTo>
                      <a:lnTo>
                        <a:pt x="2141" y="199"/>
                      </a:lnTo>
                      <a:lnTo>
                        <a:pt x="2130" y="201"/>
                      </a:lnTo>
                      <a:lnTo>
                        <a:pt x="2119" y="202"/>
                      </a:lnTo>
                      <a:lnTo>
                        <a:pt x="2113" y="202"/>
                      </a:lnTo>
                      <a:lnTo>
                        <a:pt x="2109" y="201"/>
                      </a:lnTo>
                      <a:lnTo>
                        <a:pt x="2109" y="201"/>
                      </a:lnTo>
                      <a:lnTo>
                        <a:pt x="2095" y="198"/>
                      </a:lnTo>
                      <a:lnTo>
                        <a:pt x="2081" y="196"/>
                      </a:lnTo>
                      <a:lnTo>
                        <a:pt x="2075" y="194"/>
                      </a:lnTo>
                      <a:lnTo>
                        <a:pt x="2068" y="194"/>
                      </a:lnTo>
                      <a:lnTo>
                        <a:pt x="2061" y="196"/>
                      </a:lnTo>
                      <a:lnTo>
                        <a:pt x="2054" y="197"/>
                      </a:lnTo>
                      <a:lnTo>
                        <a:pt x="2054" y="197"/>
                      </a:lnTo>
                      <a:lnTo>
                        <a:pt x="2040" y="202"/>
                      </a:lnTo>
                      <a:lnTo>
                        <a:pt x="2027" y="209"/>
                      </a:lnTo>
                      <a:lnTo>
                        <a:pt x="2000" y="223"/>
                      </a:lnTo>
                      <a:lnTo>
                        <a:pt x="1986" y="229"/>
                      </a:lnTo>
                      <a:lnTo>
                        <a:pt x="1971" y="233"/>
                      </a:lnTo>
                      <a:lnTo>
                        <a:pt x="1964" y="233"/>
                      </a:lnTo>
                      <a:lnTo>
                        <a:pt x="1956" y="234"/>
                      </a:lnTo>
                      <a:lnTo>
                        <a:pt x="1950" y="233"/>
                      </a:lnTo>
                      <a:lnTo>
                        <a:pt x="1942" y="232"/>
                      </a:lnTo>
                      <a:lnTo>
                        <a:pt x="1942" y="232"/>
                      </a:lnTo>
                      <a:lnTo>
                        <a:pt x="1938" y="230"/>
                      </a:lnTo>
                      <a:lnTo>
                        <a:pt x="1935" y="226"/>
                      </a:lnTo>
                      <a:lnTo>
                        <a:pt x="1931" y="222"/>
                      </a:lnTo>
                      <a:lnTo>
                        <a:pt x="1928" y="216"/>
                      </a:lnTo>
                      <a:lnTo>
                        <a:pt x="1926" y="210"/>
                      </a:lnTo>
                      <a:lnTo>
                        <a:pt x="1926" y="206"/>
                      </a:lnTo>
                      <a:lnTo>
                        <a:pt x="1926" y="201"/>
                      </a:lnTo>
                      <a:lnTo>
                        <a:pt x="1929" y="198"/>
                      </a:lnTo>
                      <a:lnTo>
                        <a:pt x="1929" y="198"/>
                      </a:lnTo>
                      <a:lnTo>
                        <a:pt x="1943" y="191"/>
                      </a:lnTo>
                      <a:lnTo>
                        <a:pt x="1956" y="184"/>
                      </a:lnTo>
                      <a:lnTo>
                        <a:pt x="1963" y="181"/>
                      </a:lnTo>
                      <a:lnTo>
                        <a:pt x="1969" y="176"/>
                      </a:lnTo>
                      <a:lnTo>
                        <a:pt x="1976" y="172"/>
                      </a:lnTo>
                      <a:lnTo>
                        <a:pt x="1981" y="165"/>
                      </a:lnTo>
                      <a:lnTo>
                        <a:pt x="1981" y="165"/>
                      </a:lnTo>
                      <a:lnTo>
                        <a:pt x="1985" y="162"/>
                      </a:lnTo>
                      <a:lnTo>
                        <a:pt x="1989" y="159"/>
                      </a:lnTo>
                      <a:lnTo>
                        <a:pt x="1994" y="157"/>
                      </a:lnTo>
                      <a:lnTo>
                        <a:pt x="2000" y="157"/>
                      </a:lnTo>
                      <a:lnTo>
                        <a:pt x="2010" y="156"/>
                      </a:lnTo>
                      <a:lnTo>
                        <a:pt x="2014" y="155"/>
                      </a:lnTo>
                      <a:lnTo>
                        <a:pt x="2019" y="154"/>
                      </a:lnTo>
                      <a:lnTo>
                        <a:pt x="2019" y="154"/>
                      </a:lnTo>
                      <a:lnTo>
                        <a:pt x="2048" y="138"/>
                      </a:lnTo>
                      <a:lnTo>
                        <a:pt x="2076" y="121"/>
                      </a:lnTo>
                      <a:lnTo>
                        <a:pt x="2076" y="121"/>
                      </a:lnTo>
                      <a:lnTo>
                        <a:pt x="2080" y="116"/>
                      </a:lnTo>
                      <a:lnTo>
                        <a:pt x="2083" y="110"/>
                      </a:lnTo>
                      <a:lnTo>
                        <a:pt x="2085" y="105"/>
                      </a:lnTo>
                      <a:lnTo>
                        <a:pt x="2086" y="97"/>
                      </a:lnTo>
                      <a:lnTo>
                        <a:pt x="2086" y="90"/>
                      </a:lnTo>
                      <a:lnTo>
                        <a:pt x="2084" y="83"/>
                      </a:lnTo>
                      <a:lnTo>
                        <a:pt x="2081" y="76"/>
                      </a:lnTo>
                      <a:lnTo>
                        <a:pt x="2076" y="72"/>
                      </a:lnTo>
                      <a:lnTo>
                        <a:pt x="2076" y="72"/>
                      </a:lnTo>
                      <a:lnTo>
                        <a:pt x="2069" y="67"/>
                      </a:lnTo>
                      <a:lnTo>
                        <a:pt x="2061" y="63"/>
                      </a:lnTo>
                      <a:lnTo>
                        <a:pt x="2044" y="57"/>
                      </a:lnTo>
                      <a:lnTo>
                        <a:pt x="2027" y="52"/>
                      </a:lnTo>
                      <a:lnTo>
                        <a:pt x="2009" y="51"/>
                      </a:lnTo>
                      <a:lnTo>
                        <a:pt x="1990" y="50"/>
                      </a:lnTo>
                      <a:lnTo>
                        <a:pt x="1972" y="50"/>
                      </a:lnTo>
                      <a:lnTo>
                        <a:pt x="1936" y="49"/>
                      </a:lnTo>
                      <a:lnTo>
                        <a:pt x="1936" y="49"/>
                      </a:lnTo>
                      <a:lnTo>
                        <a:pt x="1934" y="49"/>
                      </a:lnTo>
                      <a:lnTo>
                        <a:pt x="1931" y="48"/>
                      </a:lnTo>
                      <a:lnTo>
                        <a:pt x="1929" y="43"/>
                      </a:lnTo>
                      <a:lnTo>
                        <a:pt x="1927" y="38"/>
                      </a:lnTo>
                      <a:lnTo>
                        <a:pt x="1926" y="30"/>
                      </a:lnTo>
                      <a:lnTo>
                        <a:pt x="1924" y="23"/>
                      </a:lnTo>
                      <a:lnTo>
                        <a:pt x="1923" y="15"/>
                      </a:lnTo>
                      <a:lnTo>
                        <a:pt x="1920" y="9"/>
                      </a:lnTo>
                      <a:lnTo>
                        <a:pt x="1918" y="8"/>
                      </a:lnTo>
                      <a:lnTo>
                        <a:pt x="1915" y="6"/>
                      </a:lnTo>
                      <a:lnTo>
                        <a:pt x="1915" y="6"/>
                      </a:lnTo>
                      <a:lnTo>
                        <a:pt x="1907" y="3"/>
                      </a:lnTo>
                      <a:lnTo>
                        <a:pt x="1899" y="1"/>
                      </a:lnTo>
                      <a:lnTo>
                        <a:pt x="1892" y="0"/>
                      </a:lnTo>
                      <a:lnTo>
                        <a:pt x="1884" y="0"/>
                      </a:lnTo>
                      <a:lnTo>
                        <a:pt x="1865" y="1"/>
                      </a:lnTo>
                      <a:lnTo>
                        <a:pt x="1848" y="5"/>
                      </a:lnTo>
                      <a:lnTo>
                        <a:pt x="1848" y="5"/>
                      </a:lnTo>
                      <a:lnTo>
                        <a:pt x="1848" y="7"/>
                      </a:lnTo>
                      <a:lnTo>
                        <a:pt x="1848" y="10"/>
                      </a:lnTo>
                      <a:lnTo>
                        <a:pt x="1848" y="15"/>
                      </a:lnTo>
                      <a:lnTo>
                        <a:pt x="1847" y="17"/>
                      </a:lnTo>
                      <a:lnTo>
                        <a:pt x="1847" y="17"/>
                      </a:lnTo>
                      <a:lnTo>
                        <a:pt x="1836" y="19"/>
                      </a:lnTo>
                      <a:lnTo>
                        <a:pt x="1826" y="24"/>
                      </a:lnTo>
                      <a:lnTo>
                        <a:pt x="1815" y="28"/>
                      </a:lnTo>
                      <a:lnTo>
                        <a:pt x="1805" y="34"/>
                      </a:lnTo>
                      <a:lnTo>
                        <a:pt x="1796" y="40"/>
                      </a:lnTo>
                      <a:lnTo>
                        <a:pt x="1789" y="48"/>
                      </a:lnTo>
                      <a:lnTo>
                        <a:pt x="1782" y="57"/>
                      </a:lnTo>
                      <a:lnTo>
                        <a:pt x="1777" y="68"/>
                      </a:lnTo>
                      <a:lnTo>
                        <a:pt x="1777" y="68"/>
                      </a:lnTo>
                      <a:lnTo>
                        <a:pt x="1776" y="72"/>
                      </a:lnTo>
                      <a:lnTo>
                        <a:pt x="1772" y="76"/>
                      </a:lnTo>
                      <a:lnTo>
                        <a:pt x="1770" y="78"/>
                      </a:lnTo>
                      <a:lnTo>
                        <a:pt x="1766" y="81"/>
                      </a:lnTo>
                      <a:lnTo>
                        <a:pt x="1758" y="83"/>
                      </a:lnTo>
                      <a:lnTo>
                        <a:pt x="1750" y="83"/>
                      </a:lnTo>
                      <a:lnTo>
                        <a:pt x="1741" y="82"/>
                      </a:lnTo>
                      <a:lnTo>
                        <a:pt x="1732" y="80"/>
                      </a:lnTo>
                      <a:lnTo>
                        <a:pt x="1715" y="74"/>
                      </a:lnTo>
                      <a:lnTo>
                        <a:pt x="1715" y="74"/>
                      </a:lnTo>
                      <a:lnTo>
                        <a:pt x="1717" y="75"/>
                      </a:lnTo>
                      <a:lnTo>
                        <a:pt x="1715" y="76"/>
                      </a:lnTo>
                      <a:lnTo>
                        <a:pt x="1705" y="77"/>
                      </a:lnTo>
                      <a:lnTo>
                        <a:pt x="1681" y="78"/>
                      </a:lnTo>
                      <a:lnTo>
                        <a:pt x="1681" y="78"/>
                      </a:lnTo>
                      <a:lnTo>
                        <a:pt x="1680" y="81"/>
                      </a:lnTo>
                      <a:lnTo>
                        <a:pt x="1679" y="81"/>
                      </a:lnTo>
                      <a:lnTo>
                        <a:pt x="1672" y="82"/>
                      </a:lnTo>
                      <a:lnTo>
                        <a:pt x="1653" y="80"/>
                      </a:lnTo>
                      <a:lnTo>
                        <a:pt x="1633" y="77"/>
                      </a:lnTo>
                      <a:lnTo>
                        <a:pt x="1627" y="77"/>
                      </a:lnTo>
                      <a:lnTo>
                        <a:pt x="1624" y="77"/>
                      </a:lnTo>
                      <a:lnTo>
                        <a:pt x="1623" y="78"/>
                      </a:lnTo>
                      <a:lnTo>
                        <a:pt x="1623" y="78"/>
                      </a:lnTo>
                      <a:lnTo>
                        <a:pt x="1613" y="90"/>
                      </a:lnTo>
                      <a:lnTo>
                        <a:pt x="1609" y="93"/>
                      </a:lnTo>
                      <a:lnTo>
                        <a:pt x="1606" y="96"/>
                      </a:lnTo>
                      <a:lnTo>
                        <a:pt x="1600" y="98"/>
                      </a:lnTo>
                      <a:lnTo>
                        <a:pt x="1595" y="98"/>
                      </a:lnTo>
                      <a:lnTo>
                        <a:pt x="1574" y="99"/>
                      </a:lnTo>
                      <a:lnTo>
                        <a:pt x="1574" y="99"/>
                      </a:lnTo>
                      <a:lnTo>
                        <a:pt x="1572" y="100"/>
                      </a:lnTo>
                      <a:lnTo>
                        <a:pt x="1565" y="101"/>
                      </a:lnTo>
                      <a:lnTo>
                        <a:pt x="1547" y="105"/>
                      </a:lnTo>
                      <a:lnTo>
                        <a:pt x="1529" y="107"/>
                      </a:lnTo>
                      <a:lnTo>
                        <a:pt x="1520" y="108"/>
                      </a:lnTo>
                      <a:lnTo>
                        <a:pt x="1520" y="108"/>
                      </a:lnTo>
                      <a:lnTo>
                        <a:pt x="1517" y="109"/>
                      </a:lnTo>
                      <a:lnTo>
                        <a:pt x="1515" y="109"/>
                      </a:lnTo>
                      <a:lnTo>
                        <a:pt x="1511" y="109"/>
                      </a:lnTo>
                      <a:lnTo>
                        <a:pt x="1511" y="109"/>
                      </a:lnTo>
                      <a:lnTo>
                        <a:pt x="1512" y="113"/>
                      </a:lnTo>
                      <a:lnTo>
                        <a:pt x="1511" y="116"/>
                      </a:lnTo>
                      <a:lnTo>
                        <a:pt x="1509" y="118"/>
                      </a:lnTo>
                      <a:lnTo>
                        <a:pt x="1506" y="119"/>
                      </a:lnTo>
                      <a:lnTo>
                        <a:pt x="1504" y="122"/>
                      </a:lnTo>
                      <a:lnTo>
                        <a:pt x="1501" y="123"/>
                      </a:lnTo>
                      <a:lnTo>
                        <a:pt x="1500" y="126"/>
                      </a:lnTo>
                      <a:lnTo>
                        <a:pt x="1500" y="130"/>
                      </a:lnTo>
                      <a:lnTo>
                        <a:pt x="1500" y="130"/>
                      </a:lnTo>
                      <a:lnTo>
                        <a:pt x="1483" y="131"/>
                      </a:lnTo>
                      <a:lnTo>
                        <a:pt x="1466" y="131"/>
                      </a:lnTo>
                      <a:lnTo>
                        <a:pt x="1448" y="131"/>
                      </a:lnTo>
                      <a:lnTo>
                        <a:pt x="1430" y="132"/>
                      </a:lnTo>
                      <a:lnTo>
                        <a:pt x="1422" y="133"/>
                      </a:lnTo>
                      <a:lnTo>
                        <a:pt x="1414" y="135"/>
                      </a:lnTo>
                      <a:lnTo>
                        <a:pt x="1407" y="139"/>
                      </a:lnTo>
                      <a:lnTo>
                        <a:pt x="1400" y="143"/>
                      </a:lnTo>
                      <a:lnTo>
                        <a:pt x="1395" y="149"/>
                      </a:lnTo>
                      <a:lnTo>
                        <a:pt x="1390" y="156"/>
                      </a:lnTo>
                      <a:lnTo>
                        <a:pt x="1385" y="165"/>
                      </a:lnTo>
                      <a:lnTo>
                        <a:pt x="1383" y="174"/>
                      </a:lnTo>
                      <a:lnTo>
                        <a:pt x="1383" y="174"/>
                      </a:lnTo>
                      <a:lnTo>
                        <a:pt x="1389" y="175"/>
                      </a:lnTo>
                      <a:lnTo>
                        <a:pt x="1395" y="177"/>
                      </a:lnTo>
                      <a:lnTo>
                        <a:pt x="1400" y="180"/>
                      </a:lnTo>
                      <a:lnTo>
                        <a:pt x="1407" y="182"/>
                      </a:lnTo>
                      <a:lnTo>
                        <a:pt x="1407" y="182"/>
                      </a:lnTo>
                      <a:lnTo>
                        <a:pt x="1412" y="184"/>
                      </a:lnTo>
                      <a:lnTo>
                        <a:pt x="1413" y="187"/>
                      </a:lnTo>
                      <a:lnTo>
                        <a:pt x="1413" y="191"/>
                      </a:lnTo>
                      <a:lnTo>
                        <a:pt x="1412" y="194"/>
                      </a:lnTo>
                      <a:lnTo>
                        <a:pt x="1409" y="199"/>
                      </a:lnTo>
                      <a:lnTo>
                        <a:pt x="1407" y="202"/>
                      </a:lnTo>
                      <a:lnTo>
                        <a:pt x="1401" y="208"/>
                      </a:lnTo>
                      <a:lnTo>
                        <a:pt x="1401" y="208"/>
                      </a:lnTo>
                      <a:lnTo>
                        <a:pt x="1396" y="209"/>
                      </a:lnTo>
                      <a:lnTo>
                        <a:pt x="1390" y="210"/>
                      </a:lnTo>
                      <a:lnTo>
                        <a:pt x="1384" y="212"/>
                      </a:lnTo>
                      <a:lnTo>
                        <a:pt x="1379" y="210"/>
                      </a:lnTo>
                      <a:lnTo>
                        <a:pt x="1367" y="208"/>
                      </a:lnTo>
                      <a:lnTo>
                        <a:pt x="1357" y="205"/>
                      </a:lnTo>
                      <a:lnTo>
                        <a:pt x="1346" y="200"/>
                      </a:lnTo>
                      <a:lnTo>
                        <a:pt x="1334" y="197"/>
                      </a:lnTo>
                      <a:lnTo>
                        <a:pt x="1322" y="196"/>
                      </a:lnTo>
                      <a:lnTo>
                        <a:pt x="1316" y="196"/>
                      </a:lnTo>
                      <a:lnTo>
                        <a:pt x="1309" y="197"/>
                      </a:lnTo>
                      <a:lnTo>
                        <a:pt x="1309" y="197"/>
                      </a:lnTo>
                      <a:lnTo>
                        <a:pt x="1299" y="199"/>
                      </a:lnTo>
                      <a:lnTo>
                        <a:pt x="1294" y="201"/>
                      </a:lnTo>
                      <a:lnTo>
                        <a:pt x="1290" y="205"/>
                      </a:lnTo>
                      <a:lnTo>
                        <a:pt x="1290" y="205"/>
                      </a:lnTo>
                      <a:lnTo>
                        <a:pt x="1289" y="208"/>
                      </a:lnTo>
                      <a:lnTo>
                        <a:pt x="1290" y="210"/>
                      </a:lnTo>
                      <a:lnTo>
                        <a:pt x="1294" y="214"/>
                      </a:lnTo>
                      <a:lnTo>
                        <a:pt x="1297" y="216"/>
                      </a:lnTo>
                      <a:lnTo>
                        <a:pt x="1298" y="218"/>
                      </a:lnTo>
                      <a:lnTo>
                        <a:pt x="1298" y="222"/>
                      </a:lnTo>
                      <a:lnTo>
                        <a:pt x="1294" y="225"/>
                      </a:lnTo>
                      <a:lnTo>
                        <a:pt x="1294" y="225"/>
                      </a:lnTo>
                      <a:lnTo>
                        <a:pt x="1304" y="233"/>
                      </a:lnTo>
                      <a:lnTo>
                        <a:pt x="1310" y="242"/>
                      </a:lnTo>
                      <a:lnTo>
                        <a:pt x="1317" y="252"/>
                      </a:lnTo>
                      <a:lnTo>
                        <a:pt x="1323" y="263"/>
                      </a:lnTo>
                      <a:lnTo>
                        <a:pt x="1327" y="274"/>
                      </a:lnTo>
                      <a:lnTo>
                        <a:pt x="1331" y="287"/>
                      </a:lnTo>
                      <a:lnTo>
                        <a:pt x="1332" y="298"/>
                      </a:lnTo>
                      <a:lnTo>
                        <a:pt x="1331" y="310"/>
                      </a:lnTo>
                      <a:lnTo>
                        <a:pt x="1331" y="310"/>
                      </a:lnTo>
                      <a:lnTo>
                        <a:pt x="1329" y="317"/>
                      </a:lnTo>
                      <a:lnTo>
                        <a:pt x="1326" y="325"/>
                      </a:lnTo>
                      <a:lnTo>
                        <a:pt x="1324" y="329"/>
                      </a:lnTo>
                      <a:lnTo>
                        <a:pt x="1321" y="332"/>
                      </a:lnTo>
                      <a:lnTo>
                        <a:pt x="1318" y="333"/>
                      </a:lnTo>
                      <a:lnTo>
                        <a:pt x="1315" y="333"/>
                      </a:lnTo>
                      <a:lnTo>
                        <a:pt x="1315" y="333"/>
                      </a:lnTo>
                      <a:lnTo>
                        <a:pt x="1309" y="331"/>
                      </a:lnTo>
                      <a:lnTo>
                        <a:pt x="1305" y="326"/>
                      </a:lnTo>
                      <a:lnTo>
                        <a:pt x="1300" y="322"/>
                      </a:lnTo>
                      <a:lnTo>
                        <a:pt x="1298" y="316"/>
                      </a:lnTo>
                      <a:lnTo>
                        <a:pt x="1292" y="303"/>
                      </a:lnTo>
                      <a:lnTo>
                        <a:pt x="1286" y="289"/>
                      </a:lnTo>
                      <a:lnTo>
                        <a:pt x="1286" y="289"/>
                      </a:lnTo>
                      <a:lnTo>
                        <a:pt x="1286" y="287"/>
                      </a:lnTo>
                      <a:lnTo>
                        <a:pt x="1286" y="284"/>
                      </a:lnTo>
                      <a:lnTo>
                        <a:pt x="1288" y="279"/>
                      </a:lnTo>
                      <a:lnTo>
                        <a:pt x="1288" y="275"/>
                      </a:lnTo>
                      <a:lnTo>
                        <a:pt x="1288" y="272"/>
                      </a:lnTo>
                      <a:lnTo>
                        <a:pt x="1286" y="268"/>
                      </a:lnTo>
                      <a:lnTo>
                        <a:pt x="1284" y="266"/>
                      </a:lnTo>
                      <a:lnTo>
                        <a:pt x="1284" y="266"/>
                      </a:lnTo>
                      <a:lnTo>
                        <a:pt x="1279" y="262"/>
                      </a:lnTo>
                      <a:lnTo>
                        <a:pt x="1273" y="259"/>
                      </a:lnTo>
                      <a:lnTo>
                        <a:pt x="1266" y="258"/>
                      </a:lnTo>
                      <a:lnTo>
                        <a:pt x="1260" y="258"/>
                      </a:lnTo>
                      <a:lnTo>
                        <a:pt x="1253" y="259"/>
                      </a:lnTo>
                      <a:lnTo>
                        <a:pt x="1248" y="262"/>
                      </a:lnTo>
                      <a:lnTo>
                        <a:pt x="1236" y="266"/>
                      </a:lnTo>
                      <a:lnTo>
                        <a:pt x="1236" y="266"/>
                      </a:lnTo>
                      <a:lnTo>
                        <a:pt x="1235" y="268"/>
                      </a:lnTo>
                      <a:lnTo>
                        <a:pt x="1236" y="273"/>
                      </a:lnTo>
                      <a:lnTo>
                        <a:pt x="1236" y="276"/>
                      </a:lnTo>
                      <a:lnTo>
                        <a:pt x="1235" y="280"/>
                      </a:lnTo>
                      <a:lnTo>
                        <a:pt x="1235" y="280"/>
                      </a:lnTo>
                      <a:lnTo>
                        <a:pt x="1222" y="292"/>
                      </a:lnTo>
                      <a:lnTo>
                        <a:pt x="1215" y="298"/>
                      </a:lnTo>
                      <a:lnTo>
                        <a:pt x="1207" y="304"/>
                      </a:lnTo>
                      <a:lnTo>
                        <a:pt x="1200" y="308"/>
                      </a:lnTo>
                      <a:lnTo>
                        <a:pt x="1191" y="312"/>
                      </a:lnTo>
                      <a:lnTo>
                        <a:pt x="1182" y="312"/>
                      </a:lnTo>
                      <a:lnTo>
                        <a:pt x="1172" y="312"/>
                      </a:lnTo>
                      <a:lnTo>
                        <a:pt x="1172" y="312"/>
                      </a:lnTo>
                      <a:lnTo>
                        <a:pt x="1169" y="309"/>
                      </a:lnTo>
                      <a:lnTo>
                        <a:pt x="1168" y="308"/>
                      </a:lnTo>
                      <a:lnTo>
                        <a:pt x="1168" y="304"/>
                      </a:lnTo>
                      <a:lnTo>
                        <a:pt x="1167" y="303"/>
                      </a:lnTo>
                      <a:lnTo>
                        <a:pt x="1166" y="300"/>
                      </a:lnTo>
                      <a:lnTo>
                        <a:pt x="1163" y="300"/>
                      </a:lnTo>
                      <a:lnTo>
                        <a:pt x="1158" y="300"/>
                      </a:lnTo>
                      <a:lnTo>
                        <a:pt x="1158" y="300"/>
                      </a:lnTo>
                      <a:lnTo>
                        <a:pt x="1158" y="290"/>
                      </a:lnTo>
                      <a:lnTo>
                        <a:pt x="1158" y="280"/>
                      </a:lnTo>
                      <a:lnTo>
                        <a:pt x="1161" y="260"/>
                      </a:lnTo>
                      <a:lnTo>
                        <a:pt x="1161" y="250"/>
                      </a:lnTo>
                      <a:lnTo>
                        <a:pt x="1159" y="242"/>
                      </a:lnTo>
                      <a:lnTo>
                        <a:pt x="1157" y="238"/>
                      </a:lnTo>
                      <a:lnTo>
                        <a:pt x="1155" y="233"/>
                      </a:lnTo>
                      <a:lnTo>
                        <a:pt x="1151" y="230"/>
                      </a:lnTo>
                      <a:lnTo>
                        <a:pt x="1147" y="226"/>
                      </a:lnTo>
                      <a:lnTo>
                        <a:pt x="1147" y="226"/>
                      </a:lnTo>
                      <a:lnTo>
                        <a:pt x="1145" y="226"/>
                      </a:lnTo>
                      <a:lnTo>
                        <a:pt x="1144" y="227"/>
                      </a:lnTo>
                      <a:lnTo>
                        <a:pt x="1142" y="231"/>
                      </a:lnTo>
                      <a:lnTo>
                        <a:pt x="1140" y="235"/>
                      </a:lnTo>
                      <a:lnTo>
                        <a:pt x="1139" y="240"/>
                      </a:lnTo>
                      <a:lnTo>
                        <a:pt x="1139" y="240"/>
                      </a:lnTo>
                      <a:lnTo>
                        <a:pt x="1137" y="250"/>
                      </a:lnTo>
                      <a:lnTo>
                        <a:pt x="1139" y="260"/>
                      </a:lnTo>
                      <a:lnTo>
                        <a:pt x="1139" y="271"/>
                      </a:lnTo>
                      <a:lnTo>
                        <a:pt x="1136" y="280"/>
                      </a:lnTo>
                      <a:lnTo>
                        <a:pt x="1136" y="280"/>
                      </a:lnTo>
                      <a:lnTo>
                        <a:pt x="1135" y="283"/>
                      </a:lnTo>
                      <a:lnTo>
                        <a:pt x="1133" y="285"/>
                      </a:lnTo>
                      <a:lnTo>
                        <a:pt x="1127" y="288"/>
                      </a:lnTo>
                      <a:lnTo>
                        <a:pt x="1120" y="292"/>
                      </a:lnTo>
                      <a:lnTo>
                        <a:pt x="1118" y="296"/>
                      </a:lnTo>
                      <a:lnTo>
                        <a:pt x="1116" y="299"/>
                      </a:lnTo>
                      <a:lnTo>
                        <a:pt x="1116" y="299"/>
                      </a:lnTo>
                      <a:lnTo>
                        <a:pt x="1114" y="306"/>
                      </a:lnTo>
                      <a:lnTo>
                        <a:pt x="1114" y="312"/>
                      </a:lnTo>
                      <a:lnTo>
                        <a:pt x="1114" y="316"/>
                      </a:lnTo>
                      <a:lnTo>
                        <a:pt x="1115" y="320"/>
                      </a:lnTo>
                      <a:lnTo>
                        <a:pt x="1115" y="320"/>
                      </a:lnTo>
                      <a:lnTo>
                        <a:pt x="1120" y="330"/>
                      </a:lnTo>
                      <a:lnTo>
                        <a:pt x="1125" y="340"/>
                      </a:lnTo>
                      <a:lnTo>
                        <a:pt x="1128" y="351"/>
                      </a:lnTo>
                      <a:lnTo>
                        <a:pt x="1131" y="362"/>
                      </a:lnTo>
                      <a:lnTo>
                        <a:pt x="1135" y="381"/>
                      </a:lnTo>
                      <a:lnTo>
                        <a:pt x="1137" y="390"/>
                      </a:lnTo>
                      <a:lnTo>
                        <a:pt x="1142" y="398"/>
                      </a:lnTo>
                      <a:lnTo>
                        <a:pt x="1142" y="398"/>
                      </a:lnTo>
                      <a:lnTo>
                        <a:pt x="1145" y="400"/>
                      </a:lnTo>
                      <a:lnTo>
                        <a:pt x="1149" y="403"/>
                      </a:lnTo>
                      <a:lnTo>
                        <a:pt x="1157" y="406"/>
                      </a:lnTo>
                      <a:lnTo>
                        <a:pt x="1167" y="407"/>
                      </a:lnTo>
                      <a:lnTo>
                        <a:pt x="1177" y="408"/>
                      </a:lnTo>
                      <a:lnTo>
                        <a:pt x="1188" y="409"/>
                      </a:lnTo>
                      <a:lnTo>
                        <a:pt x="1197" y="413"/>
                      </a:lnTo>
                      <a:lnTo>
                        <a:pt x="1201" y="415"/>
                      </a:lnTo>
                      <a:lnTo>
                        <a:pt x="1205" y="419"/>
                      </a:lnTo>
                      <a:lnTo>
                        <a:pt x="1208" y="422"/>
                      </a:lnTo>
                      <a:lnTo>
                        <a:pt x="1210" y="427"/>
                      </a:lnTo>
                      <a:lnTo>
                        <a:pt x="1210" y="427"/>
                      </a:lnTo>
                      <a:lnTo>
                        <a:pt x="1216" y="444"/>
                      </a:lnTo>
                      <a:lnTo>
                        <a:pt x="1222" y="462"/>
                      </a:lnTo>
                      <a:lnTo>
                        <a:pt x="1227" y="480"/>
                      </a:lnTo>
                      <a:lnTo>
                        <a:pt x="1234" y="497"/>
                      </a:lnTo>
                      <a:lnTo>
                        <a:pt x="1242" y="514"/>
                      </a:lnTo>
                      <a:lnTo>
                        <a:pt x="1248" y="522"/>
                      </a:lnTo>
                      <a:lnTo>
                        <a:pt x="1253" y="529"/>
                      </a:lnTo>
                      <a:lnTo>
                        <a:pt x="1259" y="535"/>
                      </a:lnTo>
                      <a:lnTo>
                        <a:pt x="1266" y="540"/>
                      </a:lnTo>
                      <a:lnTo>
                        <a:pt x="1274" y="545"/>
                      </a:lnTo>
                      <a:lnTo>
                        <a:pt x="1283" y="548"/>
                      </a:lnTo>
                      <a:lnTo>
                        <a:pt x="1283" y="548"/>
                      </a:lnTo>
                      <a:lnTo>
                        <a:pt x="1286" y="549"/>
                      </a:lnTo>
                      <a:lnTo>
                        <a:pt x="1290" y="554"/>
                      </a:lnTo>
                      <a:lnTo>
                        <a:pt x="1293" y="558"/>
                      </a:lnTo>
                      <a:lnTo>
                        <a:pt x="1297" y="564"/>
                      </a:lnTo>
                      <a:lnTo>
                        <a:pt x="1301" y="579"/>
                      </a:lnTo>
                      <a:lnTo>
                        <a:pt x="1305" y="593"/>
                      </a:lnTo>
                      <a:lnTo>
                        <a:pt x="1305" y="593"/>
                      </a:lnTo>
                      <a:lnTo>
                        <a:pt x="1289" y="594"/>
                      </a:lnTo>
                      <a:lnTo>
                        <a:pt x="1281" y="594"/>
                      </a:lnTo>
                      <a:lnTo>
                        <a:pt x="1279" y="593"/>
                      </a:lnTo>
                      <a:lnTo>
                        <a:pt x="1277" y="591"/>
                      </a:lnTo>
                      <a:lnTo>
                        <a:pt x="1277" y="591"/>
                      </a:lnTo>
                      <a:lnTo>
                        <a:pt x="1274" y="587"/>
                      </a:lnTo>
                      <a:lnTo>
                        <a:pt x="1271" y="582"/>
                      </a:lnTo>
                      <a:lnTo>
                        <a:pt x="1267" y="580"/>
                      </a:lnTo>
                      <a:lnTo>
                        <a:pt x="1264" y="578"/>
                      </a:lnTo>
                      <a:lnTo>
                        <a:pt x="1256" y="575"/>
                      </a:lnTo>
                      <a:lnTo>
                        <a:pt x="1249" y="575"/>
                      </a:lnTo>
                      <a:lnTo>
                        <a:pt x="1232" y="579"/>
                      </a:lnTo>
                      <a:lnTo>
                        <a:pt x="1224" y="580"/>
                      </a:lnTo>
                      <a:lnTo>
                        <a:pt x="1216" y="580"/>
                      </a:lnTo>
                      <a:lnTo>
                        <a:pt x="1216" y="580"/>
                      </a:lnTo>
                      <a:lnTo>
                        <a:pt x="1213" y="579"/>
                      </a:lnTo>
                      <a:lnTo>
                        <a:pt x="1209" y="577"/>
                      </a:lnTo>
                      <a:lnTo>
                        <a:pt x="1206" y="572"/>
                      </a:lnTo>
                      <a:lnTo>
                        <a:pt x="1203" y="568"/>
                      </a:lnTo>
                      <a:lnTo>
                        <a:pt x="1201" y="557"/>
                      </a:lnTo>
                      <a:lnTo>
                        <a:pt x="1199" y="547"/>
                      </a:lnTo>
                      <a:lnTo>
                        <a:pt x="1199" y="547"/>
                      </a:lnTo>
                      <a:lnTo>
                        <a:pt x="1195" y="516"/>
                      </a:lnTo>
                      <a:lnTo>
                        <a:pt x="1193" y="502"/>
                      </a:lnTo>
                      <a:lnTo>
                        <a:pt x="1190" y="486"/>
                      </a:lnTo>
                      <a:lnTo>
                        <a:pt x="1186" y="471"/>
                      </a:lnTo>
                      <a:lnTo>
                        <a:pt x="1180" y="457"/>
                      </a:lnTo>
                      <a:lnTo>
                        <a:pt x="1172" y="445"/>
                      </a:lnTo>
                      <a:lnTo>
                        <a:pt x="1167" y="439"/>
                      </a:lnTo>
                      <a:lnTo>
                        <a:pt x="1161" y="433"/>
                      </a:lnTo>
                      <a:lnTo>
                        <a:pt x="1161" y="433"/>
                      </a:lnTo>
                      <a:lnTo>
                        <a:pt x="1158" y="431"/>
                      </a:lnTo>
                      <a:lnTo>
                        <a:pt x="1152" y="430"/>
                      </a:lnTo>
                      <a:lnTo>
                        <a:pt x="1148" y="431"/>
                      </a:lnTo>
                      <a:lnTo>
                        <a:pt x="1144" y="433"/>
                      </a:lnTo>
                      <a:lnTo>
                        <a:pt x="1144" y="433"/>
                      </a:lnTo>
                      <a:lnTo>
                        <a:pt x="1140" y="438"/>
                      </a:lnTo>
                      <a:lnTo>
                        <a:pt x="1137" y="444"/>
                      </a:lnTo>
                      <a:lnTo>
                        <a:pt x="1135" y="449"/>
                      </a:lnTo>
                      <a:lnTo>
                        <a:pt x="1133" y="455"/>
                      </a:lnTo>
                      <a:lnTo>
                        <a:pt x="1132" y="467"/>
                      </a:lnTo>
                      <a:lnTo>
                        <a:pt x="1131" y="480"/>
                      </a:lnTo>
                      <a:lnTo>
                        <a:pt x="1130" y="492"/>
                      </a:lnTo>
                      <a:lnTo>
                        <a:pt x="1128" y="505"/>
                      </a:lnTo>
                      <a:lnTo>
                        <a:pt x="1126" y="511"/>
                      </a:lnTo>
                      <a:lnTo>
                        <a:pt x="1124" y="516"/>
                      </a:lnTo>
                      <a:lnTo>
                        <a:pt x="1120" y="521"/>
                      </a:lnTo>
                      <a:lnTo>
                        <a:pt x="1117" y="527"/>
                      </a:lnTo>
                      <a:lnTo>
                        <a:pt x="1117" y="527"/>
                      </a:lnTo>
                      <a:lnTo>
                        <a:pt x="1112" y="530"/>
                      </a:lnTo>
                      <a:lnTo>
                        <a:pt x="1107" y="533"/>
                      </a:lnTo>
                      <a:lnTo>
                        <a:pt x="1102" y="537"/>
                      </a:lnTo>
                      <a:lnTo>
                        <a:pt x="1098" y="539"/>
                      </a:lnTo>
                      <a:lnTo>
                        <a:pt x="1086" y="540"/>
                      </a:lnTo>
                      <a:lnTo>
                        <a:pt x="1076" y="541"/>
                      </a:lnTo>
                      <a:lnTo>
                        <a:pt x="1065" y="539"/>
                      </a:lnTo>
                      <a:lnTo>
                        <a:pt x="1053" y="537"/>
                      </a:lnTo>
                      <a:lnTo>
                        <a:pt x="1031" y="531"/>
                      </a:lnTo>
                      <a:lnTo>
                        <a:pt x="1031" y="531"/>
                      </a:lnTo>
                      <a:lnTo>
                        <a:pt x="1029" y="528"/>
                      </a:lnTo>
                      <a:lnTo>
                        <a:pt x="1031" y="523"/>
                      </a:lnTo>
                      <a:lnTo>
                        <a:pt x="1031" y="523"/>
                      </a:lnTo>
                      <a:lnTo>
                        <a:pt x="1037" y="522"/>
                      </a:lnTo>
                      <a:lnTo>
                        <a:pt x="1043" y="520"/>
                      </a:lnTo>
                      <a:lnTo>
                        <a:pt x="1049" y="516"/>
                      </a:lnTo>
                      <a:lnTo>
                        <a:pt x="1054" y="513"/>
                      </a:lnTo>
                      <a:lnTo>
                        <a:pt x="1062" y="504"/>
                      </a:lnTo>
                      <a:lnTo>
                        <a:pt x="1070" y="494"/>
                      </a:lnTo>
                      <a:lnTo>
                        <a:pt x="1075" y="483"/>
                      </a:lnTo>
                      <a:lnTo>
                        <a:pt x="1078" y="471"/>
                      </a:lnTo>
                      <a:lnTo>
                        <a:pt x="1081" y="458"/>
                      </a:lnTo>
                      <a:lnTo>
                        <a:pt x="1082" y="447"/>
                      </a:lnTo>
                      <a:lnTo>
                        <a:pt x="1082" y="447"/>
                      </a:lnTo>
                      <a:lnTo>
                        <a:pt x="1083" y="421"/>
                      </a:lnTo>
                      <a:lnTo>
                        <a:pt x="1082" y="396"/>
                      </a:lnTo>
                      <a:lnTo>
                        <a:pt x="1079" y="372"/>
                      </a:lnTo>
                      <a:lnTo>
                        <a:pt x="1075" y="347"/>
                      </a:lnTo>
                      <a:lnTo>
                        <a:pt x="1075" y="347"/>
                      </a:lnTo>
                      <a:lnTo>
                        <a:pt x="1072" y="337"/>
                      </a:lnTo>
                      <a:lnTo>
                        <a:pt x="1067" y="325"/>
                      </a:lnTo>
                      <a:lnTo>
                        <a:pt x="1064" y="315"/>
                      </a:lnTo>
                      <a:lnTo>
                        <a:pt x="1064" y="310"/>
                      </a:lnTo>
                      <a:lnTo>
                        <a:pt x="1064" y="306"/>
                      </a:lnTo>
                      <a:lnTo>
                        <a:pt x="1064" y="306"/>
                      </a:lnTo>
                      <a:lnTo>
                        <a:pt x="1065" y="297"/>
                      </a:lnTo>
                      <a:lnTo>
                        <a:pt x="1068" y="288"/>
                      </a:lnTo>
                      <a:lnTo>
                        <a:pt x="1074" y="268"/>
                      </a:lnTo>
                      <a:lnTo>
                        <a:pt x="1076" y="259"/>
                      </a:lnTo>
                      <a:lnTo>
                        <a:pt x="1078" y="250"/>
                      </a:lnTo>
                      <a:lnTo>
                        <a:pt x="1079" y="240"/>
                      </a:lnTo>
                      <a:lnTo>
                        <a:pt x="1079" y="230"/>
                      </a:lnTo>
                      <a:lnTo>
                        <a:pt x="1079" y="230"/>
                      </a:lnTo>
                      <a:lnTo>
                        <a:pt x="1069" y="231"/>
                      </a:lnTo>
                      <a:lnTo>
                        <a:pt x="1058" y="231"/>
                      </a:lnTo>
                      <a:lnTo>
                        <a:pt x="1037" y="232"/>
                      </a:lnTo>
                      <a:lnTo>
                        <a:pt x="1027" y="233"/>
                      </a:lnTo>
                      <a:lnTo>
                        <a:pt x="1018" y="235"/>
                      </a:lnTo>
                      <a:lnTo>
                        <a:pt x="1015" y="238"/>
                      </a:lnTo>
                      <a:lnTo>
                        <a:pt x="1010" y="240"/>
                      </a:lnTo>
                      <a:lnTo>
                        <a:pt x="1008" y="243"/>
                      </a:lnTo>
                      <a:lnTo>
                        <a:pt x="1004" y="248"/>
                      </a:lnTo>
                      <a:lnTo>
                        <a:pt x="1004" y="248"/>
                      </a:lnTo>
                      <a:lnTo>
                        <a:pt x="1002" y="254"/>
                      </a:lnTo>
                      <a:lnTo>
                        <a:pt x="1001" y="260"/>
                      </a:lnTo>
                      <a:lnTo>
                        <a:pt x="999" y="274"/>
                      </a:lnTo>
                      <a:lnTo>
                        <a:pt x="998" y="280"/>
                      </a:lnTo>
                      <a:lnTo>
                        <a:pt x="994" y="285"/>
                      </a:lnTo>
                      <a:lnTo>
                        <a:pt x="990" y="292"/>
                      </a:lnTo>
                      <a:lnTo>
                        <a:pt x="983" y="298"/>
                      </a:lnTo>
                      <a:lnTo>
                        <a:pt x="983" y="298"/>
                      </a:lnTo>
                      <a:lnTo>
                        <a:pt x="982" y="299"/>
                      </a:lnTo>
                      <a:lnTo>
                        <a:pt x="981" y="301"/>
                      </a:lnTo>
                      <a:lnTo>
                        <a:pt x="981" y="307"/>
                      </a:lnTo>
                      <a:lnTo>
                        <a:pt x="981" y="321"/>
                      </a:lnTo>
                      <a:lnTo>
                        <a:pt x="981" y="321"/>
                      </a:lnTo>
                      <a:lnTo>
                        <a:pt x="977" y="320"/>
                      </a:lnTo>
                      <a:lnTo>
                        <a:pt x="973" y="321"/>
                      </a:lnTo>
                      <a:lnTo>
                        <a:pt x="969" y="323"/>
                      </a:lnTo>
                      <a:lnTo>
                        <a:pt x="967" y="326"/>
                      </a:lnTo>
                      <a:lnTo>
                        <a:pt x="963" y="329"/>
                      </a:lnTo>
                      <a:lnTo>
                        <a:pt x="960" y="331"/>
                      </a:lnTo>
                      <a:lnTo>
                        <a:pt x="956" y="332"/>
                      </a:lnTo>
                      <a:lnTo>
                        <a:pt x="952" y="331"/>
                      </a:lnTo>
                      <a:lnTo>
                        <a:pt x="952" y="331"/>
                      </a:lnTo>
                      <a:lnTo>
                        <a:pt x="951" y="339"/>
                      </a:lnTo>
                      <a:lnTo>
                        <a:pt x="952" y="346"/>
                      </a:lnTo>
                      <a:lnTo>
                        <a:pt x="954" y="353"/>
                      </a:lnTo>
                      <a:lnTo>
                        <a:pt x="958" y="359"/>
                      </a:lnTo>
                      <a:lnTo>
                        <a:pt x="965" y="373"/>
                      </a:lnTo>
                      <a:lnTo>
                        <a:pt x="967" y="380"/>
                      </a:lnTo>
                      <a:lnTo>
                        <a:pt x="969" y="387"/>
                      </a:lnTo>
                      <a:lnTo>
                        <a:pt x="969" y="387"/>
                      </a:lnTo>
                      <a:lnTo>
                        <a:pt x="969" y="389"/>
                      </a:lnTo>
                      <a:lnTo>
                        <a:pt x="968" y="390"/>
                      </a:lnTo>
                      <a:lnTo>
                        <a:pt x="963" y="395"/>
                      </a:lnTo>
                      <a:lnTo>
                        <a:pt x="962" y="398"/>
                      </a:lnTo>
                      <a:lnTo>
                        <a:pt x="961" y="400"/>
                      </a:lnTo>
                      <a:lnTo>
                        <a:pt x="961" y="403"/>
                      </a:lnTo>
                      <a:lnTo>
                        <a:pt x="962" y="406"/>
                      </a:lnTo>
                      <a:lnTo>
                        <a:pt x="962" y="406"/>
                      </a:lnTo>
                      <a:lnTo>
                        <a:pt x="967" y="412"/>
                      </a:lnTo>
                      <a:lnTo>
                        <a:pt x="970" y="419"/>
                      </a:lnTo>
                      <a:lnTo>
                        <a:pt x="971" y="422"/>
                      </a:lnTo>
                      <a:lnTo>
                        <a:pt x="973" y="425"/>
                      </a:lnTo>
                      <a:lnTo>
                        <a:pt x="971" y="428"/>
                      </a:lnTo>
                      <a:lnTo>
                        <a:pt x="970" y="430"/>
                      </a:lnTo>
                      <a:lnTo>
                        <a:pt x="970" y="430"/>
                      </a:lnTo>
                      <a:lnTo>
                        <a:pt x="966" y="433"/>
                      </a:lnTo>
                      <a:lnTo>
                        <a:pt x="962" y="437"/>
                      </a:lnTo>
                      <a:lnTo>
                        <a:pt x="958" y="438"/>
                      </a:lnTo>
                      <a:lnTo>
                        <a:pt x="952" y="439"/>
                      </a:lnTo>
                      <a:lnTo>
                        <a:pt x="948" y="439"/>
                      </a:lnTo>
                      <a:lnTo>
                        <a:pt x="942" y="438"/>
                      </a:lnTo>
                      <a:lnTo>
                        <a:pt x="937" y="437"/>
                      </a:lnTo>
                      <a:lnTo>
                        <a:pt x="933" y="434"/>
                      </a:lnTo>
                      <a:lnTo>
                        <a:pt x="933" y="434"/>
                      </a:lnTo>
                      <a:lnTo>
                        <a:pt x="915" y="425"/>
                      </a:lnTo>
                      <a:lnTo>
                        <a:pt x="895" y="417"/>
                      </a:lnTo>
                      <a:lnTo>
                        <a:pt x="876" y="408"/>
                      </a:lnTo>
                      <a:lnTo>
                        <a:pt x="858" y="399"/>
                      </a:lnTo>
                      <a:lnTo>
                        <a:pt x="858" y="399"/>
                      </a:lnTo>
                      <a:lnTo>
                        <a:pt x="847" y="394"/>
                      </a:lnTo>
                      <a:lnTo>
                        <a:pt x="837" y="390"/>
                      </a:lnTo>
                      <a:lnTo>
                        <a:pt x="832" y="390"/>
                      </a:lnTo>
                      <a:lnTo>
                        <a:pt x="826" y="389"/>
                      </a:lnTo>
                      <a:lnTo>
                        <a:pt x="820" y="390"/>
                      </a:lnTo>
                      <a:lnTo>
                        <a:pt x="816" y="392"/>
                      </a:lnTo>
                      <a:lnTo>
                        <a:pt x="816" y="392"/>
                      </a:lnTo>
                      <a:lnTo>
                        <a:pt x="808" y="398"/>
                      </a:lnTo>
                      <a:lnTo>
                        <a:pt x="801" y="404"/>
                      </a:lnTo>
                      <a:lnTo>
                        <a:pt x="797" y="407"/>
                      </a:lnTo>
                      <a:lnTo>
                        <a:pt x="796" y="411"/>
                      </a:lnTo>
                      <a:lnTo>
                        <a:pt x="795" y="416"/>
                      </a:lnTo>
                      <a:lnTo>
                        <a:pt x="795" y="422"/>
                      </a:lnTo>
                      <a:lnTo>
                        <a:pt x="795" y="422"/>
                      </a:lnTo>
                      <a:lnTo>
                        <a:pt x="770" y="422"/>
                      </a:lnTo>
                      <a:lnTo>
                        <a:pt x="770" y="422"/>
                      </a:lnTo>
                      <a:lnTo>
                        <a:pt x="771" y="424"/>
                      </a:lnTo>
                      <a:lnTo>
                        <a:pt x="771" y="428"/>
                      </a:lnTo>
                      <a:lnTo>
                        <a:pt x="770" y="430"/>
                      </a:lnTo>
                      <a:lnTo>
                        <a:pt x="768" y="432"/>
                      </a:lnTo>
                      <a:lnTo>
                        <a:pt x="764" y="437"/>
                      </a:lnTo>
                      <a:lnTo>
                        <a:pt x="764" y="439"/>
                      </a:lnTo>
                      <a:lnTo>
                        <a:pt x="766" y="441"/>
                      </a:lnTo>
                      <a:lnTo>
                        <a:pt x="766" y="441"/>
                      </a:lnTo>
                      <a:lnTo>
                        <a:pt x="759" y="440"/>
                      </a:lnTo>
                      <a:lnTo>
                        <a:pt x="752" y="437"/>
                      </a:lnTo>
                      <a:lnTo>
                        <a:pt x="742" y="428"/>
                      </a:lnTo>
                      <a:lnTo>
                        <a:pt x="736" y="424"/>
                      </a:lnTo>
                      <a:lnTo>
                        <a:pt x="730" y="422"/>
                      </a:lnTo>
                      <a:lnTo>
                        <a:pt x="725" y="421"/>
                      </a:lnTo>
                      <a:lnTo>
                        <a:pt x="717" y="423"/>
                      </a:lnTo>
                      <a:lnTo>
                        <a:pt x="717" y="423"/>
                      </a:lnTo>
                      <a:lnTo>
                        <a:pt x="717" y="424"/>
                      </a:lnTo>
                      <a:lnTo>
                        <a:pt x="717" y="427"/>
                      </a:lnTo>
                      <a:lnTo>
                        <a:pt x="717" y="432"/>
                      </a:lnTo>
                      <a:lnTo>
                        <a:pt x="717" y="432"/>
                      </a:lnTo>
                      <a:lnTo>
                        <a:pt x="713" y="431"/>
                      </a:lnTo>
                      <a:lnTo>
                        <a:pt x="710" y="432"/>
                      </a:lnTo>
                      <a:lnTo>
                        <a:pt x="706" y="434"/>
                      </a:lnTo>
                      <a:lnTo>
                        <a:pt x="700" y="440"/>
                      </a:lnTo>
                      <a:lnTo>
                        <a:pt x="700" y="440"/>
                      </a:lnTo>
                      <a:lnTo>
                        <a:pt x="697" y="441"/>
                      </a:lnTo>
                      <a:lnTo>
                        <a:pt x="693" y="440"/>
                      </a:lnTo>
                      <a:lnTo>
                        <a:pt x="685" y="434"/>
                      </a:lnTo>
                      <a:lnTo>
                        <a:pt x="680" y="432"/>
                      </a:lnTo>
                      <a:lnTo>
                        <a:pt x="677" y="431"/>
                      </a:lnTo>
                      <a:lnTo>
                        <a:pt x="673" y="431"/>
                      </a:lnTo>
                      <a:lnTo>
                        <a:pt x="671" y="432"/>
                      </a:lnTo>
                      <a:lnTo>
                        <a:pt x="670" y="433"/>
                      </a:lnTo>
                      <a:lnTo>
                        <a:pt x="670" y="433"/>
                      </a:lnTo>
                      <a:lnTo>
                        <a:pt x="664" y="442"/>
                      </a:lnTo>
                      <a:lnTo>
                        <a:pt x="658" y="449"/>
                      </a:lnTo>
                      <a:lnTo>
                        <a:pt x="650" y="457"/>
                      </a:lnTo>
                      <a:lnTo>
                        <a:pt x="642" y="463"/>
                      </a:lnTo>
                      <a:lnTo>
                        <a:pt x="633" y="467"/>
                      </a:lnTo>
                      <a:lnTo>
                        <a:pt x="623" y="471"/>
                      </a:lnTo>
                      <a:lnTo>
                        <a:pt x="614" y="472"/>
                      </a:lnTo>
                      <a:lnTo>
                        <a:pt x="604" y="472"/>
                      </a:lnTo>
                      <a:lnTo>
                        <a:pt x="604" y="472"/>
                      </a:lnTo>
                      <a:lnTo>
                        <a:pt x="605" y="466"/>
                      </a:lnTo>
                      <a:lnTo>
                        <a:pt x="608" y="462"/>
                      </a:lnTo>
                      <a:lnTo>
                        <a:pt x="610" y="457"/>
                      </a:lnTo>
                      <a:lnTo>
                        <a:pt x="612" y="454"/>
                      </a:lnTo>
                      <a:lnTo>
                        <a:pt x="619" y="447"/>
                      </a:lnTo>
                      <a:lnTo>
                        <a:pt x="627" y="440"/>
                      </a:lnTo>
                      <a:lnTo>
                        <a:pt x="627" y="440"/>
                      </a:lnTo>
                      <a:lnTo>
                        <a:pt x="629" y="438"/>
                      </a:lnTo>
                      <a:lnTo>
                        <a:pt x="630" y="434"/>
                      </a:lnTo>
                      <a:lnTo>
                        <a:pt x="634" y="427"/>
                      </a:lnTo>
                      <a:lnTo>
                        <a:pt x="634" y="427"/>
                      </a:lnTo>
                      <a:lnTo>
                        <a:pt x="622" y="421"/>
                      </a:lnTo>
                      <a:lnTo>
                        <a:pt x="612" y="414"/>
                      </a:lnTo>
                      <a:lnTo>
                        <a:pt x="608" y="412"/>
                      </a:lnTo>
                      <a:lnTo>
                        <a:pt x="602" y="411"/>
                      </a:lnTo>
                      <a:lnTo>
                        <a:pt x="596" y="411"/>
                      </a:lnTo>
                      <a:lnTo>
                        <a:pt x="589" y="412"/>
                      </a:lnTo>
                      <a:lnTo>
                        <a:pt x="589" y="412"/>
                      </a:lnTo>
                      <a:lnTo>
                        <a:pt x="584" y="414"/>
                      </a:lnTo>
                      <a:lnTo>
                        <a:pt x="579" y="417"/>
                      </a:lnTo>
                      <a:lnTo>
                        <a:pt x="571" y="427"/>
                      </a:lnTo>
                      <a:lnTo>
                        <a:pt x="563" y="434"/>
                      </a:lnTo>
                      <a:lnTo>
                        <a:pt x="559" y="438"/>
                      </a:lnTo>
                      <a:lnTo>
                        <a:pt x="554" y="440"/>
                      </a:lnTo>
                      <a:lnTo>
                        <a:pt x="554" y="440"/>
                      </a:lnTo>
                      <a:lnTo>
                        <a:pt x="544" y="444"/>
                      </a:lnTo>
                      <a:lnTo>
                        <a:pt x="532" y="446"/>
                      </a:lnTo>
                      <a:lnTo>
                        <a:pt x="511" y="449"/>
                      </a:lnTo>
                      <a:lnTo>
                        <a:pt x="511" y="449"/>
                      </a:lnTo>
                      <a:lnTo>
                        <a:pt x="506" y="450"/>
                      </a:lnTo>
                      <a:lnTo>
                        <a:pt x="504" y="454"/>
                      </a:lnTo>
                      <a:lnTo>
                        <a:pt x="502" y="456"/>
                      </a:lnTo>
                      <a:lnTo>
                        <a:pt x="501" y="459"/>
                      </a:lnTo>
                      <a:lnTo>
                        <a:pt x="499" y="463"/>
                      </a:lnTo>
                      <a:lnTo>
                        <a:pt x="497" y="465"/>
                      </a:lnTo>
                      <a:lnTo>
                        <a:pt x="495" y="467"/>
                      </a:lnTo>
                      <a:lnTo>
                        <a:pt x="492" y="467"/>
                      </a:lnTo>
                      <a:lnTo>
                        <a:pt x="492" y="467"/>
                      </a:lnTo>
                      <a:lnTo>
                        <a:pt x="492" y="477"/>
                      </a:lnTo>
                      <a:lnTo>
                        <a:pt x="489" y="486"/>
                      </a:lnTo>
                      <a:lnTo>
                        <a:pt x="486" y="494"/>
                      </a:lnTo>
                      <a:lnTo>
                        <a:pt x="481" y="502"/>
                      </a:lnTo>
                      <a:lnTo>
                        <a:pt x="474" y="508"/>
                      </a:lnTo>
                      <a:lnTo>
                        <a:pt x="468" y="514"/>
                      </a:lnTo>
                      <a:lnTo>
                        <a:pt x="460" y="519"/>
                      </a:lnTo>
                      <a:lnTo>
                        <a:pt x="452" y="521"/>
                      </a:lnTo>
                      <a:lnTo>
                        <a:pt x="452" y="521"/>
                      </a:lnTo>
                      <a:lnTo>
                        <a:pt x="440" y="523"/>
                      </a:lnTo>
                      <a:lnTo>
                        <a:pt x="436" y="524"/>
                      </a:lnTo>
                      <a:lnTo>
                        <a:pt x="430" y="524"/>
                      </a:lnTo>
                      <a:lnTo>
                        <a:pt x="424" y="523"/>
                      </a:lnTo>
                      <a:lnTo>
                        <a:pt x="420" y="521"/>
                      </a:lnTo>
                      <a:lnTo>
                        <a:pt x="416" y="517"/>
                      </a:lnTo>
                      <a:lnTo>
                        <a:pt x="414" y="512"/>
                      </a:lnTo>
                      <a:lnTo>
                        <a:pt x="414" y="512"/>
                      </a:lnTo>
                      <a:lnTo>
                        <a:pt x="413" y="505"/>
                      </a:lnTo>
                      <a:lnTo>
                        <a:pt x="414" y="499"/>
                      </a:lnTo>
                      <a:lnTo>
                        <a:pt x="416" y="494"/>
                      </a:lnTo>
                      <a:lnTo>
                        <a:pt x="420" y="489"/>
                      </a:lnTo>
                      <a:lnTo>
                        <a:pt x="427" y="479"/>
                      </a:lnTo>
                      <a:lnTo>
                        <a:pt x="430" y="473"/>
                      </a:lnTo>
                      <a:lnTo>
                        <a:pt x="432" y="467"/>
                      </a:lnTo>
                      <a:lnTo>
                        <a:pt x="432" y="467"/>
                      </a:lnTo>
                      <a:lnTo>
                        <a:pt x="433" y="464"/>
                      </a:lnTo>
                      <a:lnTo>
                        <a:pt x="431" y="461"/>
                      </a:lnTo>
                      <a:lnTo>
                        <a:pt x="427" y="457"/>
                      </a:lnTo>
                      <a:lnTo>
                        <a:pt x="423" y="456"/>
                      </a:lnTo>
                      <a:lnTo>
                        <a:pt x="422" y="454"/>
                      </a:lnTo>
                      <a:lnTo>
                        <a:pt x="421" y="450"/>
                      </a:lnTo>
                      <a:lnTo>
                        <a:pt x="423" y="447"/>
                      </a:lnTo>
                      <a:lnTo>
                        <a:pt x="423" y="447"/>
                      </a:lnTo>
                      <a:lnTo>
                        <a:pt x="406" y="445"/>
                      </a:lnTo>
                      <a:lnTo>
                        <a:pt x="398" y="442"/>
                      </a:lnTo>
                      <a:lnTo>
                        <a:pt x="390" y="439"/>
                      </a:lnTo>
                      <a:lnTo>
                        <a:pt x="383" y="436"/>
                      </a:lnTo>
                      <a:lnTo>
                        <a:pt x="378" y="429"/>
                      </a:lnTo>
                      <a:lnTo>
                        <a:pt x="377" y="425"/>
                      </a:lnTo>
                      <a:lnTo>
                        <a:pt x="375" y="422"/>
                      </a:lnTo>
                      <a:lnTo>
                        <a:pt x="373" y="412"/>
                      </a:lnTo>
                      <a:lnTo>
                        <a:pt x="373" y="412"/>
                      </a:lnTo>
                      <a:lnTo>
                        <a:pt x="361" y="411"/>
                      </a:lnTo>
                      <a:lnTo>
                        <a:pt x="355" y="411"/>
                      </a:lnTo>
                      <a:lnTo>
                        <a:pt x="353" y="412"/>
                      </a:lnTo>
                      <a:lnTo>
                        <a:pt x="350" y="413"/>
                      </a:lnTo>
                      <a:lnTo>
                        <a:pt x="350" y="413"/>
                      </a:lnTo>
                      <a:lnTo>
                        <a:pt x="348" y="416"/>
                      </a:lnTo>
                      <a:lnTo>
                        <a:pt x="348" y="420"/>
                      </a:lnTo>
                      <a:lnTo>
                        <a:pt x="348" y="423"/>
                      </a:lnTo>
                      <a:lnTo>
                        <a:pt x="349" y="427"/>
                      </a:lnTo>
                      <a:lnTo>
                        <a:pt x="353" y="434"/>
                      </a:lnTo>
                      <a:lnTo>
                        <a:pt x="356" y="441"/>
                      </a:lnTo>
                      <a:lnTo>
                        <a:pt x="356" y="441"/>
                      </a:lnTo>
                      <a:lnTo>
                        <a:pt x="360" y="446"/>
                      </a:lnTo>
                      <a:lnTo>
                        <a:pt x="364" y="450"/>
                      </a:lnTo>
                      <a:lnTo>
                        <a:pt x="373" y="457"/>
                      </a:lnTo>
                      <a:lnTo>
                        <a:pt x="377" y="461"/>
                      </a:lnTo>
                      <a:lnTo>
                        <a:pt x="379" y="465"/>
                      </a:lnTo>
                      <a:lnTo>
                        <a:pt x="379" y="470"/>
                      </a:lnTo>
                      <a:lnTo>
                        <a:pt x="375" y="475"/>
                      </a:lnTo>
                      <a:lnTo>
                        <a:pt x="375" y="475"/>
                      </a:lnTo>
                      <a:lnTo>
                        <a:pt x="373" y="481"/>
                      </a:lnTo>
                      <a:lnTo>
                        <a:pt x="370" y="488"/>
                      </a:lnTo>
                      <a:lnTo>
                        <a:pt x="366" y="491"/>
                      </a:lnTo>
                      <a:lnTo>
                        <a:pt x="363" y="494"/>
                      </a:lnTo>
                      <a:lnTo>
                        <a:pt x="360" y="494"/>
                      </a:lnTo>
                      <a:lnTo>
                        <a:pt x="354" y="492"/>
                      </a:lnTo>
                      <a:lnTo>
                        <a:pt x="354" y="492"/>
                      </a:lnTo>
                      <a:lnTo>
                        <a:pt x="353" y="499"/>
                      </a:lnTo>
                      <a:lnTo>
                        <a:pt x="354" y="504"/>
                      </a:lnTo>
                      <a:lnTo>
                        <a:pt x="356" y="508"/>
                      </a:lnTo>
                      <a:lnTo>
                        <a:pt x="361" y="513"/>
                      </a:lnTo>
                      <a:lnTo>
                        <a:pt x="365" y="516"/>
                      </a:lnTo>
                      <a:lnTo>
                        <a:pt x="371" y="519"/>
                      </a:lnTo>
                      <a:lnTo>
                        <a:pt x="383" y="524"/>
                      </a:lnTo>
                      <a:lnTo>
                        <a:pt x="383" y="524"/>
                      </a:lnTo>
                      <a:lnTo>
                        <a:pt x="383" y="525"/>
                      </a:lnTo>
                      <a:lnTo>
                        <a:pt x="385" y="530"/>
                      </a:lnTo>
                      <a:lnTo>
                        <a:pt x="383" y="533"/>
                      </a:lnTo>
                      <a:lnTo>
                        <a:pt x="382" y="537"/>
                      </a:lnTo>
                      <a:lnTo>
                        <a:pt x="382" y="537"/>
                      </a:lnTo>
                      <a:lnTo>
                        <a:pt x="377" y="543"/>
                      </a:lnTo>
                      <a:lnTo>
                        <a:pt x="373" y="547"/>
                      </a:lnTo>
                      <a:lnTo>
                        <a:pt x="372" y="553"/>
                      </a:lnTo>
                      <a:lnTo>
                        <a:pt x="371" y="558"/>
                      </a:lnTo>
                      <a:lnTo>
                        <a:pt x="372" y="570"/>
                      </a:lnTo>
                      <a:lnTo>
                        <a:pt x="373" y="583"/>
                      </a:lnTo>
                      <a:lnTo>
                        <a:pt x="373" y="583"/>
                      </a:lnTo>
                      <a:lnTo>
                        <a:pt x="370" y="582"/>
                      </a:lnTo>
                      <a:lnTo>
                        <a:pt x="368" y="583"/>
                      </a:lnTo>
                      <a:lnTo>
                        <a:pt x="365" y="586"/>
                      </a:lnTo>
                      <a:lnTo>
                        <a:pt x="364" y="588"/>
                      </a:lnTo>
                      <a:lnTo>
                        <a:pt x="364" y="588"/>
                      </a:lnTo>
                      <a:lnTo>
                        <a:pt x="365" y="591"/>
                      </a:lnTo>
                      <a:lnTo>
                        <a:pt x="366" y="594"/>
                      </a:lnTo>
                      <a:lnTo>
                        <a:pt x="371" y="598"/>
                      </a:lnTo>
                      <a:lnTo>
                        <a:pt x="375" y="603"/>
                      </a:lnTo>
                      <a:lnTo>
                        <a:pt x="378" y="605"/>
                      </a:lnTo>
                      <a:lnTo>
                        <a:pt x="379" y="608"/>
                      </a:lnTo>
                      <a:lnTo>
                        <a:pt x="379" y="608"/>
                      </a:lnTo>
                      <a:lnTo>
                        <a:pt x="379" y="612"/>
                      </a:lnTo>
                      <a:lnTo>
                        <a:pt x="378" y="614"/>
                      </a:lnTo>
                      <a:lnTo>
                        <a:pt x="377" y="616"/>
                      </a:lnTo>
                      <a:lnTo>
                        <a:pt x="373" y="618"/>
                      </a:lnTo>
                      <a:lnTo>
                        <a:pt x="373" y="618"/>
                      </a:lnTo>
                      <a:lnTo>
                        <a:pt x="371" y="619"/>
                      </a:lnTo>
                      <a:lnTo>
                        <a:pt x="369" y="619"/>
                      </a:lnTo>
                      <a:lnTo>
                        <a:pt x="364" y="615"/>
                      </a:lnTo>
                      <a:lnTo>
                        <a:pt x="360" y="613"/>
                      </a:lnTo>
                      <a:lnTo>
                        <a:pt x="357" y="613"/>
                      </a:lnTo>
                      <a:lnTo>
                        <a:pt x="354" y="613"/>
                      </a:lnTo>
                      <a:lnTo>
                        <a:pt x="354" y="613"/>
                      </a:lnTo>
                      <a:lnTo>
                        <a:pt x="355" y="602"/>
                      </a:lnTo>
                      <a:lnTo>
                        <a:pt x="356" y="589"/>
                      </a:lnTo>
                      <a:lnTo>
                        <a:pt x="355" y="578"/>
                      </a:lnTo>
                      <a:lnTo>
                        <a:pt x="354" y="574"/>
                      </a:lnTo>
                      <a:lnTo>
                        <a:pt x="352" y="571"/>
                      </a:lnTo>
                      <a:lnTo>
                        <a:pt x="352" y="571"/>
                      </a:lnTo>
                      <a:lnTo>
                        <a:pt x="346" y="566"/>
                      </a:lnTo>
                      <a:lnTo>
                        <a:pt x="340" y="564"/>
                      </a:lnTo>
                      <a:lnTo>
                        <a:pt x="325" y="560"/>
                      </a:lnTo>
                      <a:lnTo>
                        <a:pt x="296" y="553"/>
                      </a:lnTo>
                      <a:lnTo>
                        <a:pt x="296" y="553"/>
                      </a:lnTo>
                      <a:lnTo>
                        <a:pt x="295" y="561"/>
                      </a:lnTo>
                      <a:lnTo>
                        <a:pt x="295" y="564"/>
                      </a:lnTo>
                      <a:lnTo>
                        <a:pt x="296" y="566"/>
                      </a:lnTo>
                      <a:lnTo>
                        <a:pt x="296" y="566"/>
                      </a:lnTo>
                      <a:lnTo>
                        <a:pt x="311" y="579"/>
                      </a:lnTo>
                      <a:lnTo>
                        <a:pt x="317" y="585"/>
                      </a:lnTo>
                      <a:lnTo>
                        <a:pt x="322" y="591"/>
                      </a:lnTo>
                      <a:lnTo>
                        <a:pt x="325" y="597"/>
                      </a:lnTo>
                      <a:lnTo>
                        <a:pt x="328" y="603"/>
                      </a:lnTo>
                      <a:lnTo>
                        <a:pt x="327" y="606"/>
                      </a:lnTo>
                      <a:lnTo>
                        <a:pt x="325" y="608"/>
                      </a:lnTo>
                      <a:lnTo>
                        <a:pt x="324" y="611"/>
                      </a:lnTo>
                      <a:lnTo>
                        <a:pt x="321" y="613"/>
                      </a:lnTo>
                      <a:lnTo>
                        <a:pt x="321" y="613"/>
                      </a:lnTo>
                      <a:lnTo>
                        <a:pt x="319" y="614"/>
                      </a:lnTo>
                      <a:lnTo>
                        <a:pt x="316" y="614"/>
                      </a:lnTo>
                      <a:lnTo>
                        <a:pt x="314" y="613"/>
                      </a:lnTo>
                      <a:lnTo>
                        <a:pt x="312" y="610"/>
                      </a:lnTo>
                      <a:lnTo>
                        <a:pt x="308" y="603"/>
                      </a:lnTo>
                      <a:lnTo>
                        <a:pt x="305" y="594"/>
                      </a:lnTo>
                      <a:lnTo>
                        <a:pt x="302" y="586"/>
                      </a:lnTo>
                      <a:lnTo>
                        <a:pt x="299" y="581"/>
                      </a:lnTo>
                      <a:lnTo>
                        <a:pt x="297" y="579"/>
                      </a:lnTo>
                      <a:lnTo>
                        <a:pt x="295" y="577"/>
                      </a:lnTo>
                      <a:lnTo>
                        <a:pt x="291" y="575"/>
                      </a:lnTo>
                      <a:lnTo>
                        <a:pt x="287" y="575"/>
                      </a:lnTo>
                      <a:lnTo>
                        <a:pt x="283" y="577"/>
                      </a:lnTo>
                      <a:lnTo>
                        <a:pt x="283" y="577"/>
                      </a:lnTo>
                      <a:lnTo>
                        <a:pt x="280" y="580"/>
                      </a:lnTo>
                      <a:lnTo>
                        <a:pt x="278" y="583"/>
                      </a:lnTo>
                      <a:lnTo>
                        <a:pt x="274" y="593"/>
                      </a:lnTo>
                      <a:lnTo>
                        <a:pt x="273" y="596"/>
                      </a:lnTo>
                      <a:lnTo>
                        <a:pt x="271" y="601"/>
                      </a:lnTo>
                      <a:lnTo>
                        <a:pt x="266" y="604"/>
                      </a:lnTo>
                      <a:lnTo>
                        <a:pt x="261" y="607"/>
                      </a:lnTo>
                      <a:lnTo>
                        <a:pt x="261" y="607"/>
                      </a:lnTo>
                      <a:lnTo>
                        <a:pt x="255" y="607"/>
                      </a:lnTo>
                      <a:lnTo>
                        <a:pt x="249" y="607"/>
                      </a:lnTo>
                      <a:lnTo>
                        <a:pt x="244" y="606"/>
                      </a:lnTo>
                      <a:lnTo>
                        <a:pt x="239" y="603"/>
                      </a:lnTo>
                      <a:lnTo>
                        <a:pt x="228" y="597"/>
                      </a:lnTo>
                      <a:lnTo>
                        <a:pt x="223" y="595"/>
                      </a:lnTo>
                      <a:lnTo>
                        <a:pt x="217" y="593"/>
                      </a:lnTo>
                      <a:lnTo>
                        <a:pt x="217" y="593"/>
                      </a:lnTo>
                      <a:lnTo>
                        <a:pt x="215" y="602"/>
                      </a:lnTo>
                      <a:lnTo>
                        <a:pt x="213" y="610"/>
                      </a:lnTo>
                      <a:lnTo>
                        <a:pt x="208" y="616"/>
                      </a:lnTo>
                      <a:lnTo>
                        <a:pt x="204" y="622"/>
                      </a:lnTo>
                      <a:lnTo>
                        <a:pt x="198" y="626"/>
                      </a:lnTo>
                      <a:lnTo>
                        <a:pt x="192" y="627"/>
                      </a:lnTo>
                      <a:lnTo>
                        <a:pt x="189" y="627"/>
                      </a:lnTo>
                      <a:lnTo>
                        <a:pt x="187" y="626"/>
                      </a:lnTo>
                      <a:lnTo>
                        <a:pt x="183" y="623"/>
                      </a:lnTo>
                      <a:lnTo>
                        <a:pt x="181" y="621"/>
                      </a:lnTo>
                      <a:lnTo>
                        <a:pt x="181" y="621"/>
                      </a:lnTo>
                      <a:lnTo>
                        <a:pt x="174" y="612"/>
                      </a:lnTo>
                      <a:lnTo>
                        <a:pt x="167" y="602"/>
                      </a:lnTo>
                      <a:lnTo>
                        <a:pt x="161" y="590"/>
                      </a:lnTo>
                      <a:lnTo>
                        <a:pt x="156" y="579"/>
                      </a:lnTo>
                      <a:lnTo>
                        <a:pt x="154" y="566"/>
                      </a:lnTo>
                      <a:lnTo>
                        <a:pt x="154" y="561"/>
                      </a:lnTo>
                      <a:lnTo>
                        <a:pt x="154" y="556"/>
                      </a:lnTo>
                      <a:lnTo>
                        <a:pt x="156" y="550"/>
                      </a:lnTo>
                      <a:lnTo>
                        <a:pt x="158" y="546"/>
                      </a:lnTo>
                      <a:lnTo>
                        <a:pt x="162" y="540"/>
                      </a:lnTo>
                      <a:lnTo>
                        <a:pt x="166" y="537"/>
                      </a:lnTo>
                      <a:lnTo>
                        <a:pt x="166" y="537"/>
                      </a:lnTo>
                      <a:lnTo>
                        <a:pt x="170" y="535"/>
                      </a:lnTo>
                      <a:lnTo>
                        <a:pt x="173" y="533"/>
                      </a:lnTo>
                      <a:lnTo>
                        <a:pt x="180" y="533"/>
                      </a:lnTo>
                      <a:lnTo>
                        <a:pt x="188" y="536"/>
                      </a:lnTo>
                      <a:lnTo>
                        <a:pt x="196" y="539"/>
                      </a:lnTo>
                      <a:lnTo>
                        <a:pt x="205" y="543"/>
                      </a:lnTo>
                      <a:lnTo>
                        <a:pt x="213" y="545"/>
                      </a:lnTo>
                      <a:lnTo>
                        <a:pt x="222" y="547"/>
                      </a:lnTo>
                      <a:lnTo>
                        <a:pt x="227" y="547"/>
                      </a:lnTo>
                      <a:lnTo>
                        <a:pt x="231" y="546"/>
                      </a:lnTo>
                      <a:lnTo>
                        <a:pt x="231" y="546"/>
                      </a:lnTo>
                      <a:lnTo>
                        <a:pt x="252" y="544"/>
                      </a:lnTo>
                      <a:lnTo>
                        <a:pt x="263" y="541"/>
                      </a:lnTo>
                      <a:lnTo>
                        <a:pt x="273" y="539"/>
                      </a:lnTo>
                      <a:lnTo>
                        <a:pt x="282" y="536"/>
                      </a:lnTo>
                      <a:lnTo>
                        <a:pt x="286" y="533"/>
                      </a:lnTo>
                      <a:lnTo>
                        <a:pt x="289" y="530"/>
                      </a:lnTo>
                      <a:lnTo>
                        <a:pt x="291" y="527"/>
                      </a:lnTo>
                      <a:lnTo>
                        <a:pt x="294" y="523"/>
                      </a:lnTo>
                      <a:lnTo>
                        <a:pt x="295" y="517"/>
                      </a:lnTo>
                      <a:lnTo>
                        <a:pt x="296" y="513"/>
                      </a:lnTo>
                      <a:lnTo>
                        <a:pt x="296" y="513"/>
                      </a:lnTo>
                      <a:lnTo>
                        <a:pt x="292" y="513"/>
                      </a:lnTo>
                      <a:lnTo>
                        <a:pt x="290" y="511"/>
                      </a:lnTo>
                      <a:lnTo>
                        <a:pt x="287" y="505"/>
                      </a:lnTo>
                      <a:lnTo>
                        <a:pt x="285" y="503"/>
                      </a:lnTo>
                      <a:lnTo>
                        <a:pt x="282" y="500"/>
                      </a:lnTo>
                      <a:lnTo>
                        <a:pt x="280" y="500"/>
                      </a:lnTo>
                      <a:lnTo>
                        <a:pt x="275" y="503"/>
                      </a:lnTo>
                      <a:lnTo>
                        <a:pt x="275" y="503"/>
                      </a:lnTo>
                      <a:lnTo>
                        <a:pt x="275" y="496"/>
                      </a:lnTo>
                      <a:lnTo>
                        <a:pt x="275" y="489"/>
                      </a:lnTo>
                      <a:lnTo>
                        <a:pt x="275" y="486"/>
                      </a:lnTo>
                      <a:lnTo>
                        <a:pt x="277" y="482"/>
                      </a:lnTo>
                      <a:lnTo>
                        <a:pt x="278" y="480"/>
                      </a:lnTo>
                      <a:lnTo>
                        <a:pt x="281" y="477"/>
                      </a:lnTo>
                      <a:lnTo>
                        <a:pt x="281" y="477"/>
                      </a:lnTo>
                      <a:lnTo>
                        <a:pt x="271" y="470"/>
                      </a:lnTo>
                      <a:lnTo>
                        <a:pt x="262" y="461"/>
                      </a:lnTo>
                      <a:lnTo>
                        <a:pt x="254" y="452"/>
                      </a:lnTo>
                      <a:lnTo>
                        <a:pt x="245" y="445"/>
                      </a:lnTo>
                      <a:lnTo>
                        <a:pt x="245" y="445"/>
                      </a:lnTo>
                      <a:lnTo>
                        <a:pt x="239" y="442"/>
                      </a:lnTo>
                      <a:lnTo>
                        <a:pt x="232" y="441"/>
                      </a:lnTo>
                      <a:lnTo>
                        <a:pt x="225" y="440"/>
                      </a:lnTo>
                      <a:lnTo>
                        <a:pt x="217" y="441"/>
                      </a:lnTo>
                      <a:lnTo>
                        <a:pt x="203" y="441"/>
                      </a:lnTo>
                      <a:lnTo>
                        <a:pt x="195" y="441"/>
                      </a:lnTo>
                      <a:lnTo>
                        <a:pt x="188" y="440"/>
                      </a:lnTo>
                      <a:lnTo>
                        <a:pt x="188" y="440"/>
                      </a:lnTo>
                      <a:lnTo>
                        <a:pt x="181" y="437"/>
                      </a:lnTo>
                      <a:lnTo>
                        <a:pt x="175" y="432"/>
                      </a:lnTo>
                      <a:lnTo>
                        <a:pt x="171" y="427"/>
                      </a:lnTo>
                      <a:lnTo>
                        <a:pt x="166" y="421"/>
                      </a:lnTo>
                      <a:lnTo>
                        <a:pt x="162" y="415"/>
                      </a:lnTo>
                      <a:lnTo>
                        <a:pt x="157" y="409"/>
                      </a:lnTo>
                      <a:lnTo>
                        <a:pt x="151" y="405"/>
                      </a:lnTo>
                      <a:lnTo>
                        <a:pt x="143" y="401"/>
                      </a:lnTo>
                      <a:lnTo>
                        <a:pt x="143" y="401"/>
                      </a:lnTo>
                      <a:lnTo>
                        <a:pt x="138" y="401"/>
                      </a:lnTo>
                      <a:lnTo>
                        <a:pt x="132" y="403"/>
                      </a:lnTo>
                      <a:lnTo>
                        <a:pt x="126" y="405"/>
                      </a:lnTo>
                      <a:lnTo>
                        <a:pt x="122" y="407"/>
                      </a:lnTo>
                      <a:lnTo>
                        <a:pt x="116" y="411"/>
                      </a:lnTo>
                      <a:lnTo>
                        <a:pt x="111" y="412"/>
                      </a:lnTo>
                      <a:lnTo>
                        <a:pt x="106" y="413"/>
                      </a:lnTo>
                      <a:lnTo>
                        <a:pt x="99" y="412"/>
                      </a:lnTo>
                      <a:lnTo>
                        <a:pt x="99" y="412"/>
                      </a:lnTo>
                      <a:lnTo>
                        <a:pt x="95" y="407"/>
                      </a:lnTo>
                      <a:lnTo>
                        <a:pt x="87" y="400"/>
                      </a:lnTo>
                      <a:lnTo>
                        <a:pt x="82" y="397"/>
                      </a:lnTo>
                      <a:lnTo>
                        <a:pt x="76" y="395"/>
                      </a:lnTo>
                      <a:lnTo>
                        <a:pt x="71" y="392"/>
                      </a:lnTo>
                      <a:lnTo>
                        <a:pt x="65" y="391"/>
                      </a:lnTo>
                      <a:lnTo>
                        <a:pt x="65" y="391"/>
                      </a:lnTo>
                      <a:lnTo>
                        <a:pt x="66" y="396"/>
                      </a:lnTo>
                      <a:lnTo>
                        <a:pt x="65" y="400"/>
                      </a:lnTo>
                      <a:lnTo>
                        <a:pt x="64" y="404"/>
                      </a:lnTo>
                      <a:lnTo>
                        <a:pt x="63" y="405"/>
                      </a:lnTo>
                      <a:lnTo>
                        <a:pt x="60" y="406"/>
                      </a:lnTo>
                      <a:lnTo>
                        <a:pt x="60" y="406"/>
                      </a:lnTo>
                      <a:lnTo>
                        <a:pt x="54" y="406"/>
                      </a:lnTo>
                      <a:lnTo>
                        <a:pt x="48" y="408"/>
                      </a:lnTo>
                      <a:lnTo>
                        <a:pt x="48" y="408"/>
                      </a:lnTo>
                      <a:lnTo>
                        <a:pt x="58" y="429"/>
                      </a:lnTo>
                      <a:lnTo>
                        <a:pt x="62" y="437"/>
                      </a:lnTo>
                      <a:lnTo>
                        <a:pt x="62" y="440"/>
                      </a:lnTo>
                      <a:lnTo>
                        <a:pt x="60" y="444"/>
                      </a:lnTo>
                      <a:lnTo>
                        <a:pt x="60" y="444"/>
                      </a:lnTo>
                      <a:lnTo>
                        <a:pt x="57" y="450"/>
                      </a:lnTo>
                      <a:lnTo>
                        <a:pt x="55" y="458"/>
                      </a:lnTo>
                      <a:lnTo>
                        <a:pt x="55" y="469"/>
                      </a:lnTo>
                      <a:lnTo>
                        <a:pt x="56" y="474"/>
                      </a:lnTo>
                      <a:lnTo>
                        <a:pt x="57" y="481"/>
                      </a:lnTo>
                      <a:lnTo>
                        <a:pt x="57" y="481"/>
                      </a:lnTo>
                      <a:lnTo>
                        <a:pt x="60" y="492"/>
                      </a:lnTo>
                      <a:lnTo>
                        <a:pt x="60" y="497"/>
                      </a:lnTo>
                      <a:lnTo>
                        <a:pt x="59" y="502"/>
                      </a:lnTo>
                      <a:lnTo>
                        <a:pt x="57" y="510"/>
                      </a:lnTo>
                      <a:lnTo>
                        <a:pt x="53" y="519"/>
                      </a:lnTo>
                      <a:lnTo>
                        <a:pt x="53" y="519"/>
                      </a:lnTo>
                      <a:lnTo>
                        <a:pt x="49" y="529"/>
                      </a:lnTo>
                      <a:lnTo>
                        <a:pt x="47" y="535"/>
                      </a:lnTo>
                      <a:lnTo>
                        <a:pt x="47" y="537"/>
                      </a:lnTo>
                      <a:lnTo>
                        <a:pt x="48" y="540"/>
                      </a:lnTo>
                      <a:lnTo>
                        <a:pt x="51" y="545"/>
                      </a:lnTo>
                      <a:lnTo>
                        <a:pt x="51" y="545"/>
                      </a:lnTo>
                      <a:lnTo>
                        <a:pt x="54" y="548"/>
                      </a:lnTo>
                      <a:lnTo>
                        <a:pt x="56" y="552"/>
                      </a:lnTo>
                      <a:lnTo>
                        <a:pt x="58" y="563"/>
                      </a:lnTo>
                      <a:lnTo>
                        <a:pt x="62" y="591"/>
                      </a:lnTo>
                      <a:lnTo>
                        <a:pt x="62" y="591"/>
                      </a:lnTo>
                      <a:lnTo>
                        <a:pt x="64" y="599"/>
                      </a:lnTo>
                      <a:lnTo>
                        <a:pt x="66" y="605"/>
                      </a:lnTo>
                      <a:lnTo>
                        <a:pt x="68" y="610"/>
                      </a:lnTo>
                      <a:lnTo>
                        <a:pt x="71" y="613"/>
                      </a:lnTo>
                      <a:lnTo>
                        <a:pt x="74" y="619"/>
                      </a:lnTo>
                      <a:lnTo>
                        <a:pt x="75" y="622"/>
                      </a:lnTo>
                      <a:lnTo>
                        <a:pt x="75" y="626"/>
                      </a:lnTo>
                      <a:lnTo>
                        <a:pt x="75" y="626"/>
                      </a:lnTo>
                      <a:lnTo>
                        <a:pt x="76" y="631"/>
                      </a:lnTo>
                      <a:lnTo>
                        <a:pt x="80" y="639"/>
                      </a:lnTo>
                      <a:lnTo>
                        <a:pt x="91" y="660"/>
                      </a:lnTo>
                      <a:lnTo>
                        <a:pt x="96" y="671"/>
                      </a:lnTo>
                      <a:lnTo>
                        <a:pt x="100" y="682"/>
                      </a:lnTo>
                      <a:lnTo>
                        <a:pt x="100" y="688"/>
                      </a:lnTo>
                      <a:lnTo>
                        <a:pt x="100" y="694"/>
                      </a:lnTo>
                      <a:lnTo>
                        <a:pt x="100" y="698"/>
                      </a:lnTo>
                      <a:lnTo>
                        <a:pt x="98" y="703"/>
                      </a:lnTo>
                      <a:lnTo>
                        <a:pt x="98" y="703"/>
                      </a:lnTo>
                      <a:lnTo>
                        <a:pt x="92" y="711"/>
                      </a:lnTo>
                      <a:lnTo>
                        <a:pt x="85" y="719"/>
                      </a:lnTo>
                      <a:lnTo>
                        <a:pt x="70" y="734"/>
                      </a:lnTo>
                      <a:lnTo>
                        <a:pt x="54" y="746"/>
                      </a:lnTo>
                      <a:lnTo>
                        <a:pt x="43" y="755"/>
                      </a:lnTo>
                      <a:lnTo>
                        <a:pt x="43" y="755"/>
                      </a:lnTo>
                      <a:lnTo>
                        <a:pt x="25" y="776"/>
                      </a:lnTo>
                      <a:lnTo>
                        <a:pt x="21" y="781"/>
                      </a:lnTo>
                      <a:lnTo>
                        <a:pt x="16" y="787"/>
                      </a:lnTo>
                      <a:lnTo>
                        <a:pt x="14" y="794"/>
                      </a:lnTo>
                      <a:lnTo>
                        <a:pt x="12" y="800"/>
                      </a:lnTo>
                      <a:lnTo>
                        <a:pt x="12" y="800"/>
                      </a:lnTo>
                      <a:lnTo>
                        <a:pt x="9" y="822"/>
                      </a:lnTo>
                      <a:lnTo>
                        <a:pt x="7" y="855"/>
                      </a:lnTo>
                      <a:lnTo>
                        <a:pt x="7" y="855"/>
                      </a:lnTo>
                      <a:lnTo>
                        <a:pt x="7" y="863"/>
                      </a:lnTo>
                      <a:lnTo>
                        <a:pt x="6" y="868"/>
                      </a:lnTo>
                      <a:lnTo>
                        <a:pt x="6" y="868"/>
                      </a:lnTo>
                      <a:lnTo>
                        <a:pt x="6" y="873"/>
                      </a:lnTo>
                      <a:lnTo>
                        <a:pt x="6" y="873"/>
                      </a:lnTo>
                      <a:lnTo>
                        <a:pt x="4" y="895"/>
                      </a:lnTo>
                      <a:lnTo>
                        <a:pt x="1" y="909"/>
                      </a:lnTo>
                      <a:lnTo>
                        <a:pt x="0" y="919"/>
                      </a:lnTo>
                      <a:lnTo>
                        <a:pt x="0" y="925"/>
                      </a:lnTo>
                      <a:lnTo>
                        <a:pt x="1" y="931"/>
                      </a:lnTo>
                      <a:lnTo>
                        <a:pt x="1" y="931"/>
                      </a:lnTo>
                      <a:lnTo>
                        <a:pt x="2" y="938"/>
                      </a:lnTo>
                      <a:lnTo>
                        <a:pt x="4" y="945"/>
                      </a:lnTo>
                      <a:lnTo>
                        <a:pt x="4" y="956"/>
                      </a:lnTo>
                      <a:lnTo>
                        <a:pt x="5" y="961"/>
                      </a:lnTo>
                      <a:lnTo>
                        <a:pt x="7" y="964"/>
                      </a:lnTo>
                      <a:lnTo>
                        <a:pt x="9" y="967"/>
                      </a:lnTo>
                      <a:lnTo>
                        <a:pt x="15" y="968"/>
                      </a:lnTo>
                      <a:lnTo>
                        <a:pt x="15" y="968"/>
                      </a:lnTo>
                      <a:lnTo>
                        <a:pt x="30" y="969"/>
                      </a:lnTo>
                      <a:lnTo>
                        <a:pt x="39" y="971"/>
                      </a:lnTo>
                      <a:lnTo>
                        <a:pt x="48" y="974"/>
                      </a:lnTo>
                      <a:lnTo>
                        <a:pt x="56" y="978"/>
                      </a:lnTo>
                      <a:lnTo>
                        <a:pt x="64" y="984"/>
                      </a:lnTo>
                      <a:lnTo>
                        <a:pt x="67" y="988"/>
                      </a:lnTo>
                      <a:lnTo>
                        <a:pt x="70" y="993"/>
                      </a:lnTo>
                      <a:lnTo>
                        <a:pt x="72" y="999"/>
                      </a:lnTo>
                      <a:lnTo>
                        <a:pt x="74" y="1004"/>
                      </a:lnTo>
                      <a:lnTo>
                        <a:pt x="74" y="1004"/>
                      </a:lnTo>
                      <a:lnTo>
                        <a:pt x="80" y="1027"/>
                      </a:lnTo>
                      <a:lnTo>
                        <a:pt x="85" y="1043"/>
                      </a:lnTo>
                      <a:lnTo>
                        <a:pt x="90" y="1057"/>
                      </a:lnTo>
                      <a:lnTo>
                        <a:pt x="92" y="1068"/>
                      </a:lnTo>
                      <a:lnTo>
                        <a:pt x="92" y="1068"/>
                      </a:lnTo>
                      <a:lnTo>
                        <a:pt x="93" y="1074"/>
                      </a:lnTo>
                      <a:lnTo>
                        <a:pt x="97" y="1077"/>
                      </a:lnTo>
                      <a:lnTo>
                        <a:pt x="101" y="1080"/>
                      </a:lnTo>
                      <a:lnTo>
                        <a:pt x="107" y="1083"/>
                      </a:lnTo>
                      <a:lnTo>
                        <a:pt x="117" y="1086"/>
                      </a:lnTo>
                      <a:lnTo>
                        <a:pt x="124" y="1087"/>
                      </a:lnTo>
                      <a:lnTo>
                        <a:pt x="124" y="1087"/>
                      </a:lnTo>
                      <a:lnTo>
                        <a:pt x="132" y="1092"/>
                      </a:lnTo>
                      <a:lnTo>
                        <a:pt x="146" y="1099"/>
                      </a:lnTo>
                      <a:lnTo>
                        <a:pt x="154" y="1102"/>
                      </a:lnTo>
                      <a:lnTo>
                        <a:pt x="162" y="1105"/>
                      </a:lnTo>
                      <a:lnTo>
                        <a:pt x="171" y="1108"/>
                      </a:lnTo>
                      <a:lnTo>
                        <a:pt x="180" y="1109"/>
                      </a:lnTo>
                      <a:lnTo>
                        <a:pt x="180" y="1109"/>
                      </a:lnTo>
                      <a:lnTo>
                        <a:pt x="197" y="1110"/>
                      </a:lnTo>
                      <a:lnTo>
                        <a:pt x="209" y="1112"/>
                      </a:lnTo>
                      <a:lnTo>
                        <a:pt x="220" y="1116"/>
                      </a:lnTo>
                      <a:lnTo>
                        <a:pt x="228" y="1119"/>
                      </a:lnTo>
                      <a:lnTo>
                        <a:pt x="228" y="1119"/>
                      </a:lnTo>
                      <a:lnTo>
                        <a:pt x="245" y="1129"/>
                      </a:lnTo>
                      <a:lnTo>
                        <a:pt x="257" y="1137"/>
                      </a:lnTo>
                      <a:lnTo>
                        <a:pt x="272" y="1148"/>
                      </a:lnTo>
                      <a:lnTo>
                        <a:pt x="285" y="1159"/>
                      </a:lnTo>
                      <a:lnTo>
                        <a:pt x="290" y="1166"/>
                      </a:lnTo>
                      <a:lnTo>
                        <a:pt x="295" y="1171"/>
                      </a:lnTo>
                      <a:lnTo>
                        <a:pt x="298" y="1178"/>
                      </a:lnTo>
                      <a:lnTo>
                        <a:pt x="299" y="1184"/>
                      </a:lnTo>
                      <a:lnTo>
                        <a:pt x="300" y="1191"/>
                      </a:lnTo>
                      <a:lnTo>
                        <a:pt x="298" y="1196"/>
                      </a:lnTo>
                      <a:lnTo>
                        <a:pt x="298" y="1196"/>
                      </a:lnTo>
                      <a:lnTo>
                        <a:pt x="294" y="1208"/>
                      </a:lnTo>
                      <a:lnTo>
                        <a:pt x="287" y="1217"/>
                      </a:lnTo>
                      <a:lnTo>
                        <a:pt x="279" y="1225"/>
                      </a:lnTo>
                      <a:lnTo>
                        <a:pt x="270" y="1232"/>
                      </a:lnTo>
                      <a:lnTo>
                        <a:pt x="253" y="1243"/>
                      </a:lnTo>
                      <a:lnTo>
                        <a:pt x="238" y="1252"/>
                      </a:lnTo>
                      <a:lnTo>
                        <a:pt x="238" y="1252"/>
                      </a:lnTo>
                      <a:lnTo>
                        <a:pt x="238" y="1257"/>
                      </a:lnTo>
                      <a:lnTo>
                        <a:pt x="234" y="1261"/>
                      </a:lnTo>
                      <a:lnTo>
                        <a:pt x="234" y="1261"/>
                      </a:lnTo>
                      <a:lnTo>
                        <a:pt x="229" y="1267"/>
                      </a:lnTo>
                      <a:lnTo>
                        <a:pt x="223" y="1272"/>
                      </a:lnTo>
                      <a:lnTo>
                        <a:pt x="217" y="1277"/>
                      </a:lnTo>
                      <a:lnTo>
                        <a:pt x="212" y="1282"/>
                      </a:lnTo>
                      <a:lnTo>
                        <a:pt x="208" y="1287"/>
                      </a:lnTo>
                      <a:lnTo>
                        <a:pt x="207" y="1290"/>
                      </a:lnTo>
                      <a:lnTo>
                        <a:pt x="207" y="1293"/>
                      </a:lnTo>
                      <a:lnTo>
                        <a:pt x="207" y="1297"/>
                      </a:lnTo>
                      <a:lnTo>
                        <a:pt x="208" y="1300"/>
                      </a:lnTo>
                      <a:lnTo>
                        <a:pt x="211" y="1303"/>
                      </a:lnTo>
                      <a:lnTo>
                        <a:pt x="214" y="1308"/>
                      </a:lnTo>
                      <a:lnTo>
                        <a:pt x="214" y="1308"/>
                      </a:lnTo>
                      <a:lnTo>
                        <a:pt x="216" y="1310"/>
                      </a:lnTo>
                      <a:lnTo>
                        <a:pt x="220" y="1312"/>
                      </a:lnTo>
                      <a:lnTo>
                        <a:pt x="227" y="1314"/>
                      </a:lnTo>
                      <a:lnTo>
                        <a:pt x="233" y="1314"/>
                      </a:lnTo>
                      <a:lnTo>
                        <a:pt x="241" y="1311"/>
                      </a:lnTo>
                      <a:lnTo>
                        <a:pt x="248" y="1310"/>
                      </a:lnTo>
                      <a:lnTo>
                        <a:pt x="256" y="1308"/>
                      </a:lnTo>
                      <a:lnTo>
                        <a:pt x="263" y="1309"/>
                      </a:lnTo>
                      <a:lnTo>
                        <a:pt x="266" y="1309"/>
                      </a:lnTo>
                      <a:lnTo>
                        <a:pt x="270" y="1311"/>
                      </a:lnTo>
                      <a:lnTo>
                        <a:pt x="270" y="1311"/>
                      </a:lnTo>
                      <a:lnTo>
                        <a:pt x="282" y="1320"/>
                      </a:lnTo>
                      <a:lnTo>
                        <a:pt x="288" y="1326"/>
                      </a:lnTo>
                      <a:lnTo>
                        <a:pt x="294" y="1332"/>
                      </a:lnTo>
                      <a:lnTo>
                        <a:pt x="298" y="1339"/>
                      </a:lnTo>
                      <a:lnTo>
                        <a:pt x="303" y="1345"/>
                      </a:lnTo>
                      <a:lnTo>
                        <a:pt x="305" y="1352"/>
                      </a:lnTo>
                      <a:lnTo>
                        <a:pt x="307" y="1360"/>
                      </a:lnTo>
                      <a:lnTo>
                        <a:pt x="307" y="1360"/>
                      </a:lnTo>
                      <a:lnTo>
                        <a:pt x="314" y="1364"/>
                      </a:lnTo>
                      <a:lnTo>
                        <a:pt x="320" y="1369"/>
                      </a:lnTo>
                      <a:lnTo>
                        <a:pt x="320" y="1369"/>
                      </a:lnTo>
                      <a:lnTo>
                        <a:pt x="325" y="1375"/>
                      </a:lnTo>
                      <a:lnTo>
                        <a:pt x="330" y="1378"/>
                      </a:lnTo>
                      <a:lnTo>
                        <a:pt x="335" y="1381"/>
                      </a:lnTo>
                      <a:lnTo>
                        <a:pt x="340" y="1381"/>
                      </a:lnTo>
                      <a:lnTo>
                        <a:pt x="345" y="1382"/>
                      </a:lnTo>
                      <a:lnTo>
                        <a:pt x="349" y="1384"/>
                      </a:lnTo>
                      <a:lnTo>
                        <a:pt x="355" y="1390"/>
                      </a:lnTo>
                      <a:lnTo>
                        <a:pt x="361" y="1397"/>
                      </a:lnTo>
                      <a:lnTo>
                        <a:pt x="361" y="1397"/>
                      </a:lnTo>
                      <a:lnTo>
                        <a:pt x="368" y="1406"/>
                      </a:lnTo>
                      <a:lnTo>
                        <a:pt x="374" y="1411"/>
                      </a:lnTo>
                      <a:lnTo>
                        <a:pt x="381" y="1416"/>
                      </a:lnTo>
                      <a:lnTo>
                        <a:pt x="388" y="1421"/>
                      </a:lnTo>
                      <a:lnTo>
                        <a:pt x="394" y="1424"/>
                      </a:lnTo>
                      <a:lnTo>
                        <a:pt x="398" y="1427"/>
                      </a:lnTo>
                      <a:lnTo>
                        <a:pt x="401" y="1432"/>
                      </a:lnTo>
                      <a:lnTo>
                        <a:pt x="401" y="1438"/>
                      </a:lnTo>
                      <a:lnTo>
                        <a:pt x="401" y="1438"/>
                      </a:lnTo>
                      <a:lnTo>
                        <a:pt x="399" y="1442"/>
                      </a:lnTo>
                      <a:lnTo>
                        <a:pt x="399" y="1442"/>
                      </a:lnTo>
                      <a:lnTo>
                        <a:pt x="405" y="1442"/>
                      </a:lnTo>
                      <a:lnTo>
                        <a:pt x="413" y="1446"/>
                      </a:lnTo>
                      <a:lnTo>
                        <a:pt x="418" y="1448"/>
                      </a:lnTo>
                      <a:lnTo>
                        <a:pt x="421" y="1450"/>
                      </a:lnTo>
                      <a:lnTo>
                        <a:pt x="426" y="1455"/>
                      </a:lnTo>
                      <a:lnTo>
                        <a:pt x="429" y="1459"/>
                      </a:lnTo>
                      <a:lnTo>
                        <a:pt x="429" y="1459"/>
                      </a:lnTo>
                      <a:lnTo>
                        <a:pt x="433" y="1466"/>
                      </a:lnTo>
                      <a:lnTo>
                        <a:pt x="440" y="1472"/>
                      </a:lnTo>
                      <a:lnTo>
                        <a:pt x="448" y="1477"/>
                      </a:lnTo>
                      <a:lnTo>
                        <a:pt x="456" y="1482"/>
                      </a:lnTo>
                      <a:lnTo>
                        <a:pt x="464" y="1486"/>
                      </a:lnTo>
                      <a:lnTo>
                        <a:pt x="472" y="1489"/>
                      </a:lnTo>
                      <a:lnTo>
                        <a:pt x="478" y="1490"/>
                      </a:lnTo>
                      <a:lnTo>
                        <a:pt x="484" y="1489"/>
                      </a:lnTo>
                      <a:lnTo>
                        <a:pt x="484" y="1489"/>
                      </a:lnTo>
                      <a:lnTo>
                        <a:pt x="492" y="1484"/>
                      </a:lnTo>
                      <a:lnTo>
                        <a:pt x="499" y="1480"/>
                      </a:lnTo>
                      <a:lnTo>
                        <a:pt x="506" y="1475"/>
                      </a:lnTo>
                      <a:lnTo>
                        <a:pt x="509" y="1474"/>
                      </a:lnTo>
                      <a:lnTo>
                        <a:pt x="511" y="1475"/>
                      </a:lnTo>
                      <a:lnTo>
                        <a:pt x="511" y="1475"/>
                      </a:lnTo>
                      <a:lnTo>
                        <a:pt x="527" y="1485"/>
                      </a:lnTo>
                      <a:lnTo>
                        <a:pt x="536" y="1491"/>
                      </a:lnTo>
                      <a:lnTo>
                        <a:pt x="538" y="1493"/>
                      </a:lnTo>
                      <a:lnTo>
                        <a:pt x="540" y="1497"/>
                      </a:lnTo>
                      <a:lnTo>
                        <a:pt x="540" y="1497"/>
                      </a:lnTo>
                      <a:lnTo>
                        <a:pt x="545" y="1504"/>
                      </a:lnTo>
                      <a:lnTo>
                        <a:pt x="553" y="1516"/>
                      </a:lnTo>
                      <a:lnTo>
                        <a:pt x="559" y="1523"/>
                      </a:lnTo>
                      <a:lnTo>
                        <a:pt x="565" y="1530"/>
                      </a:lnTo>
                      <a:lnTo>
                        <a:pt x="573" y="1537"/>
                      </a:lnTo>
                      <a:lnTo>
                        <a:pt x="582" y="1542"/>
                      </a:lnTo>
                      <a:lnTo>
                        <a:pt x="582" y="1542"/>
                      </a:lnTo>
                      <a:lnTo>
                        <a:pt x="592" y="1547"/>
                      </a:lnTo>
                      <a:lnTo>
                        <a:pt x="602" y="1550"/>
                      </a:lnTo>
                      <a:lnTo>
                        <a:pt x="612" y="1552"/>
                      </a:lnTo>
                      <a:lnTo>
                        <a:pt x="621" y="1552"/>
                      </a:lnTo>
                      <a:lnTo>
                        <a:pt x="638" y="1552"/>
                      </a:lnTo>
                      <a:lnTo>
                        <a:pt x="648" y="1551"/>
                      </a:lnTo>
                      <a:lnTo>
                        <a:pt x="648" y="1551"/>
                      </a:lnTo>
                      <a:lnTo>
                        <a:pt x="661" y="1546"/>
                      </a:lnTo>
                      <a:lnTo>
                        <a:pt x="679" y="1537"/>
                      </a:lnTo>
                      <a:lnTo>
                        <a:pt x="709" y="1522"/>
                      </a:lnTo>
                      <a:lnTo>
                        <a:pt x="709" y="1522"/>
                      </a:lnTo>
                      <a:lnTo>
                        <a:pt x="722" y="1519"/>
                      </a:lnTo>
                      <a:lnTo>
                        <a:pt x="735" y="1517"/>
                      </a:lnTo>
                      <a:lnTo>
                        <a:pt x="749" y="1516"/>
                      </a:lnTo>
                      <a:lnTo>
                        <a:pt x="763" y="1516"/>
                      </a:lnTo>
                      <a:lnTo>
                        <a:pt x="777" y="1518"/>
                      </a:lnTo>
                      <a:lnTo>
                        <a:pt x="784" y="1519"/>
                      </a:lnTo>
                      <a:lnTo>
                        <a:pt x="791" y="1522"/>
                      </a:lnTo>
                      <a:lnTo>
                        <a:pt x="796" y="1525"/>
                      </a:lnTo>
                      <a:lnTo>
                        <a:pt x="801" y="1529"/>
                      </a:lnTo>
                      <a:lnTo>
                        <a:pt x="801" y="1529"/>
                      </a:lnTo>
                      <a:lnTo>
                        <a:pt x="810" y="1537"/>
                      </a:lnTo>
                      <a:lnTo>
                        <a:pt x="819" y="1542"/>
                      </a:lnTo>
                      <a:lnTo>
                        <a:pt x="835" y="1552"/>
                      </a:lnTo>
                      <a:lnTo>
                        <a:pt x="842" y="1557"/>
                      </a:lnTo>
                      <a:lnTo>
                        <a:pt x="847" y="1560"/>
                      </a:lnTo>
                      <a:lnTo>
                        <a:pt x="850" y="1565"/>
                      </a:lnTo>
                      <a:lnTo>
                        <a:pt x="851" y="1567"/>
                      </a:lnTo>
                      <a:lnTo>
                        <a:pt x="851" y="1570"/>
                      </a:lnTo>
                      <a:lnTo>
                        <a:pt x="851" y="1570"/>
                      </a:lnTo>
                      <a:lnTo>
                        <a:pt x="851" y="1574"/>
                      </a:lnTo>
                      <a:lnTo>
                        <a:pt x="853" y="1577"/>
                      </a:lnTo>
                      <a:lnTo>
                        <a:pt x="857" y="1581"/>
                      </a:lnTo>
                      <a:lnTo>
                        <a:pt x="862" y="1583"/>
                      </a:lnTo>
                      <a:lnTo>
                        <a:pt x="872" y="1587"/>
                      </a:lnTo>
                      <a:lnTo>
                        <a:pt x="879" y="1588"/>
                      </a:lnTo>
                      <a:lnTo>
                        <a:pt x="879" y="1588"/>
                      </a:lnTo>
                      <a:lnTo>
                        <a:pt x="883" y="1585"/>
                      </a:lnTo>
                      <a:lnTo>
                        <a:pt x="891" y="1580"/>
                      </a:lnTo>
                      <a:lnTo>
                        <a:pt x="915" y="1562"/>
                      </a:lnTo>
                      <a:lnTo>
                        <a:pt x="941" y="1541"/>
                      </a:lnTo>
                      <a:lnTo>
                        <a:pt x="952" y="1534"/>
                      </a:lnTo>
                      <a:lnTo>
                        <a:pt x="961" y="1530"/>
                      </a:lnTo>
                      <a:lnTo>
                        <a:pt x="961" y="1530"/>
                      </a:lnTo>
                      <a:lnTo>
                        <a:pt x="970" y="1527"/>
                      </a:lnTo>
                      <a:lnTo>
                        <a:pt x="982" y="1526"/>
                      </a:lnTo>
                      <a:lnTo>
                        <a:pt x="1010" y="1524"/>
                      </a:lnTo>
                      <a:lnTo>
                        <a:pt x="1035" y="1523"/>
                      </a:lnTo>
                      <a:lnTo>
                        <a:pt x="1049" y="1524"/>
                      </a:lnTo>
                      <a:lnTo>
                        <a:pt x="1049" y="1524"/>
                      </a:lnTo>
                      <a:lnTo>
                        <a:pt x="1057" y="1523"/>
                      </a:lnTo>
                      <a:lnTo>
                        <a:pt x="1070" y="1521"/>
                      </a:lnTo>
                      <a:lnTo>
                        <a:pt x="1094" y="1515"/>
                      </a:lnTo>
                      <a:lnTo>
                        <a:pt x="1094" y="1515"/>
                      </a:lnTo>
                      <a:lnTo>
                        <a:pt x="1099" y="1515"/>
                      </a:lnTo>
                      <a:lnTo>
                        <a:pt x="1102" y="1515"/>
                      </a:lnTo>
                      <a:lnTo>
                        <a:pt x="1107" y="1517"/>
                      </a:lnTo>
                      <a:lnTo>
                        <a:pt x="1110" y="1519"/>
                      </a:lnTo>
                      <a:lnTo>
                        <a:pt x="1114" y="1523"/>
                      </a:lnTo>
                      <a:lnTo>
                        <a:pt x="1116" y="1526"/>
                      </a:lnTo>
                      <a:lnTo>
                        <a:pt x="1117" y="1530"/>
                      </a:lnTo>
                      <a:lnTo>
                        <a:pt x="1117" y="1532"/>
                      </a:lnTo>
                      <a:lnTo>
                        <a:pt x="1117" y="1532"/>
                      </a:lnTo>
                      <a:lnTo>
                        <a:pt x="1117" y="1533"/>
                      </a:lnTo>
                      <a:lnTo>
                        <a:pt x="1118" y="1535"/>
                      </a:lnTo>
                      <a:lnTo>
                        <a:pt x="1123" y="1538"/>
                      </a:lnTo>
                      <a:lnTo>
                        <a:pt x="1128" y="1540"/>
                      </a:lnTo>
                      <a:lnTo>
                        <a:pt x="1136" y="1541"/>
                      </a:lnTo>
                      <a:lnTo>
                        <a:pt x="1145" y="1541"/>
                      </a:lnTo>
                      <a:lnTo>
                        <a:pt x="1153" y="1539"/>
                      </a:lnTo>
                      <a:lnTo>
                        <a:pt x="1158" y="1537"/>
                      </a:lnTo>
                      <a:lnTo>
                        <a:pt x="1161" y="1533"/>
                      </a:lnTo>
                      <a:lnTo>
                        <a:pt x="1165" y="1530"/>
                      </a:lnTo>
                      <a:lnTo>
                        <a:pt x="1167" y="1525"/>
                      </a:lnTo>
                      <a:lnTo>
                        <a:pt x="1167" y="1525"/>
                      </a:lnTo>
                      <a:lnTo>
                        <a:pt x="1170" y="1515"/>
                      </a:lnTo>
                      <a:lnTo>
                        <a:pt x="1173" y="1505"/>
                      </a:lnTo>
                      <a:lnTo>
                        <a:pt x="1176" y="1485"/>
                      </a:lnTo>
                      <a:lnTo>
                        <a:pt x="1176" y="1471"/>
                      </a:lnTo>
                      <a:lnTo>
                        <a:pt x="1175" y="1463"/>
                      </a:lnTo>
                      <a:lnTo>
                        <a:pt x="1175" y="1463"/>
                      </a:lnTo>
                      <a:lnTo>
                        <a:pt x="1175" y="1460"/>
                      </a:lnTo>
                      <a:lnTo>
                        <a:pt x="1177" y="1456"/>
                      </a:lnTo>
                      <a:lnTo>
                        <a:pt x="1185" y="1447"/>
                      </a:lnTo>
                      <a:lnTo>
                        <a:pt x="1191" y="1442"/>
                      </a:lnTo>
                      <a:lnTo>
                        <a:pt x="1195" y="1438"/>
                      </a:lnTo>
                      <a:lnTo>
                        <a:pt x="1200" y="1435"/>
                      </a:lnTo>
                      <a:lnTo>
                        <a:pt x="1203" y="1435"/>
                      </a:lnTo>
                      <a:lnTo>
                        <a:pt x="1203" y="1435"/>
                      </a:lnTo>
                      <a:lnTo>
                        <a:pt x="1208" y="1435"/>
                      </a:lnTo>
                      <a:lnTo>
                        <a:pt x="1215" y="1432"/>
                      </a:lnTo>
                      <a:lnTo>
                        <a:pt x="1232" y="1423"/>
                      </a:lnTo>
                      <a:lnTo>
                        <a:pt x="1253" y="1411"/>
                      </a:lnTo>
                      <a:lnTo>
                        <a:pt x="1265" y="1407"/>
                      </a:lnTo>
                      <a:lnTo>
                        <a:pt x="1276" y="1405"/>
                      </a:lnTo>
                      <a:lnTo>
                        <a:pt x="1276" y="1405"/>
                      </a:lnTo>
                      <a:lnTo>
                        <a:pt x="1286" y="1402"/>
                      </a:lnTo>
                      <a:lnTo>
                        <a:pt x="1297" y="1399"/>
                      </a:lnTo>
                      <a:lnTo>
                        <a:pt x="1306" y="1394"/>
                      </a:lnTo>
                      <a:lnTo>
                        <a:pt x="1314" y="1389"/>
                      </a:lnTo>
                      <a:lnTo>
                        <a:pt x="1321" y="1383"/>
                      </a:lnTo>
                      <a:lnTo>
                        <a:pt x="1326" y="1377"/>
                      </a:lnTo>
                      <a:lnTo>
                        <a:pt x="1331" y="1372"/>
                      </a:lnTo>
                      <a:lnTo>
                        <a:pt x="1333" y="1366"/>
                      </a:lnTo>
                      <a:lnTo>
                        <a:pt x="1333" y="1366"/>
                      </a:lnTo>
                      <a:lnTo>
                        <a:pt x="1338" y="1349"/>
                      </a:lnTo>
                      <a:lnTo>
                        <a:pt x="1340" y="1336"/>
                      </a:lnTo>
                      <a:lnTo>
                        <a:pt x="1344" y="1324"/>
                      </a:lnTo>
                      <a:lnTo>
                        <a:pt x="1349" y="1312"/>
                      </a:lnTo>
                      <a:lnTo>
                        <a:pt x="1355" y="1302"/>
                      </a:lnTo>
                      <a:lnTo>
                        <a:pt x="1357" y="1299"/>
                      </a:lnTo>
                      <a:lnTo>
                        <a:pt x="1360" y="1295"/>
                      </a:lnTo>
                      <a:lnTo>
                        <a:pt x="1364" y="1293"/>
                      </a:lnTo>
                      <a:lnTo>
                        <a:pt x="1367" y="1293"/>
                      </a:lnTo>
                      <a:lnTo>
                        <a:pt x="1367" y="1293"/>
                      </a:lnTo>
                      <a:lnTo>
                        <a:pt x="1374" y="1292"/>
                      </a:lnTo>
                      <a:lnTo>
                        <a:pt x="1381" y="1289"/>
                      </a:lnTo>
                      <a:lnTo>
                        <a:pt x="1385" y="1284"/>
                      </a:lnTo>
                      <a:lnTo>
                        <a:pt x="1389" y="1278"/>
                      </a:lnTo>
                      <a:lnTo>
                        <a:pt x="1392" y="1272"/>
                      </a:lnTo>
                      <a:lnTo>
                        <a:pt x="1393" y="1266"/>
                      </a:lnTo>
                      <a:lnTo>
                        <a:pt x="1395" y="1261"/>
                      </a:lnTo>
                      <a:lnTo>
                        <a:pt x="1395" y="1258"/>
                      </a:lnTo>
                      <a:lnTo>
                        <a:pt x="1395" y="1258"/>
                      </a:lnTo>
                      <a:lnTo>
                        <a:pt x="1395" y="1256"/>
                      </a:lnTo>
                      <a:lnTo>
                        <a:pt x="1396" y="1251"/>
                      </a:lnTo>
                      <a:lnTo>
                        <a:pt x="1400" y="1242"/>
                      </a:lnTo>
                      <a:lnTo>
                        <a:pt x="1404" y="1237"/>
                      </a:lnTo>
                      <a:lnTo>
                        <a:pt x="1406" y="1234"/>
                      </a:lnTo>
                      <a:lnTo>
                        <a:pt x="1409" y="1233"/>
                      </a:lnTo>
                      <a:lnTo>
                        <a:pt x="1412" y="1233"/>
                      </a:lnTo>
                      <a:lnTo>
                        <a:pt x="1412" y="1233"/>
                      </a:lnTo>
                      <a:lnTo>
                        <a:pt x="1415" y="1235"/>
                      </a:lnTo>
                      <a:lnTo>
                        <a:pt x="1423" y="1235"/>
                      </a:lnTo>
                      <a:lnTo>
                        <a:pt x="1433" y="1234"/>
                      </a:lnTo>
                      <a:lnTo>
                        <a:pt x="1445" y="1232"/>
                      </a:lnTo>
                      <a:lnTo>
                        <a:pt x="1457" y="1228"/>
                      </a:lnTo>
                      <a:lnTo>
                        <a:pt x="1467" y="1225"/>
                      </a:lnTo>
                      <a:lnTo>
                        <a:pt x="1475" y="1219"/>
                      </a:lnTo>
                      <a:lnTo>
                        <a:pt x="1479" y="1217"/>
                      </a:lnTo>
                      <a:lnTo>
                        <a:pt x="1481" y="1214"/>
                      </a:lnTo>
                      <a:lnTo>
                        <a:pt x="1481" y="1214"/>
                      </a:lnTo>
                      <a:lnTo>
                        <a:pt x="1484" y="1207"/>
                      </a:lnTo>
                      <a:lnTo>
                        <a:pt x="1489" y="1200"/>
                      </a:lnTo>
                      <a:lnTo>
                        <a:pt x="1499" y="1187"/>
                      </a:lnTo>
                      <a:lnTo>
                        <a:pt x="1509" y="1177"/>
                      </a:lnTo>
                      <a:lnTo>
                        <a:pt x="1514" y="1175"/>
                      </a:lnTo>
                      <a:lnTo>
                        <a:pt x="1517" y="1173"/>
                      </a:lnTo>
                      <a:lnTo>
                        <a:pt x="1517" y="1173"/>
                      </a:lnTo>
                      <a:lnTo>
                        <a:pt x="1538" y="1161"/>
                      </a:lnTo>
                      <a:lnTo>
                        <a:pt x="1576" y="1140"/>
                      </a:lnTo>
                      <a:lnTo>
                        <a:pt x="1599" y="1128"/>
                      </a:lnTo>
                      <a:lnTo>
                        <a:pt x="1620" y="1119"/>
                      </a:lnTo>
                      <a:lnTo>
                        <a:pt x="1629" y="1116"/>
                      </a:lnTo>
                      <a:lnTo>
                        <a:pt x="1638" y="1115"/>
                      </a:lnTo>
                      <a:lnTo>
                        <a:pt x="1645" y="1113"/>
                      </a:lnTo>
                      <a:lnTo>
                        <a:pt x="1650" y="1115"/>
                      </a:lnTo>
                      <a:lnTo>
                        <a:pt x="1650" y="1115"/>
                      </a:lnTo>
                      <a:lnTo>
                        <a:pt x="1698" y="1129"/>
                      </a:lnTo>
                      <a:lnTo>
                        <a:pt x="1719" y="1137"/>
                      </a:lnTo>
                      <a:lnTo>
                        <a:pt x="1727" y="1141"/>
                      </a:lnTo>
                      <a:lnTo>
                        <a:pt x="1731" y="1144"/>
                      </a:lnTo>
                      <a:lnTo>
                        <a:pt x="1731" y="1144"/>
                      </a:lnTo>
                      <a:lnTo>
                        <a:pt x="1735" y="1146"/>
                      </a:lnTo>
                      <a:lnTo>
                        <a:pt x="1740" y="1150"/>
                      </a:lnTo>
                      <a:lnTo>
                        <a:pt x="1755" y="1156"/>
                      </a:lnTo>
                      <a:lnTo>
                        <a:pt x="1773" y="1161"/>
                      </a:lnTo>
                      <a:lnTo>
                        <a:pt x="1773" y="1161"/>
                      </a:lnTo>
                      <a:lnTo>
                        <a:pt x="1771" y="1163"/>
                      </a:lnTo>
                      <a:lnTo>
                        <a:pt x="1778" y="1160"/>
                      </a:lnTo>
                      <a:lnTo>
                        <a:pt x="1778" y="1160"/>
                      </a:lnTo>
                      <a:lnTo>
                        <a:pt x="1783" y="1157"/>
                      </a:lnTo>
                      <a:lnTo>
                        <a:pt x="1787" y="1151"/>
                      </a:lnTo>
                      <a:lnTo>
                        <a:pt x="1791" y="1143"/>
                      </a:lnTo>
                      <a:lnTo>
                        <a:pt x="1795" y="1135"/>
                      </a:lnTo>
                      <a:lnTo>
                        <a:pt x="1797" y="1126"/>
                      </a:lnTo>
                      <a:lnTo>
                        <a:pt x="1799" y="1117"/>
                      </a:lnTo>
                      <a:lnTo>
                        <a:pt x="1801" y="1101"/>
                      </a:lnTo>
                      <a:lnTo>
                        <a:pt x="1801" y="1101"/>
                      </a:lnTo>
                      <a:lnTo>
                        <a:pt x="1802" y="1094"/>
                      </a:lnTo>
                      <a:lnTo>
                        <a:pt x="1805" y="1088"/>
                      </a:lnTo>
                      <a:lnTo>
                        <a:pt x="1810" y="1084"/>
                      </a:lnTo>
                      <a:lnTo>
                        <a:pt x="1815" y="1080"/>
                      </a:lnTo>
                      <a:lnTo>
                        <a:pt x="1821" y="1078"/>
                      </a:lnTo>
                      <a:lnTo>
                        <a:pt x="1827" y="1077"/>
                      </a:lnTo>
                      <a:lnTo>
                        <a:pt x="1832" y="1077"/>
                      </a:lnTo>
                      <a:lnTo>
                        <a:pt x="1837" y="1079"/>
                      </a:lnTo>
                      <a:lnTo>
                        <a:pt x="1837" y="1079"/>
                      </a:lnTo>
                      <a:lnTo>
                        <a:pt x="1841" y="1083"/>
                      </a:lnTo>
                      <a:lnTo>
                        <a:pt x="1849" y="1086"/>
                      </a:lnTo>
                      <a:lnTo>
                        <a:pt x="1870" y="1094"/>
                      </a:lnTo>
                      <a:lnTo>
                        <a:pt x="1889" y="1101"/>
                      </a:lnTo>
                      <a:lnTo>
                        <a:pt x="1895" y="1104"/>
                      </a:lnTo>
                      <a:lnTo>
                        <a:pt x="1898" y="1107"/>
                      </a:lnTo>
                      <a:lnTo>
                        <a:pt x="1898" y="1107"/>
                      </a:lnTo>
                      <a:lnTo>
                        <a:pt x="1899" y="1108"/>
                      </a:lnTo>
                      <a:lnTo>
                        <a:pt x="1902" y="1109"/>
                      </a:lnTo>
                      <a:lnTo>
                        <a:pt x="1909" y="1111"/>
                      </a:lnTo>
                      <a:lnTo>
                        <a:pt x="1929" y="1115"/>
                      </a:lnTo>
                      <a:lnTo>
                        <a:pt x="1942" y="1116"/>
                      </a:lnTo>
                      <a:lnTo>
                        <a:pt x="1953" y="1119"/>
                      </a:lnTo>
                      <a:lnTo>
                        <a:pt x="1964" y="1124"/>
                      </a:lnTo>
                      <a:lnTo>
                        <a:pt x="1969" y="1126"/>
                      </a:lnTo>
                      <a:lnTo>
                        <a:pt x="1973" y="1129"/>
                      </a:lnTo>
                      <a:lnTo>
                        <a:pt x="1973" y="1129"/>
                      </a:lnTo>
                      <a:lnTo>
                        <a:pt x="1981" y="1136"/>
                      </a:lnTo>
                      <a:lnTo>
                        <a:pt x="1990" y="1141"/>
                      </a:lnTo>
                      <a:lnTo>
                        <a:pt x="2010" y="1150"/>
                      </a:lnTo>
                      <a:lnTo>
                        <a:pt x="2026" y="1157"/>
                      </a:lnTo>
                      <a:lnTo>
                        <a:pt x="2033" y="1160"/>
                      </a:lnTo>
                      <a:lnTo>
                        <a:pt x="2037" y="1163"/>
                      </a:lnTo>
                      <a:lnTo>
                        <a:pt x="2037" y="1163"/>
                      </a:lnTo>
                      <a:lnTo>
                        <a:pt x="2040" y="1165"/>
                      </a:lnTo>
                      <a:lnTo>
                        <a:pt x="2045" y="1166"/>
                      </a:lnTo>
                      <a:lnTo>
                        <a:pt x="2060" y="1167"/>
                      </a:lnTo>
                      <a:lnTo>
                        <a:pt x="2080" y="1166"/>
                      </a:lnTo>
                      <a:lnTo>
                        <a:pt x="2104" y="1165"/>
                      </a:lnTo>
                      <a:lnTo>
                        <a:pt x="2149" y="1159"/>
                      </a:lnTo>
                      <a:lnTo>
                        <a:pt x="2176" y="1154"/>
                      </a:lnTo>
                      <a:lnTo>
                        <a:pt x="2176" y="1154"/>
                      </a:lnTo>
                      <a:lnTo>
                        <a:pt x="2183" y="1153"/>
                      </a:lnTo>
                      <a:lnTo>
                        <a:pt x="2192" y="1152"/>
                      </a:lnTo>
                      <a:lnTo>
                        <a:pt x="2212" y="1151"/>
                      </a:lnTo>
                      <a:lnTo>
                        <a:pt x="2237" y="1150"/>
                      </a:lnTo>
                      <a:lnTo>
                        <a:pt x="2237" y="1150"/>
                      </a:lnTo>
                      <a:lnTo>
                        <a:pt x="2245" y="1152"/>
                      </a:lnTo>
                      <a:lnTo>
                        <a:pt x="2262" y="1157"/>
                      </a:lnTo>
                      <a:lnTo>
                        <a:pt x="2272" y="1159"/>
                      </a:lnTo>
                      <a:lnTo>
                        <a:pt x="2283" y="1159"/>
                      </a:lnTo>
                      <a:lnTo>
                        <a:pt x="2291" y="1159"/>
                      </a:lnTo>
                      <a:lnTo>
                        <a:pt x="2294" y="1158"/>
                      </a:lnTo>
                      <a:lnTo>
                        <a:pt x="2296" y="1157"/>
                      </a:lnTo>
                      <a:lnTo>
                        <a:pt x="2296" y="1157"/>
                      </a:lnTo>
                      <a:lnTo>
                        <a:pt x="2301" y="1151"/>
                      </a:lnTo>
                      <a:lnTo>
                        <a:pt x="2305" y="1141"/>
                      </a:lnTo>
                      <a:lnTo>
                        <a:pt x="2316" y="1115"/>
                      </a:lnTo>
                      <a:lnTo>
                        <a:pt x="2327" y="1088"/>
                      </a:lnTo>
                      <a:lnTo>
                        <a:pt x="2332" y="1078"/>
                      </a:lnTo>
                      <a:lnTo>
                        <a:pt x="2335" y="1075"/>
                      </a:lnTo>
                      <a:lnTo>
                        <a:pt x="2337" y="1073"/>
                      </a:lnTo>
                      <a:lnTo>
                        <a:pt x="2337" y="1073"/>
                      </a:lnTo>
                      <a:lnTo>
                        <a:pt x="2340" y="1070"/>
                      </a:lnTo>
                      <a:lnTo>
                        <a:pt x="2341" y="1068"/>
                      </a:lnTo>
                      <a:lnTo>
                        <a:pt x="2342" y="1062"/>
                      </a:lnTo>
                      <a:lnTo>
                        <a:pt x="2341" y="1047"/>
                      </a:lnTo>
                      <a:lnTo>
                        <a:pt x="2342" y="1041"/>
                      </a:lnTo>
                      <a:lnTo>
                        <a:pt x="2342" y="1037"/>
                      </a:lnTo>
                      <a:lnTo>
                        <a:pt x="2344" y="1035"/>
                      </a:lnTo>
                      <a:lnTo>
                        <a:pt x="2346" y="1033"/>
                      </a:lnTo>
                      <a:lnTo>
                        <a:pt x="2350" y="1030"/>
                      </a:lnTo>
                      <a:lnTo>
                        <a:pt x="2354" y="1029"/>
                      </a:lnTo>
                      <a:lnTo>
                        <a:pt x="2360" y="1029"/>
                      </a:lnTo>
                      <a:lnTo>
                        <a:pt x="2360" y="1029"/>
                      </a:lnTo>
                      <a:lnTo>
                        <a:pt x="2374" y="1028"/>
                      </a:lnTo>
                      <a:lnTo>
                        <a:pt x="2390" y="1027"/>
                      </a:lnTo>
                      <a:lnTo>
                        <a:pt x="2406" y="1026"/>
                      </a:lnTo>
                      <a:lnTo>
                        <a:pt x="2423" y="1026"/>
                      </a:lnTo>
                      <a:lnTo>
                        <a:pt x="2431" y="1027"/>
                      </a:lnTo>
                      <a:lnTo>
                        <a:pt x="2437" y="1028"/>
                      </a:lnTo>
                      <a:lnTo>
                        <a:pt x="2445" y="1030"/>
                      </a:lnTo>
                      <a:lnTo>
                        <a:pt x="2452" y="1034"/>
                      </a:lnTo>
                      <a:lnTo>
                        <a:pt x="2459" y="1038"/>
                      </a:lnTo>
                      <a:lnTo>
                        <a:pt x="2465" y="1044"/>
                      </a:lnTo>
                      <a:lnTo>
                        <a:pt x="2469" y="1051"/>
                      </a:lnTo>
                      <a:lnTo>
                        <a:pt x="2474" y="1059"/>
                      </a:lnTo>
                      <a:lnTo>
                        <a:pt x="2474" y="1059"/>
                      </a:lnTo>
                      <a:lnTo>
                        <a:pt x="2487" y="1090"/>
                      </a:lnTo>
                      <a:lnTo>
                        <a:pt x="2498" y="1111"/>
                      </a:lnTo>
                      <a:lnTo>
                        <a:pt x="2508" y="1129"/>
                      </a:lnTo>
                      <a:lnTo>
                        <a:pt x="2519" y="1145"/>
                      </a:lnTo>
                      <a:lnTo>
                        <a:pt x="2519" y="1145"/>
                      </a:lnTo>
                      <a:lnTo>
                        <a:pt x="2523" y="1150"/>
                      </a:lnTo>
                      <a:lnTo>
                        <a:pt x="2527" y="1153"/>
                      </a:lnTo>
                      <a:lnTo>
                        <a:pt x="2537" y="1159"/>
                      </a:lnTo>
                      <a:lnTo>
                        <a:pt x="2548" y="1163"/>
                      </a:lnTo>
                      <a:lnTo>
                        <a:pt x="2559" y="1167"/>
                      </a:lnTo>
                      <a:lnTo>
                        <a:pt x="2569" y="1170"/>
                      </a:lnTo>
                      <a:lnTo>
                        <a:pt x="2578" y="1174"/>
                      </a:lnTo>
                      <a:lnTo>
                        <a:pt x="2585" y="1177"/>
                      </a:lnTo>
                      <a:lnTo>
                        <a:pt x="2586" y="1179"/>
                      </a:lnTo>
                      <a:lnTo>
                        <a:pt x="2588" y="1182"/>
                      </a:lnTo>
                      <a:lnTo>
                        <a:pt x="2588" y="1182"/>
                      </a:lnTo>
                      <a:lnTo>
                        <a:pt x="2589" y="1186"/>
                      </a:lnTo>
                      <a:lnTo>
                        <a:pt x="2590" y="1192"/>
                      </a:lnTo>
                      <a:lnTo>
                        <a:pt x="2593" y="1196"/>
                      </a:lnTo>
                      <a:lnTo>
                        <a:pt x="2597" y="1200"/>
                      </a:lnTo>
                      <a:lnTo>
                        <a:pt x="2600" y="1204"/>
                      </a:lnTo>
                      <a:lnTo>
                        <a:pt x="2606" y="1208"/>
                      </a:lnTo>
                      <a:lnTo>
                        <a:pt x="2613" y="1211"/>
                      </a:lnTo>
                      <a:lnTo>
                        <a:pt x="2622" y="1214"/>
                      </a:lnTo>
                      <a:lnTo>
                        <a:pt x="2622" y="1214"/>
                      </a:lnTo>
                      <a:lnTo>
                        <a:pt x="2631" y="1215"/>
                      </a:lnTo>
                      <a:lnTo>
                        <a:pt x="2638" y="1215"/>
                      </a:lnTo>
                      <a:lnTo>
                        <a:pt x="2644" y="1212"/>
                      </a:lnTo>
                      <a:lnTo>
                        <a:pt x="2651" y="1210"/>
                      </a:lnTo>
                      <a:lnTo>
                        <a:pt x="2657" y="1208"/>
                      </a:lnTo>
                      <a:lnTo>
                        <a:pt x="2665" y="1206"/>
                      </a:lnTo>
                      <a:lnTo>
                        <a:pt x="2673" y="1206"/>
                      </a:lnTo>
                      <a:lnTo>
                        <a:pt x="2683" y="1207"/>
                      </a:lnTo>
                      <a:lnTo>
                        <a:pt x="2683" y="1207"/>
                      </a:lnTo>
                      <a:lnTo>
                        <a:pt x="2706" y="1214"/>
                      </a:lnTo>
                      <a:lnTo>
                        <a:pt x="2706" y="1214"/>
                      </a:lnTo>
                      <a:lnTo>
                        <a:pt x="2718" y="1199"/>
                      </a:lnTo>
                      <a:lnTo>
                        <a:pt x="2732" y="1185"/>
                      </a:lnTo>
                      <a:lnTo>
                        <a:pt x="2732" y="1185"/>
                      </a:lnTo>
                      <a:lnTo>
                        <a:pt x="2738" y="1178"/>
                      </a:lnTo>
                      <a:lnTo>
                        <a:pt x="2741" y="1170"/>
                      </a:lnTo>
                      <a:lnTo>
                        <a:pt x="2744" y="1161"/>
                      </a:lnTo>
                      <a:lnTo>
                        <a:pt x="2747" y="1151"/>
                      </a:lnTo>
                      <a:lnTo>
                        <a:pt x="2750" y="1131"/>
                      </a:lnTo>
                      <a:lnTo>
                        <a:pt x="2751" y="1120"/>
                      </a:lnTo>
                      <a:lnTo>
                        <a:pt x="2755" y="1111"/>
                      </a:lnTo>
                      <a:lnTo>
                        <a:pt x="2755" y="1111"/>
                      </a:lnTo>
                      <a:lnTo>
                        <a:pt x="2759" y="1096"/>
                      </a:lnTo>
                      <a:lnTo>
                        <a:pt x="2762" y="1082"/>
                      </a:lnTo>
                      <a:lnTo>
                        <a:pt x="2763" y="1066"/>
                      </a:lnTo>
                      <a:lnTo>
                        <a:pt x="2763" y="1050"/>
                      </a:lnTo>
                      <a:lnTo>
                        <a:pt x="2760" y="1043"/>
                      </a:lnTo>
                      <a:lnTo>
                        <a:pt x="2758" y="1036"/>
                      </a:lnTo>
                      <a:lnTo>
                        <a:pt x="2756" y="1029"/>
                      </a:lnTo>
                      <a:lnTo>
                        <a:pt x="2752" y="1022"/>
                      </a:lnTo>
                      <a:lnTo>
                        <a:pt x="2748" y="1018"/>
                      </a:lnTo>
                      <a:lnTo>
                        <a:pt x="2742" y="1012"/>
                      </a:lnTo>
                      <a:lnTo>
                        <a:pt x="2735" y="1009"/>
                      </a:lnTo>
                      <a:lnTo>
                        <a:pt x="2729" y="1005"/>
                      </a:lnTo>
                      <a:lnTo>
                        <a:pt x="2729" y="1005"/>
                      </a:lnTo>
                      <a:lnTo>
                        <a:pt x="2718" y="1003"/>
                      </a:lnTo>
                      <a:lnTo>
                        <a:pt x="2708" y="1001"/>
                      </a:lnTo>
                      <a:lnTo>
                        <a:pt x="2688" y="999"/>
                      </a:lnTo>
                      <a:lnTo>
                        <a:pt x="2679" y="996"/>
                      </a:lnTo>
                      <a:lnTo>
                        <a:pt x="2669" y="993"/>
                      </a:lnTo>
                      <a:lnTo>
                        <a:pt x="2660" y="987"/>
                      </a:lnTo>
                      <a:lnTo>
                        <a:pt x="2657" y="984"/>
                      </a:lnTo>
                      <a:lnTo>
                        <a:pt x="2653" y="980"/>
                      </a:lnTo>
                      <a:lnTo>
                        <a:pt x="2653" y="980"/>
                      </a:lnTo>
                      <a:lnTo>
                        <a:pt x="2651" y="977"/>
                      </a:lnTo>
                      <a:lnTo>
                        <a:pt x="2650" y="972"/>
                      </a:lnTo>
                      <a:lnTo>
                        <a:pt x="2650" y="964"/>
                      </a:lnTo>
                      <a:lnTo>
                        <a:pt x="2650" y="955"/>
                      </a:lnTo>
                      <a:lnTo>
                        <a:pt x="2652" y="946"/>
                      </a:lnTo>
                      <a:lnTo>
                        <a:pt x="2652" y="946"/>
                      </a:lnTo>
                      <a:lnTo>
                        <a:pt x="2653" y="943"/>
                      </a:lnTo>
                      <a:lnTo>
                        <a:pt x="2656" y="939"/>
                      </a:lnTo>
                      <a:lnTo>
                        <a:pt x="2664" y="935"/>
                      </a:lnTo>
                      <a:lnTo>
                        <a:pt x="2667" y="933"/>
                      </a:lnTo>
                      <a:lnTo>
                        <a:pt x="2669" y="930"/>
                      </a:lnTo>
                      <a:lnTo>
                        <a:pt x="2671" y="926"/>
                      </a:lnTo>
                      <a:lnTo>
                        <a:pt x="2671" y="921"/>
                      </a:lnTo>
                      <a:lnTo>
                        <a:pt x="2671" y="921"/>
                      </a:lnTo>
                      <a:lnTo>
                        <a:pt x="2690" y="922"/>
                      </a:lnTo>
                      <a:lnTo>
                        <a:pt x="2699" y="922"/>
                      </a:lnTo>
                      <a:lnTo>
                        <a:pt x="2708" y="921"/>
                      </a:lnTo>
                      <a:lnTo>
                        <a:pt x="2716" y="920"/>
                      </a:lnTo>
                      <a:lnTo>
                        <a:pt x="2724" y="917"/>
                      </a:lnTo>
                      <a:lnTo>
                        <a:pt x="2730" y="913"/>
                      </a:lnTo>
                      <a:lnTo>
                        <a:pt x="2735" y="908"/>
                      </a:lnTo>
                      <a:lnTo>
                        <a:pt x="2735" y="908"/>
                      </a:lnTo>
                      <a:lnTo>
                        <a:pt x="2739" y="902"/>
                      </a:lnTo>
                      <a:lnTo>
                        <a:pt x="2742" y="895"/>
                      </a:lnTo>
                      <a:lnTo>
                        <a:pt x="2749" y="880"/>
                      </a:lnTo>
                      <a:lnTo>
                        <a:pt x="2755" y="866"/>
                      </a:lnTo>
                      <a:lnTo>
                        <a:pt x="2762" y="852"/>
                      </a:lnTo>
                      <a:lnTo>
                        <a:pt x="2762" y="852"/>
                      </a:lnTo>
                      <a:lnTo>
                        <a:pt x="2766" y="846"/>
                      </a:lnTo>
                      <a:lnTo>
                        <a:pt x="2772" y="842"/>
                      </a:lnTo>
                      <a:lnTo>
                        <a:pt x="2777" y="837"/>
                      </a:lnTo>
                      <a:lnTo>
                        <a:pt x="2783" y="833"/>
                      </a:lnTo>
                      <a:lnTo>
                        <a:pt x="2798" y="826"/>
                      </a:lnTo>
                      <a:lnTo>
                        <a:pt x="2813" y="820"/>
                      </a:lnTo>
                      <a:lnTo>
                        <a:pt x="2813" y="820"/>
                      </a:lnTo>
                      <a:lnTo>
                        <a:pt x="2865" y="805"/>
                      </a:lnTo>
                      <a:lnTo>
                        <a:pt x="2917" y="788"/>
                      </a:lnTo>
                      <a:lnTo>
                        <a:pt x="2917" y="788"/>
                      </a:lnTo>
                      <a:lnTo>
                        <a:pt x="2926" y="786"/>
                      </a:lnTo>
                      <a:lnTo>
                        <a:pt x="2936" y="786"/>
                      </a:lnTo>
                      <a:lnTo>
                        <a:pt x="2946" y="786"/>
                      </a:lnTo>
                      <a:lnTo>
                        <a:pt x="2955" y="788"/>
                      </a:lnTo>
                      <a:lnTo>
                        <a:pt x="2965" y="790"/>
                      </a:lnTo>
                      <a:lnTo>
                        <a:pt x="2975" y="795"/>
                      </a:lnTo>
                      <a:lnTo>
                        <a:pt x="2984" y="800"/>
                      </a:lnTo>
                      <a:lnTo>
                        <a:pt x="2994" y="805"/>
                      </a:lnTo>
                      <a:lnTo>
                        <a:pt x="2994" y="805"/>
                      </a:lnTo>
                      <a:lnTo>
                        <a:pt x="2995" y="808"/>
                      </a:lnTo>
                      <a:lnTo>
                        <a:pt x="2995" y="810"/>
                      </a:lnTo>
                      <a:lnTo>
                        <a:pt x="2995" y="815"/>
                      </a:lnTo>
                      <a:lnTo>
                        <a:pt x="2995" y="815"/>
                      </a:lnTo>
                      <a:lnTo>
                        <a:pt x="3005" y="813"/>
                      </a:lnTo>
                      <a:lnTo>
                        <a:pt x="3016" y="812"/>
                      </a:lnTo>
                      <a:lnTo>
                        <a:pt x="3027" y="809"/>
                      </a:lnTo>
                      <a:lnTo>
                        <a:pt x="3038" y="805"/>
                      </a:lnTo>
                      <a:lnTo>
                        <a:pt x="3048" y="801"/>
                      </a:lnTo>
                      <a:lnTo>
                        <a:pt x="3058" y="796"/>
                      </a:lnTo>
                      <a:lnTo>
                        <a:pt x="3067" y="790"/>
                      </a:lnTo>
                      <a:lnTo>
                        <a:pt x="3077" y="785"/>
                      </a:lnTo>
                      <a:lnTo>
                        <a:pt x="3095" y="771"/>
                      </a:lnTo>
                      <a:lnTo>
                        <a:pt x="3111" y="755"/>
                      </a:lnTo>
                      <a:lnTo>
                        <a:pt x="3124" y="738"/>
                      </a:lnTo>
                      <a:lnTo>
                        <a:pt x="3136" y="719"/>
                      </a:lnTo>
                      <a:lnTo>
                        <a:pt x="3145" y="718"/>
                      </a:lnTo>
                      <a:lnTo>
                        <a:pt x="3145" y="718"/>
                      </a:lnTo>
                      <a:lnTo>
                        <a:pt x="3146" y="714"/>
                      </a:lnTo>
                      <a:lnTo>
                        <a:pt x="3148" y="713"/>
                      </a:lnTo>
                      <a:lnTo>
                        <a:pt x="3154" y="712"/>
                      </a:lnTo>
                      <a:lnTo>
                        <a:pt x="3160" y="712"/>
                      </a:lnTo>
                      <a:lnTo>
                        <a:pt x="3162" y="710"/>
                      </a:lnTo>
                      <a:lnTo>
                        <a:pt x="3164" y="707"/>
                      </a:lnTo>
                      <a:lnTo>
                        <a:pt x="3164" y="707"/>
                      </a:lnTo>
                      <a:lnTo>
                        <a:pt x="3171" y="709"/>
                      </a:lnTo>
                      <a:lnTo>
                        <a:pt x="3178" y="709"/>
                      </a:lnTo>
                      <a:lnTo>
                        <a:pt x="3183" y="707"/>
                      </a:lnTo>
                      <a:lnTo>
                        <a:pt x="3189" y="705"/>
                      </a:lnTo>
                      <a:lnTo>
                        <a:pt x="3201" y="701"/>
                      </a:lnTo>
                      <a:lnTo>
                        <a:pt x="3206" y="698"/>
                      </a:lnTo>
                      <a:lnTo>
                        <a:pt x="3213" y="698"/>
                      </a:lnTo>
                      <a:lnTo>
                        <a:pt x="3213" y="698"/>
                      </a:lnTo>
                      <a:lnTo>
                        <a:pt x="3223" y="701"/>
                      </a:lnTo>
                      <a:lnTo>
                        <a:pt x="3232" y="704"/>
                      </a:lnTo>
                      <a:lnTo>
                        <a:pt x="3237" y="707"/>
                      </a:lnTo>
                      <a:lnTo>
                        <a:pt x="3241" y="711"/>
                      </a:lnTo>
                      <a:lnTo>
                        <a:pt x="3246" y="715"/>
                      </a:lnTo>
                      <a:lnTo>
                        <a:pt x="3249" y="721"/>
                      </a:lnTo>
                      <a:lnTo>
                        <a:pt x="3249" y="721"/>
                      </a:lnTo>
                      <a:lnTo>
                        <a:pt x="3251" y="722"/>
                      </a:lnTo>
                      <a:lnTo>
                        <a:pt x="3253" y="723"/>
                      </a:lnTo>
                      <a:lnTo>
                        <a:pt x="3259" y="723"/>
                      </a:lnTo>
                      <a:lnTo>
                        <a:pt x="3265" y="721"/>
                      </a:lnTo>
                      <a:lnTo>
                        <a:pt x="3272" y="718"/>
                      </a:lnTo>
                      <a:lnTo>
                        <a:pt x="3272" y="718"/>
                      </a:lnTo>
                      <a:lnTo>
                        <a:pt x="3280" y="709"/>
                      </a:lnTo>
                      <a:lnTo>
                        <a:pt x="3288" y="698"/>
                      </a:lnTo>
                      <a:lnTo>
                        <a:pt x="3296" y="687"/>
                      </a:lnTo>
                      <a:lnTo>
                        <a:pt x="3304" y="677"/>
                      </a:lnTo>
                      <a:lnTo>
                        <a:pt x="3312" y="669"/>
                      </a:lnTo>
                      <a:lnTo>
                        <a:pt x="3315" y="665"/>
                      </a:lnTo>
                      <a:lnTo>
                        <a:pt x="3320" y="664"/>
                      </a:lnTo>
                      <a:lnTo>
                        <a:pt x="3324" y="663"/>
                      </a:lnTo>
                      <a:lnTo>
                        <a:pt x="3328" y="664"/>
                      </a:lnTo>
                      <a:lnTo>
                        <a:pt x="3332" y="666"/>
                      </a:lnTo>
                      <a:lnTo>
                        <a:pt x="3337" y="670"/>
                      </a:lnTo>
                      <a:lnTo>
                        <a:pt x="3337" y="670"/>
                      </a:lnTo>
                      <a:lnTo>
                        <a:pt x="3339" y="673"/>
                      </a:lnTo>
                      <a:lnTo>
                        <a:pt x="3340" y="677"/>
                      </a:lnTo>
                      <a:lnTo>
                        <a:pt x="3342" y="680"/>
                      </a:lnTo>
                      <a:lnTo>
                        <a:pt x="3340" y="684"/>
                      </a:lnTo>
                      <a:lnTo>
                        <a:pt x="3337" y="692"/>
                      </a:lnTo>
                      <a:lnTo>
                        <a:pt x="3332" y="698"/>
                      </a:lnTo>
                      <a:lnTo>
                        <a:pt x="3318" y="712"/>
                      </a:lnTo>
                      <a:lnTo>
                        <a:pt x="3310" y="718"/>
                      </a:lnTo>
                      <a:lnTo>
                        <a:pt x="3304" y="724"/>
                      </a:lnTo>
                      <a:lnTo>
                        <a:pt x="3304" y="724"/>
                      </a:lnTo>
                      <a:lnTo>
                        <a:pt x="3296" y="737"/>
                      </a:lnTo>
                      <a:lnTo>
                        <a:pt x="3288" y="751"/>
                      </a:lnTo>
                      <a:lnTo>
                        <a:pt x="3288" y="751"/>
                      </a:lnTo>
                      <a:lnTo>
                        <a:pt x="3284" y="760"/>
                      </a:lnTo>
                      <a:lnTo>
                        <a:pt x="3277" y="767"/>
                      </a:lnTo>
                      <a:lnTo>
                        <a:pt x="3270" y="773"/>
                      </a:lnTo>
                      <a:lnTo>
                        <a:pt x="3262" y="780"/>
                      </a:lnTo>
                      <a:lnTo>
                        <a:pt x="3245" y="794"/>
                      </a:lnTo>
                      <a:lnTo>
                        <a:pt x="3238" y="802"/>
                      </a:lnTo>
                      <a:lnTo>
                        <a:pt x="3230" y="811"/>
                      </a:lnTo>
                      <a:lnTo>
                        <a:pt x="3230" y="811"/>
                      </a:lnTo>
                      <a:lnTo>
                        <a:pt x="3226" y="818"/>
                      </a:lnTo>
                      <a:lnTo>
                        <a:pt x="3219" y="822"/>
                      </a:lnTo>
                      <a:lnTo>
                        <a:pt x="3212" y="826"/>
                      </a:lnTo>
                      <a:lnTo>
                        <a:pt x="3204" y="829"/>
                      </a:lnTo>
                      <a:lnTo>
                        <a:pt x="3188" y="836"/>
                      </a:lnTo>
                      <a:lnTo>
                        <a:pt x="3181" y="839"/>
                      </a:lnTo>
                      <a:lnTo>
                        <a:pt x="3176" y="845"/>
                      </a:lnTo>
                      <a:lnTo>
                        <a:pt x="3176" y="845"/>
                      </a:lnTo>
                      <a:lnTo>
                        <a:pt x="3171" y="851"/>
                      </a:lnTo>
                      <a:lnTo>
                        <a:pt x="3169" y="858"/>
                      </a:lnTo>
                      <a:lnTo>
                        <a:pt x="3169" y="863"/>
                      </a:lnTo>
                      <a:lnTo>
                        <a:pt x="3171" y="869"/>
                      </a:lnTo>
                      <a:lnTo>
                        <a:pt x="3177" y="880"/>
                      </a:lnTo>
                      <a:lnTo>
                        <a:pt x="3181" y="887"/>
                      </a:lnTo>
                      <a:lnTo>
                        <a:pt x="3183" y="894"/>
                      </a:lnTo>
                      <a:lnTo>
                        <a:pt x="3183" y="894"/>
                      </a:lnTo>
                      <a:lnTo>
                        <a:pt x="3178" y="894"/>
                      </a:lnTo>
                      <a:lnTo>
                        <a:pt x="3176" y="894"/>
                      </a:lnTo>
                      <a:lnTo>
                        <a:pt x="3174" y="894"/>
                      </a:lnTo>
                      <a:lnTo>
                        <a:pt x="3174" y="894"/>
                      </a:lnTo>
                      <a:lnTo>
                        <a:pt x="3173" y="901"/>
                      </a:lnTo>
                      <a:lnTo>
                        <a:pt x="3172" y="909"/>
                      </a:lnTo>
                      <a:lnTo>
                        <a:pt x="3173" y="917"/>
                      </a:lnTo>
                      <a:lnTo>
                        <a:pt x="3176" y="924"/>
                      </a:lnTo>
                      <a:lnTo>
                        <a:pt x="3176" y="924"/>
                      </a:lnTo>
                      <a:lnTo>
                        <a:pt x="3179" y="931"/>
                      </a:lnTo>
                      <a:lnTo>
                        <a:pt x="3185" y="939"/>
                      </a:lnTo>
                      <a:lnTo>
                        <a:pt x="3198" y="953"/>
                      </a:lnTo>
                      <a:lnTo>
                        <a:pt x="3204" y="960"/>
                      </a:lnTo>
                      <a:lnTo>
                        <a:pt x="3210" y="967"/>
                      </a:lnTo>
                      <a:lnTo>
                        <a:pt x="3214" y="976"/>
                      </a:lnTo>
                      <a:lnTo>
                        <a:pt x="3216" y="985"/>
                      </a:lnTo>
                      <a:lnTo>
                        <a:pt x="3216" y="985"/>
                      </a:lnTo>
                      <a:lnTo>
                        <a:pt x="3219" y="992"/>
                      </a:lnTo>
                      <a:lnTo>
                        <a:pt x="3221" y="1000"/>
                      </a:lnTo>
                      <a:lnTo>
                        <a:pt x="3222" y="1007"/>
                      </a:lnTo>
                      <a:lnTo>
                        <a:pt x="3223" y="1015"/>
                      </a:lnTo>
                      <a:lnTo>
                        <a:pt x="3223" y="1015"/>
                      </a:lnTo>
                      <a:lnTo>
                        <a:pt x="3228" y="1013"/>
                      </a:lnTo>
                      <a:lnTo>
                        <a:pt x="3232" y="1011"/>
                      </a:lnTo>
                      <a:lnTo>
                        <a:pt x="3237" y="1008"/>
                      </a:lnTo>
                      <a:lnTo>
                        <a:pt x="3240" y="1004"/>
                      </a:lnTo>
                      <a:lnTo>
                        <a:pt x="3246" y="996"/>
                      </a:lnTo>
                      <a:lnTo>
                        <a:pt x="3249" y="988"/>
                      </a:lnTo>
                      <a:lnTo>
                        <a:pt x="3249" y="988"/>
                      </a:lnTo>
                      <a:lnTo>
                        <a:pt x="3257" y="970"/>
                      </a:lnTo>
                      <a:lnTo>
                        <a:pt x="3261" y="962"/>
                      </a:lnTo>
                      <a:lnTo>
                        <a:pt x="3265" y="958"/>
                      </a:lnTo>
                      <a:lnTo>
                        <a:pt x="3265" y="958"/>
                      </a:lnTo>
                      <a:lnTo>
                        <a:pt x="3276" y="947"/>
                      </a:lnTo>
                      <a:lnTo>
                        <a:pt x="3284" y="937"/>
                      </a:lnTo>
                      <a:lnTo>
                        <a:pt x="3292" y="926"/>
                      </a:lnTo>
                      <a:lnTo>
                        <a:pt x="3297" y="914"/>
                      </a:lnTo>
                      <a:lnTo>
                        <a:pt x="3302" y="903"/>
                      </a:lnTo>
                      <a:lnTo>
                        <a:pt x="3305" y="892"/>
                      </a:lnTo>
                      <a:lnTo>
                        <a:pt x="3311" y="867"/>
                      </a:lnTo>
                      <a:lnTo>
                        <a:pt x="3315" y="843"/>
                      </a:lnTo>
                      <a:lnTo>
                        <a:pt x="3319" y="818"/>
                      </a:lnTo>
                      <a:lnTo>
                        <a:pt x="3323" y="794"/>
                      </a:lnTo>
                      <a:lnTo>
                        <a:pt x="3327" y="781"/>
                      </a:lnTo>
                      <a:lnTo>
                        <a:pt x="3331" y="770"/>
                      </a:lnTo>
                      <a:lnTo>
                        <a:pt x="3331" y="770"/>
                      </a:lnTo>
                      <a:lnTo>
                        <a:pt x="3334" y="764"/>
                      </a:lnTo>
                      <a:lnTo>
                        <a:pt x="3336" y="760"/>
                      </a:lnTo>
                      <a:lnTo>
                        <a:pt x="3344" y="748"/>
                      </a:lnTo>
                      <a:lnTo>
                        <a:pt x="3347" y="743"/>
                      </a:lnTo>
                      <a:lnTo>
                        <a:pt x="3350" y="736"/>
                      </a:lnTo>
                      <a:lnTo>
                        <a:pt x="3351" y="729"/>
                      </a:lnTo>
                      <a:lnTo>
                        <a:pt x="3351" y="722"/>
                      </a:lnTo>
                      <a:lnTo>
                        <a:pt x="3351" y="722"/>
                      </a:lnTo>
                      <a:lnTo>
                        <a:pt x="3355" y="722"/>
                      </a:lnTo>
                      <a:lnTo>
                        <a:pt x="3360" y="722"/>
                      </a:lnTo>
                      <a:lnTo>
                        <a:pt x="3370" y="724"/>
                      </a:lnTo>
                      <a:lnTo>
                        <a:pt x="3379" y="727"/>
                      </a:lnTo>
                      <a:lnTo>
                        <a:pt x="3385" y="728"/>
                      </a:lnTo>
                      <a:lnTo>
                        <a:pt x="3389" y="728"/>
                      </a:lnTo>
                      <a:lnTo>
                        <a:pt x="3389" y="728"/>
                      </a:lnTo>
                      <a:lnTo>
                        <a:pt x="3389" y="735"/>
                      </a:lnTo>
                      <a:lnTo>
                        <a:pt x="3392" y="742"/>
                      </a:lnTo>
                      <a:lnTo>
                        <a:pt x="3396" y="747"/>
                      </a:lnTo>
                      <a:lnTo>
                        <a:pt x="3400" y="751"/>
                      </a:lnTo>
                      <a:lnTo>
                        <a:pt x="3400" y="751"/>
                      </a:lnTo>
                      <a:lnTo>
                        <a:pt x="3420" y="756"/>
                      </a:lnTo>
                      <a:lnTo>
                        <a:pt x="3438" y="760"/>
                      </a:lnTo>
                      <a:lnTo>
                        <a:pt x="3438" y="760"/>
                      </a:lnTo>
                      <a:lnTo>
                        <a:pt x="3447" y="761"/>
                      </a:lnTo>
                      <a:lnTo>
                        <a:pt x="3454" y="761"/>
                      </a:lnTo>
                      <a:lnTo>
                        <a:pt x="3460" y="761"/>
                      </a:lnTo>
                      <a:lnTo>
                        <a:pt x="3466" y="759"/>
                      </a:lnTo>
                      <a:lnTo>
                        <a:pt x="3470" y="756"/>
                      </a:lnTo>
                      <a:lnTo>
                        <a:pt x="3475" y="753"/>
                      </a:lnTo>
                      <a:lnTo>
                        <a:pt x="3478" y="748"/>
                      </a:lnTo>
                      <a:lnTo>
                        <a:pt x="3480" y="744"/>
                      </a:lnTo>
                      <a:lnTo>
                        <a:pt x="3485" y="732"/>
                      </a:lnTo>
                      <a:lnTo>
                        <a:pt x="3488" y="720"/>
                      </a:lnTo>
                      <a:lnTo>
                        <a:pt x="3494" y="693"/>
                      </a:lnTo>
                      <a:lnTo>
                        <a:pt x="3494" y="693"/>
                      </a:lnTo>
                      <a:lnTo>
                        <a:pt x="3495" y="692"/>
                      </a:lnTo>
                      <a:lnTo>
                        <a:pt x="3498" y="693"/>
                      </a:lnTo>
                      <a:lnTo>
                        <a:pt x="3503" y="693"/>
                      </a:lnTo>
                      <a:lnTo>
                        <a:pt x="3506" y="692"/>
                      </a:lnTo>
                      <a:lnTo>
                        <a:pt x="3506" y="692"/>
                      </a:lnTo>
                      <a:lnTo>
                        <a:pt x="3513" y="687"/>
                      </a:lnTo>
                      <a:lnTo>
                        <a:pt x="3519" y="681"/>
                      </a:lnTo>
                      <a:lnTo>
                        <a:pt x="3525" y="677"/>
                      </a:lnTo>
                      <a:lnTo>
                        <a:pt x="3528" y="674"/>
                      </a:lnTo>
                      <a:lnTo>
                        <a:pt x="3531" y="673"/>
                      </a:lnTo>
                      <a:lnTo>
                        <a:pt x="3531" y="673"/>
                      </a:lnTo>
                      <a:lnTo>
                        <a:pt x="3564" y="669"/>
                      </a:lnTo>
                      <a:lnTo>
                        <a:pt x="3596" y="664"/>
                      </a:lnTo>
                      <a:lnTo>
                        <a:pt x="3612" y="660"/>
                      </a:lnTo>
                      <a:lnTo>
                        <a:pt x="3627" y="655"/>
                      </a:lnTo>
                      <a:lnTo>
                        <a:pt x="3642" y="649"/>
                      </a:lnTo>
                      <a:lnTo>
                        <a:pt x="3655" y="641"/>
                      </a:lnTo>
                      <a:lnTo>
                        <a:pt x="3655" y="641"/>
                      </a:lnTo>
                      <a:lnTo>
                        <a:pt x="3659" y="638"/>
                      </a:lnTo>
                      <a:lnTo>
                        <a:pt x="3662" y="635"/>
                      </a:lnTo>
                      <a:lnTo>
                        <a:pt x="3663" y="630"/>
                      </a:lnTo>
                      <a:lnTo>
                        <a:pt x="3663" y="626"/>
                      </a:lnTo>
                      <a:lnTo>
                        <a:pt x="3661" y="615"/>
                      </a:lnTo>
                      <a:lnTo>
                        <a:pt x="3657" y="604"/>
                      </a:lnTo>
                      <a:lnTo>
                        <a:pt x="3652" y="594"/>
                      </a:lnTo>
                      <a:lnTo>
                        <a:pt x="3649" y="582"/>
                      </a:lnTo>
                      <a:lnTo>
                        <a:pt x="3647" y="578"/>
                      </a:lnTo>
                      <a:lnTo>
                        <a:pt x="3649" y="573"/>
                      </a:lnTo>
                      <a:lnTo>
                        <a:pt x="3650" y="569"/>
                      </a:lnTo>
                      <a:lnTo>
                        <a:pt x="3652" y="564"/>
                      </a:lnTo>
                      <a:lnTo>
                        <a:pt x="3652" y="564"/>
                      </a:lnTo>
                      <a:lnTo>
                        <a:pt x="3655" y="562"/>
                      </a:lnTo>
                      <a:lnTo>
                        <a:pt x="3660" y="561"/>
                      </a:lnTo>
                      <a:lnTo>
                        <a:pt x="3665" y="560"/>
                      </a:lnTo>
                      <a:lnTo>
                        <a:pt x="3670" y="560"/>
                      </a:lnTo>
                      <a:lnTo>
                        <a:pt x="3694" y="560"/>
                      </a:lnTo>
                      <a:lnTo>
                        <a:pt x="3705" y="560"/>
                      </a:lnTo>
                      <a:lnTo>
                        <a:pt x="3711" y="558"/>
                      </a:lnTo>
                      <a:lnTo>
                        <a:pt x="3715" y="556"/>
                      </a:lnTo>
                      <a:lnTo>
                        <a:pt x="3719" y="553"/>
                      </a:lnTo>
                      <a:lnTo>
                        <a:pt x="3721" y="548"/>
                      </a:lnTo>
                      <a:lnTo>
                        <a:pt x="3723" y="543"/>
                      </a:lnTo>
                      <a:lnTo>
                        <a:pt x="3724" y="536"/>
                      </a:lnTo>
                      <a:lnTo>
                        <a:pt x="3724" y="536"/>
                      </a:lnTo>
                      <a:lnTo>
                        <a:pt x="3724" y="533"/>
                      </a:lnTo>
                      <a:lnTo>
                        <a:pt x="3725" y="532"/>
                      </a:lnTo>
                      <a:lnTo>
                        <a:pt x="3728" y="530"/>
                      </a:lnTo>
                      <a:lnTo>
                        <a:pt x="3733" y="530"/>
                      </a:lnTo>
                      <a:lnTo>
                        <a:pt x="3736" y="531"/>
                      </a:lnTo>
                      <a:lnTo>
                        <a:pt x="3736" y="531"/>
                      </a:lnTo>
                      <a:lnTo>
                        <a:pt x="3745" y="538"/>
                      </a:lnTo>
                      <a:lnTo>
                        <a:pt x="3753" y="545"/>
                      </a:lnTo>
                      <a:lnTo>
                        <a:pt x="3767" y="560"/>
                      </a:lnTo>
                      <a:lnTo>
                        <a:pt x="3775" y="566"/>
                      </a:lnTo>
                      <a:lnTo>
                        <a:pt x="3783" y="572"/>
                      </a:lnTo>
                      <a:lnTo>
                        <a:pt x="3792" y="577"/>
                      </a:lnTo>
                      <a:lnTo>
                        <a:pt x="3801" y="579"/>
                      </a:lnTo>
                      <a:lnTo>
                        <a:pt x="3801" y="579"/>
                      </a:lnTo>
                      <a:lnTo>
                        <a:pt x="3816" y="581"/>
                      </a:lnTo>
                      <a:lnTo>
                        <a:pt x="3829" y="581"/>
                      </a:lnTo>
                      <a:lnTo>
                        <a:pt x="3843" y="580"/>
                      </a:lnTo>
                      <a:lnTo>
                        <a:pt x="3858" y="578"/>
                      </a:lnTo>
                      <a:lnTo>
                        <a:pt x="3885" y="572"/>
                      </a:lnTo>
                      <a:lnTo>
                        <a:pt x="3899" y="570"/>
                      </a:lnTo>
                      <a:lnTo>
                        <a:pt x="3914" y="569"/>
                      </a:lnTo>
                      <a:lnTo>
                        <a:pt x="3914" y="569"/>
                      </a:lnTo>
                      <a:lnTo>
                        <a:pt x="3917" y="569"/>
                      </a:lnTo>
                      <a:lnTo>
                        <a:pt x="3920" y="566"/>
                      </a:lnTo>
                      <a:lnTo>
                        <a:pt x="3926" y="560"/>
                      </a:lnTo>
                      <a:lnTo>
                        <a:pt x="3930" y="556"/>
                      </a:lnTo>
                      <a:lnTo>
                        <a:pt x="3933" y="553"/>
                      </a:lnTo>
                      <a:lnTo>
                        <a:pt x="3937" y="552"/>
                      </a:lnTo>
                      <a:lnTo>
                        <a:pt x="3943" y="550"/>
                      </a:lnTo>
                      <a:lnTo>
                        <a:pt x="3943" y="550"/>
                      </a:lnTo>
                      <a:lnTo>
                        <a:pt x="3941" y="529"/>
                      </a:lnTo>
                      <a:lnTo>
                        <a:pt x="3940" y="519"/>
                      </a:lnTo>
                      <a:lnTo>
                        <a:pt x="3937" y="508"/>
                      </a:lnTo>
                      <a:lnTo>
                        <a:pt x="3934" y="498"/>
                      </a:lnTo>
                      <a:lnTo>
                        <a:pt x="3930" y="490"/>
                      </a:lnTo>
                      <a:lnTo>
                        <a:pt x="3924" y="483"/>
                      </a:lnTo>
                      <a:lnTo>
                        <a:pt x="3920" y="481"/>
                      </a:lnTo>
                      <a:lnTo>
                        <a:pt x="3917" y="479"/>
                      </a:lnTo>
                      <a:lnTo>
                        <a:pt x="3917" y="479"/>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0" name="Freeform: Shape 223"/>
              <p:cNvSpPr/>
              <p:nvPr/>
            </p:nvSpPr>
            <p:spPr bwMode="auto">
              <a:xfrm>
                <a:off x="6569533" y="2552681"/>
                <a:ext cx="83979" cy="89769"/>
              </a:xfrm>
              <a:custGeom>
                <a:avLst/>
                <a:gdLst>
                  <a:gd name="T0" fmla="*/ 78 w 115"/>
                  <a:gd name="T1" fmla="*/ 59 h 124"/>
                  <a:gd name="T2" fmla="*/ 71 w 115"/>
                  <a:gd name="T3" fmla="*/ 57 h 124"/>
                  <a:gd name="T4" fmla="*/ 56 w 115"/>
                  <a:gd name="T5" fmla="*/ 58 h 124"/>
                  <a:gd name="T6" fmla="*/ 41 w 115"/>
                  <a:gd name="T7" fmla="*/ 62 h 124"/>
                  <a:gd name="T8" fmla="*/ 28 w 115"/>
                  <a:gd name="T9" fmla="*/ 60 h 124"/>
                  <a:gd name="T10" fmla="*/ 22 w 115"/>
                  <a:gd name="T11" fmla="*/ 56 h 124"/>
                  <a:gd name="T12" fmla="*/ 19 w 115"/>
                  <a:gd name="T13" fmla="*/ 51 h 124"/>
                  <a:gd name="T14" fmla="*/ 15 w 115"/>
                  <a:gd name="T15" fmla="*/ 45 h 124"/>
                  <a:gd name="T16" fmla="*/ 15 w 115"/>
                  <a:gd name="T17" fmla="*/ 38 h 124"/>
                  <a:gd name="T18" fmla="*/ 20 w 115"/>
                  <a:gd name="T19" fmla="*/ 30 h 124"/>
                  <a:gd name="T20" fmla="*/ 31 w 115"/>
                  <a:gd name="T21" fmla="*/ 20 h 124"/>
                  <a:gd name="T22" fmla="*/ 42 w 115"/>
                  <a:gd name="T23" fmla="*/ 9 h 124"/>
                  <a:gd name="T24" fmla="*/ 46 w 115"/>
                  <a:gd name="T25" fmla="*/ 5 h 124"/>
                  <a:gd name="T26" fmla="*/ 46 w 115"/>
                  <a:gd name="T27" fmla="*/ 0 h 124"/>
                  <a:gd name="T28" fmla="*/ 41 w 115"/>
                  <a:gd name="T29" fmla="*/ 4 h 124"/>
                  <a:gd name="T30" fmla="*/ 19 w 115"/>
                  <a:gd name="T31" fmla="*/ 21 h 124"/>
                  <a:gd name="T32" fmla="*/ 8 w 115"/>
                  <a:gd name="T33" fmla="*/ 34 h 124"/>
                  <a:gd name="T34" fmla="*/ 3 w 115"/>
                  <a:gd name="T35" fmla="*/ 46 h 124"/>
                  <a:gd name="T36" fmla="*/ 0 w 115"/>
                  <a:gd name="T37" fmla="*/ 62 h 124"/>
                  <a:gd name="T38" fmla="*/ 2 w 115"/>
                  <a:gd name="T39" fmla="*/ 82 h 124"/>
                  <a:gd name="T40" fmla="*/ 4 w 115"/>
                  <a:gd name="T41" fmla="*/ 93 h 124"/>
                  <a:gd name="T42" fmla="*/ 11 w 115"/>
                  <a:gd name="T43" fmla="*/ 113 h 124"/>
                  <a:gd name="T44" fmla="*/ 21 w 115"/>
                  <a:gd name="T45" fmla="*/ 122 h 124"/>
                  <a:gd name="T46" fmla="*/ 35 w 115"/>
                  <a:gd name="T47" fmla="*/ 124 h 124"/>
                  <a:gd name="T48" fmla="*/ 48 w 115"/>
                  <a:gd name="T49" fmla="*/ 122 h 124"/>
                  <a:gd name="T50" fmla="*/ 73 w 115"/>
                  <a:gd name="T51" fmla="*/ 109 h 124"/>
                  <a:gd name="T52" fmla="*/ 85 w 115"/>
                  <a:gd name="T53" fmla="*/ 104 h 124"/>
                  <a:gd name="T54" fmla="*/ 87 w 115"/>
                  <a:gd name="T55" fmla="*/ 104 h 124"/>
                  <a:gd name="T56" fmla="*/ 91 w 115"/>
                  <a:gd name="T57" fmla="*/ 106 h 124"/>
                  <a:gd name="T58" fmla="*/ 106 w 115"/>
                  <a:gd name="T59" fmla="*/ 106 h 124"/>
                  <a:gd name="T60" fmla="*/ 115 w 115"/>
                  <a:gd name="T61" fmla="*/ 108 h 124"/>
                  <a:gd name="T62" fmla="*/ 113 w 115"/>
                  <a:gd name="T63" fmla="*/ 100 h 124"/>
                  <a:gd name="T64" fmla="*/ 106 w 115"/>
                  <a:gd name="T65" fmla="*/ 87 h 124"/>
                  <a:gd name="T66" fmla="*/ 96 w 115"/>
                  <a:gd name="T67" fmla="*/ 74 h 124"/>
                  <a:gd name="T68" fmla="*/ 78 w 115"/>
                  <a:gd name="T69" fmla="*/ 5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5" h="124">
                    <a:moveTo>
                      <a:pt x="78" y="59"/>
                    </a:moveTo>
                    <a:lnTo>
                      <a:pt x="78" y="59"/>
                    </a:lnTo>
                    <a:lnTo>
                      <a:pt x="74" y="57"/>
                    </a:lnTo>
                    <a:lnTo>
                      <a:pt x="71" y="57"/>
                    </a:lnTo>
                    <a:lnTo>
                      <a:pt x="64" y="56"/>
                    </a:lnTo>
                    <a:lnTo>
                      <a:pt x="56" y="58"/>
                    </a:lnTo>
                    <a:lnTo>
                      <a:pt x="49" y="59"/>
                    </a:lnTo>
                    <a:lnTo>
                      <a:pt x="41" y="62"/>
                    </a:lnTo>
                    <a:lnTo>
                      <a:pt x="35" y="62"/>
                    </a:lnTo>
                    <a:lnTo>
                      <a:pt x="28" y="60"/>
                    </a:lnTo>
                    <a:lnTo>
                      <a:pt x="24" y="58"/>
                    </a:lnTo>
                    <a:lnTo>
                      <a:pt x="22" y="56"/>
                    </a:lnTo>
                    <a:lnTo>
                      <a:pt x="22" y="56"/>
                    </a:lnTo>
                    <a:lnTo>
                      <a:pt x="19" y="51"/>
                    </a:lnTo>
                    <a:lnTo>
                      <a:pt x="16" y="48"/>
                    </a:lnTo>
                    <a:lnTo>
                      <a:pt x="15" y="45"/>
                    </a:lnTo>
                    <a:lnTo>
                      <a:pt x="15" y="41"/>
                    </a:lnTo>
                    <a:lnTo>
                      <a:pt x="15" y="38"/>
                    </a:lnTo>
                    <a:lnTo>
                      <a:pt x="16" y="35"/>
                    </a:lnTo>
                    <a:lnTo>
                      <a:pt x="20" y="30"/>
                    </a:lnTo>
                    <a:lnTo>
                      <a:pt x="25" y="25"/>
                    </a:lnTo>
                    <a:lnTo>
                      <a:pt x="31" y="20"/>
                    </a:lnTo>
                    <a:lnTo>
                      <a:pt x="37" y="15"/>
                    </a:lnTo>
                    <a:lnTo>
                      <a:pt x="42" y="9"/>
                    </a:lnTo>
                    <a:lnTo>
                      <a:pt x="42" y="9"/>
                    </a:lnTo>
                    <a:lnTo>
                      <a:pt x="46" y="5"/>
                    </a:lnTo>
                    <a:lnTo>
                      <a:pt x="46" y="0"/>
                    </a:lnTo>
                    <a:lnTo>
                      <a:pt x="46" y="0"/>
                    </a:lnTo>
                    <a:lnTo>
                      <a:pt x="41" y="4"/>
                    </a:lnTo>
                    <a:lnTo>
                      <a:pt x="41" y="4"/>
                    </a:lnTo>
                    <a:lnTo>
                      <a:pt x="27" y="14"/>
                    </a:lnTo>
                    <a:lnTo>
                      <a:pt x="19" y="21"/>
                    </a:lnTo>
                    <a:lnTo>
                      <a:pt x="11" y="29"/>
                    </a:lnTo>
                    <a:lnTo>
                      <a:pt x="8" y="34"/>
                    </a:lnTo>
                    <a:lnTo>
                      <a:pt x="5" y="39"/>
                    </a:lnTo>
                    <a:lnTo>
                      <a:pt x="3" y="46"/>
                    </a:lnTo>
                    <a:lnTo>
                      <a:pt x="2" y="54"/>
                    </a:lnTo>
                    <a:lnTo>
                      <a:pt x="0" y="62"/>
                    </a:lnTo>
                    <a:lnTo>
                      <a:pt x="0" y="71"/>
                    </a:lnTo>
                    <a:lnTo>
                      <a:pt x="2" y="82"/>
                    </a:lnTo>
                    <a:lnTo>
                      <a:pt x="4" y="93"/>
                    </a:lnTo>
                    <a:lnTo>
                      <a:pt x="4" y="93"/>
                    </a:lnTo>
                    <a:lnTo>
                      <a:pt x="6" y="105"/>
                    </a:lnTo>
                    <a:lnTo>
                      <a:pt x="11" y="113"/>
                    </a:lnTo>
                    <a:lnTo>
                      <a:pt x="15" y="118"/>
                    </a:lnTo>
                    <a:lnTo>
                      <a:pt x="21" y="122"/>
                    </a:lnTo>
                    <a:lnTo>
                      <a:pt x="28" y="124"/>
                    </a:lnTo>
                    <a:lnTo>
                      <a:pt x="35" y="124"/>
                    </a:lnTo>
                    <a:lnTo>
                      <a:pt x="41" y="123"/>
                    </a:lnTo>
                    <a:lnTo>
                      <a:pt x="48" y="122"/>
                    </a:lnTo>
                    <a:lnTo>
                      <a:pt x="62" y="116"/>
                    </a:lnTo>
                    <a:lnTo>
                      <a:pt x="73" y="109"/>
                    </a:lnTo>
                    <a:lnTo>
                      <a:pt x="82" y="105"/>
                    </a:lnTo>
                    <a:lnTo>
                      <a:pt x="85" y="104"/>
                    </a:lnTo>
                    <a:lnTo>
                      <a:pt x="87" y="104"/>
                    </a:lnTo>
                    <a:lnTo>
                      <a:pt x="87" y="104"/>
                    </a:lnTo>
                    <a:lnTo>
                      <a:pt x="89" y="105"/>
                    </a:lnTo>
                    <a:lnTo>
                      <a:pt x="91" y="106"/>
                    </a:lnTo>
                    <a:lnTo>
                      <a:pt x="98" y="106"/>
                    </a:lnTo>
                    <a:lnTo>
                      <a:pt x="106" y="106"/>
                    </a:lnTo>
                    <a:lnTo>
                      <a:pt x="111" y="107"/>
                    </a:lnTo>
                    <a:lnTo>
                      <a:pt x="115" y="108"/>
                    </a:lnTo>
                    <a:lnTo>
                      <a:pt x="115" y="108"/>
                    </a:lnTo>
                    <a:lnTo>
                      <a:pt x="113" y="100"/>
                    </a:lnTo>
                    <a:lnTo>
                      <a:pt x="111" y="93"/>
                    </a:lnTo>
                    <a:lnTo>
                      <a:pt x="106" y="87"/>
                    </a:lnTo>
                    <a:lnTo>
                      <a:pt x="102" y="80"/>
                    </a:lnTo>
                    <a:lnTo>
                      <a:pt x="96" y="74"/>
                    </a:lnTo>
                    <a:lnTo>
                      <a:pt x="90" y="68"/>
                    </a:lnTo>
                    <a:lnTo>
                      <a:pt x="78" y="59"/>
                    </a:lnTo>
                    <a:lnTo>
                      <a:pt x="78" y="5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1" name="Freeform: Shape 224"/>
              <p:cNvSpPr/>
              <p:nvPr/>
            </p:nvSpPr>
            <p:spPr bwMode="auto">
              <a:xfrm>
                <a:off x="6434879" y="2264549"/>
                <a:ext cx="1449" cy="8688"/>
              </a:xfrm>
              <a:custGeom>
                <a:avLst/>
                <a:gdLst>
                  <a:gd name="T0" fmla="*/ 1 w 1"/>
                  <a:gd name="T1" fmla="*/ 0 h 13"/>
                  <a:gd name="T2" fmla="*/ 1 w 1"/>
                  <a:gd name="T3" fmla="*/ 0 h 13"/>
                  <a:gd name="T4" fmla="*/ 0 w 1"/>
                  <a:gd name="T5" fmla="*/ 13 h 13"/>
                  <a:gd name="T6" fmla="*/ 0 w 1"/>
                  <a:gd name="T7" fmla="*/ 13 h 13"/>
                  <a:gd name="T8" fmla="*/ 1 w 1"/>
                  <a:gd name="T9" fmla="*/ 8 h 13"/>
                  <a:gd name="T10" fmla="*/ 1 w 1"/>
                  <a:gd name="T11" fmla="*/ 0 h 13"/>
                  <a:gd name="T12" fmla="*/ 1 w 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 h="13">
                    <a:moveTo>
                      <a:pt x="1" y="0"/>
                    </a:moveTo>
                    <a:lnTo>
                      <a:pt x="1" y="0"/>
                    </a:lnTo>
                    <a:lnTo>
                      <a:pt x="0" y="13"/>
                    </a:lnTo>
                    <a:lnTo>
                      <a:pt x="0" y="13"/>
                    </a:lnTo>
                    <a:lnTo>
                      <a:pt x="1" y="8"/>
                    </a:lnTo>
                    <a:lnTo>
                      <a:pt x="1" y="0"/>
                    </a:lnTo>
                    <a:lnTo>
                      <a:pt x="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2" name="Freeform: Shape 225"/>
              <p:cNvSpPr/>
              <p:nvPr/>
            </p:nvSpPr>
            <p:spPr bwMode="auto">
              <a:xfrm>
                <a:off x="5800699" y="2257310"/>
                <a:ext cx="137551" cy="236007"/>
              </a:xfrm>
              <a:custGeom>
                <a:avLst/>
                <a:gdLst>
                  <a:gd name="T0" fmla="*/ 15 w 191"/>
                  <a:gd name="T1" fmla="*/ 102 h 325"/>
                  <a:gd name="T2" fmla="*/ 24 w 191"/>
                  <a:gd name="T3" fmla="*/ 111 h 325"/>
                  <a:gd name="T4" fmla="*/ 26 w 191"/>
                  <a:gd name="T5" fmla="*/ 148 h 325"/>
                  <a:gd name="T6" fmla="*/ 30 w 191"/>
                  <a:gd name="T7" fmla="*/ 164 h 325"/>
                  <a:gd name="T8" fmla="*/ 42 w 191"/>
                  <a:gd name="T9" fmla="*/ 184 h 325"/>
                  <a:gd name="T10" fmla="*/ 55 w 191"/>
                  <a:gd name="T11" fmla="*/ 197 h 325"/>
                  <a:gd name="T12" fmla="*/ 66 w 191"/>
                  <a:gd name="T13" fmla="*/ 202 h 325"/>
                  <a:gd name="T14" fmla="*/ 79 w 191"/>
                  <a:gd name="T15" fmla="*/ 214 h 325"/>
                  <a:gd name="T16" fmla="*/ 80 w 191"/>
                  <a:gd name="T17" fmla="*/ 217 h 325"/>
                  <a:gd name="T18" fmla="*/ 74 w 191"/>
                  <a:gd name="T19" fmla="*/ 230 h 325"/>
                  <a:gd name="T20" fmla="*/ 60 w 191"/>
                  <a:gd name="T21" fmla="*/ 232 h 325"/>
                  <a:gd name="T22" fmla="*/ 39 w 191"/>
                  <a:gd name="T23" fmla="*/ 245 h 325"/>
                  <a:gd name="T24" fmla="*/ 25 w 191"/>
                  <a:gd name="T25" fmla="*/ 247 h 325"/>
                  <a:gd name="T26" fmla="*/ 31 w 191"/>
                  <a:gd name="T27" fmla="*/ 266 h 325"/>
                  <a:gd name="T28" fmla="*/ 28 w 191"/>
                  <a:gd name="T29" fmla="*/ 271 h 325"/>
                  <a:gd name="T30" fmla="*/ 19 w 191"/>
                  <a:gd name="T31" fmla="*/ 282 h 325"/>
                  <a:gd name="T32" fmla="*/ 19 w 191"/>
                  <a:gd name="T33" fmla="*/ 298 h 325"/>
                  <a:gd name="T34" fmla="*/ 16 w 191"/>
                  <a:gd name="T35" fmla="*/ 305 h 325"/>
                  <a:gd name="T36" fmla="*/ 1 w 191"/>
                  <a:gd name="T37" fmla="*/ 313 h 325"/>
                  <a:gd name="T38" fmla="*/ 10 w 191"/>
                  <a:gd name="T39" fmla="*/ 315 h 325"/>
                  <a:gd name="T40" fmla="*/ 26 w 191"/>
                  <a:gd name="T41" fmla="*/ 325 h 325"/>
                  <a:gd name="T42" fmla="*/ 33 w 191"/>
                  <a:gd name="T43" fmla="*/ 321 h 325"/>
                  <a:gd name="T44" fmla="*/ 41 w 191"/>
                  <a:gd name="T45" fmla="*/ 318 h 325"/>
                  <a:gd name="T46" fmla="*/ 44 w 191"/>
                  <a:gd name="T47" fmla="*/ 313 h 325"/>
                  <a:gd name="T48" fmla="*/ 94 w 191"/>
                  <a:gd name="T49" fmla="*/ 315 h 325"/>
                  <a:gd name="T50" fmla="*/ 130 w 191"/>
                  <a:gd name="T51" fmla="*/ 313 h 325"/>
                  <a:gd name="T52" fmla="*/ 146 w 191"/>
                  <a:gd name="T53" fmla="*/ 308 h 325"/>
                  <a:gd name="T54" fmla="*/ 156 w 191"/>
                  <a:gd name="T55" fmla="*/ 296 h 325"/>
                  <a:gd name="T56" fmla="*/ 166 w 191"/>
                  <a:gd name="T57" fmla="*/ 273 h 325"/>
                  <a:gd name="T58" fmla="*/ 177 w 191"/>
                  <a:gd name="T59" fmla="*/ 263 h 325"/>
                  <a:gd name="T60" fmla="*/ 189 w 191"/>
                  <a:gd name="T61" fmla="*/ 263 h 325"/>
                  <a:gd name="T62" fmla="*/ 191 w 191"/>
                  <a:gd name="T63" fmla="*/ 256 h 325"/>
                  <a:gd name="T64" fmla="*/ 184 w 191"/>
                  <a:gd name="T65" fmla="*/ 242 h 325"/>
                  <a:gd name="T66" fmla="*/ 168 w 191"/>
                  <a:gd name="T67" fmla="*/ 226 h 325"/>
                  <a:gd name="T68" fmla="*/ 166 w 191"/>
                  <a:gd name="T69" fmla="*/ 214 h 325"/>
                  <a:gd name="T70" fmla="*/ 169 w 191"/>
                  <a:gd name="T71" fmla="*/ 205 h 325"/>
                  <a:gd name="T72" fmla="*/ 164 w 191"/>
                  <a:gd name="T73" fmla="*/ 201 h 325"/>
                  <a:gd name="T74" fmla="*/ 146 w 191"/>
                  <a:gd name="T75" fmla="*/ 193 h 325"/>
                  <a:gd name="T76" fmla="*/ 130 w 191"/>
                  <a:gd name="T77" fmla="*/ 172 h 325"/>
                  <a:gd name="T78" fmla="*/ 114 w 191"/>
                  <a:gd name="T79" fmla="*/ 130 h 325"/>
                  <a:gd name="T80" fmla="*/ 106 w 191"/>
                  <a:gd name="T81" fmla="*/ 118 h 325"/>
                  <a:gd name="T82" fmla="*/ 81 w 191"/>
                  <a:gd name="T83" fmla="*/ 107 h 325"/>
                  <a:gd name="T84" fmla="*/ 69 w 191"/>
                  <a:gd name="T85" fmla="*/ 98 h 325"/>
                  <a:gd name="T86" fmla="*/ 71 w 191"/>
                  <a:gd name="T87" fmla="*/ 86 h 325"/>
                  <a:gd name="T88" fmla="*/ 82 w 191"/>
                  <a:gd name="T89" fmla="*/ 72 h 325"/>
                  <a:gd name="T90" fmla="*/ 98 w 191"/>
                  <a:gd name="T91" fmla="*/ 59 h 325"/>
                  <a:gd name="T92" fmla="*/ 99 w 191"/>
                  <a:gd name="T93" fmla="*/ 49 h 325"/>
                  <a:gd name="T94" fmla="*/ 85 w 191"/>
                  <a:gd name="T95" fmla="*/ 39 h 325"/>
                  <a:gd name="T96" fmla="*/ 71 w 191"/>
                  <a:gd name="T97" fmla="*/ 26 h 325"/>
                  <a:gd name="T98" fmla="*/ 69 w 191"/>
                  <a:gd name="T99" fmla="*/ 6 h 325"/>
                  <a:gd name="T100" fmla="*/ 59 w 191"/>
                  <a:gd name="T101" fmla="*/ 5 h 325"/>
                  <a:gd name="T102" fmla="*/ 50 w 191"/>
                  <a:gd name="T103" fmla="*/ 0 h 325"/>
                  <a:gd name="T104" fmla="*/ 42 w 191"/>
                  <a:gd name="T105" fmla="*/ 19 h 325"/>
                  <a:gd name="T106" fmla="*/ 23 w 191"/>
                  <a:gd name="T107" fmla="*/ 25 h 325"/>
                  <a:gd name="T108" fmla="*/ 3 w 191"/>
                  <a:gd name="T109" fmla="*/ 42 h 325"/>
                  <a:gd name="T110" fmla="*/ 0 w 191"/>
                  <a:gd name="T111" fmla="*/ 53 h 325"/>
                  <a:gd name="T112" fmla="*/ 10 w 191"/>
                  <a:gd name="T113" fmla="*/ 77 h 325"/>
                  <a:gd name="T114" fmla="*/ 15 w 191"/>
                  <a:gd name="T115" fmla="*/ 91 h 325"/>
                  <a:gd name="T116" fmla="*/ 17 w 191"/>
                  <a:gd name="T117" fmla="*/ 99 h 325"/>
                  <a:gd name="T118" fmla="*/ 10 w 191"/>
                  <a:gd name="T119" fmla="*/ 10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1" h="325">
                    <a:moveTo>
                      <a:pt x="10" y="101"/>
                    </a:moveTo>
                    <a:lnTo>
                      <a:pt x="10" y="101"/>
                    </a:lnTo>
                    <a:lnTo>
                      <a:pt x="15" y="102"/>
                    </a:lnTo>
                    <a:lnTo>
                      <a:pt x="19" y="105"/>
                    </a:lnTo>
                    <a:lnTo>
                      <a:pt x="22" y="108"/>
                    </a:lnTo>
                    <a:lnTo>
                      <a:pt x="24" y="111"/>
                    </a:lnTo>
                    <a:lnTo>
                      <a:pt x="26" y="119"/>
                    </a:lnTo>
                    <a:lnTo>
                      <a:pt x="26" y="129"/>
                    </a:lnTo>
                    <a:lnTo>
                      <a:pt x="26" y="148"/>
                    </a:lnTo>
                    <a:lnTo>
                      <a:pt x="26" y="157"/>
                    </a:lnTo>
                    <a:lnTo>
                      <a:pt x="27" y="160"/>
                    </a:lnTo>
                    <a:lnTo>
                      <a:pt x="30" y="164"/>
                    </a:lnTo>
                    <a:lnTo>
                      <a:pt x="30" y="164"/>
                    </a:lnTo>
                    <a:lnTo>
                      <a:pt x="35" y="173"/>
                    </a:lnTo>
                    <a:lnTo>
                      <a:pt x="42" y="184"/>
                    </a:lnTo>
                    <a:lnTo>
                      <a:pt x="46" y="189"/>
                    </a:lnTo>
                    <a:lnTo>
                      <a:pt x="50" y="193"/>
                    </a:lnTo>
                    <a:lnTo>
                      <a:pt x="55" y="197"/>
                    </a:lnTo>
                    <a:lnTo>
                      <a:pt x="60" y="199"/>
                    </a:lnTo>
                    <a:lnTo>
                      <a:pt x="60" y="199"/>
                    </a:lnTo>
                    <a:lnTo>
                      <a:pt x="66" y="202"/>
                    </a:lnTo>
                    <a:lnTo>
                      <a:pt x="69" y="206"/>
                    </a:lnTo>
                    <a:lnTo>
                      <a:pt x="74" y="210"/>
                    </a:lnTo>
                    <a:lnTo>
                      <a:pt x="79" y="214"/>
                    </a:lnTo>
                    <a:lnTo>
                      <a:pt x="79" y="214"/>
                    </a:lnTo>
                    <a:lnTo>
                      <a:pt x="80" y="215"/>
                    </a:lnTo>
                    <a:lnTo>
                      <a:pt x="80" y="217"/>
                    </a:lnTo>
                    <a:lnTo>
                      <a:pt x="79" y="223"/>
                    </a:lnTo>
                    <a:lnTo>
                      <a:pt x="76" y="228"/>
                    </a:lnTo>
                    <a:lnTo>
                      <a:pt x="74" y="230"/>
                    </a:lnTo>
                    <a:lnTo>
                      <a:pt x="74" y="230"/>
                    </a:lnTo>
                    <a:lnTo>
                      <a:pt x="67" y="230"/>
                    </a:lnTo>
                    <a:lnTo>
                      <a:pt x="60" y="232"/>
                    </a:lnTo>
                    <a:lnTo>
                      <a:pt x="55" y="234"/>
                    </a:lnTo>
                    <a:lnTo>
                      <a:pt x="49" y="238"/>
                    </a:lnTo>
                    <a:lnTo>
                      <a:pt x="39" y="245"/>
                    </a:lnTo>
                    <a:lnTo>
                      <a:pt x="32" y="246"/>
                    </a:lnTo>
                    <a:lnTo>
                      <a:pt x="25" y="247"/>
                    </a:lnTo>
                    <a:lnTo>
                      <a:pt x="25" y="247"/>
                    </a:lnTo>
                    <a:lnTo>
                      <a:pt x="28" y="254"/>
                    </a:lnTo>
                    <a:lnTo>
                      <a:pt x="31" y="260"/>
                    </a:lnTo>
                    <a:lnTo>
                      <a:pt x="31" y="266"/>
                    </a:lnTo>
                    <a:lnTo>
                      <a:pt x="30" y="268"/>
                    </a:lnTo>
                    <a:lnTo>
                      <a:pt x="28" y="271"/>
                    </a:lnTo>
                    <a:lnTo>
                      <a:pt x="28" y="271"/>
                    </a:lnTo>
                    <a:lnTo>
                      <a:pt x="24" y="274"/>
                    </a:lnTo>
                    <a:lnTo>
                      <a:pt x="22" y="279"/>
                    </a:lnTo>
                    <a:lnTo>
                      <a:pt x="19" y="282"/>
                    </a:lnTo>
                    <a:lnTo>
                      <a:pt x="19" y="287"/>
                    </a:lnTo>
                    <a:lnTo>
                      <a:pt x="20" y="293"/>
                    </a:lnTo>
                    <a:lnTo>
                      <a:pt x="19" y="298"/>
                    </a:lnTo>
                    <a:lnTo>
                      <a:pt x="18" y="301"/>
                    </a:lnTo>
                    <a:lnTo>
                      <a:pt x="18" y="301"/>
                    </a:lnTo>
                    <a:lnTo>
                      <a:pt x="16" y="305"/>
                    </a:lnTo>
                    <a:lnTo>
                      <a:pt x="11" y="307"/>
                    </a:lnTo>
                    <a:lnTo>
                      <a:pt x="6" y="309"/>
                    </a:lnTo>
                    <a:lnTo>
                      <a:pt x="1" y="313"/>
                    </a:lnTo>
                    <a:lnTo>
                      <a:pt x="1" y="313"/>
                    </a:lnTo>
                    <a:lnTo>
                      <a:pt x="6" y="313"/>
                    </a:lnTo>
                    <a:lnTo>
                      <a:pt x="10" y="315"/>
                    </a:lnTo>
                    <a:lnTo>
                      <a:pt x="18" y="321"/>
                    </a:lnTo>
                    <a:lnTo>
                      <a:pt x="23" y="323"/>
                    </a:lnTo>
                    <a:lnTo>
                      <a:pt x="26" y="325"/>
                    </a:lnTo>
                    <a:lnTo>
                      <a:pt x="30" y="324"/>
                    </a:lnTo>
                    <a:lnTo>
                      <a:pt x="33" y="321"/>
                    </a:lnTo>
                    <a:lnTo>
                      <a:pt x="33" y="321"/>
                    </a:lnTo>
                    <a:lnTo>
                      <a:pt x="34" y="320"/>
                    </a:lnTo>
                    <a:lnTo>
                      <a:pt x="36" y="318"/>
                    </a:lnTo>
                    <a:lnTo>
                      <a:pt x="41" y="318"/>
                    </a:lnTo>
                    <a:lnTo>
                      <a:pt x="44" y="317"/>
                    </a:lnTo>
                    <a:lnTo>
                      <a:pt x="44" y="315"/>
                    </a:lnTo>
                    <a:lnTo>
                      <a:pt x="44" y="313"/>
                    </a:lnTo>
                    <a:lnTo>
                      <a:pt x="44" y="313"/>
                    </a:lnTo>
                    <a:lnTo>
                      <a:pt x="69" y="314"/>
                    </a:lnTo>
                    <a:lnTo>
                      <a:pt x="94" y="315"/>
                    </a:lnTo>
                    <a:lnTo>
                      <a:pt x="106" y="315"/>
                    </a:lnTo>
                    <a:lnTo>
                      <a:pt x="118" y="314"/>
                    </a:lnTo>
                    <a:lnTo>
                      <a:pt x="130" y="313"/>
                    </a:lnTo>
                    <a:lnTo>
                      <a:pt x="142" y="309"/>
                    </a:lnTo>
                    <a:lnTo>
                      <a:pt x="142" y="309"/>
                    </a:lnTo>
                    <a:lnTo>
                      <a:pt x="146" y="308"/>
                    </a:lnTo>
                    <a:lnTo>
                      <a:pt x="148" y="307"/>
                    </a:lnTo>
                    <a:lnTo>
                      <a:pt x="152" y="301"/>
                    </a:lnTo>
                    <a:lnTo>
                      <a:pt x="156" y="296"/>
                    </a:lnTo>
                    <a:lnTo>
                      <a:pt x="159" y="288"/>
                    </a:lnTo>
                    <a:lnTo>
                      <a:pt x="162" y="281"/>
                    </a:lnTo>
                    <a:lnTo>
                      <a:pt x="166" y="273"/>
                    </a:lnTo>
                    <a:lnTo>
                      <a:pt x="171" y="267"/>
                    </a:lnTo>
                    <a:lnTo>
                      <a:pt x="177" y="263"/>
                    </a:lnTo>
                    <a:lnTo>
                      <a:pt x="177" y="263"/>
                    </a:lnTo>
                    <a:lnTo>
                      <a:pt x="181" y="263"/>
                    </a:lnTo>
                    <a:lnTo>
                      <a:pt x="185" y="263"/>
                    </a:lnTo>
                    <a:lnTo>
                      <a:pt x="189" y="263"/>
                    </a:lnTo>
                    <a:lnTo>
                      <a:pt x="190" y="262"/>
                    </a:lnTo>
                    <a:lnTo>
                      <a:pt x="190" y="262"/>
                    </a:lnTo>
                    <a:lnTo>
                      <a:pt x="191" y="256"/>
                    </a:lnTo>
                    <a:lnTo>
                      <a:pt x="190" y="251"/>
                    </a:lnTo>
                    <a:lnTo>
                      <a:pt x="188" y="247"/>
                    </a:lnTo>
                    <a:lnTo>
                      <a:pt x="184" y="242"/>
                    </a:lnTo>
                    <a:lnTo>
                      <a:pt x="175" y="234"/>
                    </a:lnTo>
                    <a:lnTo>
                      <a:pt x="172" y="231"/>
                    </a:lnTo>
                    <a:lnTo>
                      <a:pt x="168" y="226"/>
                    </a:lnTo>
                    <a:lnTo>
                      <a:pt x="168" y="226"/>
                    </a:lnTo>
                    <a:lnTo>
                      <a:pt x="167" y="221"/>
                    </a:lnTo>
                    <a:lnTo>
                      <a:pt x="166" y="214"/>
                    </a:lnTo>
                    <a:lnTo>
                      <a:pt x="166" y="212"/>
                    </a:lnTo>
                    <a:lnTo>
                      <a:pt x="167" y="208"/>
                    </a:lnTo>
                    <a:lnTo>
                      <a:pt x="169" y="205"/>
                    </a:lnTo>
                    <a:lnTo>
                      <a:pt x="172" y="201"/>
                    </a:lnTo>
                    <a:lnTo>
                      <a:pt x="172" y="201"/>
                    </a:lnTo>
                    <a:lnTo>
                      <a:pt x="164" y="201"/>
                    </a:lnTo>
                    <a:lnTo>
                      <a:pt x="157" y="200"/>
                    </a:lnTo>
                    <a:lnTo>
                      <a:pt x="150" y="198"/>
                    </a:lnTo>
                    <a:lnTo>
                      <a:pt x="146" y="193"/>
                    </a:lnTo>
                    <a:lnTo>
                      <a:pt x="141" y="189"/>
                    </a:lnTo>
                    <a:lnTo>
                      <a:pt x="137" y="184"/>
                    </a:lnTo>
                    <a:lnTo>
                      <a:pt x="130" y="172"/>
                    </a:lnTo>
                    <a:lnTo>
                      <a:pt x="124" y="158"/>
                    </a:lnTo>
                    <a:lnTo>
                      <a:pt x="119" y="143"/>
                    </a:lnTo>
                    <a:lnTo>
                      <a:pt x="114" y="130"/>
                    </a:lnTo>
                    <a:lnTo>
                      <a:pt x="110" y="124"/>
                    </a:lnTo>
                    <a:lnTo>
                      <a:pt x="106" y="118"/>
                    </a:lnTo>
                    <a:lnTo>
                      <a:pt x="106" y="118"/>
                    </a:lnTo>
                    <a:lnTo>
                      <a:pt x="101" y="115"/>
                    </a:lnTo>
                    <a:lnTo>
                      <a:pt x="96" y="113"/>
                    </a:lnTo>
                    <a:lnTo>
                      <a:pt x="81" y="107"/>
                    </a:lnTo>
                    <a:lnTo>
                      <a:pt x="75" y="105"/>
                    </a:lnTo>
                    <a:lnTo>
                      <a:pt x="71" y="100"/>
                    </a:lnTo>
                    <a:lnTo>
                      <a:pt x="69" y="98"/>
                    </a:lnTo>
                    <a:lnTo>
                      <a:pt x="69" y="94"/>
                    </a:lnTo>
                    <a:lnTo>
                      <a:pt x="69" y="91"/>
                    </a:lnTo>
                    <a:lnTo>
                      <a:pt x="71" y="86"/>
                    </a:lnTo>
                    <a:lnTo>
                      <a:pt x="71" y="86"/>
                    </a:lnTo>
                    <a:lnTo>
                      <a:pt x="75" y="79"/>
                    </a:lnTo>
                    <a:lnTo>
                      <a:pt x="82" y="72"/>
                    </a:lnTo>
                    <a:lnTo>
                      <a:pt x="90" y="66"/>
                    </a:lnTo>
                    <a:lnTo>
                      <a:pt x="98" y="59"/>
                    </a:lnTo>
                    <a:lnTo>
                      <a:pt x="98" y="59"/>
                    </a:lnTo>
                    <a:lnTo>
                      <a:pt x="99" y="57"/>
                    </a:lnTo>
                    <a:lnTo>
                      <a:pt x="100" y="53"/>
                    </a:lnTo>
                    <a:lnTo>
                      <a:pt x="99" y="49"/>
                    </a:lnTo>
                    <a:lnTo>
                      <a:pt x="98" y="47"/>
                    </a:lnTo>
                    <a:lnTo>
                      <a:pt x="98" y="47"/>
                    </a:lnTo>
                    <a:lnTo>
                      <a:pt x="85" y="39"/>
                    </a:lnTo>
                    <a:lnTo>
                      <a:pt x="80" y="35"/>
                    </a:lnTo>
                    <a:lnTo>
                      <a:pt x="74" y="31"/>
                    </a:lnTo>
                    <a:lnTo>
                      <a:pt x="71" y="26"/>
                    </a:lnTo>
                    <a:lnTo>
                      <a:pt x="68" y="21"/>
                    </a:lnTo>
                    <a:lnTo>
                      <a:pt x="68" y="14"/>
                    </a:lnTo>
                    <a:lnTo>
                      <a:pt x="69" y="6"/>
                    </a:lnTo>
                    <a:lnTo>
                      <a:pt x="69" y="6"/>
                    </a:lnTo>
                    <a:lnTo>
                      <a:pt x="64" y="6"/>
                    </a:lnTo>
                    <a:lnTo>
                      <a:pt x="59" y="5"/>
                    </a:lnTo>
                    <a:lnTo>
                      <a:pt x="55" y="3"/>
                    </a:lnTo>
                    <a:lnTo>
                      <a:pt x="50" y="0"/>
                    </a:lnTo>
                    <a:lnTo>
                      <a:pt x="50" y="0"/>
                    </a:lnTo>
                    <a:lnTo>
                      <a:pt x="50" y="21"/>
                    </a:lnTo>
                    <a:lnTo>
                      <a:pt x="50" y="21"/>
                    </a:lnTo>
                    <a:lnTo>
                      <a:pt x="42" y="19"/>
                    </a:lnTo>
                    <a:lnTo>
                      <a:pt x="35" y="21"/>
                    </a:lnTo>
                    <a:lnTo>
                      <a:pt x="28" y="23"/>
                    </a:lnTo>
                    <a:lnTo>
                      <a:pt x="23" y="25"/>
                    </a:lnTo>
                    <a:lnTo>
                      <a:pt x="17" y="28"/>
                    </a:lnTo>
                    <a:lnTo>
                      <a:pt x="11" y="33"/>
                    </a:lnTo>
                    <a:lnTo>
                      <a:pt x="3" y="42"/>
                    </a:lnTo>
                    <a:lnTo>
                      <a:pt x="3" y="42"/>
                    </a:lnTo>
                    <a:lnTo>
                      <a:pt x="0" y="48"/>
                    </a:lnTo>
                    <a:lnTo>
                      <a:pt x="0" y="53"/>
                    </a:lnTo>
                    <a:lnTo>
                      <a:pt x="1" y="59"/>
                    </a:lnTo>
                    <a:lnTo>
                      <a:pt x="3" y="65"/>
                    </a:lnTo>
                    <a:lnTo>
                      <a:pt x="10" y="77"/>
                    </a:lnTo>
                    <a:lnTo>
                      <a:pt x="13" y="84"/>
                    </a:lnTo>
                    <a:lnTo>
                      <a:pt x="15" y="91"/>
                    </a:lnTo>
                    <a:lnTo>
                      <a:pt x="15" y="91"/>
                    </a:lnTo>
                    <a:lnTo>
                      <a:pt x="16" y="94"/>
                    </a:lnTo>
                    <a:lnTo>
                      <a:pt x="17" y="98"/>
                    </a:lnTo>
                    <a:lnTo>
                      <a:pt x="17" y="99"/>
                    </a:lnTo>
                    <a:lnTo>
                      <a:pt x="16" y="100"/>
                    </a:lnTo>
                    <a:lnTo>
                      <a:pt x="14" y="101"/>
                    </a:lnTo>
                    <a:lnTo>
                      <a:pt x="10" y="101"/>
                    </a:lnTo>
                    <a:lnTo>
                      <a:pt x="10" y="10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3" name="Freeform: Shape 226"/>
              <p:cNvSpPr/>
              <p:nvPr/>
            </p:nvSpPr>
            <p:spPr bwMode="auto">
              <a:xfrm>
                <a:off x="5712377" y="2354320"/>
                <a:ext cx="91218" cy="114383"/>
              </a:xfrm>
              <a:custGeom>
                <a:avLst/>
                <a:gdLst>
                  <a:gd name="T0" fmla="*/ 29 w 127"/>
                  <a:gd name="T1" fmla="*/ 123 h 158"/>
                  <a:gd name="T2" fmla="*/ 28 w 127"/>
                  <a:gd name="T3" fmla="*/ 130 h 158"/>
                  <a:gd name="T4" fmla="*/ 37 w 127"/>
                  <a:gd name="T5" fmla="*/ 140 h 158"/>
                  <a:gd name="T6" fmla="*/ 39 w 127"/>
                  <a:gd name="T7" fmla="*/ 142 h 158"/>
                  <a:gd name="T8" fmla="*/ 38 w 127"/>
                  <a:gd name="T9" fmla="*/ 158 h 158"/>
                  <a:gd name="T10" fmla="*/ 44 w 127"/>
                  <a:gd name="T11" fmla="*/ 157 h 158"/>
                  <a:gd name="T12" fmla="*/ 57 w 127"/>
                  <a:gd name="T13" fmla="*/ 152 h 158"/>
                  <a:gd name="T14" fmla="*/ 72 w 127"/>
                  <a:gd name="T15" fmla="*/ 147 h 158"/>
                  <a:gd name="T16" fmla="*/ 78 w 127"/>
                  <a:gd name="T17" fmla="*/ 146 h 158"/>
                  <a:gd name="T18" fmla="*/ 86 w 127"/>
                  <a:gd name="T19" fmla="*/ 145 h 158"/>
                  <a:gd name="T20" fmla="*/ 91 w 127"/>
                  <a:gd name="T21" fmla="*/ 140 h 158"/>
                  <a:gd name="T22" fmla="*/ 99 w 127"/>
                  <a:gd name="T23" fmla="*/ 125 h 158"/>
                  <a:gd name="T24" fmla="*/ 104 w 127"/>
                  <a:gd name="T25" fmla="*/ 107 h 158"/>
                  <a:gd name="T26" fmla="*/ 109 w 127"/>
                  <a:gd name="T27" fmla="*/ 89 h 158"/>
                  <a:gd name="T28" fmla="*/ 114 w 127"/>
                  <a:gd name="T29" fmla="*/ 80 h 158"/>
                  <a:gd name="T30" fmla="*/ 120 w 127"/>
                  <a:gd name="T31" fmla="*/ 76 h 158"/>
                  <a:gd name="T32" fmla="*/ 127 w 127"/>
                  <a:gd name="T33" fmla="*/ 78 h 158"/>
                  <a:gd name="T34" fmla="*/ 123 w 127"/>
                  <a:gd name="T35" fmla="*/ 64 h 158"/>
                  <a:gd name="T36" fmla="*/ 120 w 127"/>
                  <a:gd name="T37" fmla="*/ 37 h 158"/>
                  <a:gd name="T38" fmla="*/ 121 w 127"/>
                  <a:gd name="T39" fmla="*/ 22 h 158"/>
                  <a:gd name="T40" fmla="*/ 122 w 127"/>
                  <a:gd name="T41" fmla="*/ 12 h 158"/>
                  <a:gd name="T42" fmla="*/ 120 w 127"/>
                  <a:gd name="T43" fmla="*/ 4 h 158"/>
                  <a:gd name="T44" fmla="*/ 112 w 127"/>
                  <a:gd name="T45" fmla="*/ 0 h 158"/>
                  <a:gd name="T46" fmla="*/ 97 w 127"/>
                  <a:gd name="T47" fmla="*/ 3 h 158"/>
                  <a:gd name="T48" fmla="*/ 88 w 127"/>
                  <a:gd name="T49" fmla="*/ 6 h 158"/>
                  <a:gd name="T50" fmla="*/ 72 w 127"/>
                  <a:gd name="T51" fmla="*/ 14 h 158"/>
                  <a:gd name="T52" fmla="*/ 58 w 127"/>
                  <a:gd name="T53" fmla="*/ 25 h 158"/>
                  <a:gd name="T54" fmla="*/ 48 w 127"/>
                  <a:gd name="T55" fmla="*/ 39 h 158"/>
                  <a:gd name="T56" fmla="*/ 44 w 127"/>
                  <a:gd name="T57" fmla="*/ 48 h 158"/>
                  <a:gd name="T58" fmla="*/ 40 w 127"/>
                  <a:gd name="T59" fmla="*/ 40 h 158"/>
                  <a:gd name="T60" fmla="*/ 38 w 127"/>
                  <a:gd name="T61" fmla="*/ 38 h 158"/>
                  <a:gd name="T62" fmla="*/ 29 w 127"/>
                  <a:gd name="T63" fmla="*/ 37 h 158"/>
                  <a:gd name="T64" fmla="*/ 21 w 127"/>
                  <a:gd name="T65" fmla="*/ 39 h 158"/>
                  <a:gd name="T66" fmla="*/ 14 w 127"/>
                  <a:gd name="T67" fmla="*/ 46 h 158"/>
                  <a:gd name="T68" fmla="*/ 11 w 127"/>
                  <a:gd name="T69" fmla="*/ 54 h 158"/>
                  <a:gd name="T70" fmla="*/ 7 w 127"/>
                  <a:gd name="T71" fmla="*/ 64 h 158"/>
                  <a:gd name="T72" fmla="*/ 5 w 127"/>
                  <a:gd name="T73" fmla="*/ 88 h 158"/>
                  <a:gd name="T74" fmla="*/ 2 w 127"/>
                  <a:gd name="T75" fmla="*/ 99 h 158"/>
                  <a:gd name="T76" fmla="*/ 0 w 127"/>
                  <a:gd name="T77" fmla="*/ 105 h 158"/>
                  <a:gd name="T78" fmla="*/ 3 w 127"/>
                  <a:gd name="T79" fmla="*/ 113 h 158"/>
                  <a:gd name="T80" fmla="*/ 11 w 127"/>
                  <a:gd name="T81" fmla="*/ 119 h 158"/>
                  <a:gd name="T82" fmla="*/ 29 w 127"/>
                  <a:gd name="T83" fmla="*/ 12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158">
                    <a:moveTo>
                      <a:pt x="29" y="123"/>
                    </a:moveTo>
                    <a:lnTo>
                      <a:pt x="29" y="123"/>
                    </a:lnTo>
                    <a:lnTo>
                      <a:pt x="28" y="126"/>
                    </a:lnTo>
                    <a:lnTo>
                      <a:pt x="28" y="130"/>
                    </a:lnTo>
                    <a:lnTo>
                      <a:pt x="31" y="134"/>
                    </a:lnTo>
                    <a:lnTo>
                      <a:pt x="37" y="140"/>
                    </a:lnTo>
                    <a:lnTo>
                      <a:pt x="37" y="140"/>
                    </a:lnTo>
                    <a:lnTo>
                      <a:pt x="39" y="142"/>
                    </a:lnTo>
                    <a:lnTo>
                      <a:pt x="39" y="148"/>
                    </a:lnTo>
                    <a:lnTo>
                      <a:pt x="38" y="158"/>
                    </a:lnTo>
                    <a:lnTo>
                      <a:pt x="38" y="158"/>
                    </a:lnTo>
                    <a:lnTo>
                      <a:pt x="44" y="157"/>
                    </a:lnTo>
                    <a:lnTo>
                      <a:pt x="48" y="156"/>
                    </a:lnTo>
                    <a:lnTo>
                      <a:pt x="57" y="152"/>
                    </a:lnTo>
                    <a:lnTo>
                      <a:pt x="66" y="148"/>
                    </a:lnTo>
                    <a:lnTo>
                      <a:pt x="72" y="147"/>
                    </a:lnTo>
                    <a:lnTo>
                      <a:pt x="78" y="146"/>
                    </a:lnTo>
                    <a:lnTo>
                      <a:pt x="78" y="146"/>
                    </a:lnTo>
                    <a:lnTo>
                      <a:pt x="82" y="146"/>
                    </a:lnTo>
                    <a:lnTo>
                      <a:pt x="86" y="145"/>
                    </a:lnTo>
                    <a:lnTo>
                      <a:pt x="89" y="142"/>
                    </a:lnTo>
                    <a:lnTo>
                      <a:pt x="91" y="140"/>
                    </a:lnTo>
                    <a:lnTo>
                      <a:pt x="96" y="133"/>
                    </a:lnTo>
                    <a:lnTo>
                      <a:pt x="99" y="125"/>
                    </a:lnTo>
                    <a:lnTo>
                      <a:pt x="102" y="116"/>
                    </a:lnTo>
                    <a:lnTo>
                      <a:pt x="104" y="107"/>
                    </a:lnTo>
                    <a:lnTo>
                      <a:pt x="109" y="89"/>
                    </a:lnTo>
                    <a:lnTo>
                      <a:pt x="109" y="89"/>
                    </a:lnTo>
                    <a:lnTo>
                      <a:pt x="111" y="83"/>
                    </a:lnTo>
                    <a:lnTo>
                      <a:pt x="114" y="80"/>
                    </a:lnTo>
                    <a:lnTo>
                      <a:pt x="116" y="78"/>
                    </a:lnTo>
                    <a:lnTo>
                      <a:pt x="120" y="76"/>
                    </a:lnTo>
                    <a:lnTo>
                      <a:pt x="123" y="76"/>
                    </a:lnTo>
                    <a:lnTo>
                      <a:pt x="127" y="78"/>
                    </a:lnTo>
                    <a:lnTo>
                      <a:pt x="127" y="78"/>
                    </a:lnTo>
                    <a:lnTo>
                      <a:pt x="123" y="64"/>
                    </a:lnTo>
                    <a:lnTo>
                      <a:pt x="120" y="50"/>
                    </a:lnTo>
                    <a:lnTo>
                      <a:pt x="120" y="37"/>
                    </a:lnTo>
                    <a:lnTo>
                      <a:pt x="121" y="22"/>
                    </a:lnTo>
                    <a:lnTo>
                      <a:pt x="121" y="22"/>
                    </a:lnTo>
                    <a:lnTo>
                      <a:pt x="122" y="16"/>
                    </a:lnTo>
                    <a:lnTo>
                      <a:pt x="122" y="12"/>
                    </a:lnTo>
                    <a:lnTo>
                      <a:pt x="121" y="7"/>
                    </a:lnTo>
                    <a:lnTo>
                      <a:pt x="120" y="4"/>
                    </a:lnTo>
                    <a:lnTo>
                      <a:pt x="116" y="1"/>
                    </a:lnTo>
                    <a:lnTo>
                      <a:pt x="112" y="0"/>
                    </a:lnTo>
                    <a:lnTo>
                      <a:pt x="105" y="1"/>
                    </a:lnTo>
                    <a:lnTo>
                      <a:pt x="97" y="3"/>
                    </a:lnTo>
                    <a:lnTo>
                      <a:pt x="97" y="3"/>
                    </a:lnTo>
                    <a:lnTo>
                      <a:pt x="88" y="6"/>
                    </a:lnTo>
                    <a:lnTo>
                      <a:pt x="80" y="9"/>
                    </a:lnTo>
                    <a:lnTo>
                      <a:pt x="72" y="14"/>
                    </a:lnTo>
                    <a:lnTo>
                      <a:pt x="65" y="20"/>
                    </a:lnTo>
                    <a:lnTo>
                      <a:pt x="58" y="25"/>
                    </a:lnTo>
                    <a:lnTo>
                      <a:pt x="53" y="32"/>
                    </a:lnTo>
                    <a:lnTo>
                      <a:pt x="48" y="39"/>
                    </a:lnTo>
                    <a:lnTo>
                      <a:pt x="44" y="48"/>
                    </a:lnTo>
                    <a:lnTo>
                      <a:pt x="44" y="48"/>
                    </a:lnTo>
                    <a:lnTo>
                      <a:pt x="41" y="42"/>
                    </a:lnTo>
                    <a:lnTo>
                      <a:pt x="40" y="40"/>
                    </a:lnTo>
                    <a:lnTo>
                      <a:pt x="38" y="38"/>
                    </a:lnTo>
                    <a:lnTo>
                      <a:pt x="38" y="38"/>
                    </a:lnTo>
                    <a:lnTo>
                      <a:pt x="33" y="37"/>
                    </a:lnTo>
                    <a:lnTo>
                      <a:pt x="29" y="37"/>
                    </a:lnTo>
                    <a:lnTo>
                      <a:pt x="24" y="38"/>
                    </a:lnTo>
                    <a:lnTo>
                      <a:pt x="21" y="39"/>
                    </a:lnTo>
                    <a:lnTo>
                      <a:pt x="18" y="42"/>
                    </a:lnTo>
                    <a:lnTo>
                      <a:pt x="14" y="46"/>
                    </a:lnTo>
                    <a:lnTo>
                      <a:pt x="11" y="54"/>
                    </a:lnTo>
                    <a:lnTo>
                      <a:pt x="11" y="54"/>
                    </a:lnTo>
                    <a:lnTo>
                      <a:pt x="8" y="58"/>
                    </a:lnTo>
                    <a:lnTo>
                      <a:pt x="7" y="64"/>
                    </a:lnTo>
                    <a:lnTo>
                      <a:pt x="6" y="76"/>
                    </a:lnTo>
                    <a:lnTo>
                      <a:pt x="5" y="88"/>
                    </a:lnTo>
                    <a:lnTo>
                      <a:pt x="4" y="94"/>
                    </a:lnTo>
                    <a:lnTo>
                      <a:pt x="2" y="99"/>
                    </a:lnTo>
                    <a:lnTo>
                      <a:pt x="2" y="99"/>
                    </a:lnTo>
                    <a:lnTo>
                      <a:pt x="0" y="105"/>
                    </a:lnTo>
                    <a:lnTo>
                      <a:pt x="0" y="109"/>
                    </a:lnTo>
                    <a:lnTo>
                      <a:pt x="3" y="113"/>
                    </a:lnTo>
                    <a:lnTo>
                      <a:pt x="6" y="116"/>
                    </a:lnTo>
                    <a:lnTo>
                      <a:pt x="11" y="119"/>
                    </a:lnTo>
                    <a:lnTo>
                      <a:pt x="16" y="121"/>
                    </a:lnTo>
                    <a:lnTo>
                      <a:pt x="29" y="123"/>
                    </a:lnTo>
                    <a:lnTo>
                      <a:pt x="29" y="1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4" name="Freeform: Shape 227"/>
              <p:cNvSpPr/>
              <p:nvPr/>
            </p:nvSpPr>
            <p:spPr bwMode="auto">
              <a:xfrm>
                <a:off x="6385650" y="2630867"/>
                <a:ext cx="334465" cy="160717"/>
              </a:xfrm>
              <a:custGeom>
                <a:avLst/>
                <a:gdLst>
                  <a:gd name="T0" fmla="*/ 311 w 463"/>
                  <a:gd name="T1" fmla="*/ 186 h 222"/>
                  <a:gd name="T2" fmla="*/ 323 w 463"/>
                  <a:gd name="T3" fmla="*/ 175 h 222"/>
                  <a:gd name="T4" fmla="*/ 333 w 463"/>
                  <a:gd name="T5" fmla="*/ 155 h 222"/>
                  <a:gd name="T6" fmla="*/ 342 w 463"/>
                  <a:gd name="T7" fmla="*/ 131 h 222"/>
                  <a:gd name="T8" fmla="*/ 369 w 463"/>
                  <a:gd name="T9" fmla="*/ 131 h 222"/>
                  <a:gd name="T10" fmla="*/ 406 w 463"/>
                  <a:gd name="T11" fmla="*/ 128 h 222"/>
                  <a:gd name="T12" fmla="*/ 435 w 463"/>
                  <a:gd name="T13" fmla="*/ 115 h 222"/>
                  <a:gd name="T14" fmla="*/ 456 w 463"/>
                  <a:gd name="T15" fmla="*/ 99 h 222"/>
                  <a:gd name="T16" fmla="*/ 458 w 463"/>
                  <a:gd name="T17" fmla="*/ 82 h 222"/>
                  <a:gd name="T18" fmla="*/ 463 w 463"/>
                  <a:gd name="T19" fmla="*/ 72 h 222"/>
                  <a:gd name="T20" fmla="*/ 436 w 463"/>
                  <a:gd name="T21" fmla="*/ 51 h 222"/>
                  <a:gd name="T22" fmla="*/ 411 w 463"/>
                  <a:gd name="T23" fmla="*/ 24 h 222"/>
                  <a:gd name="T24" fmla="*/ 387 w 463"/>
                  <a:gd name="T25" fmla="*/ 15 h 222"/>
                  <a:gd name="T26" fmla="*/ 369 w 463"/>
                  <a:gd name="T27" fmla="*/ 0 h 222"/>
                  <a:gd name="T28" fmla="*/ 362 w 463"/>
                  <a:gd name="T29" fmla="*/ 34 h 222"/>
                  <a:gd name="T30" fmla="*/ 321 w 463"/>
                  <a:gd name="T31" fmla="*/ 62 h 222"/>
                  <a:gd name="T32" fmla="*/ 281 w 463"/>
                  <a:gd name="T33" fmla="*/ 65 h 222"/>
                  <a:gd name="T34" fmla="*/ 238 w 463"/>
                  <a:gd name="T35" fmla="*/ 46 h 222"/>
                  <a:gd name="T36" fmla="*/ 235 w 463"/>
                  <a:gd name="T37" fmla="*/ 55 h 222"/>
                  <a:gd name="T38" fmla="*/ 225 w 463"/>
                  <a:gd name="T39" fmla="*/ 57 h 222"/>
                  <a:gd name="T40" fmla="*/ 231 w 463"/>
                  <a:gd name="T41" fmla="*/ 66 h 222"/>
                  <a:gd name="T42" fmla="*/ 244 w 463"/>
                  <a:gd name="T43" fmla="*/ 75 h 222"/>
                  <a:gd name="T44" fmla="*/ 235 w 463"/>
                  <a:gd name="T45" fmla="*/ 95 h 222"/>
                  <a:gd name="T46" fmla="*/ 204 w 463"/>
                  <a:gd name="T47" fmla="*/ 94 h 222"/>
                  <a:gd name="T48" fmla="*/ 195 w 463"/>
                  <a:gd name="T49" fmla="*/ 101 h 222"/>
                  <a:gd name="T50" fmla="*/ 190 w 463"/>
                  <a:gd name="T51" fmla="*/ 129 h 222"/>
                  <a:gd name="T52" fmla="*/ 177 w 463"/>
                  <a:gd name="T53" fmla="*/ 134 h 222"/>
                  <a:gd name="T54" fmla="*/ 168 w 463"/>
                  <a:gd name="T55" fmla="*/ 125 h 222"/>
                  <a:gd name="T56" fmla="*/ 179 w 463"/>
                  <a:gd name="T57" fmla="*/ 68 h 222"/>
                  <a:gd name="T58" fmla="*/ 167 w 463"/>
                  <a:gd name="T59" fmla="*/ 51 h 222"/>
                  <a:gd name="T60" fmla="*/ 134 w 463"/>
                  <a:gd name="T61" fmla="*/ 58 h 222"/>
                  <a:gd name="T62" fmla="*/ 103 w 463"/>
                  <a:gd name="T63" fmla="*/ 65 h 222"/>
                  <a:gd name="T64" fmla="*/ 97 w 463"/>
                  <a:gd name="T65" fmla="*/ 87 h 222"/>
                  <a:gd name="T66" fmla="*/ 87 w 463"/>
                  <a:gd name="T67" fmla="*/ 90 h 222"/>
                  <a:gd name="T68" fmla="*/ 78 w 463"/>
                  <a:gd name="T69" fmla="*/ 105 h 222"/>
                  <a:gd name="T70" fmla="*/ 61 w 463"/>
                  <a:gd name="T71" fmla="*/ 111 h 222"/>
                  <a:gd name="T72" fmla="*/ 57 w 463"/>
                  <a:gd name="T73" fmla="*/ 117 h 222"/>
                  <a:gd name="T74" fmla="*/ 47 w 463"/>
                  <a:gd name="T75" fmla="*/ 124 h 222"/>
                  <a:gd name="T76" fmla="*/ 11 w 463"/>
                  <a:gd name="T77" fmla="*/ 142 h 222"/>
                  <a:gd name="T78" fmla="*/ 10 w 463"/>
                  <a:gd name="T79" fmla="*/ 155 h 222"/>
                  <a:gd name="T80" fmla="*/ 3 w 463"/>
                  <a:gd name="T81" fmla="*/ 166 h 222"/>
                  <a:gd name="T82" fmla="*/ 13 w 463"/>
                  <a:gd name="T83" fmla="*/ 174 h 222"/>
                  <a:gd name="T84" fmla="*/ 38 w 463"/>
                  <a:gd name="T85" fmla="*/ 184 h 222"/>
                  <a:gd name="T86" fmla="*/ 62 w 463"/>
                  <a:gd name="T87" fmla="*/ 210 h 222"/>
                  <a:gd name="T88" fmla="*/ 94 w 463"/>
                  <a:gd name="T89" fmla="*/ 204 h 222"/>
                  <a:gd name="T90" fmla="*/ 128 w 463"/>
                  <a:gd name="T91" fmla="*/ 199 h 222"/>
                  <a:gd name="T92" fmla="*/ 141 w 463"/>
                  <a:gd name="T93" fmla="*/ 211 h 222"/>
                  <a:gd name="T94" fmla="*/ 166 w 463"/>
                  <a:gd name="T95" fmla="*/ 208 h 222"/>
                  <a:gd name="T96" fmla="*/ 173 w 463"/>
                  <a:gd name="T97" fmla="*/ 203 h 222"/>
                  <a:gd name="T98" fmla="*/ 185 w 463"/>
                  <a:gd name="T99" fmla="*/ 207 h 222"/>
                  <a:gd name="T100" fmla="*/ 199 w 463"/>
                  <a:gd name="T101" fmla="*/ 221 h 222"/>
                  <a:gd name="T102" fmla="*/ 249 w 463"/>
                  <a:gd name="T103" fmla="*/ 20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3" h="222">
                    <a:moveTo>
                      <a:pt x="300" y="191"/>
                    </a:moveTo>
                    <a:lnTo>
                      <a:pt x="300" y="191"/>
                    </a:lnTo>
                    <a:lnTo>
                      <a:pt x="306" y="189"/>
                    </a:lnTo>
                    <a:lnTo>
                      <a:pt x="309" y="188"/>
                    </a:lnTo>
                    <a:lnTo>
                      <a:pt x="311" y="186"/>
                    </a:lnTo>
                    <a:lnTo>
                      <a:pt x="312" y="184"/>
                    </a:lnTo>
                    <a:lnTo>
                      <a:pt x="315" y="180"/>
                    </a:lnTo>
                    <a:lnTo>
                      <a:pt x="318" y="178"/>
                    </a:lnTo>
                    <a:lnTo>
                      <a:pt x="323" y="175"/>
                    </a:lnTo>
                    <a:lnTo>
                      <a:pt x="323" y="175"/>
                    </a:lnTo>
                    <a:lnTo>
                      <a:pt x="327" y="172"/>
                    </a:lnTo>
                    <a:lnTo>
                      <a:pt x="331" y="170"/>
                    </a:lnTo>
                    <a:lnTo>
                      <a:pt x="332" y="166"/>
                    </a:lnTo>
                    <a:lnTo>
                      <a:pt x="333" y="163"/>
                    </a:lnTo>
                    <a:lnTo>
                      <a:pt x="333" y="155"/>
                    </a:lnTo>
                    <a:lnTo>
                      <a:pt x="333" y="141"/>
                    </a:lnTo>
                    <a:lnTo>
                      <a:pt x="333" y="141"/>
                    </a:lnTo>
                    <a:lnTo>
                      <a:pt x="335" y="136"/>
                    </a:lnTo>
                    <a:lnTo>
                      <a:pt x="339" y="132"/>
                    </a:lnTo>
                    <a:lnTo>
                      <a:pt x="342" y="131"/>
                    </a:lnTo>
                    <a:lnTo>
                      <a:pt x="348" y="131"/>
                    </a:lnTo>
                    <a:lnTo>
                      <a:pt x="359" y="133"/>
                    </a:lnTo>
                    <a:lnTo>
                      <a:pt x="365" y="133"/>
                    </a:lnTo>
                    <a:lnTo>
                      <a:pt x="369" y="131"/>
                    </a:lnTo>
                    <a:lnTo>
                      <a:pt x="369" y="131"/>
                    </a:lnTo>
                    <a:lnTo>
                      <a:pt x="378" y="126"/>
                    </a:lnTo>
                    <a:lnTo>
                      <a:pt x="385" y="125"/>
                    </a:lnTo>
                    <a:lnTo>
                      <a:pt x="394" y="126"/>
                    </a:lnTo>
                    <a:lnTo>
                      <a:pt x="406" y="128"/>
                    </a:lnTo>
                    <a:lnTo>
                      <a:pt x="406" y="128"/>
                    </a:lnTo>
                    <a:lnTo>
                      <a:pt x="412" y="129"/>
                    </a:lnTo>
                    <a:lnTo>
                      <a:pt x="418" y="128"/>
                    </a:lnTo>
                    <a:lnTo>
                      <a:pt x="424" y="125"/>
                    </a:lnTo>
                    <a:lnTo>
                      <a:pt x="427" y="122"/>
                    </a:lnTo>
                    <a:lnTo>
                      <a:pt x="435" y="115"/>
                    </a:lnTo>
                    <a:lnTo>
                      <a:pt x="440" y="113"/>
                    </a:lnTo>
                    <a:lnTo>
                      <a:pt x="444" y="109"/>
                    </a:lnTo>
                    <a:lnTo>
                      <a:pt x="444" y="109"/>
                    </a:lnTo>
                    <a:lnTo>
                      <a:pt x="451" y="105"/>
                    </a:lnTo>
                    <a:lnTo>
                      <a:pt x="456" y="99"/>
                    </a:lnTo>
                    <a:lnTo>
                      <a:pt x="458" y="92"/>
                    </a:lnTo>
                    <a:lnTo>
                      <a:pt x="461" y="82"/>
                    </a:lnTo>
                    <a:lnTo>
                      <a:pt x="461" y="82"/>
                    </a:lnTo>
                    <a:lnTo>
                      <a:pt x="458" y="82"/>
                    </a:lnTo>
                    <a:lnTo>
                      <a:pt x="458" y="82"/>
                    </a:lnTo>
                    <a:lnTo>
                      <a:pt x="461" y="82"/>
                    </a:lnTo>
                    <a:lnTo>
                      <a:pt x="461" y="82"/>
                    </a:lnTo>
                    <a:lnTo>
                      <a:pt x="463" y="78"/>
                    </a:lnTo>
                    <a:lnTo>
                      <a:pt x="463" y="78"/>
                    </a:lnTo>
                    <a:lnTo>
                      <a:pt x="463" y="72"/>
                    </a:lnTo>
                    <a:lnTo>
                      <a:pt x="460" y="67"/>
                    </a:lnTo>
                    <a:lnTo>
                      <a:pt x="456" y="64"/>
                    </a:lnTo>
                    <a:lnTo>
                      <a:pt x="450" y="61"/>
                    </a:lnTo>
                    <a:lnTo>
                      <a:pt x="443" y="56"/>
                    </a:lnTo>
                    <a:lnTo>
                      <a:pt x="436" y="51"/>
                    </a:lnTo>
                    <a:lnTo>
                      <a:pt x="430" y="46"/>
                    </a:lnTo>
                    <a:lnTo>
                      <a:pt x="423" y="37"/>
                    </a:lnTo>
                    <a:lnTo>
                      <a:pt x="423" y="37"/>
                    </a:lnTo>
                    <a:lnTo>
                      <a:pt x="417" y="30"/>
                    </a:lnTo>
                    <a:lnTo>
                      <a:pt x="411" y="24"/>
                    </a:lnTo>
                    <a:lnTo>
                      <a:pt x="407" y="22"/>
                    </a:lnTo>
                    <a:lnTo>
                      <a:pt x="402" y="21"/>
                    </a:lnTo>
                    <a:lnTo>
                      <a:pt x="397" y="21"/>
                    </a:lnTo>
                    <a:lnTo>
                      <a:pt x="392" y="18"/>
                    </a:lnTo>
                    <a:lnTo>
                      <a:pt x="387" y="15"/>
                    </a:lnTo>
                    <a:lnTo>
                      <a:pt x="382" y="9"/>
                    </a:lnTo>
                    <a:lnTo>
                      <a:pt x="382" y="9"/>
                    </a:lnTo>
                    <a:lnTo>
                      <a:pt x="376" y="4"/>
                    </a:lnTo>
                    <a:lnTo>
                      <a:pt x="369" y="0"/>
                    </a:lnTo>
                    <a:lnTo>
                      <a:pt x="369" y="0"/>
                    </a:lnTo>
                    <a:lnTo>
                      <a:pt x="370" y="9"/>
                    </a:lnTo>
                    <a:lnTo>
                      <a:pt x="369" y="20"/>
                    </a:lnTo>
                    <a:lnTo>
                      <a:pt x="369" y="20"/>
                    </a:lnTo>
                    <a:lnTo>
                      <a:pt x="367" y="28"/>
                    </a:lnTo>
                    <a:lnTo>
                      <a:pt x="362" y="34"/>
                    </a:lnTo>
                    <a:lnTo>
                      <a:pt x="358" y="41"/>
                    </a:lnTo>
                    <a:lnTo>
                      <a:pt x="351" y="47"/>
                    </a:lnTo>
                    <a:lnTo>
                      <a:pt x="344" y="51"/>
                    </a:lnTo>
                    <a:lnTo>
                      <a:pt x="336" y="56"/>
                    </a:lnTo>
                    <a:lnTo>
                      <a:pt x="321" y="62"/>
                    </a:lnTo>
                    <a:lnTo>
                      <a:pt x="321" y="62"/>
                    </a:lnTo>
                    <a:lnTo>
                      <a:pt x="312" y="65"/>
                    </a:lnTo>
                    <a:lnTo>
                      <a:pt x="302" y="66"/>
                    </a:lnTo>
                    <a:lnTo>
                      <a:pt x="292" y="66"/>
                    </a:lnTo>
                    <a:lnTo>
                      <a:pt x="281" y="65"/>
                    </a:lnTo>
                    <a:lnTo>
                      <a:pt x="270" y="63"/>
                    </a:lnTo>
                    <a:lnTo>
                      <a:pt x="260" y="58"/>
                    </a:lnTo>
                    <a:lnTo>
                      <a:pt x="250" y="53"/>
                    </a:lnTo>
                    <a:lnTo>
                      <a:pt x="238" y="46"/>
                    </a:lnTo>
                    <a:lnTo>
                      <a:pt x="238" y="46"/>
                    </a:lnTo>
                    <a:lnTo>
                      <a:pt x="237" y="47"/>
                    </a:lnTo>
                    <a:lnTo>
                      <a:pt x="236" y="48"/>
                    </a:lnTo>
                    <a:lnTo>
                      <a:pt x="235" y="51"/>
                    </a:lnTo>
                    <a:lnTo>
                      <a:pt x="235" y="55"/>
                    </a:lnTo>
                    <a:lnTo>
                      <a:pt x="235" y="55"/>
                    </a:lnTo>
                    <a:lnTo>
                      <a:pt x="229" y="55"/>
                    </a:lnTo>
                    <a:lnTo>
                      <a:pt x="227" y="55"/>
                    </a:lnTo>
                    <a:lnTo>
                      <a:pt x="226" y="56"/>
                    </a:lnTo>
                    <a:lnTo>
                      <a:pt x="226" y="56"/>
                    </a:lnTo>
                    <a:lnTo>
                      <a:pt x="225" y="57"/>
                    </a:lnTo>
                    <a:lnTo>
                      <a:pt x="225" y="59"/>
                    </a:lnTo>
                    <a:lnTo>
                      <a:pt x="225" y="65"/>
                    </a:lnTo>
                    <a:lnTo>
                      <a:pt x="225" y="65"/>
                    </a:lnTo>
                    <a:lnTo>
                      <a:pt x="228" y="65"/>
                    </a:lnTo>
                    <a:lnTo>
                      <a:pt x="231" y="66"/>
                    </a:lnTo>
                    <a:lnTo>
                      <a:pt x="235" y="71"/>
                    </a:lnTo>
                    <a:lnTo>
                      <a:pt x="240" y="74"/>
                    </a:lnTo>
                    <a:lnTo>
                      <a:pt x="242" y="75"/>
                    </a:lnTo>
                    <a:lnTo>
                      <a:pt x="244" y="75"/>
                    </a:lnTo>
                    <a:lnTo>
                      <a:pt x="244" y="75"/>
                    </a:lnTo>
                    <a:lnTo>
                      <a:pt x="244" y="81"/>
                    </a:lnTo>
                    <a:lnTo>
                      <a:pt x="243" y="87"/>
                    </a:lnTo>
                    <a:lnTo>
                      <a:pt x="240" y="91"/>
                    </a:lnTo>
                    <a:lnTo>
                      <a:pt x="235" y="95"/>
                    </a:lnTo>
                    <a:lnTo>
                      <a:pt x="235" y="95"/>
                    </a:lnTo>
                    <a:lnTo>
                      <a:pt x="231" y="95"/>
                    </a:lnTo>
                    <a:lnTo>
                      <a:pt x="226" y="95"/>
                    </a:lnTo>
                    <a:lnTo>
                      <a:pt x="217" y="94"/>
                    </a:lnTo>
                    <a:lnTo>
                      <a:pt x="209" y="94"/>
                    </a:lnTo>
                    <a:lnTo>
                      <a:pt x="204" y="94"/>
                    </a:lnTo>
                    <a:lnTo>
                      <a:pt x="202" y="94"/>
                    </a:lnTo>
                    <a:lnTo>
                      <a:pt x="202" y="94"/>
                    </a:lnTo>
                    <a:lnTo>
                      <a:pt x="199" y="95"/>
                    </a:lnTo>
                    <a:lnTo>
                      <a:pt x="198" y="97"/>
                    </a:lnTo>
                    <a:lnTo>
                      <a:pt x="195" y="101"/>
                    </a:lnTo>
                    <a:lnTo>
                      <a:pt x="194" y="107"/>
                    </a:lnTo>
                    <a:lnTo>
                      <a:pt x="193" y="114"/>
                    </a:lnTo>
                    <a:lnTo>
                      <a:pt x="193" y="121"/>
                    </a:lnTo>
                    <a:lnTo>
                      <a:pt x="191" y="126"/>
                    </a:lnTo>
                    <a:lnTo>
                      <a:pt x="190" y="129"/>
                    </a:lnTo>
                    <a:lnTo>
                      <a:pt x="187" y="131"/>
                    </a:lnTo>
                    <a:lnTo>
                      <a:pt x="184" y="133"/>
                    </a:lnTo>
                    <a:lnTo>
                      <a:pt x="180" y="134"/>
                    </a:lnTo>
                    <a:lnTo>
                      <a:pt x="180" y="134"/>
                    </a:lnTo>
                    <a:lnTo>
                      <a:pt x="177" y="134"/>
                    </a:lnTo>
                    <a:lnTo>
                      <a:pt x="173" y="132"/>
                    </a:lnTo>
                    <a:lnTo>
                      <a:pt x="169" y="129"/>
                    </a:lnTo>
                    <a:lnTo>
                      <a:pt x="168" y="128"/>
                    </a:lnTo>
                    <a:lnTo>
                      <a:pt x="168" y="125"/>
                    </a:lnTo>
                    <a:lnTo>
                      <a:pt x="168" y="125"/>
                    </a:lnTo>
                    <a:lnTo>
                      <a:pt x="170" y="115"/>
                    </a:lnTo>
                    <a:lnTo>
                      <a:pt x="174" y="103"/>
                    </a:lnTo>
                    <a:lnTo>
                      <a:pt x="176" y="90"/>
                    </a:lnTo>
                    <a:lnTo>
                      <a:pt x="178" y="79"/>
                    </a:lnTo>
                    <a:lnTo>
                      <a:pt x="179" y="68"/>
                    </a:lnTo>
                    <a:lnTo>
                      <a:pt x="178" y="64"/>
                    </a:lnTo>
                    <a:lnTo>
                      <a:pt x="177" y="59"/>
                    </a:lnTo>
                    <a:lnTo>
                      <a:pt x="175" y="56"/>
                    </a:lnTo>
                    <a:lnTo>
                      <a:pt x="171" y="54"/>
                    </a:lnTo>
                    <a:lnTo>
                      <a:pt x="167" y="51"/>
                    </a:lnTo>
                    <a:lnTo>
                      <a:pt x="161" y="49"/>
                    </a:lnTo>
                    <a:lnTo>
                      <a:pt x="161" y="49"/>
                    </a:lnTo>
                    <a:lnTo>
                      <a:pt x="154" y="49"/>
                    </a:lnTo>
                    <a:lnTo>
                      <a:pt x="147" y="51"/>
                    </a:lnTo>
                    <a:lnTo>
                      <a:pt x="134" y="58"/>
                    </a:lnTo>
                    <a:lnTo>
                      <a:pt x="127" y="62"/>
                    </a:lnTo>
                    <a:lnTo>
                      <a:pt x="119" y="65"/>
                    </a:lnTo>
                    <a:lnTo>
                      <a:pt x="111" y="66"/>
                    </a:lnTo>
                    <a:lnTo>
                      <a:pt x="103" y="65"/>
                    </a:lnTo>
                    <a:lnTo>
                      <a:pt x="103" y="65"/>
                    </a:lnTo>
                    <a:lnTo>
                      <a:pt x="103" y="68"/>
                    </a:lnTo>
                    <a:lnTo>
                      <a:pt x="103" y="72"/>
                    </a:lnTo>
                    <a:lnTo>
                      <a:pt x="100" y="78"/>
                    </a:lnTo>
                    <a:lnTo>
                      <a:pt x="97" y="83"/>
                    </a:lnTo>
                    <a:lnTo>
                      <a:pt x="97" y="87"/>
                    </a:lnTo>
                    <a:lnTo>
                      <a:pt x="97" y="90"/>
                    </a:lnTo>
                    <a:lnTo>
                      <a:pt x="97" y="90"/>
                    </a:lnTo>
                    <a:lnTo>
                      <a:pt x="93" y="89"/>
                    </a:lnTo>
                    <a:lnTo>
                      <a:pt x="89" y="90"/>
                    </a:lnTo>
                    <a:lnTo>
                      <a:pt x="87" y="90"/>
                    </a:lnTo>
                    <a:lnTo>
                      <a:pt x="85" y="92"/>
                    </a:lnTo>
                    <a:lnTo>
                      <a:pt x="83" y="95"/>
                    </a:lnTo>
                    <a:lnTo>
                      <a:pt x="80" y="98"/>
                    </a:lnTo>
                    <a:lnTo>
                      <a:pt x="78" y="105"/>
                    </a:lnTo>
                    <a:lnTo>
                      <a:pt x="78" y="105"/>
                    </a:lnTo>
                    <a:lnTo>
                      <a:pt x="76" y="105"/>
                    </a:lnTo>
                    <a:lnTo>
                      <a:pt x="72" y="105"/>
                    </a:lnTo>
                    <a:lnTo>
                      <a:pt x="68" y="107"/>
                    </a:lnTo>
                    <a:lnTo>
                      <a:pt x="63" y="109"/>
                    </a:lnTo>
                    <a:lnTo>
                      <a:pt x="61" y="111"/>
                    </a:lnTo>
                    <a:lnTo>
                      <a:pt x="59" y="111"/>
                    </a:lnTo>
                    <a:lnTo>
                      <a:pt x="59" y="111"/>
                    </a:lnTo>
                    <a:lnTo>
                      <a:pt x="59" y="113"/>
                    </a:lnTo>
                    <a:lnTo>
                      <a:pt x="59" y="115"/>
                    </a:lnTo>
                    <a:lnTo>
                      <a:pt x="57" y="117"/>
                    </a:lnTo>
                    <a:lnTo>
                      <a:pt x="53" y="121"/>
                    </a:lnTo>
                    <a:lnTo>
                      <a:pt x="53" y="123"/>
                    </a:lnTo>
                    <a:lnTo>
                      <a:pt x="54" y="125"/>
                    </a:lnTo>
                    <a:lnTo>
                      <a:pt x="54" y="125"/>
                    </a:lnTo>
                    <a:lnTo>
                      <a:pt x="47" y="124"/>
                    </a:lnTo>
                    <a:lnTo>
                      <a:pt x="42" y="124"/>
                    </a:lnTo>
                    <a:lnTo>
                      <a:pt x="36" y="126"/>
                    </a:lnTo>
                    <a:lnTo>
                      <a:pt x="30" y="129"/>
                    </a:lnTo>
                    <a:lnTo>
                      <a:pt x="21" y="136"/>
                    </a:lnTo>
                    <a:lnTo>
                      <a:pt x="11" y="142"/>
                    </a:lnTo>
                    <a:lnTo>
                      <a:pt x="11" y="142"/>
                    </a:lnTo>
                    <a:lnTo>
                      <a:pt x="10" y="144"/>
                    </a:lnTo>
                    <a:lnTo>
                      <a:pt x="10" y="145"/>
                    </a:lnTo>
                    <a:lnTo>
                      <a:pt x="10" y="149"/>
                    </a:lnTo>
                    <a:lnTo>
                      <a:pt x="10" y="155"/>
                    </a:lnTo>
                    <a:lnTo>
                      <a:pt x="9" y="161"/>
                    </a:lnTo>
                    <a:lnTo>
                      <a:pt x="9" y="161"/>
                    </a:lnTo>
                    <a:lnTo>
                      <a:pt x="8" y="163"/>
                    </a:lnTo>
                    <a:lnTo>
                      <a:pt x="5" y="165"/>
                    </a:lnTo>
                    <a:lnTo>
                      <a:pt x="3" y="166"/>
                    </a:lnTo>
                    <a:lnTo>
                      <a:pt x="0" y="166"/>
                    </a:lnTo>
                    <a:lnTo>
                      <a:pt x="0" y="166"/>
                    </a:lnTo>
                    <a:lnTo>
                      <a:pt x="4" y="170"/>
                    </a:lnTo>
                    <a:lnTo>
                      <a:pt x="9" y="173"/>
                    </a:lnTo>
                    <a:lnTo>
                      <a:pt x="13" y="174"/>
                    </a:lnTo>
                    <a:lnTo>
                      <a:pt x="18" y="175"/>
                    </a:lnTo>
                    <a:lnTo>
                      <a:pt x="28" y="177"/>
                    </a:lnTo>
                    <a:lnTo>
                      <a:pt x="39" y="175"/>
                    </a:lnTo>
                    <a:lnTo>
                      <a:pt x="39" y="175"/>
                    </a:lnTo>
                    <a:lnTo>
                      <a:pt x="38" y="184"/>
                    </a:lnTo>
                    <a:lnTo>
                      <a:pt x="39" y="191"/>
                    </a:lnTo>
                    <a:lnTo>
                      <a:pt x="43" y="198"/>
                    </a:lnTo>
                    <a:lnTo>
                      <a:pt x="49" y="204"/>
                    </a:lnTo>
                    <a:lnTo>
                      <a:pt x="54" y="207"/>
                    </a:lnTo>
                    <a:lnTo>
                      <a:pt x="62" y="210"/>
                    </a:lnTo>
                    <a:lnTo>
                      <a:pt x="70" y="211"/>
                    </a:lnTo>
                    <a:lnTo>
                      <a:pt x="78" y="210"/>
                    </a:lnTo>
                    <a:lnTo>
                      <a:pt x="78" y="210"/>
                    </a:lnTo>
                    <a:lnTo>
                      <a:pt x="86" y="207"/>
                    </a:lnTo>
                    <a:lnTo>
                      <a:pt x="94" y="204"/>
                    </a:lnTo>
                    <a:lnTo>
                      <a:pt x="102" y="200"/>
                    </a:lnTo>
                    <a:lnTo>
                      <a:pt x="110" y="198"/>
                    </a:lnTo>
                    <a:lnTo>
                      <a:pt x="117" y="197"/>
                    </a:lnTo>
                    <a:lnTo>
                      <a:pt x="125" y="198"/>
                    </a:lnTo>
                    <a:lnTo>
                      <a:pt x="128" y="199"/>
                    </a:lnTo>
                    <a:lnTo>
                      <a:pt x="133" y="202"/>
                    </a:lnTo>
                    <a:lnTo>
                      <a:pt x="136" y="205"/>
                    </a:lnTo>
                    <a:lnTo>
                      <a:pt x="140" y="210"/>
                    </a:lnTo>
                    <a:lnTo>
                      <a:pt x="140" y="210"/>
                    </a:lnTo>
                    <a:lnTo>
                      <a:pt x="141" y="211"/>
                    </a:lnTo>
                    <a:lnTo>
                      <a:pt x="144" y="212"/>
                    </a:lnTo>
                    <a:lnTo>
                      <a:pt x="151" y="212"/>
                    </a:lnTo>
                    <a:lnTo>
                      <a:pt x="167" y="211"/>
                    </a:lnTo>
                    <a:lnTo>
                      <a:pt x="167" y="211"/>
                    </a:lnTo>
                    <a:lnTo>
                      <a:pt x="166" y="208"/>
                    </a:lnTo>
                    <a:lnTo>
                      <a:pt x="167" y="205"/>
                    </a:lnTo>
                    <a:lnTo>
                      <a:pt x="169" y="203"/>
                    </a:lnTo>
                    <a:lnTo>
                      <a:pt x="171" y="202"/>
                    </a:lnTo>
                    <a:lnTo>
                      <a:pt x="171" y="202"/>
                    </a:lnTo>
                    <a:lnTo>
                      <a:pt x="173" y="203"/>
                    </a:lnTo>
                    <a:lnTo>
                      <a:pt x="175" y="205"/>
                    </a:lnTo>
                    <a:lnTo>
                      <a:pt x="178" y="206"/>
                    </a:lnTo>
                    <a:lnTo>
                      <a:pt x="182" y="206"/>
                    </a:lnTo>
                    <a:lnTo>
                      <a:pt x="185" y="207"/>
                    </a:lnTo>
                    <a:lnTo>
                      <a:pt x="185" y="207"/>
                    </a:lnTo>
                    <a:lnTo>
                      <a:pt x="187" y="211"/>
                    </a:lnTo>
                    <a:lnTo>
                      <a:pt x="188" y="214"/>
                    </a:lnTo>
                    <a:lnTo>
                      <a:pt x="190" y="222"/>
                    </a:lnTo>
                    <a:lnTo>
                      <a:pt x="190" y="222"/>
                    </a:lnTo>
                    <a:lnTo>
                      <a:pt x="199" y="221"/>
                    </a:lnTo>
                    <a:lnTo>
                      <a:pt x="204" y="219"/>
                    </a:lnTo>
                    <a:lnTo>
                      <a:pt x="204" y="219"/>
                    </a:lnTo>
                    <a:lnTo>
                      <a:pt x="210" y="216"/>
                    </a:lnTo>
                    <a:lnTo>
                      <a:pt x="220" y="214"/>
                    </a:lnTo>
                    <a:lnTo>
                      <a:pt x="249" y="206"/>
                    </a:lnTo>
                    <a:lnTo>
                      <a:pt x="278" y="198"/>
                    </a:lnTo>
                    <a:lnTo>
                      <a:pt x="300" y="191"/>
                    </a:lnTo>
                    <a:lnTo>
                      <a:pt x="300" y="19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Freeform: Shape 228"/>
              <p:cNvSpPr/>
              <p:nvPr/>
            </p:nvSpPr>
            <p:spPr bwMode="auto">
              <a:xfrm>
                <a:off x="5990374" y="1886648"/>
                <a:ext cx="512556" cy="444504"/>
              </a:xfrm>
              <a:custGeom>
                <a:avLst/>
                <a:gdLst>
                  <a:gd name="T0" fmla="*/ 705 w 707"/>
                  <a:gd name="T1" fmla="*/ 371 h 615"/>
                  <a:gd name="T2" fmla="*/ 683 w 707"/>
                  <a:gd name="T3" fmla="*/ 299 h 615"/>
                  <a:gd name="T4" fmla="*/ 671 w 707"/>
                  <a:gd name="T5" fmla="*/ 267 h 615"/>
                  <a:gd name="T6" fmla="*/ 655 w 707"/>
                  <a:gd name="T7" fmla="*/ 208 h 615"/>
                  <a:gd name="T8" fmla="*/ 667 w 707"/>
                  <a:gd name="T9" fmla="*/ 165 h 615"/>
                  <a:gd name="T10" fmla="*/ 667 w 707"/>
                  <a:gd name="T11" fmla="*/ 112 h 615"/>
                  <a:gd name="T12" fmla="*/ 640 w 707"/>
                  <a:gd name="T13" fmla="*/ 83 h 615"/>
                  <a:gd name="T14" fmla="*/ 592 w 707"/>
                  <a:gd name="T15" fmla="*/ 77 h 615"/>
                  <a:gd name="T16" fmla="*/ 614 w 707"/>
                  <a:gd name="T17" fmla="*/ 51 h 615"/>
                  <a:gd name="T18" fmla="*/ 647 w 707"/>
                  <a:gd name="T19" fmla="*/ 40 h 615"/>
                  <a:gd name="T20" fmla="*/ 619 w 707"/>
                  <a:gd name="T21" fmla="*/ 19 h 615"/>
                  <a:gd name="T22" fmla="*/ 581 w 707"/>
                  <a:gd name="T23" fmla="*/ 5 h 615"/>
                  <a:gd name="T24" fmla="*/ 528 w 707"/>
                  <a:gd name="T25" fmla="*/ 18 h 615"/>
                  <a:gd name="T26" fmla="*/ 471 w 707"/>
                  <a:gd name="T27" fmla="*/ 19 h 615"/>
                  <a:gd name="T28" fmla="*/ 447 w 707"/>
                  <a:gd name="T29" fmla="*/ 35 h 615"/>
                  <a:gd name="T30" fmla="*/ 373 w 707"/>
                  <a:gd name="T31" fmla="*/ 65 h 615"/>
                  <a:gd name="T32" fmla="*/ 356 w 707"/>
                  <a:gd name="T33" fmla="*/ 92 h 615"/>
                  <a:gd name="T34" fmla="*/ 298 w 707"/>
                  <a:gd name="T35" fmla="*/ 107 h 615"/>
                  <a:gd name="T36" fmla="*/ 275 w 707"/>
                  <a:gd name="T37" fmla="*/ 135 h 615"/>
                  <a:gd name="T38" fmla="*/ 233 w 707"/>
                  <a:gd name="T39" fmla="*/ 191 h 615"/>
                  <a:gd name="T40" fmla="*/ 206 w 707"/>
                  <a:gd name="T41" fmla="*/ 223 h 615"/>
                  <a:gd name="T42" fmla="*/ 178 w 707"/>
                  <a:gd name="T43" fmla="*/ 250 h 615"/>
                  <a:gd name="T44" fmla="*/ 165 w 707"/>
                  <a:gd name="T45" fmla="*/ 283 h 615"/>
                  <a:gd name="T46" fmla="*/ 75 w 707"/>
                  <a:gd name="T47" fmla="*/ 344 h 615"/>
                  <a:gd name="T48" fmla="*/ 16 w 707"/>
                  <a:gd name="T49" fmla="*/ 398 h 615"/>
                  <a:gd name="T50" fmla="*/ 26 w 707"/>
                  <a:gd name="T51" fmla="*/ 448 h 615"/>
                  <a:gd name="T52" fmla="*/ 1 w 707"/>
                  <a:gd name="T53" fmla="*/ 498 h 615"/>
                  <a:gd name="T54" fmla="*/ 17 w 707"/>
                  <a:gd name="T55" fmla="*/ 530 h 615"/>
                  <a:gd name="T56" fmla="*/ 68 w 707"/>
                  <a:gd name="T57" fmla="*/ 560 h 615"/>
                  <a:gd name="T58" fmla="*/ 116 w 707"/>
                  <a:gd name="T59" fmla="*/ 522 h 615"/>
                  <a:gd name="T60" fmla="*/ 150 w 707"/>
                  <a:gd name="T61" fmla="*/ 501 h 615"/>
                  <a:gd name="T62" fmla="*/ 159 w 707"/>
                  <a:gd name="T63" fmla="*/ 522 h 615"/>
                  <a:gd name="T64" fmla="*/ 177 w 707"/>
                  <a:gd name="T65" fmla="*/ 524 h 615"/>
                  <a:gd name="T66" fmla="*/ 192 w 707"/>
                  <a:gd name="T67" fmla="*/ 576 h 615"/>
                  <a:gd name="T68" fmla="*/ 232 w 707"/>
                  <a:gd name="T69" fmla="*/ 611 h 615"/>
                  <a:gd name="T70" fmla="*/ 277 w 707"/>
                  <a:gd name="T71" fmla="*/ 610 h 615"/>
                  <a:gd name="T72" fmla="*/ 297 w 707"/>
                  <a:gd name="T73" fmla="*/ 588 h 615"/>
                  <a:gd name="T74" fmla="*/ 334 w 707"/>
                  <a:gd name="T75" fmla="*/ 538 h 615"/>
                  <a:gd name="T76" fmla="*/ 347 w 707"/>
                  <a:gd name="T77" fmla="*/ 527 h 615"/>
                  <a:gd name="T78" fmla="*/ 334 w 707"/>
                  <a:gd name="T79" fmla="*/ 486 h 615"/>
                  <a:gd name="T80" fmla="*/ 360 w 707"/>
                  <a:gd name="T81" fmla="*/ 470 h 615"/>
                  <a:gd name="T82" fmla="*/ 362 w 707"/>
                  <a:gd name="T83" fmla="*/ 436 h 615"/>
                  <a:gd name="T84" fmla="*/ 332 w 707"/>
                  <a:gd name="T85" fmla="*/ 381 h 615"/>
                  <a:gd name="T86" fmla="*/ 371 w 707"/>
                  <a:gd name="T87" fmla="*/ 355 h 615"/>
                  <a:gd name="T88" fmla="*/ 395 w 707"/>
                  <a:gd name="T89" fmla="*/ 286 h 615"/>
                  <a:gd name="T90" fmla="*/ 438 w 707"/>
                  <a:gd name="T91" fmla="*/ 248 h 615"/>
                  <a:gd name="T92" fmla="*/ 472 w 707"/>
                  <a:gd name="T93" fmla="*/ 237 h 615"/>
                  <a:gd name="T94" fmla="*/ 493 w 707"/>
                  <a:gd name="T95" fmla="*/ 266 h 615"/>
                  <a:gd name="T96" fmla="*/ 459 w 707"/>
                  <a:gd name="T97" fmla="*/ 303 h 615"/>
                  <a:gd name="T98" fmla="*/ 400 w 707"/>
                  <a:gd name="T99" fmla="*/ 370 h 615"/>
                  <a:gd name="T100" fmla="*/ 413 w 707"/>
                  <a:gd name="T101" fmla="*/ 418 h 615"/>
                  <a:gd name="T102" fmla="*/ 393 w 707"/>
                  <a:gd name="T103" fmla="*/ 443 h 615"/>
                  <a:gd name="T104" fmla="*/ 410 w 707"/>
                  <a:gd name="T105" fmla="*/ 462 h 615"/>
                  <a:gd name="T106" fmla="*/ 460 w 707"/>
                  <a:gd name="T107" fmla="*/ 453 h 615"/>
                  <a:gd name="T108" fmla="*/ 515 w 707"/>
                  <a:gd name="T109" fmla="*/ 461 h 615"/>
                  <a:gd name="T110" fmla="*/ 586 w 707"/>
                  <a:gd name="T111" fmla="*/ 453 h 615"/>
                  <a:gd name="T112" fmla="*/ 596 w 707"/>
                  <a:gd name="T113" fmla="*/ 496 h 615"/>
                  <a:gd name="T114" fmla="*/ 613 w 707"/>
                  <a:gd name="T115" fmla="*/ 519 h 615"/>
                  <a:gd name="T116" fmla="*/ 628 w 707"/>
                  <a:gd name="T117" fmla="*/ 44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7" h="615">
                    <a:moveTo>
                      <a:pt x="650" y="423"/>
                    </a:moveTo>
                    <a:lnTo>
                      <a:pt x="650" y="423"/>
                    </a:lnTo>
                    <a:lnTo>
                      <a:pt x="661" y="414"/>
                    </a:lnTo>
                    <a:lnTo>
                      <a:pt x="677" y="402"/>
                    </a:lnTo>
                    <a:lnTo>
                      <a:pt x="692" y="387"/>
                    </a:lnTo>
                    <a:lnTo>
                      <a:pt x="699" y="379"/>
                    </a:lnTo>
                    <a:lnTo>
                      <a:pt x="705" y="371"/>
                    </a:lnTo>
                    <a:lnTo>
                      <a:pt x="705" y="371"/>
                    </a:lnTo>
                    <a:lnTo>
                      <a:pt x="707" y="366"/>
                    </a:lnTo>
                    <a:lnTo>
                      <a:pt x="707" y="362"/>
                    </a:lnTo>
                    <a:lnTo>
                      <a:pt x="707" y="356"/>
                    </a:lnTo>
                    <a:lnTo>
                      <a:pt x="707" y="350"/>
                    </a:lnTo>
                    <a:lnTo>
                      <a:pt x="703" y="339"/>
                    </a:lnTo>
                    <a:lnTo>
                      <a:pt x="698" y="328"/>
                    </a:lnTo>
                    <a:lnTo>
                      <a:pt x="687" y="307"/>
                    </a:lnTo>
                    <a:lnTo>
                      <a:pt x="683" y="299"/>
                    </a:lnTo>
                    <a:lnTo>
                      <a:pt x="682" y="294"/>
                    </a:lnTo>
                    <a:lnTo>
                      <a:pt x="682" y="294"/>
                    </a:lnTo>
                    <a:lnTo>
                      <a:pt x="682" y="290"/>
                    </a:lnTo>
                    <a:lnTo>
                      <a:pt x="681" y="287"/>
                    </a:lnTo>
                    <a:lnTo>
                      <a:pt x="678" y="281"/>
                    </a:lnTo>
                    <a:lnTo>
                      <a:pt x="675" y="278"/>
                    </a:lnTo>
                    <a:lnTo>
                      <a:pt x="673" y="273"/>
                    </a:lnTo>
                    <a:lnTo>
                      <a:pt x="671" y="267"/>
                    </a:lnTo>
                    <a:lnTo>
                      <a:pt x="669" y="259"/>
                    </a:lnTo>
                    <a:lnTo>
                      <a:pt x="669" y="259"/>
                    </a:lnTo>
                    <a:lnTo>
                      <a:pt x="665" y="231"/>
                    </a:lnTo>
                    <a:lnTo>
                      <a:pt x="663" y="220"/>
                    </a:lnTo>
                    <a:lnTo>
                      <a:pt x="661" y="216"/>
                    </a:lnTo>
                    <a:lnTo>
                      <a:pt x="658" y="213"/>
                    </a:lnTo>
                    <a:lnTo>
                      <a:pt x="658" y="213"/>
                    </a:lnTo>
                    <a:lnTo>
                      <a:pt x="655" y="208"/>
                    </a:lnTo>
                    <a:lnTo>
                      <a:pt x="654" y="205"/>
                    </a:lnTo>
                    <a:lnTo>
                      <a:pt x="654" y="203"/>
                    </a:lnTo>
                    <a:lnTo>
                      <a:pt x="656" y="197"/>
                    </a:lnTo>
                    <a:lnTo>
                      <a:pt x="660" y="187"/>
                    </a:lnTo>
                    <a:lnTo>
                      <a:pt x="660" y="187"/>
                    </a:lnTo>
                    <a:lnTo>
                      <a:pt x="664" y="178"/>
                    </a:lnTo>
                    <a:lnTo>
                      <a:pt x="666" y="170"/>
                    </a:lnTo>
                    <a:lnTo>
                      <a:pt x="667" y="165"/>
                    </a:lnTo>
                    <a:lnTo>
                      <a:pt x="667" y="160"/>
                    </a:lnTo>
                    <a:lnTo>
                      <a:pt x="664" y="149"/>
                    </a:lnTo>
                    <a:lnTo>
                      <a:pt x="664" y="149"/>
                    </a:lnTo>
                    <a:lnTo>
                      <a:pt x="663" y="142"/>
                    </a:lnTo>
                    <a:lnTo>
                      <a:pt x="662" y="137"/>
                    </a:lnTo>
                    <a:lnTo>
                      <a:pt x="662" y="126"/>
                    </a:lnTo>
                    <a:lnTo>
                      <a:pt x="664" y="118"/>
                    </a:lnTo>
                    <a:lnTo>
                      <a:pt x="667" y="112"/>
                    </a:lnTo>
                    <a:lnTo>
                      <a:pt x="667" y="112"/>
                    </a:lnTo>
                    <a:lnTo>
                      <a:pt x="669" y="108"/>
                    </a:lnTo>
                    <a:lnTo>
                      <a:pt x="669" y="105"/>
                    </a:lnTo>
                    <a:lnTo>
                      <a:pt x="665" y="97"/>
                    </a:lnTo>
                    <a:lnTo>
                      <a:pt x="655" y="76"/>
                    </a:lnTo>
                    <a:lnTo>
                      <a:pt x="655" y="76"/>
                    </a:lnTo>
                    <a:lnTo>
                      <a:pt x="648" y="80"/>
                    </a:lnTo>
                    <a:lnTo>
                      <a:pt x="640" y="83"/>
                    </a:lnTo>
                    <a:lnTo>
                      <a:pt x="627" y="90"/>
                    </a:lnTo>
                    <a:lnTo>
                      <a:pt x="621" y="92"/>
                    </a:lnTo>
                    <a:lnTo>
                      <a:pt x="614" y="92"/>
                    </a:lnTo>
                    <a:lnTo>
                      <a:pt x="607" y="91"/>
                    </a:lnTo>
                    <a:lnTo>
                      <a:pt x="600" y="87"/>
                    </a:lnTo>
                    <a:lnTo>
                      <a:pt x="600" y="87"/>
                    </a:lnTo>
                    <a:lnTo>
                      <a:pt x="597" y="82"/>
                    </a:lnTo>
                    <a:lnTo>
                      <a:pt x="592" y="77"/>
                    </a:lnTo>
                    <a:lnTo>
                      <a:pt x="586" y="66"/>
                    </a:lnTo>
                    <a:lnTo>
                      <a:pt x="579" y="52"/>
                    </a:lnTo>
                    <a:lnTo>
                      <a:pt x="574" y="39"/>
                    </a:lnTo>
                    <a:lnTo>
                      <a:pt x="574" y="39"/>
                    </a:lnTo>
                    <a:lnTo>
                      <a:pt x="582" y="40"/>
                    </a:lnTo>
                    <a:lnTo>
                      <a:pt x="590" y="42"/>
                    </a:lnTo>
                    <a:lnTo>
                      <a:pt x="606" y="49"/>
                    </a:lnTo>
                    <a:lnTo>
                      <a:pt x="614" y="51"/>
                    </a:lnTo>
                    <a:lnTo>
                      <a:pt x="622" y="54"/>
                    </a:lnTo>
                    <a:lnTo>
                      <a:pt x="630" y="54"/>
                    </a:lnTo>
                    <a:lnTo>
                      <a:pt x="637" y="51"/>
                    </a:lnTo>
                    <a:lnTo>
                      <a:pt x="637" y="51"/>
                    </a:lnTo>
                    <a:lnTo>
                      <a:pt x="640" y="50"/>
                    </a:lnTo>
                    <a:lnTo>
                      <a:pt x="642" y="48"/>
                    </a:lnTo>
                    <a:lnTo>
                      <a:pt x="645" y="44"/>
                    </a:lnTo>
                    <a:lnTo>
                      <a:pt x="647" y="40"/>
                    </a:lnTo>
                    <a:lnTo>
                      <a:pt x="647" y="36"/>
                    </a:lnTo>
                    <a:lnTo>
                      <a:pt x="646" y="32"/>
                    </a:lnTo>
                    <a:lnTo>
                      <a:pt x="642" y="27"/>
                    </a:lnTo>
                    <a:lnTo>
                      <a:pt x="638" y="24"/>
                    </a:lnTo>
                    <a:lnTo>
                      <a:pt x="638" y="24"/>
                    </a:lnTo>
                    <a:lnTo>
                      <a:pt x="631" y="21"/>
                    </a:lnTo>
                    <a:lnTo>
                      <a:pt x="625" y="19"/>
                    </a:lnTo>
                    <a:lnTo>
                      <a:pt x="619" y="19"/>
                    </a:lnTo>
                    <a:lnTo>
                      <a:pt x="612" y="19"/>
                    </a:lnTo>
                    <a:lnTo>
                      <a:pt x="605" y="21"/>
                    </a:lnTo>
                    <a:lnTo>
                      <a:pt x="600" y="21"/>
                    </a:lnTo>
                    <a:lnTo>
                      <a:pt x="596" y="19"/>
                    </a:lnTo>
                    <a:lnTo>
                      <a:pt x="592" y="17"/>
                    </a:lnTo>
                    <a:lnTo>
                      <a:pt x="592" y="17"/>
                    </a:lnTo>
                    <a:lnTo>
                      <a:pt x="587" y="9"/>
                    </a:lnTo>
                    <a:lnTo>
                      <a:pt x="581" y="5"/>
                    </a:lnTo>
                    <a:lnTo>
                      <a:pt x="576" y="1"/>
                    </a:lnTo>
                    <a:lnTo>
                      <a:pt x="571" y="0"/>
                    </a:lnTo>
                    <a:lnTo>
                      <a:pt x="565" y="0"/>
                    </a:lnTo>
                    <a:lnTo>
                      <a:pt x="561" y="0"/>
                    </a:lnTo>
                    <a:lnTo>
                      <a:pt x="555" y="2"/>
                    </a:lnTo>
                    <a:lnTo>
                      <a:pt x="549" y="5"/>
                    </a:lnTo>
                    <a:lnTo>
                      <a:pt x="539" y="11"/>
                    </a:lnTo>
                    <a:lnTo>
                      <a:pt x="528" y="18"/>
                    </a:lnTo>
                    <a:lnTo>
                      <a:pt x="517" y="25"/>
                    </a:lnTo>
                    <a:lnTo>
                      <a:pt x="512" y="27"/>
                    </a:lnTo>
                    <a:lnTo>
                      <a:pt x="506" y="29"/>
                    </a:lnTo>
                    <a:lnTo>
                      <a:pt x="506" y="29"/>
                    </a:lnTo>
                    <a:lnTo>
                      <a:pt x="498" y="29"/>
                    </a:lnTo>
                    <a:lnTo>
                      <a:pt x="490" y="27"/>
                    </a:lnTo>
                    <a:lnTo>
                      <a:pt x="476" y="22"/>
                    </a:lnTo>
                    <a:lnTo>
                      <a:pt x="471" y="19"/>
                    </a:lnTo>
                    <a:lnTo>
                      <a:pt x="464" y="18"/>
                    </a:lnTo>
                    <a:lnTo>
                      <a:pt x="462" y="19"/>
                    </a:lnTo>
                    <a:lnTo>
                      <a:pt x="459" y="21"/>
                    </a:lnTo>
                    <a:lnTo>
                      <a:pt x="457" y="23"/>
                    </a:lnTo>
                    <a:lnTo>
                      <a:pt x="455" y="26"/>
                    </a:lnTo>
                    <a:lnTo>
                      <a:pt x="455" y="26"/>
                    </a:lnTo>
                    <a:lnTo>
                      <a:pt x="450" y="31"/>
                    </a:lnTo>
                    <a:lnTo>
                      <a:pt x="447" y="35"/>
                    </a:lnTo>
                    <a:lnTo>
                      <a:pt x="438" y="43"/>
                    </a:lnTo>
                    <a:lnTo>
                      <a:pt x="429" y="48"/>
                    </a:lnTo>
                    <a:lnTo>
                      <a:pt x="418" y="51"/>
                    </a:lnTo>
                    <a:lnTo>
                      <a:pt x="398" y="56"/>
                    </a:lnTo>
                    <a:lnTo>
                      <a:pt x="388" y="58"/>
                    </a:lnTo>
                    <a:lnTo>
                      <a:pt x="377" y="63"/>
                    </a:lnTo>
                    <a:lnTo>
                      <a:pt x="377" y="63"/>
                    </a:lnTo>
                    <a:lnTo>
                      <a:pt x="373" y="65"/>
                    </a:lnTo>
                    <a:lnTo>
                      <a:pt x="371" y="68"/>
                    </a:lnTo>
                    <a:lnTo>
                      <a:pt x="369" y="73"/>
                    </a:lnTo>
                    <a:lnTo>
                      <a:pt x="369" y="76"/>
                    </a:lnTo>
                    <a:lnTo>
                      <a:pt x="368" y="84"/>
                    </a:lnTo>
                    <a:lnTo>
                      <a:pt x="367" y="88"/>
                    </a:lnTo>
                    <a:lnTo>
                      <a:pt x="364" y="90"/>
                    </a:lnTo>
                    <a:lnTo>
                      <a:pt x="364" y="90"/>
                    </a:lnTo>
                    <a:lnTo>
                      <a:pt x="356" y="92"/>
                    </a:lnTo>
                    <a:lnTo>
                      <a:pt x="349" y="95"/>
                    </a:lnTo>
                    <a:lnTo>
                      <a:pt x="335" y="98"/>
                    </a:lnTo>
                    <a:lnTo>
                      <a:pt x="321" y="99"/>
                    </a:lnTo>
                    <a:lnTo>
                      <a:pt x="306" y="102"/>
                    </a:lnTo>
                    <a:lnTo>
                      <a:pt x="306" y="102"/>
                    </a:lnTo>
                    <a:lnTo>
                      <a:pt x="302" y="102"/>
                    </a:lnTo>
                    <a:lnTo>
                      <a:pt x="300" y="105"/>
                    </a:lnTo>
                    <a:lnTo>
                      <a:pt x="298" y="107"/>
                    </a:lnTo>
                    <a:lnTo>
                      <a:pt x="296" y="109"/>
                    </a:lnTo>
                    <a:lnTo>
                      <a:pt x="294" y="116"/>
                    </a:lnTo>
                    <a:lnTo>
                      <a:pt x="294" y="121"/>
                    </a:lnTo>
                    <a:lnTo>
                      <a:pt x="294" y="125"/>
                    </a:lnTo>
                    <a:lnTo>
                      <a:pt x="294" y="125"/>
                    </a:lnTo>
                    <a:lnTo>
                      <a:pt x="289" y="126"/>
                    </a:lnTo>
                    <a:lnTo>
                      <a:pt x="284" y="129"/>
                    </a:lnTo>
                    <a:lnTo>
                      <a:pt x="275" y="135"/>
                    </a:lnTo>
                    <a:lnTo>
                      <a:pt x="268" y="142"/>
                    </a:lnTo>
                    <a:lnTo>
                      <a:pt x="261" y="151"/>
                    </a:lnTo>
                    <a:lnTo>
                      <a:pt x="250" y="170"/>
                    </a:lnTo>
                    <a:lnTo>
                      <a:pt x="244" y="180"/>
                    </a:lnTo>
                    <a:lnTo>
                      <a:pt x="239" y="188"/>
                    </a:lnTo>
                    <a:lnTo>
                      <a:pt x="239" y="188"/>
                    </a:lnTo>
                    <a:lnTo>
                      <a:pt x="235" y="190"/>
                    </a:lnTo>
                    <a:lnTo>
                      <a:pt x="233" y="191"/>
                    </a:lnTo>
                    <a:lnTo>
                      <a:pt x="225" y="196"/>
                    </a:lnTo>
                    <a:lnTo>
                      <a:pt x="218" y="200"/>
                    </a:lnTo>
                    <a:lnTo>
                      <a:pt x="215" y="203"/>
                    </a:lnTo>
                    <a:lnTo>
                      <a:pt x="214" y="206"/>
                    </a:lnTo>
                    <a:lnTo>
                      <a:pt x="214" y="206"/>
                    </a:lnTo>
                    <a:lnTo>
                      <a:pt x="213" y="211"/>
                    </a:lnTo>
                    <a:lnTo>
                      <a:pt x="210" y="215"/>
                    </a:lnTo>
                    <a:lnTo>
                      <a:pt x="206" y="223"/>
                    </a:lnTo>
                    <a:lnTo>
                      <a:pt x="202" y="232"/>
                    </a:lnTo>
                    <a:lnTo>
                      <a:pt x="201" y="236"/>
                    </a:lnTo>
                    <a:lnTo>
                      <a:pt x="202" y="241"/>
                    </a:lnTo>
                    <a:lnTo>
                      <a:pt x="202" y="241"/>
                    </a:lnTo>
                    <a:lnTo>
                      <a:pt x="198" y="241"/>
                    </a:lnTo>
                    <a:lnTo>
                      <a:pt x="193" y="241"/>
                    </a:lnTo>
                    <a:lnTo>
                      <a:pt x="185" y="245"/>
                    </a:lnTo>
                    <a:lnTo>
                      <a:pt x="178" y="250"/>
                    </a:lnTo>
                    <a:lnTo>
                      <a:pt x="174" y="257"/>
                    </a:lnTo>
                    <a:lnTo>
                      <a:pt x="174" y="257"/>
                    </a:lnTo>
                    <a:lnTo>
                      <a:pt x="173" y="261"/>
                    </a:lnTo>
                    <a:lnTo>
                      <a:pt x="173" y="266"/>
                    </a:lnTo>
                    <a:lnTo>
                      <a:pt x="173" y="271"/>
                    </a:lnTo>
                    <a:lnTo>
                      <a:pt x="172" y="275"/>
                    </a:lnTo>
                    <a:lnTo>
                      <a:pt x="172" y="275"/>
                    </a:lnTo>
                    <a:lnTo>
                      <a:pt x="165" y="283"/>
                    </a:lnTo>
                    <a:lnTo>
                      <a:pt x="158" y="291"/>
                    </a:lnTo>
                    <a:lnTo>
                      <a:pt x="143" y="304"/>
                    </a:lnTo>
                    <a:lnTo>
                      <a:pt x="111" y="329"/>
                    </a:lnTo>
                    <a:lnTo>
                      <a:pt x="111" y="329"/>
                    </a:lnTo>
                    <a:lnTo>
                      <a:pt x="105" y="333"/>
                    </a:lnTo>
                    <a:lnTo>
                      <a:pt x="95" y="337"/>
                    </a:lnTo>
                    <a:lnTo>
                      <a:pt x="75" y="344"/>
                    </a:lnTo>
                    <a:lnTo>
                      <a:pt x="75" y="344"/>
                    </a:lnTo>
                    <a:lnTo>
                      <a:pt x="66" y="347"/>
                    </a:lnTo>
                    <a:lnTo>
                      <a:pt x="58" y="352"/>
                    </a:lnTo>
                    <a:lnTo>
                      <a:pt x="51" y="358"/>
                    </a:lnTo>
                    <a:lnTo>
                      <a:pt x="44" y="365"/>
                    </a:lnTo>
                    <a:lnTo>
                      <a:pt x="31" y="380"/>
                    </a:lnTo>
                    <a:lnTo>
                      <a:pt x="18" y="395"/>
                    </a:lnTo>
                    <a:lnTo>
                      <a:pt x="18" y="395"/>
                    </a:lnTo>
                    <a:lnTo>
                      <a:pt x="16" y="398"/>
                    </a:lnTo>
                    <a:lnTo>
                      <a:pt x="15" y="403"/>
                    </a:lnTo>
                    <a:lnTo>
                      <a:pt x="15" y="408"/>
                    </a:lnTo>
                    <a:lnTo>
                      <a:pt x="16" y="414"/>
                    </a:lnTo>
                    <a:lnTo>
                      <a:pt x="18" y="427"/>
                    </a:lnTo>
                    <a:lnTo>
                      <a:pt x="24" y="439"/>
                    </a:lnTo>
                    <a:lnTo>
                      <a:pt x="24" y="439"/>
                    </a:lnTo>
                    <a:lnTo>
                      <a:pt x="25" y="444"/>
                    </a:lnTo>
                    <a:lnTo>
                      <a:pt x="26" y="448"/>
                    </a:lnTo>
                    <a:lnTo>
                      <a:pt x="27" y="460"/>
                    </a:lnTo>
                    <a:lnTo>
                      <a:pt x="26" y="483"/>
                    </a:lnTo>
                    <a:lnTo>
                      <a:pt x="26" y="483"/>
                    </a:lnTo>
                    <a:lnTo>
                      <a:pt x="18" y="482"/>
                    </a:lnTo>
                    <a:lnTo>
                      <a:pt x="11" y="485"/>
                    </a:lnTo>
                    <a:lnTo>
                      <a:pt x="7" y="488"/>
                    </a:lnTo>
                    <a:lnTo>
                      <a:pt x="3" y="493"/>
                    </a:lnTo>
                    <a:lnTo>
                      <a:pt x="1" y="498"/>
                    </a:lnTo>
                    <a:lnTo>
                      <a:pt x="0" y="505"/>
                    </a:lnTo>
                    <a:lnTo>
                      <a:pt x="1" y="512"/>
                    </a:lnTo>
                    <a:lnTo>
                      <a:pt x="2" y="518"/>
                    </a:lnTo>
                    <a:lnTo>
                      <a:pt x="2" y="518"/>
                    </a:lnTo>
                    <a:lnTo>
                      <a:pt x="4" y="521"/>
                    </a:lnTo>
                    <a:lnTo>
                      <a:pt x="6" y="523"/>
                    </a:lnTo>
                    <a:lnTo>
                      <a:pt x="11" y="528"/>
                    </a:lnTo>
                    <a:lnTo>
                      <a:pt x="17" y="530"/>
                    </a:lnTo>
                    <a:lnTo>
                      <a:pt x="24" y="531"/>
                    </a:lnTo>
                    <a:lnTo>
                      <a:pt x="37" y="532"/>
                    </a:lnTo>
                    <a:lnTo>
                      <a:pt x="43" y="534"/>
                    </a:lnTo>
                    <a:lnTo>
                      <a:pt x="48" y="537"/>
                    </a:lnTo>
                    <a:lnTo>
                      <a:pt x="48" y="537"/>
                    </a:lnTo>
                    <a:lnTo>
                      <a:pt x="56" y="546"/>
                    </a:lnTo>
                    <a:lnTo>
                      <a:pt x="64" y="555"/>
                    </a:lnTo>
                    <a:lnTo>
                      <a:pt x="68" y="560"/>
                    </a:lnTo>
                    <a:lnTo>
                      <a:pt x="73" y="561"/>
                    </a:lnTo>
                    <a:lnTo>
                      <a:pt x="75" y="561"/>
                    </a:lnTo>
                    <a:lnTo>
                      <a:pt x="77" y="560"/>
                    </a:lnTo>
                    <a:lnTo>
                      <a:pt x="83" y="556"/>
                    </a:lnTo>
                    <a:lnTo>
                      <a:pt x="83" y="556"/>
                    </a:lnTo>
                    <a:lnTo>
                      <a:pt x="111" y="526"/>
                    </a:lnTo>
                    <a:lnTo>
                      <a:pt x="111" y="526"/>
                    </a:lnTo>
                    <a:lnTo>
                      <a:pt x="116" y="522"/>
                    </a:lnTo>
                    <a:lnTo>
                      <a:pt x="120" y="519"/>
                    </a:lnTo>
                    <a:lnTo>
                      <a:pt x="131" y="515"/>
                    </a:lnTo>
                    <a:lnTo>
                      <a:pt x="136" y="512"/>
                    </a:lnTo>
                    <a:lnTo>
                      <a:pt x="141" y="508"/>
                    </a:lnTo>
                    <a:lnTo>
                      <a:pt x="145" y="504"/>
                    </a:lnTo>
                    <a:lnTo>
                      <a:pt x="148" y="498"/>
                    </a:lnTo>
                    <a:lnTo>
                      <a:pt x="148" y="498"/>
                    </a:lnTo>
                    <a:lnTo>
                      <a:pt x="150" y="501"/>
                    </a:lnTo>
                    <a:lnTo>
                      <a:pt x="152" y="503"/>
                    </a:lnTo>
                    <a:lnTo>
                      <a:pt x="155" y="503"/>
                    </a:lnTo>
                    <a:lnTo>
                      <a:pt x="158" y="503"/>
                    </a:lnTo>
                    <a:lnTo>
                      <a:pt x="158" y="503"/>
                    </a:lnTo>
                    <a:lnTo>
                      <a:pt x="157" y="514"/>
                    </a:lnTo>
                    <a:lnTo>
                      <a:pt x="158" y="519"/>
                    </a:lnTo>
                    <a:lnTo>
                      <a:pt x="159" y="522"/>
                    </a:lnTo>
                    <a:lnTo>
                      <a:pt x="159" y="522"/>
                    </a:lnTo>
                    <a:lnTo>
                      <a:pt x="161" y="523"/>
                    </a:lnTo>
                    <a:lnTo>
                      <a:pt x="163" y="523"/>
                    </a:lnTo>
                    <a:lnTo>
                      <a:pt x="168" y="520"/>
                    </a:lnTo>
                    <a:lnTo>
                      <a:pt x="173" y="516"/>
                    </a:lnTo>
                    <a:lnTo>
                      <a:pt x="174" y="516"/>
                    </a:lnTo>
                    <a:lnTo>
                      <a:pt x="176" y="519"/>
                    </a:lnTo>
                    <a:lnTo>
                      <a:pt x="176" y="519"/>
                    </a:lnTo>
                    <a:lnTo>
                      <a:pt x="177" y="524"/>
                    </a:lnTo>
                    <a:lnTo>
                      <a:pt x="177" y="531"/>
                    </a:lnTo>
                    <a:lnTo>
                      <a:pt x="177" y="544"/>
                    </a:lnTo>
                    <a:lnTo>
                      <a:pt x="177" y="556"/>
                    </a:lnTo>
                    <a:lnTo>
                      <a:pt x="178" y="562"/>
                    </a:lnTo>
                    <a:lnTo>
                      <a:pt x="181" y="566"/>
                    </a:lnTo>
                    <a:lnTo>
                      <a:pt x="181" y="566"/>
                    </a:lnTo>
                    <a:lnTo>
                      <a:pt x="185" y="572"/>
                    </a:lnTo>
                    <a:lnTo>
                      <a:pt x="192" y="576"/>
                    </a:lnTo>
                    <a:lnTo>
                      <a:pt x="205" y="580"/>
                    </a:lnTo>
                    <a:lnTo>
                      <a:pt x="211" y="582"/>
                    </a:lnTo>
                    <a:lnTo>
                      <a:pt x="217" y="587"/>
                    </a:lnTo>
                    <a:lnTo>
                      <a:pt x="222" y="594"/>
                    </a:lnTo>
                    <a:lnTo>
                      <a:pt x="225" y="603"/>
                    </a:lnTo>
                    <a:lnTo>
                      <a:pt x="225" y="603"/>
                    </a:lnTo>
                    <a:lnTo>
                      <a:pt x="227" y="607"/>
                    </a:lnTo>
                    <a:lnTo>
                      <a:pt x="232" y="611"/>
                    </a:lnTo>
                    <a:lnTo>
                      <a:pt x="236" y="613"/>
                    </a:lnTo>
                    <a:lnTo>
                      <a:pt x="243" y="615"/>
                    </a:lnTo>
                    <a:lnTo>
                      <a:pt x="250" y="615"/>
                    </a:lnTo>
                    <a:lnTo>
                      <a:pt x="257" y="615"/>
                    </a:lnTo>
                    <a:lnTo>
                      <a:pt x="264" y="614"/>
                    </a:lnTo>
                    <a:lnTo>
                      <a:pt x="271" y="613"/>
                    </a:lnTo>
                    <a:lnTo>
                      <a:pt x="271" y="613"/>
                    </a:lnTo>
                    <a:lnTo>
                      <a:pt x="277" y="610"/>
                    </a:lnTo>
                    <a:lnTo>
                      <a:pt x="281" y="607"/>
                    </a:lnTo>
                    <a:lnTo>
                      <a:pt x="283" y="604"/>
                    </a:lnTo>
                    <a:lnTo>
                      <a:pt x="285" y="602"/>
                    </a:lnTo>
                    <a:lnTo>
                      <a:pt x="286" y="598"/>
                    </a:lnTo>
                    <a:lnTo>
                      <a:pt x="286" y="594"/>
                    </a:lnTo>
                    <a:lnTo>
                      <a:pt x="285" y="589"/>
                    </a:lnTo>
                    <a:lnTo>
                      <a:pt x="285" y="589"/>
                    </a:lnTo>
                    <a:lnTo>
                      <a:pt x="297" y="588"/>
                    </a:lnTo>
                    <a:lnTo>
                      <a:pt x="307" y="586"/>
                    </a:lnTo>
                    <a:lnTo>
                      <a:pt x="316" y="582"/>
                    </a:lnTo>
                    <a:lnTo>
                      <a:pt x="324" y="578"/>
                    </a:lnTo>
                    <a:lnTo>
                      <a:pt x="330" y="571"/>
                    </a:lnTo>
                    <a:lnTo>
                      <a:pt x="332" y="566"/>
                    </a:lnTo>
                    <a:lnTo>
                      <a:pt x="333" y="562"/>
                    </a:lnTo>
                    <a:lnTo>
                      <a:pt x="335" y="552"/>
                    </a:lnTo>
                    <a:lnTo>
                      <a:pt x="334" y="538"/>
                    </a:lnTo>
                    <a:lnTo>
                      <a:pt x="334" y="538"/>
                    </a:lnTo>
                    <a:lnTo>
                      <a:pt x="338" y="539"/>
                    </a:lnTo>
                    <a:lnTo>
                      <a:pt x="340" y="539"/>
                    </a:lnTo>
                    <a:lnTo>
                      <a:pt x="342" y="538"/>
                    </a:lnTo>
                    <a:lnTo>
                      <a:pt x="343" y="536"/>
                    </a:lnTo>
                    <a:lnTo>
                      <a:pt x="346" y="530"/>
                    </a:lnTo>
                    <a:lnTo>
                      <a:pt x="347" y="527"/>
                    </a:lnTo>
                    <a:lnTo>
                      <a:pt x="347" y="527"/>
                    </a:lnTo>
                    <a:lnTo>
                      <a:pt x="348" y="523"/>
                    </a:lnTo>
                    <a:lnTo>
                      <a:pt x="349" y="521"/>
                    </a:lnTo>
                    <a:lnTo>
                      <a:pt x="349" y="515"/>
                    </a:lnTo>
                    <a:lnTo>
                      <a:pt x="346" y="508"/>
                    </a:lnTo>
                    <a:lnTo>
                      <a:pt x="342" y="503"/>
                    </a:lnTo>
                    <a:lnTo>
                      <a:pt x="339" y="497"/>
                    </a:lnTo>
                    <a:lnTo>
                      <a:pt x="335" y="491"/>
                    </a:lnTo>
                    <a:lnTo>
                      <a:pt x="334" y="486"/>
                    </a:lnTo>
                    <a:lnTo>
                      <a:pt x="335" y="482"/>
                    </a:lnTo>
                    <a:lnTo>
                      <a:pt x="337" y="480"/>
                    </a:lnTo>
                    <a:lnTo>
                      <a:pt x="337" y="480"/>
                    </a:lnTo>
                    <a:lnTo>
                      <a:pt x="339" y="478"/>
                    </a:lnTo>
                    <a:lnTo>
                      <a:pt x="341" y="477"/>
                    </a:lnTo>
                    <a:lnTo>
                      <a:pt x="349" y="474"/>
                    </a:lnTo>
                    <a:lnTo>
                      <a:pt x="357" y="472"/>
                    </a:lnTo>
                    <a:lnTo>
                      <a:pt x="360" y="470"/>
                    </a:lnTo>
                    <a:lnTo>
                      <a:pt x="362" y="468"/>
                    </a:lnTo>
                    <a:lnTo>
                      <a:pt x="362" y="468"/>
                    </a:lnTo>
                    <a:lnTo>
                      <a:pt x="365" y="458"/>
                    </a:lnTo>
                    <a:lnTo>
                      <a:pt x="366" y="449"/>
                    </a:lnTo>
                    <a:lnTo>
                      <a:pt x="365" y="440"/>
                    </a:lnTo>
                    <a:lnTo>
                      <a:pt x="364" y="437"/>
                    </a:lnTo>
                    <a:lnTo>
                      <a:pt x="362" y="436"/>
                    </a:lnTo>
                    <a:lnTo>
                      <a:pt x="362" y="436"/>
                    </a:lnTo>
                    <a:lnTo>
                      <a:pt x="356" y="431"/>
                    </a:lnTo>
                    <a:lnTo>
                      <a:pt x="351" y="427"/>
                    </a:lnTo>
                    <a:lnTo>
                      <a:pt x="344" y="418"/>
                    </a:lnTo>
                    <a:lnTo>
                      <a:pt x="340" y="407"/>
                    </a:lnTo>
                    <a:lnTo>
                      <a:pt x="335" y="397"/>
                    </a:lnTo>
                    <a:lnTo>
                      <a:pt x="335" y="397"/>
                    </a:lnTo>
                    <a:lnTo>
                      <a:pt x="333" y="389"/>
                    </a:lnTo>
                    <a:lnTo>
                      <a:pt x="332" y="381"/>
                    </a:lnTo>
                    <a:lnTo>
                      <a:pt x="333" y="374"/>
                    </a:lnTo>
                    <a:lnTo>
                      <a:pt x="334" y="371"/>
                    </a:lnTo>
                    <a:lnTo>
                      <a:pt x="335" y="370"/>
                    </a:lnTo>
                    <a:lnTo>
                      <a:pt x="335" y="370"/>
                    </a:lnTo>
                    <a:lnTo>
                      <a:pt x="342" y="365"/>
                    </a:lnTo>
                    <a:lnTo>
                      <a:pt x="349" y="363"/>
                    </a:lnTo>
                    <a:lnTo>
                      <a:pt x="364" y="358"/>
                    </a:lnTo>
                    <a:lnTo>
                      <a:pt x="371" y="355"/>
                    </a:lnTo>
                    <a:lnTo>
                      <a:pt x="376" y="352"/>
                    </a:lnTo>
                    <a:lnTo>
                      <a:pt x="380" y="345"/>
                    </a:lnTo>
                    <a:lnTo>
                      <a:pt x="382" y="341"/>
                    </a:lnTo>
                    <a:lnTo>
                      <a:pt x="382" y="337"/>
                    </a:lnTo>
                    <a:lnTo>
                      <a:pt x="382" y="337"/>
                    </a:lnTo>
                    <a:lnTo>
                      <a:pt x="385" y="319"/>
                    </a:lnTo>
                    <a:lnTo>
                      <a:pt x="389" y="301"/>
                    </a:lnTo>
                    <a:lnTo>
                      <a:pt x="395" y="286"/>
                    </a:lnTo>
                    <a:lnTo>
                      <a:pt x="397" y="278"/>
                    </a:lnTo>
                    <a:lnTo>
                      <a:pt x="401" y="271"/>
                    </a:lnTo>
                    <a:lnTo>
                      <a:pt x="406" y="264"/>
                    </a:lnTo>
                    <a:lnTo>
                      <a:pt x="410" y="258"/>
                    </a:lnTo>
                    <a:lnTo>
                      <a:pt x="416" y="254"/>
                    </a:lnTo>
                    <a:lnTo>
                      <a:pt x="423" y="251"/>
                    </a:lnTo>
                    <a:lnTo>
                      <a:pt x="430" y="249"/>
                    </a:lnTo>
                    <a:lnTo>
                      <a:pt x="438" y="248"/>
                    </a:lnTo>
                    <a:lnTo>
                      <a:pt x="447" y="249"/>
                    </a:lnTo>
                    <a:lnTo>
                      <a:pt x="457" y="251"/>
                    </a:lnTo>
                    <a:lnTo>
                      <a:pt x="457" y="251"/>
                    </a:lnTo>
                    <a:lnTo>
                      <a:pt x="458" y="246"/>
                    </a:lnTo>
                    <a:lnTo>
                      <a:pt x="462" y="241"/>
                    </a:lnTo>
                    <a:lnTo>
                      <a:pt x="466" y="238"/>
                    </a:lnTo>
                    <a:lnTo>
                      <a:pt x="472" y="237"/>
                    </a:lnTo>
                    <a:lnTo>
                      <a:pt x="472" y="237"/>
                    </a:lnTo>
                    <a:lnTo>
                      <a:pt x="478" y="237"/>
                    </a:lnTo>
                    <a:lnTo>
                      <a:pt x="482" y="239"/>
                    </a:lnTo>
                    <a:lnTo>
                      <a:pt x="486" y="242"/>
                    </a:lnTo>
                    <a:lnTo>
                      <a:pt x="489" y="246"/>
                    </a:lnTo>
                    <a:lnTo>
                      <a:pt x="491" y="250"/>
                    </a:lnTo>
                    <a:lnTo>
                      <a:pt x="492" y="256"/>
                    </a:lnTo>
                    <a:lnTo>
                      <a:pt x="493" y="266"/>
                    </a:lnTo>
                    <a:lnTo>
                      <a:pt x="493" y="266"/>
                    </a:lnTo>
                    <a:lnTo>
                      <a:pt x="492" y="273"/>
                    </a:lnTo>
                    <a:lnTo>
                      <a:pt x="490" y="279"/>
                    </a:lnTo>
                    <a:lnTo>
                      <a:pt x="486" y="283"/>
                    </a:lnTo>
                    <a:lnTo>
                      <a:pt x="480" y="287"/>
                    </a:lnTo>
                    <a:lnTo>
                      <a:pt x="468" y="294"/>
                    </a:lnTo>
                    <a:lnTo>
                      <a:pt x="463" y="298"/>
                    </a:lnTo>
                    <a:lnTo>
                      <a:pt x="459" y="303"/>
                    </a:lnTo>
                    <a:lnTo>
                      <a:pt x="459" y="303"/>
                    </a:lnTo>
                    <a:lnTo>
                      <a:pt x="454" y="313"/>
                    </a:lnTo>
                    <a:lnTo>
                      <a:pt x="448" y="321"/>
                    </a:lnTo>
                    <a:lnTo>
                      <a:pt x="434" y="336"/>
                    </a:lnTo>
                    <a:lnTo>
                      <a:pt x="420" y="350"/>
                    </a:lnTo>
                    <a:lnTo>
                      <a:pt x="405" y="364"/>
                    </a:lnTo>
                    <a:lnTo>
                      <a:pt x="405" y="364"/>
                    </a:lnTo>
                    <a:lnTo>
                      <a:pt x="401" y="367"/>
                    </a:lnTo>
                    <a:lnTo>
                      <a:pt x="400" y="370"/>
                    </a:lnTo>
                    <a:lnTo>
                      <a:pt x="399" y="373"/>
                    </a:lnTo>
                    <a:lnTo>
                      <a:pt x="399" y="377"/>
                    </a:lnTo>
                    <a:lnTo>
                      <a:pt x="400" y="383"/>
                    </a:lnTo>
                    <a:lnTo>
                      <a:pt x="404" y="390"/>
                    </a:lnTo>
                    <a:lnTo>
                      <a:pt x="407" y="398"/>
                    </a:lnTo>
                    <a:lnTo>
                      <a:pt x="410" y="405"/>
                    </a:lnTo>
                    <a:lnTo>
                      <a:pt x="413" y="414"/>
                    </a:lnTo>
                    <a:lnTo>
                      <a:pt x="413" y="418"/>
                    </a:lnTo>
                    <a:lnTo>
                      <a:pt x="413" y="422"/>
                    </a:lnTo>
                    <a:lnTo>
                      <a:pt x="413" y="422"/>
                    </a:lnTo>
                    <a:lnTo>
                      <a:pt x="408" y="421"/>
                    </a:lnTo>
                    <a:lnTo>
                      <a:pt x="405" y="422"/>
                    </a:lnTo>
                    <a:lnTo>
                      <a:pt x="401" y="424"/>
                    </a:lnTo>
                    <a:lnTo>
                      <a:pt x="399" y="428"/>
                    </a:lnTo>
                    <a:lnTo>
                      <a:pt x="397" y="436"/>
                    </a:lnTo>
                    <a:lnTo>
                      <a:pt x="393" y="443"/>
                    </a:lnTo>
                    <a:lnTo>
                      <a:pt x="393" y="443"/>
                    </a:lnTo>
                    <a:lnTo>
                      <a:pt x="393" y="446"/>
                    </a:lnTo>
                    <a:lnTo>
                      <a:pt x="393" y="449"/>
                    </a:lnTo>
                    <a:lnTo>
                      <a:pt x="395" y="455"/>
                    </a:lnTo>
                    <a:lnTo>
                      <a:pt x="398" y="458"/>
                    </a:lnTo>
                    <a:lnTo>
                      <a:pt x="404" y="462"/>
                    </a:lnTo>
                    <a:lnTo>
                      <a:pt x="404" y="462"/>
                    </a:lnTo>
                    <a:lnTo>
                      <a:pt x="410" y="462"/>
                    </a:lnTo>
                    <a:lnTo>
                      <a:pt x="417" y="461"/>
                    </a:lnTo>
                    <a:lnTo>
                      <a:pt x="424" y="458"/>
                    </a:lnTo>
                    <a:lnTo>
                      <a:pt x="431" y="456"/>
                    </a:lnTo>
                    <a:lnTo>
                      <a:pt x="443" y="452"/>
                    </a:lnTo>
                    <a:lnTo>
                      <a:pt x="450" y="450"/>
                    </a:lnTo>
                    <a:lnTo>
                      <a:pt x="456" y="450"/>
                    </a:lnTo>
                    <a:lnTo>
                      <a:pt x="456" y="450"/>
                    </a:lnTo>
                    <a:lnTo>
                      <a:pt x="460" y="453"/>
                    </a:lnTo>
                    <a:lnTo>
                      <a:pt x="465" y="457"/>
                    </a:lnTo>
                    <a:lnTo>
                      <a:pt x="474" y="465"/>
                    </a:lnTo>
                    <a:lnTo>
                      <a:pt x="479" y="470"/>
                    </a:lnTo>
                    <a:lnTo>
                      <a:pt x="483" y="472"/>
                    </a:lnTo>
                    <a:lnTo>
                      <a:pt x="489" y="473"/>
                    </a:lnTo>
                    <a:lnTo>
                      <a:pt x="495" y="471"/>
                    </a:lnTo>
                    <a:lnTo>
                      <a:pt x="495" y="471"/>
                    </a:lnTo>
                    <a:lnTo>
                      <a:pt x="515" y="461"/>
                    </a:lnTo>
                    <a:lnTo>
                      <a:pt x="525" y="455"/>
                    </a:lnTo>
                    <a:lnTo>
                      <a:pt x="536" y="452"/>
                    </a:lnTo>
                    <a:lnTo>
                      <a:pt x="546" y="448"/>
                    </a:lnTo>
                    <a:lnTo>
                      <a:pt x="557" y="447"/>
                    </a:lnTo>
                    <a:lnTo>
                      <a:pt x="567" y="447"/>
                    </a:lnTo>
                    <a:lnTo>
                      <a:pt x="579" y="449"/>
                    </a:lnTo>
                    <a:lnTo>
                      <a:pt x="579" y="449"/>
                    </a:lnTo>
                    <a:lnTo>
                      <a:pt x="586" y="453"/>
                    </a:lnTo>
                    <a:lnTo>
                      <a:pt x="592" y="458"/>
                    </a:lnTo>
                    <a:lnTo>
                      <a:pt x="597" y="465"/>
                    </a:lnTo>
                    <a:lnTo>
                      <a:pt x="600" y="473"/>
                    </a:lnTo>
                    <a:lnTo>
                      <a:pt x="602" y="481"/>
                    </a:lnTo>
                    <a:lnTo>
                      <a:pt x="602" y="485"/>
                    </a:lnTo>
                    <a:lnTo>
                      <a:pt x="600" y="489"/>
                    </a:lnTo>
                    <a:lnTo>
                      <a:pt x="599" y="493"/>
                    </a:lnTo>
                    <a:lnTo>
                      <a:pt x="596" y="496"/>
                    </a:lnTo>
                    <a:lnTo>
                      <a:pt x="594" y="499"/>
                    </a:lnTo>
                    <a:lnTo>
                      <a:pt x="589" y="503"/>
                    </a:lnTo>
                    <a:lnTo>
                      <a:pt x="589" y="503"/>
                    </a:lnTo>
                    <a:lnTo>
                      <a:pt x="596" y="505"/>
                    </a:lnTo>
                    <a:lnTo>
                      <a:pt x="603" y="508"/>
                    </a:lnTo>
                    <a:lnTo>
                      <a:pt x="608" y="513"/>
                    </a:lnTo>
                    <a:lnTo>
                      <a:pt x="613" y="519"/>
                    </a:lnTo>
                    <a:lnTo>
                      <a:pt x="613" y="519"/>
                    </a:lnTo>
                    <a:lnTo>
                      <a:pt x="614" y="523"/>
                    </a:lnTo>
                    <a:lnTo>
                      <a:pt x="614" y="523"/>
                    </a:lnTo>
                    <a:lnTo>
                      <a:pt x="616" y="490"/>
                    </a:lnTo>
                    <a:lnTo>
                      <a:pt x="619" y="468"/>
                    </a:lnTo>
                    <a:lnTo>
                      <a:pt x="619" y="468"/>
                    </a:lnTo>
                    <a:lnTo>
                      <a:pt x="621" y="462"/>
                    </a:lnTo>
                    <a:lnTo>
                      <a:pt x="623" y="455"/>
                    </a:lnTo>
                    <a:lnTo>
                      <a:pt x="628" y="449"/>
                    </a:lnTo>
                    <a:lnTo>
                      <a:pt x="632" y="444"/>
                    </a:lnTo>
                    <a:lnTo>
                      <a:pt x="650" y="423"/>
                    </a:lnTo>
                    <a:lnTo>
                      <a:pt x="650" y="4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6" name="Freeform: Shape 229"/>
              <p:cNvSpPr/>
              <p:nvPr/>
            </p:nvSpPr>
            <p:spPr bwMode="auto">
              <a:xfrm>
                <a:off x="6374067" y="2698919"/>
                <a:ext cx="4344" cy="4343"/>
              </a:xfrm>
              <a:custGeom>
                <a:avLst/>
                <a:gdLst>
                  <a:gd name="T0" fmla="*/ 0 w 6"/>
                  <a:gd name="T1" fmla="*/ 4 h 4"/>
                  <a:gd name="T2" fmla="*/ 0 w 6"/>
                  <a:gd name="T3" fmla="*/ 4 h 4"/>
                  <a:gd name="T4" fmla="*/ 4 w 6"/>
                  <a:gd name="T5" fmla="*/ 4 h 4"/>
                  <a:gd name="T6" fmla="*/ 4 w 6"/>
                  <a:gd name="T7" fmla="*/ 4 h 4"/>
                  <a:gd name="T8" fmla="*/ 6 w 6"/>
                  <a:gd name="T9" fmla="*/ 0 h 4"/>
                  <a:gd name="T10" fmla="*/ 6 w 6"/>
                  <a:gd name="T11" fmla="*/ 0 h 4"/>
                  <a:gd name="T12" fmla="*/ 0 w 6"/>
                  <a:gd name="T13" fmla="*/ 4 h 4"/>
                  <a:gd name="T14" fmla="*/ 0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0" y="4"/>
                    </a:moveTo>
                    <a:lnTo>
                      <a:pt x="0" y="4"/>
                    </a:lnTo>
                    <a:lnTo>
                      <a:pt x="4" y="4"/>
                    </a:lnTo>
                    <a:lnTo>
                      <a:pt x="4" y="4"/>
                    </a:lnTo>
                    <a:lnTo>
                      <a:pt x="6" y="0"/>
                    </a:lnTo>
                    <a:lnTo>
                      <a:pt x="6" y="0"/>
                    </a:lnTo>
                    <a:lnTo>
                      <a:pt x="0" y="4"/>
                    </a:lnTo>
                    <a:lnTo>
                      <a:pt x="0" y="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7" name="Freeform: Shape 230"/>
              <p:cNvSpPr/>
              <p:nvPr/>
            </p:nvSpPr>
            <p:spPr bwMode="auto">
              <a:xfrm>
                <a:off x="5674731" y="2239934"/>
                <a:ext cx="972988" cy="560336"/>
              </a:xfrm>
              <a:custGeom>
                <a:avLst/>
                <a:gdLst>
                  <a:gd name="T0" fmla="*/ 1264 w 1344"/>
                  <a:gd name="T1" fmla="*/ 295 h 774"/>
                  <a:gd name="T2" fmla="*/ 1145 w 1344"/>
                  <a:gd name="T3" fmla="*/ 259 h 774"/>
                  <a:gd name="T4" fmla="*/ 1100 w 1344"/>
                  <a:gd name="T5" fmla="*/ 157 h 774"/>
                  <a:gd name="T6" fmla="*/ 1044 w 1344"/>
                  <a:gd name="T7" fmla="*/ 104 h 774"/>
                  <a:gd name="T8" fmla="*/ 1024 w 1344"/>
                  <a:gd name="T9" fmla="*/ 34 h 774"/>
                  <a:gd name="T10" fmla="*/ 948 w 1344"/>
                  <a:gd name="T11" fmla="*/ 1 h 774"/>
                  <a:gd name="T12" fmla="*/ 912 w 1344"/>
                  <a:gd name="T13" fmla="*/ 64 h 774"/>
                  <a:gd name="T14" fmla="*/ 864 w 1344"/>
                  <a:gd name="T15" fmla="*/ 37 h 774"/>
                  <a:gd name="T16" fmla="*/ 838 w 1344"/>
                  <a:gd name="T17" fmla="*/ 120 h 774"/>
                  <a:gd name="T18" fmla="*/ 805 w 1344"/>
                  <a:gd name="T19" fmla="*/ 135 h 774"/>
                  <a:gd name="T20" fmla="*/ 795 w 1344"/>
                  <a:gd name="T21" fmla="*/ 161 h 774"/>
                  <a:gd name="T22" fmla="*/ 730 w 1344"/>
                  <a:gd name="T23" fmla="*/ 174 h 774"/>
                  <a:gd name="T24" fmla="*/ 639 w 1344"/>
                  <a:gd name="T25" fmla="*/ 186 h 774"/>
                  <a:gd name="T26" fmla="*/ 570 w 1344"/>
                  <a:gd name="T27" fmla="*/ 138 h 774"/>
                  <a:gd name="T28" fmla="*/ 568 w 1344"/>
                  <a:gd name="T29" fmla="*/ 68 h 774"/>
                  <a:gd name="T30" fmla="*/ 539 w 1344"/>
                  <a:gd name="T31" fmla="*/ 126 h 774"/>
                  <a:gd name="T32" fmla="*/ 536 w 1344"/>
                  <a:gd name="T33" fmla="*/ 155 h 774"/>
                  <a:gd name="T34" fmla="*/ 472 w 1344"/>
                  <a:gd name="T35" fmla="*/ 201 h 774"/>
                  <a:gd name="T36" fmla="*/ 404 w 1344"/>
                  <a:gd name="T37" fmla="*/ 255 h 774"/>
                  <a:gd name="T38" fmla="*/ 383 w 1344"/>
                  <a:gd name="T39" fmla="*/ 306 h 774"/>
                  <a:gd name="T40" fmla="*/ 330 w 1344"/>
                  <a:gd name="T41" fmla="*/ 348 h 774"/>
                  <a:gd name="T42" fmla="*/ 229 w 1344"/>
                  <a:gd name="T43" fmla="*/ 377 h 774"/>
                  <a:gd name="T44" fmla="*/ 250 w 1344"/>
                  <a:gd name="T45" fmla="*/ 414 h 774"/>
                  <a:gd name="T46" fmla="*/ 271 w 1344"/>
                  <a:gd name="T47" fmla="*/ 468 h 774"/>
                  <a:gd name="T48" fmla="*/ 271 w 1344"/>
                  <a:gd name="T49" fmla="*/ 543 h 774"/>
                  <a:gd name="T50" fmla="*/ 179 w 1344"/>
                  <a:gd name="T51" fmla="*/ 519 h 774"/>
                  <a:gd name="T52" fmla="*/ 100 w 1344"/>
                  <a:gd name="T53" fmla="*/ 576 h 774"/>
                  <a:gd name="T54" fmla="*/ 118 w 1344"/>
                  <a:gd name="T55" fmla="*/ 658 h 774"/>
                  <a:gd name="T56" fmla="*/ 66 w 1344"/>
                  <a:gd name="T57" fmla="*/ 735 h 774"/>
                  <a:gd name="T58" fmla="*/ 0 w 1344"/>
                  <a:gd name="T59" fmla="*/ 733 h 774"/>
                  <a:gd name="T60" fmla="*/ 73 w 1344"/>
                  <a:gd name="T61" fmla="*/ 744 h 774"/>
                  <a:gd name="T62" fmla="*/ 164 w 1344"/>
                  <a:gd name="T63" fmla="*/ 770 h 774"/>
                  <a:gd name="T64" fmla="*/ 296 w 1344"/>
                  <a:gd name="T65" fmla="*/ 725 h 774"/>
                  <a:gd name="T66" fmla="*/ 341 w 1344"/>
                  <a:gd name="T67" fmla="*/ 665 h 774"/>
                  <a:gd name="T68" fmla="*/ 393 w 1344"/>
                  <a:gd name="T69" fmla="*/ 602 h 774"/>
                  <a:gd name="T70" fmla="*/ 427 w 1344"/>
                  <a:gd name="T71" fmla="*/ 537 h 774"/>
                  <a:gd name="T72" fmla="*/ 579 w 1344"/>
                  <a:gd name="T73" fmla="*/ 521 h 774"/>
                  <a:gd name="T74" fmla="*/ 615 w 1344"/>
                  <a:gd name="T75" fmla="*/ 597 h 774"/>
                  <a:gd name="T76" fmla="*/ 703 w 1344"/>
                  <a:gd name="T77" fmla="*/ 635 h 774"/>
                  <a:gd name="T78" fmla="*/ 718 w 1344"/>
                  <a:gd name="T79" fmla="*/ 675 h 774"/>
                  <a:gd name="T80" fmla="*/ 788 w 1344"/>
                  <a:gd name="T81" fmla="*/ 659 h 774"/>
                  <a:gd name="T82" fmla="*/ 753 w 1344"/>
                  <a:gd name="T83" fmla="*/ 621 h 774"/>
                  <a:gd name="T84" fmla="*/ 710 w 1344"/>
                  <a:gd name="T85" fmla="*/ 570 h 774"/>
                  <a:gd name="T86" fmla="*/ 638 w 1344"/>
                  <a:gd name="T87" fmla="*/ 471 h 774"/>
                  <a:gd name="T88" fmla="*/ 706 w 1344"/>
                  <a:gd name="T89" fmla="*/ 509 h 774"/>
                  <a:gd name="T90" fmla="*/ 779 w 1344"/>
                  <a:gd name="T91" fmla="*/ 579 h 774"/>
                  <a:gd name="T92" fmla="*/ 825 w 1344"/>
                  <a:gd name="T93" fmla="*/ 685 h 774"/>
                  <a:gd name="T94" fmla="*/ 857 w 1344"/>
                  <a:gd name="T95" fmla="*/ 741 h 774"/>
                  <a:gd name="T96" fmla="*/ 923 w 1344"/>
                  <a:gd name="T97" fmla="*/ 709 h 774"/>
                  <a:gd name="T98" fmla="*/ 942 w 1344"/>
                  <a:gd name="T99" fmla="*/ 639 h 774"/>
                  <a:gd name="T100" fmla="*/ 973 w 1344"/>
                  <a:gd name="T101" fmla="*/ 635 h 774"/>
                  <a:gd name="T102" fmla="*/ 1023 w 1344"/>
                  <a:gd name="T103" fmla="*/ 614 h 774"/>
                  <a:gd name="T104" fmla="*/ 1056 w 1344"/>
                  <a:gd name="T105" fmla="*/ 561 h 774"/>
                  <a:gd name="T106" fmla="*/ 1069 w 1344"/>
                  <a:gd name="T107" fmla="*/ 479 h 774"/>
                  <a:gd name="T108" fmla="*/ 1142 w 1344"/>
                  <a:gd name="T109" fmla="*/ 432 h 774"/>
                  <a:gd name="T110" fmla="*/ 1145 w 1344"/>
                  <a:gd name="T111" fmla="*/ 477 h 774"/>
                  <a:gd name="T112" fmla="*/ 1228 w 1344"/>
                  <a:gd name="T113" fmla="*/ 479 h 774"/>
                  <a:gd name="T114" fmla="*/ 1207 w 1344"/>
                  <a:gd name="T115" fmla="*/ 427 h 774"/>
                  <a:gd name="T116" fmla="*/ 1282 w 1344"/>
                  <a:gd name="T117" fmla="*/ 431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4" h="774">
                    <a:moveTo>
                      <a:pt x="1342" y="375"/>
                    </a:moveTo>
                    <a:lnTo>
                      <a:pt x="1342" y="375"/>
                    </a:lnTo>
                    <a:lnTo>
                      <a:pt x="1344" y="370"/>
                    </a:lnTo>
                    <a:lnTo>
                      <a:pt x="1343" y="363"/>
                    </a:lnTo>
                    <a:lnTo>
                      <a:pt x="1342" y="357"/>
                    </a:lnTo>
                    <a:lnTo>
                      <a:pt x="1339" y="350"/>
                    </a:lnTo>
                    <a:lnTo>
                      <a:pt x="1334" y="345"/>
                    </a:lnTo>
                    <a:lnTo>
                      <a:pt x="1329" y="338"/>
                    </a:lnTo>
                    <a:lnTo>
                      <a:pt x="1316" y="327"/>
                    </a:lnTo>
                    <a:lnTo>
                      <a:pt x="1301" y="316"/>
                    </a:lnTo>
                    <a:lnTo>
                      <a:pt x="1289" y="308"/>
                    </a:lnTo>
                    <a:lnTo>
                      <a:pt x="1272" y="298"/>
                    </a:lnTo>
                    <a:lnTo>
                      <a:pt x="1272" y="298"/>
                    </a:lnTo>
                    <a:lnTo>
                      <a:pt x="1264" y="295"/>
                    </a:lnTo>
                    <a:lnTo>
                      <a:pt x="1253" y="291"/>
                    </a:lnTo>
                    <a:lnTo>
                      <a:pt x="1241" y="289"/>
                    </a:lnTo>
                    <a:lnTo>
                      <a:pt x="1224" y="288"/>
                    </a:lnTo>
                    <a:lnTo>
                      <a:pt x="1224" y="288"/>
                    </a:lnTo>
                    <a:lnTo>
                      <a:pt x="1215" y="287"/>
                    </a:lnTo>
                    <a:lnTo>
                      <a:pt x="1206" y="284"/>
                    </a:lnTo>
                    <a:lnTo>
                      <a:pt x="1198" y="281"/>
                    </a:lnTo>
                    <a:lnTo>
                      <a:pt x="1190" y="278"/>
                    </a:lnTo>
                    <a:lnTo>
                      <a:pt x="1176" y="271"/>
                    </a:lnTo>
                    <a:lnTo>
                      <a:pt x="1168" y="266"/>
                    </a:lnTo>
                    <a:lnTo>
                      <a:pt x="1168" y="266"/>
                    </a:lnTo>
                    <a:lnTo>
                      <a:pt x="1161" y="265"/>
                    </a:lnTo>
                    <a:lnTo>
                      <a:pt x="1151" y="262"/>
                    </a:lnTo>
                    <a:lnTo>
                      <a:pt x="1145" y="259"/>
                    </a:lnTo>
                    <a:lnTo>
                      <a:pt x="1141" y="256"/>
                    </a:lnTo>
                    <a:lnTo>
                      <a:pt x="1137" y="253"/>
                    </a:lnTo>
                    <a:lnTo>
                      <a:pt x="1136" y="247"/>
                    </a:lnTo>
                    <a:lnTo>
                      <a:pt x="1136" y="247"/>
                    </a:lnTo>
                    <a:lnTo>
                      <a:pt x="1134" y="236"/>
                    </a:lnTo>
                    <a:lnTo>
                      <a:pt x="1129" y="222"/>
                    </a:lnTo>
                    <a:lnTo>
                      <a:pt x="1124" y="206"/>
                    </a:lnTo>
                    <a:lnTo>
                      <a:pt x="1118" y="183"/>
                    </a:lnTo>
                    <a:lnTo>
                      <a:pt x="1118" y="183"/>
                    </a:lnTo>
                    <a:lnTo>
                      <a:pt x="1116" y="178"/>
                    </a:lnTo>
                    <a:lnTo>
                      <a:pt x="1114" y="172"/>
                    </a:lnTo>
                    <a:lnTo>
                      <a:pt x="1111" y="167"/>
                    </a:lnTo>
                    <a:lnTo>
                      <a:pt x="1108" y="163"/>
                    </a:lnTo>
                    <a:lnTo>
                      <a:pt x="1100" y="157"/>
                    </a:lnTo>
                    <a:lnTo>
                      <a:pt x="1092" y="153"/>
                    </a:lnTo>
                    <a:lnTo>
                      <a:pt x="1083" y="150"/>
                    </a:lnTo>
                    <a:lnTo>
                      <a:pt x="1074" y="148"/>
                    </a:lnTo>
                    <a:lnTo>
                      <a:pt x="1059" y="147"/>
                    </a:lnTo>
                    <a:lnTo>
                      <a:pt x="1059" y="147"/>
                    </a:lnTo>
                    <a:lnTo>
                      <a:pt x="1053" y="146"/>
                    </a:lnTo>
                    <a:lnTo>
                      <a:pt x="1051" y="143"/>
                    </a:lnTo>
                    <a:lnTo>
                      <a:pt x="1049" y="140"/>
                    </a:lnTo>
                    <a:lnTo>
                      <a:pt x="1048" y="135"/>
                    </a:lnTo>
                    <a:lnTo>
                      <a:pt x="1048" y="124"/>
                    </a:lnTo>
                    <a:lnTo>
                      <a:pt x="1046" y="117"/>
                    </a:lnTo>
                    <a:lnTo>
                      <a:pt x="1045" y="110"/>
                    </a:lnTo>
                    <a:lnTo>
                      <a:pt x="1045" y="110"/>
                    </a:lnTo>
                    <a:lnTo>
                      <a:pt x="1044" y="104"/>
                    </a:lnTo>
                    <a:lnTo>
                      <a:pt x="1044" y="98"/>
                    </a:lnTo>
                    <a:lnTo>
                      <a:pt x="1045" y="88"/>
                    </a:lnTo>
                    <a:lnTo>
                      <a:pt x="1048" y="74"/>
                    </a:lnTo>
                    <a:lnTo>
                      <a:pt x="1050" y="52"/>
                    </a:lnTo>
                    <a:lnTo>
                      <a:pt x="1050" y="52"/>
                    </a:lnTo>
                    <a:lnTo>
                      <a:pt x="1050" y="47"/>
                    </a:lnTo>
                    <a:lnTo>
                      <a:pt x="1050" y="47"/>
                    </a:lnTo>
                    <a:lnTo>
                      <a:pt x="1050" y="48"/>
                    </a:lnTo>
                    <a:lnTo>
                      <a:pt x="1050" y="48"/>
                    </a:lnTo>
                    <a:lnTo>
                      <a:pt x="1043" y="49"/>
                    </a:lnTo>
                    <a:lnTo>
                      <a:pt x="1039" y="48"/>
                    </a:lnTo>
                    <a:lnTo>
                      <a:pt x="1034" y="46"/>
                    </a:lnTo>
                    <a:lnTo>
                      <a:pt x="1031" y="42"/>
                    </a:lnTo>
                    <a:lnTo>
                      <a:pt x="1024" y="34"/>
                    </a:lnTo>
                    <a:lnTo>
                      <a:pt x="1020" y="30"/>
                    </a:lnTo>
                    <a:lnTo>
                      <a:pt x="1015" y="26"/>
                    </a:lnTo>
                    <a:lnTo>
                      <a:pt x="1015" y="26"/>
                    </a:lnTo>
                    <a:lnTo>
                      <a:pt x="1010" y="24"/>
                    </a:lnTo>
                    <a:lnTo>
                      <a:pt x="1006" y="24"/>
                    </a:lnTo>
                    <a:lnTo>
                      <a:pt x="994" y="24"/>
                    </a:lnTo>
                    <a:lnTo>
                      <a:pt x="983" y="24"/>
                    </a:lnTo>
                    <a:lnTo>
                      <a:pt x="978" y="24"/>
                    </a:lnTo>
                    <a:lnTo>
                      <a:pt x="973" y="22"/>
                    </a:lnTo>
                    <a:lnTo>
                      <a:pt x="973" y="22"/>
                    </a:lnTo>
                    <a:lnTo>
                      <a:pt x="968" y="18"/>
                    </a:lnTo>
                    <a:lnTo>
                      <a:pt x="963" y="14"/>
                    </a:lnTo>
                    <a:lnTo>
                      <a:pt x="952" y="5"/>
                    </a:lnTo>
                    <a:lnTo>
                      <a:pt x="948" y="1"/>
                    </a:lnTo>
                    <a:lnTo>
                      <a:pt x="942" y="0"/>
                    </a:lnTo>
                    <a:lnTo>
                      <a:pt x="938" y="0"/>
                    </a:lnTo>
                    <a:lnTo>
                      <a:pt x="935" y="1"/>
                    </a:lnTo>
                    <a:lnTo>
                      <a:pt x="933" y="2"/>
                    </a:lnTo>
                    <a:lnTo>
                      <a:pt x="929" y="5"/>
                    </a:lnTo>
                    <a:lnTo>
                      <a:pt x="929" y="5"/>
                    </a:lnTo>
                    <a:lnTo>
                      <a:pt x="925" y="12"/>
                    </a:lnTo>
                    <a:lnTo>
                      <a:pt x="921" y="18"/>
                    </a:lnTo>
                    <a:lnTo>
                      <a:pt x="920" y="26"/>
                    </a:lnTo>
                    <a:lnTo>
                      <a:pt x="919" y="33"/>
                    </a:lnTo>
                    <a:lnTo>
                      <a:pt x="918" y="49"/>
                    </a:lnTo>
                    <a:lnTo>
                      <a:pt x="916" y="57"/>
                    </a:lnTo>
                    <a:lnTo>
                      <a:pt x="912" y="64"/>
                    </a:lnTo>
                    <a:lnTo>
                      <a:pt x="912" y="64"/>
                    </a:lnTo>
                    <a:lnTo>
                      <a:pt x="910" y="65"/>
                    </a:lnTo>
                    <a:lnTo>
                      <a:pt x="905" y="65"/>
                    </a:lnTo>
                    <a:lnTo>
                      <a:pt x="902" y="65"/>
                    </a:lnTo>
                    <a:lnTo>
                      <a:pt x="900" y="64"/>
                    </a:lnTo>
                    <a:lnTo>
                      <a:pt x="900" y="64"/>
                    </a:lnTo>
                    <a:lnTo>
                      <a:pt x="890" y="51"/>
                    </a:lnTo>
                    <a:lnTo>
                      <a:pt x="879" y="40"/>
                    </a:lnTo>
                    <a:lnTo>
                      <a:pt x="875" y="35"/>
                    </a:lnTo>
                    <a:lnTo>
                      <a:pt x="870" y="33"/>
                    </a:lnTo>
                    <a:lnTo>
                      <a:pt x="869" y="33"/>
                    </a:lnTo>
                    <a:lnTo>
                      <a:pt x="867" y="33"/>
                    </a:lnTo>
                    <a:lnTo>
                      <a:pt x="866" y="34"/>
                    </a:lnTo>
                    <a:lnTo>
                      <a:pt x="864" y="37"/>
                    </a:lnTo>
                    <a:lnTo>
                      <a:pt x="864" y="37"/>
                    </a:lnTo>
                    <a:lnTo>
                      <a:pt x="861" y="42"/>
                    </a:lnTo>
                    <a:lnTo>
                      <a:pt x="858" y="47"/>
                    </a:lnTo>
                    <a:lnTo>
                      <a:pt x="852" y="54"/>
                    </a:lnTo>
                    <a:lnTo>
                      <a:pt x="845" y="58"/>
                    </a:lnTo>
                    <a:lnTo>
                      <a:pt x="842" y="62"/>
                    </a:lnTo>
                    <a:lnTo>
                      <a:pt x="838" y="67"/>
                    </a:lnTo>
                    <a:lnTo>
                      <a:pt x="838" y="67"/>
                    </a:lnTo>
                    <a:lnTo>
                      <a:pt x="836" y="72"/>
                    </a:lnTo>
                    <a:lnTo>
                      <a:pt x="836" y="77"/>
                    </a:lnTo>
                    <a:lnTo>
                      <a:pt x="836" y="84"/>
                    </a:lnTo>
                    <a:lnTo>
                      <a:pt x="837" y="91"/>
                    </a:lnTo>
                    <a:lnTo>
                      <a:pt x="839" y="106"/>
                    </a:lnTo>
                    <a:lnTo>
                      <a:pt x="839" y="113"/>
                    </a:lnTo>
                    <a:lnTo>
                      <a:pt x="838" y="120"/>
                    </a:lnTo>
                    <a:lnTo>
                      <a:pt x="838" y="120"/>
                    </a:lnTo>
                    <a:lnTo>
                      <a:pt x="835" y="130"/>
                    </a:lnTo>
                    <a:lnTo>
                      <a:pt x="833" y="135"/>
                    </a:lnTo>
                    <a:lnTo>
                      <a:pt x="829" y="139"/>
                    </a:lnTo>
                    <a:lnTo>
                      <a:pt x="826" y="143"/>
                    </a:lnTo>
                    <a:lnTo>
                      <a:pt x="821" y="146"/>
                    </a:lnTo>
                    <a:lnTo>
                      <a:pt x="817" y="146"/>
                    </a:lnTo>
                    <a:lnTo>
                      <a:pt x="811" y="145"/>
                    </a:lnTo>
                    <a:lnTo>
                      <a:pt x="811" y="145"/>
                    </a:lnTo>
                    <a:lnTo>
                      <a:pt x="808" y="143"/>
                    </a:lnTo>
                    <a:lnTo>
                      <a:pt x="806" y="141"/>
                    </a:lnTo>
                    <a:lnTo>
                      <a:pt x="805" y="139"/>
                    </a:lnTo>
                    <a:lnTo>
                      <a:pt x="805" y="135"/>
                    </a:lnTo>
                    <a:lnTo>
                      <a:pt x="805" y="135"/>
                    </a:lnTo>
                    <a:lnTo>
                      <a:pt x="804" y="138"/>
                    </a:lnTo>
                    <a:lnTo>
                      <a:pt x="801" y="139"/>
                    </a:lnTo>
                    <a:lnTo>
                      <a:pt x="795" y="142"/>
                    </a:lnTo>
                    <a:lnTo>
                      <a:pt x="793" y="143"/>
                    </a:lnTo>
                    <a:lnTo>
                      <a:pt x="791" y="145"/>
                    </a:lnTo>
                    <a:lnTo>
                      <a:pt x="791" y="146"/>
                    </a:lnTo>
                    <a:lnTo>
                      <a:pt x="793" y="148"/>
                    </a:lnTo>
                    <a:lnTo>
                      <a:pt x="793" y="148"/>
                    </a:lnTo>
                    <a:lnTo>
                      <a:pt x="794" y="150"/>
                    </a:lnTo>
                    <a:lnTo>
                      <a:pt x="795" y="151"/>
                    </a:lnTo>
                    <a:lnTo>
                      <a:pt x="795" y="155"/>
                    </a:lnTo>
                    <a:lnTo>
                      <a:pt x="795" y="158"/>
                    </a:lnTo>
                    <a:lnTo>
                      <a:pt x="795" y="159"/>
                    </a:lnTo>
                    <a:lnTo>
                      <a:pt x="795" y="161"/>
                    </a:lnTo>
                    <a:lnTo>
                      <a:pt x="795" y="161"/>
                    </a:lnTo>
                    <a:lnTo>
                      <a:pt x="788" y="162"/>
                    </a:lnTo>
                    <a:lnTo>
                      <a:pt x="780" y="162"/>
                    </a:lnTo>
                    <a:lnTo>
                      <a:pt x="774" y="159"/>
                    </a:lnTo>
                    <a:lnTo>
                      <a:pt x="766" y="157"/>
                    </a:lnTo>
                    <a:lnTo>
                      <a:pt x="759" y="156"/>
                    </a:lnTo>
                    <a:lnTo>
                      <a:pt x="752" y="154"/>
                    </a:lnTo>
                    <a:lnTo>
                      <a:pt x="745" y="155"/>
                    </a:lnTo>
                    <a:lnTo>
                      <a:pt x="738" y="157"/>
                    </a:lnTo>
                    <a:lnTo>
                      <a:pt x="738" y="157"/>
                    </a:lnTo>
                    <a:lnTo>
                      <a:pt x="736" y="161"/>
                    </a:lnTo>
                    <a:lnTo>
                      <a:pt x="734" y="165"/>
                    </a:lnTo>
                    <a:lnTo>
                      <a:pt x="731" y="170"/>
                    </a:lnTo>
                    <a:lnTo>
                      <a:pt x="730" y="174"/>
                    </a:lnTo>
                    <a:lnTo>
                      <a:pt x="730" y="174"/>
                    </a:lnTo>
                    <a:lnTo>
                      <a:pt x="726" y="178"/>
                    </a:lnTo>
                    <a:lnTo>
                      <a:pt x="721" y="181"/>
                    </a:lnTo>
                    <a:lnTo>
                      <a:pt x="716" y="183"/>
                    </a:lnTo>
                    <a:lnTo>
                      <a:pt x="710" y="183"/>
                    </a:lnTo>
                    <a:lnTo>
                      <a:pt x="698" y="183"/>
                    </a:lnTo>
                    <a:lnTo>
                      <a:pt x="687" y="181"/>
                    </a:lnTo>
                    <a:lnTo>
                      <a:pt x="675" y="179"/>
                    </a:lnTo>
                    <a:lnTo>
                      <a:pt x="662" y="178"/>
                    </a:lnTo>
                    <a:lnTo>
                      <a:pt x="656" y="178"/>
                    </a:lnTo>
                    <a:lnTo>
                      <a:pt x="651" y="179"/>
                    </a:lnTo>
                    <a:lnTo>
                      <a:pt x="645" y="182"/>
                    </a:lnTo>
                    <a:lnTo>
                      <a:pt x="639" y="186"/>
                    </a:lnTo>
                    <a:lnTo>
                      <a:pt x="639" y="186"/>
                    </a:lnTo>
                    <a:lnTo>
                      <a:pt x="632" y="190"/>
                    </a:lnTo>
                    <a:lnTo>
                      <a:pt x="625" y="192"/>
                    </a:lnTo>
                    <a:lnTo>
                      <a:pt x="614" y="192"/>
                    </a:lnTo>
                    <a:lnTo>
                      <a:pt x="604" y="191"/>
                    </a:lnTo>
                    <a:lnTo>
                      <a:pt x="594" y="189"/>
                    </a:lnTo>
                    <a:lnTo>
                      <a:pt x="584" y="183"/>
                    </a:lnTo>
                    <a:lnTo>
                      <a:pt x="576" y="176"/>
                    </a:lnTo>
                    <a:lnTo>
                      <a:pt x="568" y="168"/>
                    </a:lnTo>
                    <a:lnTo>
                      <a:pt x="568" y="168"/>
                    </a:lnTo>
                    <a:lnTo>
                      <a:pt x="565" y="163"/>
                    </a:lnTo>
                    <a:lnTo>
                      <a:pt x="564" y="156"/>
                    </a:lnTo>
                    <a:lnTo>
                      <a:pt x="564" y="150"/>
                    </a:lnTo>
                    <a:lnTo>
                      <a:pt x="567" y="143"/>
                    </a:lnTo>
                    <a:lnTo>
                      <a:pt x="570" y="138"/>
                    </a:lnTo>
                    <a:lnTo>
                      <a:pt x="574" y="131"/>
                    </a:lnTo>
                    <a:lnTo>
                      <a:pt x="582" y="118"/>
                    </a:lnTo>
                    <a:lnTo>
                      <a:pt x="582" y="118"/>
                    </a:lnTo>
                    <a:lnTo>
                      <a:pt x="585" y="115"/>
                    </a:lnTo>
                    <a:lnTo>
                      <a:pt x="587" y="110"/>
                    </a:lnTo>
                    <a:lnTo>
                      <a:pt x="588" y="100"/>
                    </a:lnTo>
                    <a:lnTo>
                      <a:pt x="587" y="90"/>
                    </a:lnTo>
                    <a:lnTo>
                      <a:pt x="585" y="85"/>
                    </a:lnTo>
                    <a:lnTo>
                      <a:pt x="584" y="81"/>
                    </a:lnTo>
                    <a:lnTo>
                      <a:pt x="584" y="81"/>
                    </a:lnTo>
                    <a:lnTo>
                      <a:pt x="580" y="76"/>
                    </a:lnTo>
                    <a:lnTo>
                      <a:pt x="576" y="73"/>
                    </a:lnTo>
                    <a:lnTo>
                      <a:pt x="572" y="71"/>
                    </a:lnTo>
                    <a:lnTo>
                      <a:pt x="568" y="68"/>
                    </a:lnTo>
                    <a:lnTo>
                      <a:pt x="562" y="67"/>
                    </a:lnTo>
                    <a:lnTo>
                      <a:pt x="557" y="67"/>
                    </a:lnTo>
                    <a:lnTo>
                      <a:pt x="552" y="68"/>
                    </a:lnTo>
                    <a:lnTo>
                      <a:pt x="547" y="72"/>
                    </a:lnTo>
                    <a:lnTo>
                      <a:pt x="547" y="72"/>
                    </a:lnTo>
                    <a:lnTo>
                      <a:pt x="542" y="76"/>
                    </a:lnTo>
                    <a:lnTo>
                      <a:pt x="539" y="82"/>
                    </a:lnTo>
                    <a:lnTo>
                      <a:pt x="538" y="89"/>
                    </a:lnTo>
                    <a:lnTo>
                      <a:pt x="538" y="96"/>
                    </a:lnTo>
                    <a:lnTo>
                      <a:pt x="540" y="110"/>
                    </a:lnTo>
                    <a:lnTo>
                      <a:pt x="540" y="117"/>
                    </a:lnTo>
                    <a:lnTo>
                      <a:pt x="540" y="125"/>
                    </a:lnTo>
                    <a:lnTo>
                      <a:pt x="540" y="125"/>
                    </a:lnTo>
                    <a:lnTo>
                      <a:pt x="539" y="126"/>
                    </a:lnTo>
                    <a:lnTo>
                      <a:pt x="538" y="129"/>
                    </a:lnTo>
                    <a:lnTo>
                      <a:pt x="535" y="131"/>
                    </a:lnTo>
                    <a:lnTo>
                      <a:pt x="530" y="133"/>
                    </a:lnTo>
                    <a:lnTo>
                      <a:pt x="527" y="135"/>
                    </a:lnTo>
                    <a:lnTo>
                      <a:pt x="527" y="135"/>
                    </a:lnTo>
                    <a:lnTo>
                      <a:pt x="526" y="139"/>
                    </a:lnTo>
                    <a:lnTo>
                      <a:pt x="526" y="142"/>
                    </a:lnTo>
                    <a:lnTo>
                      <a:pt x="527" y="150"/>
                    </a:lnTo>
                    <a:lnTo>
                      <a:pt x="527" y="150"/>
                    </a:lnTo>
                    <a:lnTo>
                      <a:pt x="528" y="153"/>
                    </a:lnTo>
                    <a:lnTo>
                      <a:pt x="530" y="155"/>
                    </a:lnTo>
                    <a:lnTo>
                      <a:pt x="532" y="156"/>
                    </a:lnTo>
                    <a:lnTo>
                      <a:pt x="536" y="155"/>
                    </a:lnTo>
                    <a:lnTo>
                      <a:pt x="536" y="155"/>
                    </a:lnTo>
                    <a:lnTo>
                      <a:pt x="536" y="171"/>
                    </a:lnTo>
                    <a:lnTo>
                      <a:pt x="536" y="180"/>
                    </a:lnTo>
                    <a:lnTo>
                      <a:pt x="536" y="189"/>
                    </a:lnTo>
                    <a:lnTo>
                      <a:pt x="535" y="197"/>
                    </a:lnTo>
                    <a:lnTo>
                      <a:pt x="532" y="200"/>
                    </a:lnTo>
                    <a:lnTo>
                      <a:pt x="531" y="204"/>
                    </a:lnTo>
                    <a:lnTo>
                      <a:pt x="528" y="206"/>
                    </a:lnTo>
                    <a:lnTo>
                      <a:pt x="526" y="207"/>
                    </a:lnTo>
                    <a:lnTo>
                      <a:pt x="521" y="208"/>
                    </a:lnTo>
                    <a:lnTo>
                      <a:pt x="516" y="208"/>
                    </a:lnTo>
                    <a:lnTo>
                      <a:pt x="516" y="208"/>
                    </a:lnTo>
                    <a:lnTo>
                      <a:pt x="502" y="206"/>
                    </a:lnTo>
                    <a:lnTo>
                      <a:pt x="487" y="204"/>
                    </a:lnTo>
                    <a:lnTo>
                      <a:pt x="472" y="201"/>
                    </a:lnTo>
                    <a:lnTo>
                      <a:pt x="465" y="203"/>
                    </a:lnTo>
                    <a:lnTo>
                      <a:pt x="458" y="204"/>
                    </a:lnTo>
                    <a:lnTo>
                      <a:pt x="458" y="204"/>
                    </a:lnTo>
                    <a:lnTo>
                      <a:pt x="452" y="207"/>
                    </a:lnTo>
                    <a:lnTo>
                      <a:pt x="445" y="212"/>
                    </a:lnTo>
                    <a:lnTo>
                      <a:pt x="432" y="224"/>
                    </a:lnTo>
                    <a:lnTo>
                      <a:pt x="420" y="238"/>
                    </a:lnTo>
                    <a:lnTo>
                      <a:pt x="413" y="242"/>
                    </a:lnTo>
                    <a:lnTo>
                      <a:pt x="404" y="247"/>
                    </a:lnTo>
                    <a:lnTo>
                      <a:pt x="404" y="247"/>
                    </a:lnTo>
                    <a:lnTo>
                      <a:pt x="403" y="249"/>
                    </a:lnTo>
                    <a:lnTo>
                      <a:pt x="403" y="253"/>
                    </a:lnTo>
                    <a:lnTo>
                      <a:pt x="403" y="254"/>
                    </a:lnTo>
                    <a:lnTo>
                      <a:pt x="404" y="255"/>
                    </a:lnTo>
                    <a:lnTo>
                      <a:pt x="405" y="256"/>
                    </a:lnTo>
                    <a:lnTo>
                      <a:pt x="408" y="256"/>
                    </a:lnTo>
                    <a:lnTo>
                      <a:pt x="408" y="256"/>
                    </a:lnTo>
                    <a:lnTo>
                      <a:pt x="408" y="261"/>
                    </a:lnTo>
                    <a:lnTo>
                      <a:pt x="407" y="264"/>
                    </a:lnTo>
                    <a:lnTo>
                      <a:pt x="405" y="267"/>
                    </a:lnTo>
                    <a:lnTo>
                      <a:pt x="402" y="269"/>
                    </a:lnTo>
                    <a:lnTo>
                      <a:pt x="395" y="272"/>
                    </a:lnTo>
                    <a:lnTo>
                      <a:pt x="393" y="274"/>
                    </a:lnTo>
                    <a:lnTo>
                      <a:pt x="390" y="277"/>
                    </a:lnTo>
                    <a:lnTo>
                      <a:pt x="390" y="277"/>
                    </a:lnTo>
                    <a:lnTo>
                      <a:pt x="387" y="283"/>
                    </a:lnTo>
                    <a:lnTo>
                      <a:pt x="385" y="291"/>
                    </a:lnTo>
                    <a:lnTo>
                      <a:pt x="383" y="306"/>
                    </a:lnTo>
                    <a:lnTo>
                      <a:pt x="383" y="306"/>
                    </a:lnTo>
                    <a:lnTo>
                      <a:pt x="382" y="308"/>
                    </a:lnTo>
                    <a:lnTo>
                      <a:pt x="380" y="311"/>
                    </a:lnTo>
                    <a:lnTo>
                      <a:pt x="375" y="313"/>
                    </a:lnTo>
                    <a:lnTo>
                      <a:pt x="370" y="315"/>
                    </a:lnTo>
                    <a:lnTo>
                      <a:pt x="366" y="319"/>
                    </a:lnTo>
                    <a:lnTo>
                      <a:pt x="366" y="319"/>
                    </a:lnTo>
                    <a:lnTo>
                      <a:pt x="358" y="330"/>
                    </a:lnTo>
                    <a:lnTo>
                      <a:pt x="350" y="339"/>
                    </a:lnTo>
                    <a:lnTo>
                      <a:pt x="345" y="342"/>
                    </a:lnTo>
                    <a:lnTo>
                      <a:pt x="340" y="346"/>
                    </a:lnTo>
                    <a:lnTo>
                      <a:pt x="336" y="347"/>
                    </a:lnTo>
                    <a:lnTo>
                      <a:pt x="330" y="348"/>
                    </a:lnTo>
                    <a:lnTo>
                      <a:pt x="330" y="348"/>
                    </a:lnTo>
                    <a:lnTo>
                      <a:pt x="319" y="348"/>
                    </a:lnTo>
                    <a:lnTo>
                      <a:pt x="305" y="352"/>
                    </a:lnTo>
                    <a:lnTo>
                      <a:pt x="292" y="356"/>
                    </a:lnTo>
                    <a:lnTo>
                      <a:pt x="281" y="362"/>
                    </a:lnTo>
                    <a:lnTo>
                      <a:pt x="281" y="362"/>
                    </a:lnTo>
                    <a:lnTo>
                      <a:pt x="280" y="360"/>
                    </a:lnTo>
                    <a:lnTo>
                      <a:pt x="278" y="357"/>
                    </a:lnTo>
                    <a:lnTo>
                      <a:pt x="272" y="356"/>
                    </a:lnTo>
                    <a:lnTo>
                      <a:pt x="267" y="356"/>
                    </a:lnTo>
                    <a:lnTo>
                      <a:pt x="262" y="357"/>
                    </a:lnTo>
                    <a:lnTo>
                      <a:pt x="262" y="357"/>
                    </a:lnTo>
                    <a:lnTo>
                      <a:pt x="254" y="362"/>
                    </a:lnTo>
                    <a:lnTo>
                      <a:pt x="246" y="366"/>
                    </a:lnTo>
                    <a:lnTo>
                      <a:pt x="229" y="377"/>
                    </a:lnTo>
                    <a:lnTo>
                      <a:pt x="221" y="381"/>
                    </a:lnTo>
                    <a:lnTo>
                      <a:pt x="213" y="385"/>
                    </a:lnTo>
                    <a:lnTo>
                      <a:pt x="204" y="387"/>
                    </a:lnTo>
                    <a:lnTo>
                      <a:pt x="193" y="387"/>
                    </a:lnTo>
                    <a:lnTo>
                      <a:pt x="193" y="387"/>
                    </a:lnTo>
                    <a:lnTo>
                      <a:pt x="199" y="394"/>
                    </a:lnTo>
                    <a:lnTo>
                      <a:pt x="205" y="397"/>
                    </a:lnTo>
                    <a:lnTo>
                      <a:pt x="212" y="399"/>
                    </a:lnTo>
                    <a:lnTo>
                      <a:pt x="219" y="402"/>
                    </a:lnTo>
                    <a:lnTo>
                      <a:pt x="233" y="404"/>
                    </a:lnTo>
                    <a:lnTo>
                      <a:pt x="240" y="406"/>
                    </a:lnTo>
                    <a:lnTo>
                      <a:pt x="246" y="410"/>
                    </a:lnTo>
                    <a:lnTo>
                      <a:pt x="246" y="410"/>
                    </a:lnTo>
                    <a:lnTo>
                      <a:pt x="250" y="414"/>
                    </a:lnTo>
                    <a:lnTo>
                      <a:pt x="253" y="420"/>
                    </a:lnTo>
                    <a:lnTo>
                      <a:pt x="253" y="426"/>
                    </a:lnTo>
                    <a:lnTo>
                      <a:pt x="253" y="432"/>
                    </a:lnTo>
                    <a:lnTo>
                      <a:pt x="252" y="445"/>
                    </a:lnTo>
                    <a:lnTo>
                      <a:pt x="252" y="452"/>
                    </a:lnTo>
                    <a:lnTo>
                      <a:pt x="254" y="457"/>
                    </a:lnTo>
                    <a:lnTo>
                      <a:pt x="254" y="457"/>
                    </a:lnTo>
                    <a:lnTo>
                      <a:pt x="255" y="458"/>
                    </a:lnTo>
                    <a:lnTo>
                      <a:pt x="257" y="460"/>
                    </a:lnTo>
                    <a:lnTo>
                      <a:pt x="262" y="462"/>
                    </a:lnTo>
                    <a:lnTo>
                      <a:pt x="267" y="464"/>
                    </a:lnTo>
                    <a:lnTo>
                      <a:pt x="270" y="465"/>
                    </a:lnTo>
                    <a:lnTo>
                      <a:pt x="271" y="468"/>
                    </a:lnTo>
                    <a:lnTo>
                      <a:pt x="271" y="468"/>
                    </a:lnTo>
                    <a:lnTo>
                      <a:pt x="272" y="473"/>
                    </a:lnTo>
                    <a:lnTo>
                      <a:pt x="271" y="479"/>
                    </a:lnTo>
                    <a:lnTo>
                      <a:pt x="267" y="489"/>
                    </a:lnTo>
                    <a:lnTo>
                      <a:pt x="264" y="498"/>
                    </a:lnTo>
                    <a:lnTo>
                      <a:pt x="263" y="503"/>
                    </a:lnTo>
                    <a:lnTo>
                      <a:pt x="264" y="507"/>
                    </a:lnTo>
                    <a:lnTo>
                      <a:pt x="264" y="507"/>
                    </a:lnTo>
                    <a:lnTo>
                      <a:pt x="270" y="517"/>
                    </a:lnTo>
                    <a:lnTo>
                      <a:pt x="273" y="526"/>
                    </a:lnTo>
                    <a:lnTo>
                      <a:pt x="274" y="530"/>
                    </a:lnTo>
                    <a:lnTo>
                      <a:pt x="274" y="535"/>
                    </a:lnTo>
                    <a:lnTo>
                      <a:pt x="273" y="538"/>
                    </a:lnTo>
                    <a:lnTo>
                      <a:pt x="271" y="543"/>
                    </a:lnTo>
                    <a:lnTo>
                      <a:pt x="271" y="543"/>
                    </a:lnTo>
                    <a:lnTo>
                      <a:pt x="264" y="548"/>
                    </a:lnTo>
                    <a:lnTo>
                      <a:pt x="256" y="552"/>
                    </a:lnTo>
                    <a:lnTo>
                      <a:pt x="247" y="554"/>
                    </a:lnTo>
                    <a:lnTo>
                      <a:pt x="242" y="554"/>
                    </a:lnTo>
                    <a:lnTo>
                      <a:pt x="238" y="553"/>
                    </a:lnTo>
                    <a:lnTo>
                      <a:pt x="238" y="553"/>
                    </a:lnTo>
                    <a:lnTo>
                      <a:pt x="233" y="552"/>
                    </a:lnTo>
                    <a:lnTo>
                      <a:pt x="229" y="548"/>
                    </a:lnTo>
                    <a:lnTo>
                      <a:pt x="221" y="543"/>
                    </a:lnTo>
                    <a:lnTo>
                      <a:pt x="214" y="536"/>
                    </a:lnTo>
                    <a:lnTo>
                      <a:pt x="207" y="531"/>
                    </a:lnTo>
                    <a:lnTo>
                      <a:pt x="207" y="531"/>
                    </a:lnTo>
                    <a:lnTo>
                      <a:pt x="193" y="524"/>
                    </a:lnTo>
                    <a:lnTo>
                      <a:pt x="179" y="519"/>
                    </a:lnTo>
                    <a:lnTo>
                      <a:pt x="172" y="517"/>
                    </a:lnTo>
                    <a:lnTo>
                      <a:pt x="164" y="517"/>
                    </a:lnTo>
                    <a:lnTo>
                      <a:pt x="157" y="518"/>
                    </a:lnTo>
                    <a:lnTo>
                      <a:pt x="150" y="520"/>
                    </a:lnTo>
                    <a:lnTo>
                      <a:pt x="150" y="520"/>
                    </a:lnTo>
                    <a:lnTo>
                      <a:pt x="141" y="527"/>
                    </a:lnTo>
                    <a:lnTo>
                      <a:pt x="133" y="536"/>
                    </a:lnTo>
                    <a:lnTo>
                      <a:pt x="126" y="546"/>
                    </a:lnTo>
                    <a:lnTo>
                      <a:pt x="122" y="557"/>
                    </a:lnTo>
                    <a:lnTo>
                      <a:pt x="122" y="557"/>
                    </a:lnTo>
                    <a:lnTo>
                      <a:pt x="120" y="561"/>
                    </a:lnTo>
                    <a:lnTo>
                      <a:pt x="117" y="564"/>
                    </a:lnTo>
                    <a:lnTo>
                      <a:pt x="108" y="570"/>
                    </a:lnTo>
                    <a:lnTo>
                      <a:pt x="100" y="576"/>
                    </a:lnTo>
                    <a:lnTo>
                      <a:pt x="93" y="581"/>
                    </a:lnTo>
                    <a:lnTo>
                      <a:pt x="93" y="581"/>
                    </a:lnTo>
                    <a:lnTo>
                      <a:pt x="91" y="586"/>
                    </a:lnTo>
                    <a:lnTo>
                      <a:pt x="90" y="592"/>
                    </a:lnTo>
                    <a:lnTo>
                      <a:pt x="91" y="598"/>
                    </a:lnTo>
                    <a:lnTo>
                      <a:pt x="93" y="605"/>
                    </a:lnTo>
                    <a:lnTo>
                      <a:pt x="96" y="612"/>
                    </a:lnTo>
                    <a:lnTo>
                      <a:pt x="100" y="618"/>
                    </a:lnTo>
                    <a:lnTo>
                      <a:pt x="109" y="630"/>
                    </a:lnTo>
                    <a:lnTo>
                      <a:pt x="109" y="630"/>
                    </a:lnTo>
                    <a:lnTo>
                      <a:pt x="114" y="636"/>
                    </a:lnTo>
                    <a:lnTo>
                      <a:pt x="116" y="643"/>
                    </a:lnTo>
                    <a:lnTo>
                      <a:pt x="117" y="650"/>
                    </a:lnTo>
                    <a:lnTo>
                      <a:pt x="118" y="658"/>
                    </a:lnTo>
                    <a:lnTo>
                      <a:pt x="117" y="671"/>
                    </a:lnTo>
                    <a:lnTo>
                      <a:pt x="115" y="684"/>
                    </a:lnTo>
                    <a:lnTo>
                      <a:pt x="115" y="684"/>
                    </a:lnTo>
                    <a:lnTo>
                      <a:pt x="114" y="687"/>
                    </a:lnTo>
                    <a:lnTo>
                      <a:pt x="112" y="692"/>
                    </a:lnTo>
                    <a:lnTo>
                      <a:pt x="106" y="698"/>
                    </a:lnTo>
                    <a:lnTo>
                      <a:pt x="99" y="704"/>
                    </a:lnTo>
                    <a:lnTo>
                      <a:pt x="91" y="709"/>
                    </a:lnTo>
                    <a:lnTo>
                      <a:pt x="73" y="720"/>
                    </a:lnTo>
                    <a:lnTo>
                      <a:pt x="65" y="726"/>
                    </a:lnTo>
                    <a:lnTo>
                      <a:pt x="58" y="733"/>
                    </a:lnTo>
                    <a:lnTo>
                      <a:pt x="58" y="733"/>
                    </a:lnTo>
                    <a:lnTo>
                      <a:pt x="66" y="735"/>
                    </a:lnTo>
                    <a:lnTo>
                      <a:pt x="66" y="735"/>
                    </a:lnTo>
                    <a:lnTo>
                      <a:pt x="56" y="735"/>
                    </a:lnTo>
                    <a:lnTo>
                      <a:pt x="56" y="735"/>
                    </a:lnTo>
                    <a:lnTo>
                      <a:pt x="58" y="733"/>
                    </a:lnTo>
                    <a:lnTo>
                      <a:pt x="58" y="733"/>
                    </a:lnTo>
                    <a:lnTo>
                      <a:pt x="43" y="727"/>
                    </a:lnTo>
                    <a:lnTo>
                      <a:pt x="30" y="721"/>
                    </a:lnTo>
                    <a:lnTo>
                      <a:pt x="23" y="720"/>
                    </a:lnTo>
                    <a:lnTo>
                      <a:pt x="17" y="719"/>
                    </a:lnTo>
                    <a:lnTo>
                      <a:pt x="10" y="720"/>
                    </a:lnTo>
                    <a:lnTo>
                      <a:pt x="5" y="723"/>
                    </a:lnTo>
                    <a:lnTo>
                      <a:pt x="5" y="723"/>
                    </a:lnTo>
                    <a:lnTo>
                      <a:pt x="2" y="725"/>
                    </a:lnTo>
                    <a:lnTo>
                      <a:pt x="1" y="728"/>
                    </a:lnTo>
                    <a:lnTo>
                      <a:pt x="0" y="733"/>
                    </a:lnTo>
                    <a:lnTo>
                      <a:pt x="0" y="737"/>
                    </a:lnTo>
                    <a:lnTo>
                      <a:pt x="0" y="742"/>
                    </a:lnTo>
                    <a:lnTo>
                      <a:pt x="2" y="746"/>
                    </a:lnTo>
                    <a:lnTo>
                      <a:pt x="5" y="751"/>
                    </a:lnTo>
                    <a:lnTo>
                      <a:pt x="8" y="754"/>
                    </a:lnTo>
                    <a:lnTo>
                      <a:pt x="8" y="754"/>
                    </a:lnTo>
                    <a:lnTo>
                      <a:pt x="16" y="758"/>
                    </a:lnTo>
                    <a:lnTo>
                      <a:pt x="24" y="759"/>
                    </a:lnTo>
                    <a:lnTo>
                      <a:pt x="32" y="759"/>
                    </a:lnTo>
                    <a:lnTo>
                      <a:pt x="40" y="758"/>
                    </a:lnTo>
                    <a:lnTo>
                      <a:pt x="48" y="755"/>
                    </a:lnTo>
                    <a:lnTo>
                      <a:pt x="56" y="752"/>
                    </a:lnTo>
                    <a:lnTo>
                      <a:pt x="73" y="744"/>
                    </a:lnTo>
                    <a:lnTo>
                      <a:pt x="73" y="744"/>
                    </a:lnTo>
                    <a:lnTo>
                      <a:pt x="76" y="743"/>
                    </a:lnTo>
                    <a:lnTo>
                      <a:pt x="80" y="742"/>
                    </a:lnTo>
                    <a:lnTo>
                      <a:pt x="84" y="742"/>
                    </a:lnTo>
                    <a:lnTo>
                      <a:pt x="88" y="743"/>
                    </a:lnTo>
                    <a:lnTo>
                      <a:pt x="96" y="747"/>
                    </a:lnTo>
                    <a:lnTo>
                      <a:pt x="103" y="752"/>
                    </a:lnTo>
                    <a:lnTo>
                      <a:pt x="110" y="758"/>
                    </a:lnTo>
                    <a:lnTo>
                      <a:pt x="118" y="762"/>
                    </a:lnTo>
                    <a:lnTo>
                      <a:pt x="126" y="767"/>
                    </a:lnTo>
                    <a:lnTo>
                      <a:pt x="130" y="768"/>
                    </a:lnTo>
                    <a:lnTo>
                      <a:pt x="134" y="768"/>
                    </a:lnTo>
                    <a:lnTo>
                      <a:pt x="134" y="768"/>
                    </a:lnTo>
                    <a:lnTo>
                      <a:pt x="149" y="768"/>
                    </a:lnTo>
                    <a:lnTo>
                      <a:pt x="164" y="770"/>
                    </a:lnTo>
                    <a:lnTo>
                      <a:pt x="179" y="772"/>
                    </a:lnTo>
                    <a:lnTo>
                      <a:pt x="193" y="774"/>
                    </a:lnTo>
                    <a:lnTo>
                      <a:pt x="193" y="774"/>
                    </a:lnTo>
                    <a:lnTo>
                      <a:pt x="211" y="772"/>
                    </a:lnTo>
                    <a:lnTo>
                      <a:pt x="228" y="770"/>
                    </a:lnTo>
                    <a:lnTo>
                      <a:pt x="245" y="766"/>
                    </a:lnTo>
                    <a:lnTo>
                      <a:pt x="254" y="763"/>
                    </a:lnTo>
                    <a:lnTo>
                      <a:pt x="262" y="759"/>
                    </a:lnTo>
                    <a:lnTo>
                      <a:pt x="262" y="759"/>
                    </a:lnTo>
                    <a:lnTo>
                      <a:pt x="278" y="750"/>
                    </a:lnTo>
                    <a:lnTo>
                      <a:pt x="284" y="744"/>
                    </a:lnTo>
                    <a:lnTo>
                      <a:pt x="289" y="738"/>
                    </a:lnTo>
                    <a:lnTo>
                      <a:pt x="294" y="733"/>
                    </a:lnTo>
                    <a:lnTo>
                      <a:pt x="296" y="725"/>
                    </a:lnTo>
                    <a:lnTo>
                      <a:pt x="298" y="716"/>
                    </a:lnTo>
                    <a:lnTo>
                      <a:pt x="298" y="705"/>
                    </a:lnTo>
                    <a:lnTo>
                      <a:pt x="298" y="705"/>
                    </a:lnTo>
                    <a:lnTo>
                      <a:pt x="299" y="702"/>
                    </a:lnTo>
                    <a:lnTo>
                      <a:pt x="300" y="698"/>
                    </a:lnTo>
                    <a:lnTo>
                      <a:pt x="303" y="696"/>
                    </a:lnTo>
                    <a:lnTo>
                      <a:pt x="305" y="694"/>
                    </a:lnTo>
                    <a:lnTo>
                      <a:pt x="312" y="691"/>
                    </a:lnTo>
                    <a:lnTo>
                      <a:pt x="320" y="687"/>
                    </a:lnTo>
                    <a:lnTo>
                      <a:pt x="320" y="687"/>
                    </a:lnTo>
                    <a:lnTo>
                      <a:pt x="328" y="684"/>
                    </a:lnTo>
                    <a:lnTo>
                      <a:pt x="333" y="679"/>
                    </a:lnTo>
                    <a:lnTo>
                      <a:pt x="338" y="672"/>
                    </a:lnTo>
                    <a:lnTo>
                      <a:pt x="341" y="665"/>
                    </a:lnTo>
                    <a:lnTo>
                      <a:pt x="344" y="656"/>
                    </a:lnTo>
                    <a:lnTo>
                      <a:pt x="345" y="648"/>
                    </a:lnTo>
                    <a:lnTo>
                      <a:pt x="348" y="630"/>
                    </a:lnTo>
                    <a:lnTo>
                      <a:pt x="348" y="630"/>
                    </a:lnTo>
                    <a:lnTo>
                      <a:pt x="350" y="625"/>
                    </a:lnTo>
                    <a:lnTo>
                      <a:pt x="354" y="621"/>
                    </a:lnTo>
                    <a:lnTo>
                      <a:pt x="358" y="619"/>
                    </a:lnTo>
                    <a:lnTo>
                      <a:pt x="364" y="617"/>
                    </a:lnTo>
                    <a:lnTo>
                      <a:pt x="377" y="613"/>
                    </a:lnTo>
                    <a:lnTo>
                      <a:pt x="382" y="611"/>
                    </a:lnTo>
                    <a:lnTo>
                      <a:pt x="388" y="607"/>
                    </a:lnTo>
                    <a:lnTo>
                      <a:pt x="388" y="607"/>
                    </a:lnTo>
                    <a:lnTo>
                      <a:pt x="390" y="604"/>
                    </a:lnTo>
                    <a:lnTo>
                      <a:pt x="393" y="602"/>
                    </a:lnTo>
                    <a:lnTo>
                      <a:pt x="394" y="594"/>
                    </a:lnTo>
                    <a:lnTo>
                      <a:pt x="394" y="587"/>
                    </a:lnTo>
                    <a:lnTo>
                      <a:pt x="393" y="579"/>
                    </a:lnTo>
                    <a:lnTo>
                      <a:pt x="391" y="571"/>
                    </a:lnTo>
                    <a:lnTo>
                      <a:pt x="391" y="563"/>
                    </a:lnTo>
                    <a:lnTo>
                      <a:pt x="393" y="556"/>
                    </a:lnTo>
                    <a:lnTo>
                      <a:pt x="394" y="553"/>
                    </a:lnTo>
                    <a:lnTo>
                      <a:pt x="396" y="551"/>
                    </a:lnTo>
                    <a:lnTo>
                      <a:pt x="396" y="551"/>
                    </a:lnTo>
                    <a:lnTo>
                      <a:pt x="400" y="546"/>
                    </a:lnTo>
                    <a:lnTo>
                      <a:pt x="405" y="543"/>
                    </a:lnTo>
                    <a:lnTo>
                      <a:pt x="411" y="540"/>
                    </a:lnTo>
                    <a:lnTo>
                      <a:pt x="415" y="538"/>
                    </a:lnTo>
                    <a:lnTo>
                      <a:pt x="427" y="537"/>
                    </a:lnTo>
                    <a:lnTo>
                      <a:pt x="438" y="538"/>
                    </a:lnTo>
                    <a:lnTo>
                      <a:pt x="460" y="540"/>
                    </a:lnTo>
                    <a:lnTo>
                      <a:pt x="470" y="540"/>
                    </a:lnTo>
                    <a:lnTo>
                      <a:pt x="474" y="539"/>
                    </a:lnTo>
                    <a:lnTo>
                      <a:pt x="479" y="538"/>
                    </a:lnTo>
                    <a:lnTo>
                      <a:pt x="479" y="538"/>
                    </a:lnTo>
                    <a:lnTo>
                      <a:pt x="491" y="531"/>
                    </a:lnTo>
                    <a:lnTo>
                      <a:pt x="504" y="527"/>
                    </a:lnTo>
                    <a:lnTo>
                      <a:pt x="516" y="522"/>
                    </a:lnTo>
                    <a:lnTo>
                      <a:pt x="529" y="519"/>
                    </a:lnTo>
                    <a:lnTo>
                      <a:pt x="542" y="517"/>
                    </a:lnTo>
                    <a:lnTo>
                      <a:pt x="555" y="517"/>
                    </a:lnTo>
                    <a:lnTo>
                      <a:pt x="567" y="518"/>
                    </a:lnTo>
                    <a:lnTo>
                      <a:pt x="579" y="521"/>
                    </a:lnTo>
                    <a:lnTo>
                      <a:pt x="579" y="521"/>
                    </a:lnTo>
                    <a:lnTo>
                      <a:pt x="580" y="522"/>
                    </a:lnTo>
                    <a:lnTo>
                      <a:pt x="580" y="526"/>
                    </a:lnTo>
                    <a:lnTo>
                      <a:pt x="580" y="532"/>
                    </a:lnTo>
                    <a:lnTo>
                      <a:pt x="580" y="542"/>
                    </a:lnTo>
                    <a:lnTo>
                      <a:pt x="580" y="544"/>
                    </a:lnTo>
                    <a:lnTo>
                      <a:pt x="581" y="546"/>
                    </a:lnTo>
                    <a:lnTo>
                      <a:pt x="581" y="546"/>
                    </a:lnTo>
                    <a:lnTo>
                      <a:pt x="589" y="552"/>
                    </a:lnTo>
                    <a:lnTo>
                      <a:pt x="595" y="557"/>
                    </a:lnTo>
                    <a:lnTo>
                      <a:pt x="601" y="563"/>
                    </a:lnTo>
                    <a:lnTo>
                      <a:pt x="605" y="570"/>
                    </a:lnTo>
                    <a:lnTo>
                      <a:pt x="611" y="584"/>
                    </a:lnTo>
                    <a:lnTo>
                      <a:pt x="615" y="597"/>
                    </a:lnTo>
                    <a:lnTo>
                      <a:pt x="620" y="612"/>
                    </a:lnTo>
                    <a:lnTo>
                      <a:pt x="623" y="626"/>
                    </a:lnTo>
                    <a:lnTo>
                      <a:pt x="629" y="638"/>
                    </a:lnTo>
                    <a:lnTo>
                      <a:pt x="634" y="645"/>
                    </a:lnTo>
                    <a:lnTo>
                      <a:pt x="638" y="651"/>
                    </a:lnTo>
                    <a:lnTo>
                      <a:pt x="638" y="651"/>
                    </a:lnTo>
                    <a:lnTo>
                      <a:pt x="640" y="653"/>
                    </a:lnTo>
                    <a:lnTo>
                      <a:pt x="644" y="654"/>
                    </a:lnTo>
                    <a:lnTo>
                      <a:pt x="650" y="654"/>
                    </a:lnTo>
                    <a:lnTo>
                      <a:pt x="658" y="653"/>
                    </a:lnTo>
                    <a:lnTo>
                      <a:pt x="667" y="651"/>
                    </a:lnTo>
                    <a:lnTo>
                      <a:pt x="685" y="642"/>
                    </a:lnTo>
                    <a:lnTo>
                      <a:pt x="694" y="638"/>
                    </a:lnTo>
                    <a:lnTo>
                      <a:pt x="703" y="635"/>
                    </a:lnTo>
                    <a:lnTo>
                      <a:pt x="703" y="635"/>
                    </a:lnTo>
                    <a:lnTo>
                      <a:pt x="709" y="635"/>
                    </a:lnTo>
                    <a:lnTo>
                      <a:pt x="714" y="636"/>
                    </a:lnTo>
                    <a:lnTo>
                      <a:pt x="719" y="638"/>
                    </a:lnTo>
                    <a:lnTo>
                      <a:pt x="723" y="643"/>
                    </a:lnTo>
                    <a:lnTo>
                      <a:pt x="727" y="647"/>
                    </a:lnTo>
                    <a:lnTo>
                      <a:pt x="728" y="653"/>
                    </a:lnTo>
                    <a:lnTo>
                      <a:pt x="728" y="659"/>
                    </a:lnTo>
                    <a:lnTo>
                      <a:pt x="727" y="664"/>
                    </a:lnTo>
                    <a:lnTo>
                      <a:pt x="727" y="664"/>
                    </a:lnTo>
                    <a:lnTo>
                      <a:pt x="725" y="667"/>
                    </a:lnTo>
                    <a:lnTo>
                      <a:pt x="722" y="670"/>
                    </a:lnTo>
                    <a:lnTo>
                      <a:pt x="720" y="672"/>
                    </a:lnTo>
                    <a:lnTo>
                      <a:pt x="718" y="675"/>
                    </a:lnTo>
                    <a:lnTo>
                      <a:pt x="718" y="675"/>
                    </a:lnTo>
                    <a:lnTo>
                      <a:pt x="718" y="681"/>
                    </a:lnTo>
                    <a:lnTo>
                      <a:pt x="720" y="687"/>
                    </a:lnTo>
                    <a:lnTo>
                      <a:pt x="722" y="692"/>
                    </a:lnTo>
                    <a:lnTo>
                      <a:pt x="726" y="695"/>
                    </a:lnTo>
                    <a:lnTo>
                      <a:pt x="730" y="696"/>
                    </a:lnTo>
                    <a:lnTo>
                      <a:pt x="735" y="697"/>
                    </a:lnTo>
                    <a:lnTo>
                      <a:pt x="741" y="695"/>
                    </a:lnTo>
                    <a:lnTo>
                      <a:pt x="745" y="693"/>
                    </a:lnTo>
                    <a:lnTo>
                      <a:pt x="745" y="693"/>
                    </a:lnTo>
                    <a:lnTo>
                      <a:pt x="758" y="683"/>
                    </a:lnTo>
                    <a:lnTo>
                      <a:pt x="770" y="673"/>
                    </a:lnTo>
                    <a:lnTo>
                      <a:pt x="783" y="664"/>
                    </a:lnTo>
                    <a:lnTo>
                      <a:pt x="788" y="659"/>
                    </a:lnTo>
                    <a:lnTo>
                      <a:pt x="794" y="653"/>
                    </a:lnTo>
                    <a:lnTo>
                      <a:pt x="794" y="653"/>
                    </a:lnTo>
                    <a:lnTo>
                      <a:pt x="794" y="652"/>
                    </a:lnTo>
                    <a:lnTo>
                      <a:pt x="794" y="650"/>
                    </a:lnTo>
                    <a:lnTo>
                      <a:pt x="792" y="645"/>
                    </a:lnTo>
                    <a:lnTo>
                      <a:pt x="786" y="635"/>
                    </a:lnTo>
                    <a:lnTo>
                      <a:pt x="786" y="635"/>
                    </a:lnTo>
                    <a:lnTo>
                      <a:pt x="780" y="636"/>
                    </a:lnTo>
                    <a:lnTo>
                      <a:pt x="776" y="636"/>
                    </a:lnTo>
                    <a:lnTo>
                      <a:pt x="772" y="635"/>
                    </a:lnTo>
                    <a:lnTo>
                      <a:pt x="768" y="633"/>
                    </a:lnTo>
                    <a:lnTo>
                      <a:pt x="760" y="626"/>
                    </a:lnTo>
                    <a:lnTo>
                      <a:pt x="756" y="623"/>
                    </a:lnTo>
                    <a:lnTo>
                      <a:pt x="753" y="621"/>
                    </a:lnTo>
                    <a:lnTo>
                      <a:pt x="753" y="621"/>
                    </a:lnTo>
                    <a:lnTo>
                      <a:pt x="750" y="619"/>
                    </a:lnTo>
                    <a:lnTo>
                      <a:pt x="747" y="615"/>
                    </a:lnTo>
                    <a:lnTo>
                      <a:pt x="746" y="611"/>
                    </a:lnTo>
                    <a:lnTo>
                      <a:pt x="746" y="606"/>
                    </a:lnTo>
                    <a:lnTo>
                      <a:pt x="746" y="595"/>
                    </a:lnTo>
                    <a:lnTo>
                      <a:pt x="746" y="584"/>
                    </a:lnTo>
                    <a:lnTo>
                      <a:pt x="746" y="584"/>
                    </a:lnTo>
                    <a:lnTo>
                      <a:pt x="738" y="584"/>
                    </a:lnTo>
                    <a:lnTo>
                      <a:pt x="731" y="584"/>
                    </a:lnTo>
                    <a:lnTo>
                      <a:pt x="725" y="581"/>
                    </a:lnTo>
                    <a:lnTo>
                      <a:pt x="719" y="578"/>
                    </a:lnTo>
                    <a:lnTo>
                      <a:pt x="714" y="575"/>
                    </a:lnTo>
                    <a:lnTo>
                      <a:pt x="710" y="570"/>
                    </a:lnTo>
                    <a:lnTo>
                      <a:pt x="702" y="559"/>
                    </a:lnTo>
                    <a:lnTo>
                      <a:pt x="687" y="535"/>
                    </a:lnTo>
                    <a:lnTo>
                      <a:pt x="678" y="524"/>
                    </a:lnTo>
                    <a:lnTo>
                      <a:pt x="673" y="520"/>
                    </a:lnTo>
                    <a:lnTo>
                      <a:pt x="667" y="515"/>
                    </a:lnTo>
                    <a:lnTo>
                      <a:pt x="667" y="515"/>
                    </a:lnTo>
                    <a:lnTo>
                      <a:pt x="652" y="507"/>
                    </a:lnTo>
                    <a:lnTo>
                      <a:pt x="645" y="503"/>
                    </a:lnTo>
                    <a:lnTo>
                      <a:pt x="643" y="501"/>
                    </a:lnTo>
                    <a:lnTo>
                      <a:pt x="640" y="497"/>
                    </a:lnTo>
                    <a:lnTo>
                      <a:pt x="640" y="497"/>
                    </a:lnTo>
                    <a:lnTo>
                      <a:pt x="638" y="489"/>
                    </a:lnTo>
                    <a:lnTo>
                      <a:pt x="637" y="480"/>
                    </a:lnTo>
                    <a:lnTo>
                      <a:pt x="638" y="471"/>
                    </a:lnTo>
                    <a:lnTo>
                      <a:pt x="639" y="468"/>
                    </a:lnTo>
                    <a:lnTo>
                      <a:pt x="640" y="465"/>
                    </a:lnTo>
                    <a:lnTo>
                      <a:pt x="640" y="465"/>
                    </a:lnTo>
                    <a:lnTo>
                      <a:pt x="645" y="462"/>
                    </a:lnTo>
                    <a:lnTo>
                      <a:pt x="650" y="462"/>
                    </a:lnTo>
                    <a:lnTo>
                      <a:pt x="654" y="462"/>
                    </a:lnTo>
                    <a:lnTo>
                      <a:pt x="660" y="464"/>
                    </a:lnTo>
                    <a:lnTo>
                      <a:pt x="664" y="466"/>
                    </a:lnTo>
                    <a:lnTo>
                      <a:pt x="669" y="470"/>
                    </a:lnTo>
                    <a:lnTo>
                      <a:pt x="677" y="479"/>
                    </a:lnTo>
                    <a:lnTo>
                      <a:pt x="677" y="479"/>
                    </a:lnTo>
                    <a:lnTo>
                      <a:pt x="684" y="487"/>
                    </a:lnTo>
                    <a:lnTo>
                      <a:pt x="692" y="495"/>
                    </a:lnTo>
                    <a:lnTo>
                      <a:pt x="706" y="509"/>
                    </a:lnTo>
                    <a:lnTo>
                      <a:pt x="720" y="521"/>
                    </a:lnTo>
                    <a:lnTo>
                      <a:pt x="728" y="528"/>
                    </a:lnTo>
                    <a:lnTo>
                      <a:pt x="735" y="536"/>
                    </a:lnTo>
                    <a:lnTo>
                      <a:pt x="735" y="536"/>
                    </a:lnTo>
                    <a:lnTo>
                      <a:pt x="739" y="540"/>
                    </a:lnTo>
                    <a:lnTo>
                      <a:pt x="744" y="547"/>
                    </a:lnTo>
                    <a:lnTo>
                      <a:pt x="746" y="551"/>
                    </a:lnTo>
                    <a:lnTo>
                      <a:pt x="747" y="555"/>
                    </a:lnTo>
                    <a:lnTo>
                      <a:pt x="747" y="559"/>
                    </a:lnTo>
                    <a:lnTo>
                      <a:pt x="746" y="563"/>
                    </a:lnTo>
                    <a:lnTo>
                      <a:pt x="746" y="563"/>
                    </a:lnTo>
                    <a:lnTo>
                      <a:pt x="759" y="567"/>
                    </a:lnTo>
                    <a:lnTo>
                      <a:pt x="770" y="572"/>
                    </a:lnTo>
                    <a:lnTo>
                      <a:pt x="779" y="579"/>
                    </a:lnTo>
                    <a:lnTo>
                      <a:pt x="788" y="587"/>
                    </a:lnTo>
                    <a:lnTo>
                      <a:pt x="796" y="596"/>
                    </a:lnTo>
                    <a:lnTo>
                      <a:pt x="804" y="605"/>
                    </a:lnTo>
                    <a:lnTo>
                      <a:pt x="819" y="626"/>
                    </a:lnTo>
                    <a:lnTo>
                      <a:pt x="819" y="626"/>
                    </a:lnTo>
                    <a:lnTo>
                      <a:pt x="824" y="631"/>
                    </a:lnTo>
                    <a:lnTo>
                      <a:pt x="827" y="638"/>
                    </a:lnTo>
                    <a:lnTo>
                      <a:pt x="829" y="646"/>
                    </a:lnTo>
                    <a:lnTo>
                      <a:pt x="830" y="653"/>
                    </a:lnTo>
                    <a:lnTo>
                      <a:pt x="830" y="661"/>
                    </a:lnTo>
                    <a:lnTo>
                      <a:pt x="829" y="669"/>
                    </a:lnTo>
                    <a:lnTo>
                      <a:pt x="828" y="677"/>
                    </a:lnTo>
                    <a:lnTo>
                      <a:pt x="825" y="685"/>
                    </a:lnTo>
                    <a:lnTo>
                      <a:pt x="825" y="685"/>
                    </a:lnTo>
                    <a:lnTo>
                      <a:pt x="832" y="686"/>
                    </a:lnTo>
                    <a:lnTo>
                      <a:pt x="836" y="688"/>
                    </a:lnTo>
                    <a:lnTo>
                      <a:pt x="839" y="691"/>
                    </a:lnTo>
                    <a:lnTo>
                      <a:pt x="842" y="694"/>
                    </a:lnTo>
                    <a:lnTo>
                      <a:pt x="844" y="697"/>
                    </a:lnTo>
                    <a:lnTo>
                      <a:pt x="845" y="702"/>
                    </a:lnTo>
                    <a:lnTo>
                      <a:pt x="847" y="711"/>
                    </a:lnTo>
                    <a:lnTo>
                      <a:pt x="847" y="720"/>
                    </a:lnTo>
                    <a:lnTo>
                      <a:pt x="849" y="728"/>
                    </a:lnTo>
                    <a:lnTo>
                      <a:pt x="850" y="733"/>
                    </a:lnTo>
                    <a:lnTo>
                      <a:pt x="851" y="736"/>
                    </a:lnTo>
                    <a:lnTo>
                      <a:pt x="853" y="738"/>
                    </a:lnTo>
                    <a:lnTo>
                      <a:pt x="857" y="741"/>
                    </a:lnTo>
                    <a:lnTo>
                      <a:pt x="857" y="741"/>
                    </a:lnTo>
                    <a:lnTo>
                      <a:pt x="862" y="743"/>
                    </a:lnTo>
                    <a:lnTo>
                      <a:pt x="870" y="745"/>
                    </a:lnTo>
                    <a:lnTo>
                      <a:pt x="877" y="746"/>
                    </a:lnTo>
                    <a:lnTo>
                      <a:pt x="885" y="747"/>
                    </a:lnTo>
                    <a:lnTo>
                      <a:pt x="902" y="746"/>
                    </a:lnTo>
                    <a:lnTo>
                      <a:pt x="918" y="743"/>
                    </a:lnTo>
                    <a:lnTo>
                      <a:pt x="918" y="743"/>
                    </a:lnTo>
                    <a:lnTo>
                      <a:pt x="921" y="742"/>
                    </a:lnTo>
                    <a:lnTo>
                      <a:pt x="924" y="741"/>
                    </a:lnTo>
                    <a:lnTo>
                      <a:pt x="925" y="738"/>
                    </a:lnTo>
                    <a:lnTo>
                      <a:pt x="927" y="736"/>
                    </a:lnTo>
                    <a:lnTo>
                      <a:pt x="927" y="729"/>
                    </a:lnTo>
                    <a:lnTo>
                      <a:pt x="927" y="723"/>
                    </a:lnTo>
                    <a:lnTo>
                      <a:pt x="923" y="709"/>
                    </a:lnTo>
                    <a:lnTo>
                      <a:pt x="918" y="695"/>
                    </a:lnTo>
                    <a:lnTo>
                      <a:pt x="918" y="695"/>
                    </a:lnTo>
                    <a:lnTo>
                      <a:pt x="933" y="695"/>
                    </a:lnTo>
                    <a:lnTo>
                      <a:pt x="933" y="695"/>
                    </a:lnTo>
                    <a:lnTo>
                      <a:pt x="927" y="688"/>
                    </a:lnTo>
                    <a:lnTo>
                      <a:pt x="923" y="680"/>
                    </a:lnTo>
                    <a:lnTo>
                      <a:pt x="920" y="672"/>
                    </a:lnTo>
                    <a:lnTo>
                      <a:pt x="920" y="664"/>
                    </a:lnTo>
                    <a:lnTo>
                      <a:pt x="921" y="656"/>
                    </a:lnTo>
                    <a:lnTo>
                      <a:pt x="925" y="650"/>
                    </a:lnTo>
                    <a:lnTo>
                      <a:pt x="930" y="644"/>
                    </a:lnTo>
                    <a:lnTo>
                      <a:pt x="938" y="640"/>
                    </a:lnTo>
                    <a:lnTo>
                      <a:pt x="938" y="640"/>
                    </a:lnTo>
                    <a:lnTo>
                      <a:pt x="942" y="639"/>
                    </a:lnTo>
                    <a:lnTo>
                      <a:pt x="946" y="638"/>
                    </a:lnTo>
                    <a:lnTo>
                      <a:pt x="955" y="639"/>
                    </a:lnTo>
                    <a:lnTo>
                      <a:pt x="965" y="643"/>
                    </a:lnTo>
                    <a:lnTo>
                      <a:pt x="974" y="644"/>
                    </a:lnTo>
                    <a:lnTo>
                      <a:pt x="974" y="644"/>
                    </a:lnTo>
                    <a:lnTo>
                      <a:pt x="973" y="644"/>
                    </a:lnTo>
                    <a:lnTo>
                      <a:pt x="973" y="644"/>
                    </a:lnTo>
                    <a:lnTo>
                      <a:pt x="971" y="642"/>
                    </a:lnTo>
                    <a:lnTo>
                      <a:pt x="971" y="639"/>
                    </a:lnTo>
                    <a:lnTo>
                      <a:pt x="971" y="639"/>
                    </a:lnTo>
                    <a:lnTo>
                      <a:pt x="967" y="639"/>
                    </a:lnTo>
                    <a:lnTo>
                      <a:pt x="967" y="639"/>
                    </a:lnTo>
                    <a:lnTo>
                      <a:pt x="973" y="635"/>
                    </a:lnTo>
                    <a:lnTo>
                      <a:pt x="973" y="635"/>
                    </a:lnTo>
                    <a:lnTo>
                      <a:pt x="971" y="639"/>
                    </a:lnTo>
                    <a:lnTo>
                      <a:pt x="971" y="639"/>
                    </a:lnTo>
                    <a:lnTo>
                      <a:pt x="982" y="637"/>
                    </a:lnTo>
                    <a:lnTo>
                      <a:pt x="991" y="635"/>
                    </a:lnTo>
                    <a:lnTo>
                      <a:pt x="1001" y="634"/>
                    </a:lnTo>
                    <a:lnTo>
                      <a:pt x="1007" y="634"/>
                    </a:lnTo>
                    <a:lnTo>
                      <a:pt x="1011" y="635"/>
                    </a:lnTo>
                    <a:lnTo>
                      <a:pt x="1011" y="635"/>
                    </a:lnTo>
                    <a:lnTo>
                      <a:pt x="1011" y="631"/>
                    </a:lnTo>
                    <a:lnTo>
                      <a:pt x="1012" y="628"/>
                    </a:lnTo>
                    <a:lnTo>
                      <a:pt x="1015" y="623"/>
                    </a:lnTo>
                    <a:lnTo>
                      <a:pt x="1019" y="620"/>
                    </a:lnTo>
                    <a:lnTo>
                      <a:pt x="1023" y="614"/>
                    </a:lnTo>
                    <a:lnTo>
                      <a:pt x="1023" y="614"/>
                    </a:lnTo>
                    <a:lnTo>
                      <a:pt x="1024" y="611"/>
                    </a:lnTo>
                    <a:lnTo>
                      <a:pt x="1027" y="609"/>
                    </a:lnTo>
                    <a:lnTo>
                      <a:pt x="1031" y="606"/>
                    </a:lnTo>
                    <a:lnTo>
                      <a:pt x="1035" y="606"/>
                    </a:lnTo>
                    <a:lnTo>
                      <a:pt x="1042" y="604"/>
                    </a:lnTo>
                    <a:lnTo>
                      <a:pt x="1045" y="604"/>
                    </a:lnTo>
                    <a:lnTo>
                      <a:pt x="1049" y="602"/>
                    </a:lnTo>
                    <a:lnTo>
                      <a:pt x="1049" y="602"/>
                    </a:lnTo>
                    <a:lnTo>
                      <a:pt x="1052" y="597"/>
                    </a:lnTo>
                    <a:lnTo>
                      <a:pt x="1054" y="592"/>
                    </a:lnTo>
                    <a:lnTo>
                      <a:pt x="1056" y="586"/>
                    </a:lnTo>
                    <a:lnTo>
                      <a:pt x="1056" y="579"/>
                    </a:lnTo>
                    <a:lnTo>
                      <a:pt x="1054" y="567"/>
                    </a:lnTo>
                    <a:lnTo>
                      <a:pt x="1056" y="561"/>
                    </a:lnTo>
                    <a:lnTo>
                      <a:pt x="1058" y="555"/>
                    </a:lnTo>
                    <a:lnTo>
                      <a:pt x="1058" y="555"/>
                    </a:lnTo>
                    <a:lnTo>
                      <a:pt x="1061" y="548"/>
                    </a:lnTo>
                    <a:lnTo>
                      <a:pt x="1064" y="540"/>
                    </a:lnTo>
                    <a:lnTo>
                      <a:pt x="1066" y="534"/>
                    </a:lnTo>
                    <a:lnTo>
                      <a:pt x="1067" y="527"/>
                    </a:lnTo>
                    <a:lnTo>
                      <a:pt x="1067" y="520"/>
                    </a:lnTo>
                    <a:lnTo>
                      <a:pt x="1067" y="512"/>
                    </a:lnTo>
                    <a:lnTo>
                      <a:pt x="1064" y="497"/>
                    </a:lnTo>
                    <a:lnTo>
                      <a:pt x="1064" y="497"/>
                    </a:lnTo>
                    <a:lnTo>
                      <a:pt x="1064" y="493"/>
                    </a:lnTo>
                    <a:lnTo>
                      <a:pt x="1065" y="488"/>
                    </a:lnTo>
                    <a:lnTo>
                      <a:pt x="1067" y="484"/>
                    </a:lnTo>
                    <a:lnTo>
                      <a:pt x="1069" y="479"/>
                    </a:lnTo>
                    <a:lnTo>
                      <a:pt x="1073" y="474"/>
                    </a:lnTo>
                    <a:lnTo>
                      <a:pt x="1077" y="470"/>
                    </a:lnTo>
                    <a:lnTo>
                      <a:pt x="1081" y="468"/>
                    </a:lnTo>
                    <a:lnTo>
                      <a:pt x="1085" y="466"/>
                    </a:lnTo>
                    <a:lnTo>
                      <a:pt x="1085" y="466"/>
                    </a:lnTo>
                    <a:lnTo>
                      <a:pt x="1093" y="464"/>
                    </a:lnTo>
                    <a:lnTo>
                      <a:pt x="1100" y="461"/>
                    </a:lnTo>
                    <a:lnTo>
                      <a:pt x="1107" y="456"/>
                    </a:lnTo>
                    <a:lnTo>
                      <a:pt x="1114" y="452"/>
                    </a:lnTo>
                    <a:lnTo>
                      <a:pt x="1125" y="441"/>
                    </a:lnTo>
                    <a:lnTo>
                      <a:pt x="1132" y="437"/>
                    </a:lnTo>
                    <a:lnTo>
                      <a:pt x="1139" y="433"/>
                    </a:lnTo>
                    <a:lnTo>
                      <a:pt x="1139" y="433"/>
                    </a:lnTo>
                    <a:lnTo>
                      <a:pt x="1142" y="432"/>
                    </a:lnTo>
                    <a:lnTo>
                      <a:pt x="1147" y="431"/>
                    </a:lnTo>
                    <a:lnTo>
                      <a:pt x="1150" y="432"/>
                    </a:lnTo>
                    <a:lnTo>
                      <a:pt x="1152" y="433"/>
                    </a:lnTo>
                    <a:lnTo>
                      <a:pt x="1152" y="433"/>
                    </a:lnTo>
                    <a:lnTo>
                      <a:pt x="1153" y="437"/>
                    </a:lnTo>
                    <a:lnTo>
                      <a:pt x="1155" y="439"/>
                    </a:lnTo>
                    <a:lnTo>
                      <a:pt x="1155" y="445"/>
                    </a:lnTo>
                    <a:lnTo>
                      <a:pt x="1152" y="451"/>
                    </a:lnTo>
                    <a:lnTo>
                      <a:pt x="1149" y="456"/>
                    </a:lnTo>
                    <a:lnTo>
                      <a:pt x="1147" y="462"/>
                    </a:lnTo>
                    <a:lnTo>
                      <a:pt x="1144" y="466"/>
                    </a:lnTo>
                    <a:lnTo>
                      <a:pt x="1143" y="471"/>
                    </a:lnTo>
                    <a:lnTo>
                      <a:pt x="1144" y="474"/>
                    </a:lnTo>
                    <a:lnTo>
                      <a:pt x="1145" y="477"/>
                    </a:lnTo>
                    <a:lnTo>
                      <a:pt x="1145" y="477"/>
                    </a:lnTo>
                    <a:lnTo>
                      <a:pt x="1151" y="482"/>
                    </a:lnTo>
                    <a:lnTo>
                      <a:pt x="1158" y="487"/>
                    </a:lnTo>
                    <a:lnTo>
                      <a:pt x="1166" y="489"/>
                    </a:lnTo>
                    <a:lnTo>
                      <a:pt x="1174" y="491"/>
                    </a:lnTo>
                    <a:lnTo>
                      <a:pt x="1182" y="491"/>
                    </a:lnTo>
                    <a:lnTo>
                      <a:pt x="1191" y="491"/>
                    </a:lnTo>
                    <a:lnTo>
                      <a:pt x="1207" y="491"/>
                    </a:lnTo>
                    <a:lnTo>
                      <a:pt x="1207" y="491"/>
                    </a:lnTo>
                    <a:lnTo>
                      <a:pt x="1213" y="490"/>
                    </a:lnTo>
                    <a:lnTo>
                      <a:pt x="1217" y="489"/>
                    </a:lnTo>
                    <a:lnTo>
                      <a:pt x="1222" y="486"/>
                    </a:lnTo>
                    <a:lnTo>
                      <a:pt x="1225" y="482"/>
                    </a:lnTo>
                    <a:lnTo>
                      <a:pt x="1228" y="479"/>
                    </a:lnTo>
                    <a:lnTo>
                      <a:pt x="1228" y="474"/>
                    </a:lnTo>
                    <a:lnTo>
                      <a:pt x="1227" y="470"/>
                    </a:lnTo>
                    <a:lnTo>
                      <a:pt x="1225" y="465"/>
                    </a:lnTo>
                    <a:lnTo>
                      <a:pt x="1225" y="465"/>
                    </a:lnTo>
                    <a:lnTo>
                      <a:pt x="1222" y="462"/>
                    </a:lnTo>
                    <a:lnTo>
                      <a:pt x="1219" y="457"/>
                    </a:lnTo>
                    <a:lnTo>
                      <a:pt x="1215" y="449"/>
                    </a:lnTo>
                    <a:lnTo>
                      <a:pt x="1213" y="446"/>
                    </a:lnTo>
                    <a:lnTo>
                      <a:pt x="1210" y="443"/>
                    </a:lnTo>
                    <a:lnTo>
                      <a:pt x="1207" y="439"/>
                    </a:lnTo>
                    <a:lnTo>
                      <a:pt x="1202" y="438"/>
                    </a:lnTo>
                    <a:lnTo>
                      <a:pt x="1202" y="438"/>
                    </a:lnTo>
                    <a:lnTo>
                      <a:pt x="1206" y="430"/>
                    </a:lnTo>
                    <a:lnTo>
                      <a:pt x="1207" y="427"/>
                    </a:lnTo>
                    <a:lnTo>
                      <a:pt x="1208" y="424"/>
                    </a:lnTo>
                    <a:lnTo>
                      <a:pt x="1208" y="424"/>
                    </a:lnTo>
                    <a:lnTo>
                      <a:pt x="1214" y="421"/>
                    </a:lnTo>
                    <a:lnTo>
                      <a:pt x="1220" y="419"/>
                    </a:lnTo>
                    <a:lnTo>
                      <a:pt x="1227" y="418"/>
                    </a:lnTo>
                    <a:lnTo>
                      <a:pt x="1233" y="416"/>
                    </a:lnTo>
                    <a:lnTo>
                      <a:pt x="1247" y="416"/>
                    </a:lnTo>
                    <a:lnTo>
                      <a:pt x="1261" y="418"/>
                    </a:lnTo>
                    <a:lnTo>
                      <a:pt x="1261" y="418"/>
                    </a:lnTo>
                    <a:lnTo>
                      <a:pt x="1268" y="420"/>
                    </a:lnTo>
                    <a:lnTo>
                      <a:pt x="1274" y="422"/>
                    </a:lnTo>
                    <a:lnTo>
                      <a:pt x="1280" y="427"/>
                    </a:lnTo>
                    <a:lnTo>
                      <a:pt x="1282" y="431"/>
                    </a:lnTo>
                    <a:lnTo>
                      <a:pt x="1282" y="431"/>
                    </a:lnTo>
                    <a:lnTo>
                      <a:pt x="1297" y="422"/>
                    </a:lnTo>
                    <a:lnTo>
                      <a:pt x="1314" y="411"/>
                    </a:lnTo>
                    <a:lnTo>
                      <a:pt x="1323" y="404"/>
                    </a:lnTo>
                    <a:lnTo>
                      <a:pt x="1331" y="396"/>
                    </a:lnTo>
                    <a:lnTo>
                      <a:pt x="1338" y="387"/>
                    </a:lnTo>
                    <a:lnTo>
                      <a:pt x="1342" y="375"/>
                    </a:lnTo>
                    <a:lnTo>
                      <a:pt x="1342" y="37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8" name="Freeform: Shape 231"/>
              <p:cNvSpPr/>
              <p:nvPr/>
            </p:nvSpPr>
            <p:spPr bwMode="auto">
              <a:xfrm>
                <a:off x="5715273" y="2769865"/>
                <a:ext cx="7240" cy="1447"/>
              </a:xfrm>
              <a:custGeom>
                <a:avLst/>
                <a:gdLst>
                  <a:gd name="T0" fmla="*/ 10 w 10"/>
                  <a:gd name="T1" fmla="*/ 2 h 2"/>
                  <a:gd name="T2" fmla="*/ 10 w 10"/>
                  <a:gd name="T3" fmla="*/ 2 h 2"/>
                  <a:gd name="T4" fmla="*/ 2 w 10"/>
                  <a:gd name="T5" fmla="*/ 0 h 2"/>
                  <a:gd name="T6" fmla="*/ 2 w 10"/>
                  <a:gd name="T7" fmla="*/ 0 h 2"/>
                  <a:gd name="T8" fmla="*/ 0 w 10"/>
                  <a:gd name="T9" fmla="*/ 2 h 2"/>
                  <a:gd name="T10" fmla="*/ 0 w 10"/>
                  <a:gd name="T11" fmla="*/ 2 h 2"/>
                  <a:gd name="T12" fmla="*/ 10 w 10"/>
                  <a:gd name="T13" fmla="*/ 2 h 2"/>
                  <a:gd name="T14" fmla="*/ 10 w 10"/>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
                    <a:moveTo>
                      <a:pt x="10" y="2"/>
                    </a:moveTo>
                    <a:lnTo>
                      <a:pt x="10" y="2"/>
                    </a:lnTo>
                    <a:lnTo>
                      <a:pt x="2" y="0"/>
                    </a:lnTo>
                    <a:lnTo>
                      <a:pt x="2" y="0"/>
                    </a:lnTo>
                    <a:lnTo>
                      <a:pt x="0" y="2"/>
                    </a:lnTo>
                    <a:lnTo>
                      <a:pt x="0" y="2"/>
                    </a:lnTo>
                    <a:lnTo>
                      <a:pt x="10" y="2"/>
                    </a:lnTo>
                    <a:lnTo>
                      <a:pt x="10" y="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9" name="Freeform: Shape 232"/>
              <p:cNvSpPr/>
              <p:nvPr/>
            </p:nvSpPr>
            <p:spPr bwMode="auto">
              <a:xfrm>
                <a:off x="6382755" y="2706158"/>
                <a:ext cx="2896" cy="1447"/>
              </a:xfrm>
              <a:custGeom>
                <a:avLst/>
                <a:gdLst>
                  <a:gd name="T0" fmla="*/ 4 w 4"/>
                  <a:gd name="T1" fmla="*/ 0 h 1"/>
                  <a:gd name="T2" fmla="*/ 4 w 4"/>
                  <a:gd name="T3" fmla="*/ 0 h 1"/>
                  <a:gd name="T4" fmla="*/ 0 w 4"/>
                  <a:gd name="T5" fmla="*/ 1 h 1"/>
                  <a:gd name="T6" fmla="*/ 0 w 4"/>
                  <a:gd name="T7" fmla="*/ 1 h 1"/>
                  <a:gd name="T8" fmla="*/ 4 w 4"/>
                  <a:gd name="T9" fmla="*/ 0 h 1"/>
                  <a:gd name="T10" fmla="*/ 4 w 4"/>
                  <a:gd name="T11" fmla="*/ 0 h 1"/>
                </a:gdLst>
                <a:ahLst/>
                <a:cxnLst>
                  <a:cxn ang="0">
                    <a:pos x="T0" y="T1"/>
                  </a:cxn>
                  <a:cxn ang="0">
                    <a:pos x="T2" y="T3"/>
                  </a:cxn>
                  <a:cxn ang="0">
                    <a:pos x="T4" y="T5"/>
                  </a:cxn>
                  <a:cxn ang="0">
                    <a:pos x="T6" y="T7"/>
                  </a:cxn>
                  <a:cxn ang="0">
                    <a:pos x="T8" y="T9"/>
                  </a:cxn>
                  <a:cxn ang="0">
                    <a:pos x="T10" y="T11"/>
                  </a:cxn>
                </a:cxnLst>
                <a:rect l="0" t="0" r="r" b="b"/>
                <a:pathLst>
                  <a:path w="4" h="1">
                    <a:moveTo>
                      <a:pt x="4" y="0"/>
                    </a:moveTo>
                    <a:lnTo>
                      <a:pt x="4" y="0"/>
                    </a:lnTo>
                    <a:lnTo>
                      <a:pt x="0" y="1"/>
                    </a:lnTo>
                    <a:lnTo>
                      <a:pt x="0" y="1"/>
                    </a:lnTo>
                    <a:lnTo>
                      <a:pt x="4" y="0"/>
                    </a:lnTo>
                    <a:lnTo>
                      <a:pt x="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0" name="Freeform: Shape 233"/>
              <p:cNvSpPr/>
              <p:nvPr/>
            </p:nvSpPr>
            <p:spPr bwMode="auto">
              <a:xfrm>
                <a:off x="6379859" y="2706158"/>
                <a:ext cx="2896" cy="1447"/>
              </a:xfrm>
              <a:custGeom>
                <a:avLst/>
                <a:gdLst>
                  <a:gd name="T0" fmla="*/ 4 w 4"/>
                  <a:gd name="T1" fmla="*/ 1 h 1"/>
                  <a:gd name="T2" fmla="*/ 4 w 4"/>
                  <a:gd name="T3" fmla="*/ 1 h 1"/>
                  <a:gd name="T4" fmla="*/ 0 w 4"/>
                  <a:gd name="T5" fmla="*/ 0 h 1"/>
                  <a:gd name="T6" fmla="*/ 0 w 4"/>
                  <a:gd name="T7" fmla="*/ 0 h 1"/>
                  <a:gd name="T8" fmla="*/ 2 w 4"/>
                  <a:gd name="T9" fmla="*/ 1 h 1"/>
                  <a:gd name="T10" fmla="*/ 4 w 4"/>
                  <a:gd name="T11" fmla="*/ 1 h 1"/>
                  <a:gd name="T12" fmla="*/ 4 w 4"/>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4" y="1"/>
                    </a:moveTo>
                    <a:lnTo>
                      <a:pt x="4" y="1"/>
                    </a:lnTo>
                    <a:lnTo>
                      <a:pt x="0" y="0"/>
                    </a:lnTo>
                    <a:lnTo>
                      <a:pt x="0" y="0"/>
                    </a:lnTo>
                    <a:lnTo>
                      <a:pt x="2" y="1"/>
                    </a:lnTo>
                    <a:lnTo>
                      <a:pt x="4" y="1"/>
                    </a:lnTo>
                    <a:lnTo>
                      <a:pt x="4" y="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3" name="Oval 181"/>
            <p:cNvSpPr/>
            <p:nvPr/>
          </p:nvSpPr>
          <p:spPr>
            <a:xfrm>
              <a:off x="8568636" y="4347229"/>
              <a:ext cx="628527" cy="628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Oval 182"/>
            <p:cNvSpPr/>
            <p:nvPr/>
          </p:nvSpPr>
          <p:spPr>
            <a:xfrm>
              <a:off x="8742080" y="4520673"/>
              <a:ext cx="281636" cy="2816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05" name="Oval 181"/>
          <p:cNvSpPr/>
          <p:nvPr/>
        </p:nvSpPr>
        <p:spPr>
          <a:xfrm>
            <a:off x="7507868" y="2279798"/>
            <a:ext cx="789671" cy="789671"/>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6" name="Oval 182"/>
          <p:cNvSpPr/>
          <p:nvPr/>
        </p:nvSpPr>
        <p:spPr>
          <a:xfrm>
            <a:off x="7741199" y="2534918"/>
            <a:ext cx="281636" cy="281636"/>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7" name="Oval 181"/>
          <p:cNvSpPr/>
          <p:nvPr/>
        </p:nvSpPr>
        <p:spPr>
          <a:xfrm>
            <a:off x="4276113" y="2228776"/>
            <a:ext cx="1681385" cy="1681385"/>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8" name="Oval 182"/>
          <p:cNvSpPr/>
          <p:nvPr/>
        </p:nvSpPr>
        <p:spPr>
          <a:xfrm>
            <a:off x="4724393" y="2674483"/>
            <a:ext cx="791644" cy="791644"/>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9" name="Oval 181"/>
          <p:cNvSpPr/>
          <p:nvPr/>
        </p:nvSpPr>
        <p:spPr>
          <a:xfrm>
            <a:off x="10001101" y="3435415"/>
            <a:ext cx="338480" cy="338480"/>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0" name="Oval 182"/>
          <p:cNvSpPr/>
          <p:nvPr/>
        </p:nvSpPr>
        <p:spPr>
          <a:xfrm>
            <a:off x="10100573" y="3526254"/>
            <a:ext cx="151669" cy="151669"/>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2" name="TextBox 82"/>
          <p:cNvSpPr txBox="1"/>
          <p:nvPr/>
        </p:nvSpPr>
        <p:spPr>
          <a:xfrm>
            <a:off x="2228594" y="5421837"/>
            <a:ext cx="11025210" cy="1046440"/>
          </a:xfrm>
          <a:prstGeom prst="rect">
            <a:avLst/>
          </a:prstGeom>
          <a:noFill/>
        </p:spPr>
        <p:txBody>
          <a:bodyPr wrap="square">
            <a:spAutoFit/>
          </a:bodyPr>
          <a:lstStyle/>
          <a:p>
            <a:pPr marL="0" lvl="1" algn="ctr">
              <a:defRPr/>
            </a:pP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mn-ea"/>
              </a:rPr>
              <a:t>2017</a:t>
            </a: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rPr>
              <a:t>年夏季学期开设国际课程</a:t>
            </a:r>
            <a:r>
              <a:rPr lang="en-US" altLang="zh-CN" sz="4400" dirty="0">
                <a:solidFill>
                  <a:schemeClr val="tx1">
                    <a:lumMod val="65000"/>
                    <a:lumOff val="35000"/>
                  </a:schemeClr>
                </a:solidFill>
                <a:latin typeface="Arial" panose="020B0604020202020204" pitchFamily="34" charset="0"/>
                <a:ea typeface="微软雅黑" panose="020B0503020204020204" pitchFamily="34" charset="-122"/>
                <a:cs typeface="+mn-ea"/>
              </a:rPr>
              <a:t>290</a:t>
            </a: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rPr>
              <a:t>门，到境外留学游学本科生达</a:t>
            </a:r>
            <a:r>
              <a:rPr lang="en-US" altLang="zh-CN" sz="4000" dirty="0">
                <a:solidFill>
                  <a:schemeClr val="tx1">
                    <a:lumMod val="65000"/>
                    <a:lumOff val="35000"/>
                  </a:schemeClr>
                </a:solidFill>
                <a:latin typeface="Arial" panose="020B0604020202020204" pitchFamily="34" charset="0"/>
                <a:ea typeface="微软雅黑" panose="020B0503020204020204" pitchFamily="34" charset="-122"/>
                <a:cs typeface="+mn-ea"/>
              </a:rPr>
              <a:t>4893</a:t>
            </a: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rPr>
              <a:t>人次</a:t>
            </a:r>
            <a:endParaRPr lang="en-US" altLang="zh-CN"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marL="0" lvl="1" algn="ctr">
              <a:defRPr/>
            </a:pP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rPr>
              <a:t>近</a:t>
            </a: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mn-ea"/>
              </a:rPr>
              <a:t>5</a:t>
            </a: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rPr>
              <a:t>年来，师生出国（境）交流万余人次，连续</a:t>
            </a: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mn-ea"/>
              </a:rPr>
              <a:t>10</a:t>
            </a: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rPr>
              <a:t>年</a:t>
            </a: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mn-ea"/>
              </a:rPr>
              <a:t>CSC</a:t>
            </a: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rPr>
              <a:t>公派留学人数排名全国签约高校前列</a:t>
            </a:r>
            <a:endParaRPr lang="en-US" altLang="zh-CN" dirty="0">
              <a:solidFill>
                <a:schemeClr val="tx1">
                  <a:lumMod val="65000"/>
                  <a:lumOff val="35000"/>
                </a:schemeClr>
              </a:solidFill>
              <a:latin typeface="Arial" panose="020B0604020202020204" pitchFamily="34" charset="0"/>
              <a:ea typeface="微软雅黑" panose="020B0503020204020204" pitchFamily="34" charset="-122"/>
              <a:cs typeface="+mn-ea"/>
              <a:sym typeface="微软雅黑" panose="020B0503020204020204" pitchFamily="34" charset="-122"/>
            </a:endParaRPr>
          </a:p>
        </p:txBody>
      </p:sp>
      <p:sp>
        <p:nvSpPr>
          <p:cNvPr id="102" name="内容占位符 2"/>
          <p:cNvSpPr txBox="1"/>
          <p:nvPr/>
        </p:nvSpPr>
        <p:spPr>
          <a:xfrm>
            <a:off x="725211" y="1093177"/>
            <a:ext cx="4295358" cy="45941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50000"/>
              </a:lnSpc>
              <a:spcAft>
                <a:spcPts val="0"/>
              </a:spcAft>
              <a:buNone/>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rPr>
              <a:t>本科生学期交流项目</a:t>
            </a:r>
            <a:endParaRPr lang="en-US" altLang="zh-CN" sz="1600" dirty="0">
              <a:solidFill>
                <a:schemeClr val="tx1">
                  <a:lumMod val="65000"/>
                  <a:lumOff val="35000"/>
                </a:schemeClr>
              </a:solidFill>
              <a:latin typeface="Arial" panose="020B0604020202020204" pitchFamily="34" charset="0"/>
              <a:ea typeface="微软雅黑" panose="020B0503020204020204" pitchFamily="34" charset="-122"/>
            </a:endParaRPr>
          </a:p>
          <a:p>
            <a:pPr marL="0" indent="0" fontAlgn="auto">
              <a:lnSpc>
                <a:spcPct val="150000"/>
              </a:lnSpc>
              <a:spcAft>
                <a:spcPts val="0"/>
              </a:spcAft>
              <a:buNone/>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rPr>
              <a:t>本科生国家公派项目</a:t>
            </a:r>
            <a:endParaRPr lang="en-US" altLang="zh-CN" sz="1600" dirty="0">
              <a:solidFill>
                <a:schemeClr val="tx1">
                  <a:lumMod val="65000"/>
                  <a:lumOff val="35000"/>
                </a:schemeClr>
              </a:solidFill>
              <a:latin typeface="Arial" panose="020B0604020202020204" pitchFamily="34" charset="0"/>
              <a:ea typeface="微软雅黑" panose="020B0503020204020204" pitchFamily="34" charset="-122"/>
            </a:endParaRPr>
          </a:p>
          <a:p>
            <a:pPr marL="0" indent="0" fontAlgn="auto">
              <a:lnSpc>
                <a:spcPct val="150000"/>
              </a:lnSpc>
              <a:spcAft>
                <a:spcPts val="0"/>
              </a:spcAft>
              <a:buNone/>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rPr>
              <a:t>（国家留学基金管理委员会</a:t>
            </a:r>
            <a:r>
              <a:rPr lang="en-US" altLang="zh-CN" sz="1600" dirty="0">
                <a:solidFill>
                  <a:schemeClr val="tx1">
                    <a:lumMod val="65000"/>
                    <a:lumOff val="35000"/>
                  </a:schemeClr>
                </a:solidFill>
                <a:latin typeface="Arial" panose="020B0604020202020204" pitchFamily="34" charset="0"/>
                <a:ea typeface="微软雅黑" panose="020B0503020204020204" pitchFamily="34" charset="-122"/>
              </a:rPr>
              <a:t>CSC</a:t>
            </a:r>
          </a:p>
          <a:p>
            <a:pPr marL="0" indent="0" fontAlgn="auto">
              <a:lnSpc>
                <a:spcPct val="150000"/>
              </a:lnSpc>
              <a:spcAft>
                <a:spcPts val="0"/>
              </a:spcAft>
              <a:buNone/>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rPr>
              <a:t>优秀本科生国际交流项目）</a:t>
            </a:r>
            <a:endParaRPr lang="en-US" altLang="zh-CN" sz="1600" dirty="0">
              <a:solidFill>
                <a:schemeClr val="tx1">
                  <a:lumMod val="65000"/>
                  <a:lumOff val="35000"/>
                </a:schemeClr>
              </a:solidFill>
              <a:latin typeface="Arial" panose="020B0604020202020204" pitchFamily="34" charset="0"/>
              <a:ea typeface="微软雅黑" panose="020B0503020204020204" pitchFamily="34" charset="-122"/>
            </a:endParaRPr>
          </a:p>
          <a:p>
            <a:pPr marL="0" indent="0" fontAlgn="auto">
              <a:lnSpc>
                <a:spcPct val="150000"/>
              </a:lnSpc>
              <a:spcAft>
                <a:spcPts val="0"/>
              </a:spcAft>
              <a:buNone/>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rPr>
              <a:t>本科双学位项目</a:t>
            </a:r>
            <a:endParaRPr lang="en-US" altLang="zh-CN" sz="1600" dirty="0">
              <a:solidFill>
                <a:schemeClr val="tx1">
                  <a:lumMod val="65000"/>
                  <a:lumOff val="35000"/>
                </a:schemeClr>
              </a:solidFill>
              <a:latin typeface="Arial" panose="020B0604020202020204" pitchFamily="34" charset="0"/>
              <a:ea typeface="微软雅黑" panose="020B0503020204020204" pitchFamily="34" charset="-122"/>
            </a:endParaRPr>
          </a:p>
          <a:p>
            <a:pPr marL="0" indent="0" fontAlgn="auto">
              <a:lnSpc>
                <a:spcPct val="150000"/>
              </a:lnSpc>
              <a:spcAft>
                <a:spcPts val="0"/>
              </a:spcAft>
              <a:buNone/>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rPr>
              <a:t>本硕连读项目</a:t>
            </a:r>
            <a:endParaRPr lang="en-US" altLang="zh-CN" sz="1600" dirty="0">
              <a:solidFill>
                <a:schemeClr val="tx1">
                  <a:lumMod val="65000"/>
                  <a:lumOff val="35000"/>
                </a:schemeClr>
              </a:solidFill>
              <a:latin typeface="Arial" panose="020B0604020202020204" pitchFamily="34" charset="0"/>
              <a:ea typeface="微软雅黑" panose="020B0503020204020204" pitchFamily="34" charset="-122"/>
            </a:endParaRPr>
          </a:p>
          <a:p>
            <a:pPr marL="0" indent="0" fontAlgn="auto">
              <a:lnSpc>
                <a:spcPct val="150000"/>
              </a:lnSpc>
              <a:spcAft>
                <a:spcPts val="0"/>
              </a:spcAft>
              <a:buNone/>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rPr>
              <a:t>赴俄罗斯等独联体国家留学项目</a:t>
            </a:r>
            <a:endParaRPr lang="en-US" altLang="zh-CN" sz="1600" dirty="0">
              <a:solidFill>
                <a:schemeClr val="tx1">
                  <a:lumMod val="65000"/>
                  <a:lumOff val="35000"/>
                </a:schemeClr>
              </a:solidFill>
              <a:latin typeface="Arial" panose="020B0604020202020204" pitchFamily="34" charset="0"/>
              <a:ea typeface="微软雅黑" panose="020B0503020204020204" pitchFamily="34" charset="-122"/>
            </a:endParaRPr>
          </a:p>
          <a:p>
            <a:pPr marL="0" indent="0" fontAlgn="auto">
              <a:lnSpc>
                <a:spcPct val="150000"/>
              </a:lnSpc>
              <a:spcAft>
                <a:spcPts val="0"/>
              </a:spcAft>
              <a:buNone/>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rPr>
              <a:t>港澳台地区学期交流项目</a:t>
            </a:r>
            <a:endParaRPr lang="en-US" altLang="zh-CN" sz="1600" dirty="0">
              <a:solidFill>
                <a:schemeClr val="tx1">
                  <a:lumMod val="65000"/>
                  <a:lumOff val="35000"/>
                </a:schemeClr>
              </a:solidFill>
              <a:latin typeface="Arial" panose="020B0604020202020204" pitchFamily="34" charset="0"/>
              <a:ea typeface="微软雅黑" panose="020B0503020204020204" pitchFamily="34" charset="-122"/>
            </a:endParaRPr>
          </a:p>
          <a:p>
            <a:pPr marL="0" indent="0" fontAlgn="auto">
              <a:lnSpc>
                <a:spcPct val="150000"/>
              </a:lnSpc>
              <a:spcAft>
                <a:spcPts val="0"/>
              </a:spcAft>
              <a:buNone/>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rPr>
              <a:t>本科生海外实习和暑期项目</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3" name="Oval 181"/>
          <p:cNvSpPr/>
          <p:nvPr/>
        </p:nvSpPr>
        <p:spPr>
          <a:xfrm>
            <a:off x="8889519" y="1893812"/>
            <a:ext cx="1185046" cy="1185046"/>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4" name="Oval 182"/>
          <p:cNvSpPr/>
          <p:nvPr/>
        </p:nvSpPr>
        <p:spPr>
          <a:xfrm>
            <a:off x="9288364" y="2258595"/>
            <a:ext cx="422646" cy="422646"/>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3" name="Oval 181"/>
          <p:cNvSpPr/>
          <p:nvPr/>
        </p:nvSpPr>
        <p:spPr>
          <a:xfrm>
            <a:off x="10163826" y="4147019"/>
            <a:ext cx="789671" cy="789671"/>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4" name="Oval 182"/>
          <p:cNvSpPr/>
          <p:nvPr/>
        </p:nvSpPr>
        <p:spPr>
          <a:xfrm>
            <a:off x="10397157" y="4402139"/>
            <a:ext cx="281636" cy="281636"/>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08"/>
                                        </p:tgtEl>
                                      </p:cBhvr>
                                    </p:animEffect>
                                    <p:animScale>
                                      <p:cBhvr>
                                        <p:cTn id="7" dur="250" autoRev="1" fill="hold"/>
                                        <p:tgtEl>
                                          <p:spTgt spid="108"/>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07"/>
                                        </p:tgtEl>
                                      </p:cBhvr>
                                    </p:animEffect>
                                    <p:animScale>
                                      <p:cBhvr>
                                        <p:cTn id="10" dur="250" autoRev="1" fill="hold"/>
                                        <p:tgtEl>
                                          <p:spTgt spid="107"/>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106"/>
                                        </p:tgtEl>
                                      </p:cBhvr>
                                    </p:animEffect>
                                    <p:animScale>
                                      <p:cBhvr>
                                        <p:cTn id="13" dur="250" autoRev="1" fill="hold"/>
                                        <p:tgtEl>
                                          <p:spTgt spid="106"/>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105"/>
                                        </p:tgtEl>
                                      </p:cBhvr>
                                    </p:animEffect>
                                    <p:animScale>
                                      <p:cBhvr>
                                        <p:cTn id="16" dur="250" autoRev="1" fill="hold"/>
                                        <p:tgtEl>
                                          <p:spTgt spid="105"/>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110"/>
                                        </p:tgtEl>
                                      </p:cBhvr>
                                    </p:animEffect>
                                    <p:animScale>
                                      <p:cBhvr>
                                        <p:cTn id="19" dur="250" autoRev="1" fill="hold"/>
                                        <p:tgtEl>
                                          <p:spTgt spid="110"/>
                                        </p:tgtEl>
                                      </p:cBhvr>
                                      <p:by x="105000" y="105000"/>
                                    </p:animScale>
                                  </p:childTnLst>
                                </p:cTn>
                              </p:par>
                              <p:par>
                                <p:cTn id="20" presetID="26" presetClass="emph" presetSubtype="0" fill="hold" grpId="0" nodeType="withEffect">
                                  <p:stCondLst>
                                    <p:cond delay="0"/>
                                  </p:stCondLst>
                                  <p:childTnLst>
                                    <p:animEffect transition="out" filter="fade">
                                      <p:cBhvr>
                                        <p:cTn id="21" dur="500" tmFilter="0, 0; .2, .5; .8, .5; 1, 0"/>
                                        <p:tgtEl>
                                          <p:spTgt spid="109"/>
                                        </p:tgtEl>
                                      </p:cBhvr>
                                    </p:animEffect>
                                    <p:animScale>
                                      <p:cBhvr>
                                        <p:cTn id="22" dur="250" autoRev="1" fill="hold"/>
                                        <p:tgtEl>
                                          <p:spTgt spid="109"/>
                                        </p:tgtEl>
                                      </p:cBhvr>
                                      <p:by x="105000" y="105000"/>
                                    </p:animScale>
                                  </p:childTnLst>
                                </p:cTn>
                              </p:par>
                              <p:par>
                                <p:cTn id="23" presetID="26" presetClass="emph" presetSubtype="0" fill="hold" nodeType="withEffect">
                                  <p:stCondLst>
                                    <p:cond delay="0"/>
                                  </p:stCondLst>
                                  <p:childTnLst>
                                    <p:animEffect transition="out" filter="fade">
                                      <p:cBhvr>
                                        <p:cTn id="24" dur="500" tmFilter="0, 0; .2, .5; .8, .5; 1, 0"/>
                                        <p:tgtEl>
                                          <p:spTgt spid="9"/>
                                        </p:tgtEl>
                                      </p:cBhvr>
                                    </p:animEffect>
                                    <p:animScale>
                                      <p:cBhvr>
                                        <p:cTn id="25" dur="250" autoRev="1" fill="hold"/>
                                        <p:tgtEl>
                                          <p:spTgt spid="9"/>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104"/>
                                        </p:tgtEl>
                                      </p:cBhvr>
                                    </p:animEffect>
                                    <p:animScale>
                                      <p:cBhvr>
                                        <p:cTn id="28" dur="250" autoRev="1" fill="hold"/>
                                        <p:tgtEl>
                                          <p:spTgt spid="104"/>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103"/>
                                        </p:tgtEl>
                                      </p:cBhvr>
                                    </p:animEffect>
                                    <p:animScale>
                                      <p:cBhvr>
                                        <p:cTn id="31" dur="250" autoRev="1" fill="hold"/>
                                        <p:tgtEl>
                                          <p:spTgt spid="103"/>
                                        </p:tgtEl>
                                      </p:cBhvr>
                                      <p:by x="105000" y="105000"/>
                                    </p:animScale>
                                  </p:childTnLst>
                                </p:cTn>
                              </p:par>
                              <p:par>
                                <p:cTn id="32" presetID="26" presetClass="emph" presetSubtype="0" fill="hold" grpId="0" nodeType="withEffect">
                                  <p:stCondLst>
                                    <p:cond delay="0"/>
                                  </p:stCondLst>
                                  <p:childTnLst>
                                    <p:animEffect transition="out" filter="fade">
                                      <p:cBhvr>
                                        <p:cTn id="33" dur="500" tmFilter="0, 0; .2, .5; .8, .5; 1, 0"/>
                                        <p:tgtEl>
                                          <p:spTgt spid="114"/>
                                        </p:tgtEl>
                                      </p:cBhvr>
                                    </p:animEffect>
                                    <p:animScale>
                                      <p:cBhvr>
                                        <p:cTn id="34" dur="250" autoRev="1" fill="hold"/>
                                        <p:tgtEl>
                                          <p:spTgt spid="114"/>
                                        </p:tgtEl>
                                      </p:cBhvr>
                                      <p:by x="105000" y="105000"/>
                                    </p:animScale>
                                  </p:childTnLst>
                                </p:cTn>
                              </p:par>
                              <p:par>
                                <p:cTn id="35" presetID="26" presetClass="emph" presetSubtype="0" fill="hold" grpId="0" nodeType="withEffect">
                                  <p:stCondLst>
                                    <p:cond delay="0"/>
                                  </p:stCondLst>
                                  <p:childTnLst>
                                    <p:animEffect transition="out" filter="fade">
                                      <p:cBhvr>
                                        <p:cTn id="36" dur="500" tmFilter="0, 0; .2, .5; .8, .5; 1, 0"/>
                                        <p:tgtEl>
                                          <p:spTgt spid="113"/>
                                        </p:tgtEl>
                                      </p:cBhvr>
                                    </p:animEffect>
                                    <p:animScale>
                                      <p:cBhvr>
                                        <p:cTn id="37" dur="250" autoRev="1" fill="hold"/>
                                        <p:tgtEl>
                                          <p:spTgt spid="1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09" grpId="0" animBg="1"/>
      <p:bldP spid="110" grpId="0" animBg="1"/>
      <p:bldP spid="103" grpId="0" animBg="1"/>
      <p:bldP spid="104" grpId="0" animBg="1"/>
      <p:bldP spid="113" grpId="0" animBg="1"/>
      <p:bldP spid="1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1400991" y="3004886"/>
            <a:ext cx="586974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en-US" altLang="zh-CN" sz="4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FOUR YEARS LATER</a:t>
            </a:r>
          </a:p>
          <a:p>
            <a:pPr algn="r"/>
            <a:r>
              <a:rPr lang="en-US" altLang="zh-CN" sz="4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YOU WILL</a:t>
            </a:r>
          </a:p>
        </p:txBody>
      </p:sp>
      <p:sp>
        <p:nvSpPr>
          <p:cNvPr id="5124" name="矩形 10"/>
          <p:cNvSpPr>
            <a:spLocks noChangeArrowheads="1"/>
          </p:cNvSpPr>
          <p:nvPr/>
        </p:nvSpPr>
        <p:spPr bwMode="auto">
          <a:xfrm>
            <a:off x="2298122" y="2468543"/>
            <a:ext cx="4849597"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HARBIN INSTITUTE OF TECHNOLOGY</a:t>
            </a:r>
          </a:p>
        </p:txBody>
      </p:sp>
      <p:sp>
        <p:nvSpPr>
          <p:cNvPr id="5125" name="直接连接符 11"/>
          <p:cNvSpPr>
            <a:spLocks noChangeShapeType="1"/>
          </p:cNvSpPr>
          <p:nvPr/>
        </p:nvSpPr>
        <p:spPr bwMode="auto">
          <a:xfrm>
            <a:off x="1564714" y="2943331"/>
            <a:ext cx="5504850" cy="1675"/>
          </a:xfrm>
          <a:prstGeom prst="line">
            <a:avLst/>
          </a:prstGeom>
          <a:noFill/>
          <a:ln w="635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sz="2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6"/>
          <p:cNvSpPr/>
          <p:nvPr/>
        </p:nvSpPr>
        <p:spPr bwMode="auto">
          <a:xfrm>
            <a:off x="0" y="4091804"/>
            <a:ext cx="5265494" cy="3140846"/>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3" cstate="print"/>
            <a:srcRect/>
            <a:stretch>
              <a:fillRect/>
            </a:stretch>
          </a:blip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p:nvPr/>
        </p:nvSpPr>
        <p:spPr bwMode="auto">
          <a:xfrm>
            <a:off x="2984828" y="4640949"/>
            <a:ext cx="9873922" cy="2591700"/>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blipFill dpi="0" rotWithShape="1">
            <a:blip r:embed="rId4" cstate="print"/>
            <a:srcRect/>
            <a:stretch>
              <a:fillRect/>
            </a:stretch>
          </a:blip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0" name="图片 9"/>
          <p:cNvPicPr>
            <a:picLocks noChangeAspect="1"/>
          </p:cNvPicPr>
          <p:nvPr/>
        </p:nvPicPr>
        <p:blipFill>
          <a:blip r:embed="rId5" cstate="screen"/>
          <a:stretch>
            <a:fillRect/>
          </a:stretch>
        </p:blipFill>
        <p:spPr>
          <a:xfrm>
            <a:off x="9885759" y="6463678"/>
            <a:ext cx="2540199" cy="512648"/>
          </a:xfrm>
          <a:prstGeom prst="rect">
            <a:avLst/>
          </a:prstGeom>
        </p:spPr>
      </p:pic>
      <p:pic>
        <p:nvPicPr>
          <p:cNvPr id="11" name="图片 10"/>
          <p:cNvPicPr>
            <a:picLocks noChangeAspect="1"/>
          </p:cNvPicPr>
          <p:nvPr/>
        </p:nvPicPr>
        <p:blipFill>
          <a:blip r:embed="rId6"/>
          <a:stretch>
            <a:fillRect/>
          </a:stretch>
        </p:blipFill>
        <p:spPr>
          <a:xfrm>
            <a:off x="7911720" y="1960141"/>
            <a:ext cx="2550342" cy="22473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advTm="0">
        <p14:flythrough/>
      </p:transition>
    </mc:Choice>
    <mc:Fallback xmlns="">
      <p:transition spd="slow"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stretch>
            <a:fillRect/>
          </a:stretch>
        </p:blipFill>
        <p:spPr>
          <a:xfrm>
            <a:off x="1390843" y="2752229"/>
            <a:ext cx="3055081" cy="3802941"/>
          </a:xfrm>
          <a:prstGeom prst="rect">
            <a:avLst/>
          </a:prstGeom>
        </p:spPr>
      </p:pic>
      <p:grpSp>
        <p:nvGrpSpPr>
          <p:cNvPr id="7" name="Group 73"/>
          <p:cNvGrpSpPr/>
          <p:nvPr/>
        </p:nvGrpSpPr>
        <p:grpSpPr>
          <a:xfrm>
            <a:off x="3611020" y="3296114"/>
            <a:ext cx="2646018" cy="306208"/>
            <a:chOff x="2901397" y="1463917"/>
            <a:chExt cx="1881716" cy="221448"/>
          </a:xfrm>
        </p:grpSpPr>
        <p:cxnSp>
          <p:nvCxnSpPr>
            <p:cNvPr id="68" name="Straight Connector 67"/>
            <p:cNvCxnSpPr/>
            <p:nvPr/>
          </p:nvCxnSpPr>
          <p:spPr>
            <a:xfrm flipH="1" flipV="1">
              <a:off x="4544059" y="1465097"/>
              <a:ext cx="239054" cy="220268"/>
            </a:xfrm>
            <a:prstGeom prst="line">
              <a:avLst/>
            </a:prstGeom>
            <a:ln w="1270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0800000">
              <a:off x="2901397" y="1463917"/>
              <a:ext cx="1642662" cy="1615"/>
            </a:xfrm>
            <a:prstGeom prst="line">
              <a:avLst/>
            </a:prstGeom>
            <a:ln w="1270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 name="Group 73"/>
          <p:cNvGrpSpPr/>
          <p:nvPr/>
        </p:nvGrpSpPr>
        <p:grpSpPr>
          <a:xfrm>
            <a:off x="3611020" y="3593238"/>
            <a:ext cx="2202716" cy="306211"/>
            <a:chOff x="2683251" y="1463915"/>
            <a:chExt cx="1566462" cy="221450"/>
          </a:xfrm>
        </p:grpSpPr>
        <p:cxnSp>
          <p:nvCxnSpPr>
            <p:cNvPr id="82" name="Straight Connector 81"/>
            <p:cNvCxnSpPr/>
            <p:nvPr/>
          </p:nvCxnSpPr>
          <p:spPr>
            <a:xfrm flipH="1" flipV="1">
              <a:off x="4010659" y="1465097"/>
              <a:ext cx="239054" cy="220268"/>
            </a:xfrm>
            <a:prstGeom prst="line">
              <a:avLst/>
            </a:prstGeom>
            <a:ln w="1270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0800000" flipV="1">
              <a:off x="2683251" y="1463915"/>
              <a:ext cx="1325760" cy="1182"/>
            </a:xfrm>
            <a:prstGeom prst="line">
              <a:avLst/>
            </a:prstGeom>
            <a:ln w="1270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91" name="Text Placeholder 3"/>
          <p:cNvSpPr txBox="1"/>
          <p:nvPr/>
        </p:nvSpPr>
        <p:spPr>
          <a:xfrm>
            <a:off x="6487045" y="3336815"/>
            <a:ext cx="695703" cy="295466"/>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lnSpc>
                <a:spcPct val="120000"/>
              </a:lnSpc>
              <a:spcBef>
                <a:spcPct val="20000"/>
              </a:spcBef>
              <a:spcAft>
                <a:spcPts val="0"/>
              </a:spcAft>
              <a:defRPr/>
            </a:pPr>
            <a:r>
              <a:rPr lang="en-US" sz="1600" b="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47.48%</a:t>
            </a:r>
          </a:p>
        </p:txBody>
      </p:sp>
      <p:sp>
        <p:nvSpPr>
          <p:cNvPr id="92" name="Text Placeholder 3"/>
          <p:cNvSpPr txBox="1"/>
          <p:nvPr/>
        </p:nvSpPr>
        <p:spPr>
          <a:xfrm>
            <a:off x="5980778" y="3722878"/>
            <a:ext cx="695703" cy="295466"/>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lnSpc>
                <a:spcPct val="120000"/>
              </a:lnSpc>
              <a:spcBef>
                <a:spcPct val="20000"/>
              </a:spcBef>
              <a:spcAft>
                <a:spcPts val="0"/>
              </a:spcAft>
              <a:defRPr/>
            </a:pPr>
            <a:r>
              <a:rPr lang="en-US" sz="1600" b="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14.81%</a:t>
            </a:r>
          </a:p>
        </p:txBody>
      </p:sp>
      <p:sp>
        <p:nvSpPr>
          <p:cNvPr id="93" name="Text Placeholder 3"/>
          <p:cNvSpPr txBox="1"/>
          <p:nvPr/>
        </p:nvSpPr>
        <p:spPr>
          <a:xfrm>
            <a:off x="5432939" y="4027453"/>
            <a:ext cx="695703" cy="295466"/>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lnSpc>
                <a:spcPct val="120000"/>
              </a:lnSpc>
              <a:spcBef>
                <a:spcPct val="20000"/>
              </a:spcBef>
              <a:spcAft>
                <a:spcPts val="0"/>
              </a:spcAft>
              <a:defRPr/>
            </a:pPr>
            <a:r>
              <a:rPr lang="en-US" sz="1600" b="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33.86%</a:t>
            </a:r>
          </a:p>
        </p:txBody>
      </p:sp>
      <p:sp>
        <p:nvSpPr>
          <p:cNvPr id="95" name="Freeform 46"/>
          <p:cNvSpPr>
            <a:spLocks noEditPoints="1"/>
          </p:cNvSpPr>
          <p:nvPr/>
        </p:nvSpPr>
        <p:spPr bwMode="auto">
          <a:xfrm>
            <a:off x="7288133" y="2839162"/>
            <a:ext cx="698709" cy="698709"/>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1"/>
          </a:solidFill>
          <a:ln w="9525">
            <a:noFill/>
            <a:round/>
          </a:ln>
        </p:spPr>
        <p:txBody>
          <a:bodyPr vert="horz" wrap="square" lIns="128580" tIns="64290" rIns="128580" bIns="64290" numCol="1" anchor="t" anchorCtr="0" compatLnSpc="1"/>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46"/>
          <p:cNvSpPr>
            <a:spLocks noEditPoints="1"/>
          </p:cNvSpPr>
          <p:nvPr/>
        </p:nvSpPr>
        <p:spPr bwMode="auto">
          <a:xfrm>
            <a:off x="7288133" y="3870471"/>
            <a:ext cx="698709" cy="698709"/>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2"/>
          </a:solidFill>
          <a:ln w="9525">
            <a:noFill/>
            <a:round/>
          </a:ln>
        </p:spPr>
        <p:txBody>
          <a:bodyPr vert="horz" wrap="square" lIns="128580" tIns="64290" rIns="128580" bIns="64290" numCol="1" anchor="t" anchorCtr="0" compatLnSpc="1"/>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46"/>
          <p:cNvSpPr>
            <a:spLocks noEditPoints="1"/>
          </p:cNvSpPr>
          <p:nvPr/>
        </p:nvSpPr>
        <p:spPr bwMode="auto">
          <a:xfrm>
            <a:off x="7288133" y="4888521"/>
            <a:ext cx="698709" cy="698709"/>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3"/>
          </a:solidFill>
          <a:ln w="9525">
            <a:noFill/>
            <a:round/>
          </a:ln>
        </p:spPr>
        <p:txBody>
          <a:bodyPr vert="horz" wrap="square" lIns="128580" tIns="64290" rIns="128580" bIns="64290" numCol="1" anchor="t" anchorCtr="0" compatLnSpc="1"/>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Text Placeholder 3"/>
          <p:cNvSpPr txBox="1"/>
          <p:nvPr/>
        </p:nvSpPr>
        <p:spPr>
          <a:xfrm>
            <a:off x="8145336" y="3271775"/>
            <a:ext cx="718145" cy="258532"/>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fontAlgn="auto">
              <a:lnSpc>
                <a:spcPct val="120000"/>
              </a:lnSpc>
              <a:spcBef>
                <a:spcPct val="20000"/>
              </a:spcBef>
              <a:spcAft>
                <a:spcPts val="0"/>
              </a:spcAft>
              <a:defRPr/>
            </a:pPr>
            <a:r>
              <a:rPr lang="zh-CN" altLang="en-US"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国内升学</a:t>
            </a:r>
            <a:endParaRPr lang="en-US"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Text Placeholder 3"/>
          <p:cNvSpPr txBox="1"/>
          <p:nvPr/>
        </p:nvSpPr>
        <p:spPr>
          <a:xfrm>
            <a:off x="8151775" y="4310648"/>
            <a:ext cx="1256754" cy="258532"/>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fontAlgn="auto">
              <a:lnSpc>
                <a:spcPct val="120000"/>
              </a:lnSpc>
              <a:spcBef>
                <a:spcPct val="20000"/>
              </a:spcBef>
              <a:spcAft>
                <a:spcPts val="0"/>
              </a:spcAft>
              <a:defRPr/>
            </a:pPr>
            <a:r>
              <a:rPr lang="zh-CN" altLang="en-US"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出国（境）留学</a:t>
            </a:r>
            <a:endParaRPr lang="en-US"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Text Placeholder 3"/>
          <p:cNvSpPr txBox="1"/>
          <p:nvPr/>
        </p:nvSpPr>
        <p:spPr>
          <a:xfrm>
            <a:off x="8143019" y="5340348"/>
            <a:ext cx="718145" cy="258532"/>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fontAlgn="auto">
              <a:lnSpc>
                <a:spcPct val="120000"/>
              </a:lnSpc>
              <a:spcBef>
                <a:spcPct val="20000"/>
              </a:spcBef>
              <a:spcAft>
                <a:spcPts val="0"/>
              </a:spcAft>
              <a:defRPr/>
            </a:pPr>
            <a:r>
              <a:rPr lang="zh-CN" altLang="en-US"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签约就业</a:t>
            </a:r>
            <a:endParaRPr lang="en-US"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文本框 46"/>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高端就业</a:t>
            </a:r>
          </a:p>
        </p:txBody>
      </p:sp>
      <p:sp>
        <p:nvSpPr>
          <p:cNvPr id="48" name="文本框 47"/>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50" name="TextBox 24"/>
          <p:cNvSpPr txBox="1"/>
          <p:nvPr/>
        </p:nvSpPr>
        <p:spPr>
          <a:xfrm>
            <a:off x="884759" y="1325568"/>
            <a:ext cx="10873208" cy="458908"/>
          </a:xfrm>
          <a:prstGeom prst="rect">
            <a:avLst/>
          </a:prstGeom>
          <a:noFill/>
        </p:spPr>
        <p:txBody>
          <a:bodyPr wrap="square">
            <a:spAutoFit/>
          </a:bodyPr>
          <a:lstStyle/>
          <a:p>
            <a:pPr eaLnBrk="1" hangingPunct="1">
              <a:lnSpc>
                <a:spcPct val="150000"/>
              </a:lnSpc>
              <a:defRPr/>
            </a:pPr>
            <a:r>
              <a:rPr kumimoji="1" lang="zh-CN" altLang="en-US"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kumimoji="1" lang="en-US" altLang="zh-CN"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2016 </a:t>
            </a:r>
            <a:r>
              <a:rPr kumimoji="1" lang="zh-CN" altLang="en-US"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届本科毕业生 </a:t>
            </a:r>
            <a:r>
              <a:rPr kumimoji="1" lang="en-US" altLang="zh-CN"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4111 </a:t>
            </a:r>
            <a:r>
              <a:rPr kumimoji="1" lang="zh-CN" altLang="en-US"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人，其中国内升学 </a:t>
            </a:r>
            <a:r>
              <a:rPr kumimoji="1" lang="en-US" altLang="zh-CN"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1952 </a:t>
            </a:r>
            <a:r>
              <a:rPr kumimoji="1" lang="zh-CN" altLang="en-US"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人、出国（境）留学 </a:t>
            </a:r>
            <a:r>
              <a:rPr kumimoji="1" lang="en-US" altLang="zh-CN"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609 </a:t>
            </a:r>
            <a:r>
              <a:rPr kumimoji="1" lang="zh-CN" altLang="en-US"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人、签约就业 </a:t>
            </a:r>
            <a:r>
              <a:rPr kumimoji="1" lang="en-US" altLang="zh-CN"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1392 </a:t>
            </a:r>
            <a:r>
              <a:rPr kumimoji="1" lang="zh-CN" altLang="en-US"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p>
        </p:txBody>
      </p:sp>
      <p:sp>
        <p:nvSpPr>
          <p:cNvPr id="53" name="Text Placeholder 3"/>
          <p:cNvSpPr txBox="1"/>
          <p:nvPr/>
        </p:nvSpPr>
        <p:spPr>
          <a:xfrm>
            <a:off x="8151775" y="2794035"/>
            <a:ext cx="1160574" cy="51706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fontAlgn="auto">
              <a:lnSpc>
                <a:spcPct val="120000"/>
              </a:lnSpc>
              <a:spcBef>
                <a:spcPct val="20000"/>
              </a:spcBef>
              <a:spcAft>
                <a:spcPts val="0"/>
              </a:spcAft>
              <a:defRPr/>
            </a:pPr>
            <a:r>
              <a:rPr lang="en-US" altLang="zh-CN" sz="28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1952</a:t>
            </a:r>
            <a:r>
              <a:rPr lang="zh-CN" altLang="en-US" sz="28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人</a:t>
            </a:r>
            <a:endParaRPr lang="en-US" sz="28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矩形 1"/>
          <p:cNvSpPr/>
          <p:nvPr/>
        </p:nvSpPr>
        <p:spPr>
          <a:xfrm>
            <a:off x="3045301" y="4255248"/>
            <a:ext cx="1023037" cy="369332"/>
          </a:xfrm>
          <a:prstGeom prst="rect">
            <a:avLst/>
          </a:prstGeom>
        </p:spPr>
        <p:txBody>
          <a:bodyPr wrap="none">
            <a:spAutoFit/>
          </a:bodyPr>
          <a:lstStyle/>
          <a:p>
            <a:r>
              <a:rPr kumimoji="1" lang="en-US" altLang="zh-CN" dirty="0">
                <a:solidFill>
                  <a:schemeClr val="tx1">
                    <a:lumMod val="85000"/>
                    <a:lumOff val="15000"/>
                  </a:schemeClr>
                </a:solidFill>
                <a:latin typeface="微软雅黑" panose="020B0503020204020204" pitchFamily="34" charset="-122"/>
                <a:ea typeface="微软雅黑" panose="020B0503020204020204" pitchFamily="34" charset="-122"/>
              </a:rPr>
              <a:t>4111 </a:t>
            </a:r>
            <a:r>
              <a:rPr kumimoji="1" lang="zh-CN" altLang="en-US" dirty="0">
                <a:solidFill>
                  <a:schemeClr val="tx1">
                    <a:lumMod val="85000"/>
                    <a:lumOff val="15000"/>
                  </a:schemeClr>
                </a:solidFill>
                <a:latin typeface="微软雅黑" panose="020B0503020204020204" pitchFamily="34" charset="-122"/>
                <a:ea typeface="微软雅黑" panose="020B0503020204020204" pitchFamily="34" charset="-122"/>
              </a:rPr>
              <a:t>人</a:t>
            </a:r>
            <a:endParaRPr lang="zh-CN" altLang="en-US" dirty="0"/>
          </a:p>
        </p:txBody>
      </p:sp>
      <p:sp>
        <p:nvSpPr>
          <p:cNvPr id="4" name="矩形 3"/>
          <p:cNvSpPr/>
          <p:nvPr/>
        </p:nvSpPr>
        <p:spPr>
          <a:xfrm>
            <a:off x="8087132" y="3849001"/>
            <a:ext cx="1244251" cy="523220"/>
          </a:xfrm>
          <a:prstGeom prst="rect">
            <a:avLst/>
          </a:prstGeom>
        </p:spPr>
        <p:txBody>
          <a:bodyPr wrap="none">
            <a:spAutoFit/>
          </a:bodyPr>
          <a:lstStyle/>
          <a:p>
            <a:r>
              <a:rPr lang="en-US" altLang="zh-CN" sz="2800" dirty="0">
                <a:solidFill>
                  <a:schemeClr val="accent2"/>
                </a:solidFill>
                <a:latin typeface="Arial" panose="020B0604020202020204" pitchFamily="34" charset="0"/>
                <a:ea typeface="微软雅黑" panose="020B0503020204020204" pitchFamily="34" charset="-122"/>
                <a:cs typeface="+mn-ea"/>
              </a:rPr>
              <a:t>609 </a:t>
            </a:r>
            <a:r>
              <a:rPr lang="zh-CN" altLang="en-US" sz="2800" dirty="0">
                <a:solidFill>
                  <a:schemeClr val="accent2"/>
                </a:solidFill>
                <a:latin typeface="Arial" panose="020B0604020202020204" pitchFamily="34" charset="0"/>
                <a:ea typeface="微软雅黑" panose="020B0503020204020204" pitchFamily="34" charset="-122"/>
                <a:cs typeface="+mn-ea"/>
              </a:rPr>
              <a:t>人</a:t>
            </a:r>
          </a:p>
        </p:txBody>
      </p:sp>
      <p:sp>
        <p:nvSpPr>
          <p:cNvPr id="14" name="矩形 13"/>
          <p:cNvSpPr/>
          <p:nvPr/>
        </p:nvSpPr>
        <p:spPr>
          <a:xfrm>
            <a:off x="8057839" y="4888521"/>
            <a:ext cx="1444626" cy="523220"/>
          </a:xfrm>
          <a:prstGeom prst="rect">
            <a:avLst/>
          </a:prstGeom>
        </p:spPr>
        <p:txBody>
          <a:bodyPr wrap="none">
            <a:spAutoFit/>
          </a:bodyPr>
          <a:lstStyle/>
          <a:p>
            <a:r>
              <a:rPr lang="en-US" altLang="zh-CN" sz="2800" dirty="0">
                <a:solidFill>
                  <a:schemeClr val="accent3"/>
                </a:solidFill>
                <a:latin typeface="Arial" panose="020B0604020202020204" pitchFamily="34" charset="0"/>
                <a:ea typeface="微软雅黑" panose="020B0503020204020204" pitchFamily="34" charset="-122"/>
                <a:cs typeface="+mn-ea"/>
              </a:rPr>
              <a:t>1392 </a:t>
            </a:r>
            <a:r>
              <a:rPr lang="zh-CN" altLang="en-US" sz="2800" dirty="0">
                <a:solidFill>
                  <a:schemeClr val="accent3"/>
                </a:solidFill>
                <a:latin typeface="Arial" panose="020B0604020202020204" pitchFamily="34" charset="0"/>
                <a:ea typeface="微软雅黑" panose="020B0503020204020204" pitchFamily="34" charset="-122"/>
                <a:cs typeface="+mn-ea"/>
              </a:rPr>
              <a:t>人</a:t>
            </a:r>
          </a:p>
        </p:txBody>
      </p:sp>
      <p:pic>
        <p:nvPicPr>
          <p:cNvPr id="9" name="图片 8"/>
          <p:cNvPicPr>
            <a:picLocks noChangeAspect="1"/>
          </p:cNvPicPr>
          <p:nvPr/>
        </p:nvPicPr>
        <p:blipFill>
          <a:blip r:embed="rId4" cstate="print"/>
          <a:stretch>
            <a:fillRect/>
          </a:stretch>
        </p:blipFill>
        <p:spPr>
          <a:xfrm>
            <a:off x="1316807" y="2928910"/>
            <a:ext cx="3267186" cy="4071791"/>
          </a:xfrm>
          <a:prstGeom prst="rect">
            <a:avLst/>
          </a:prstGeom>
        </p:spPr>
      </p:pic>
      <p:sp>
        <p:nvSpPr>
          <p:cNvPr id="30" name="Text Placeholder 3"/>
          <p:cNvSpPr txBox="1"/>
          <p:nvPr/>
        </p:nvSpPr>
        <p:spPr>
          <a:xfrm>
            <a:off x="10581393" y="3274551"/>
            <a:ext cx="1564531" cy="603691"/>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lnSpc>
                <a:spcPct val="120000"/>
              </a:lnSpc>
              <a:spcBef>
                <a:spcPct val="20000"/>
              </a:spcBef>
              <a:spcAft>
                <a:spcPts val="0"/>
              </a:spcAft>
              <a:defRPr/>
            </a:pPr>
            <a:r>
              <a:rPr lang="en-US" sz="3600" b="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62.29%</a:t>
            </a:r>
          </a:p>
        </p:txBody>
      </p:sp>
      <p:grpSp>
        <p:nvGrpSpPr>
          <p:cNvPr id="31" name="Group 73"/>
          <p:cNvGrpSpPr/>
          <p:nvPr/>
        </p:nvGrpSpPr>
        <p:grpSpPr>
          <a:xfrm>
            <a:off x="3611020" y="3061882"/>
            <a:ext cx="3319470" cy="304576"/>
            <a:chOff x="2793018" y="1465097"/>
            <a:chExt cx="2360641" cy="220268"/>
          </a:xfrm>
        </p:grpSpPr>
        <p:cxnSp>
          <p:nvCxnSpPr>
            <p:cNvPr id="32" name="Straight Connector 59"/>
            <p:cNvCxnSpPr/>
            <p:nvPr/>
          </p:nvCxnSpPr>
          <p:spPr>
            <a:xfrm flipH="1" flipV="1">
              <a:off x="4914605" y="1465097"/>
              <a:ext cx="239054" cy="220268"/>
            </a:xfrm>
            <a:prstGeom prst="line">
              <a:avLst/>
            </a:prstGeom>
            <a:ln w="1270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60"/>
            <p:cNvCxnSpPr/>
            <p:nvPr/>
          </p:nvCxnSpPr>
          <p:spPr>
            <a:xfrm flipH="1" flipV="1">
              <a:off x="2793018" y="1465532"/>
              <a:ext cx="2121587" cy="1"/>
            </a:xfrm>
            <a:prstGeom prst="line">
              <a:avLst/>
            </a:prstGeom>
            <a:ln w="1270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9408521" y="3060252"/>
            <a:ext cx="981285" cy="1060127"/>
            <a:chOff x="10700917" y="3290363"/>
            <a:chExt cx="511252" cy="1060127"/>
          </a:xfrm>
        </p:grpSpPr>
        <p:grpSp>
          <p:nvGrpSpPr>
            <p:cNvPr id="6" name="Group 73"/>
            <p:cNvGrpSpPr/>
            <p:nvPr/>
          </p:nvGrpSpPr>
          <p:grpSpPr>
            <a:xfrm flipH="1">
              <a:off x="10712971" y="3819795"/>
              <a:ext cx="499198" cy="530695"/>
              <a:chOff x="3829332" y="1465097"/>
              <a:chExt cx="1674781" cy="383796"/>
            </a:xfrm>
          </p:grpSpPr>
          <p:cxnSp>
            <p:nvCxnSpPr>
              <p:cNvPr id="60" name="Straight Connector 59"/>
              <p:cNvCxnSpPr/>
              <p:nvPr/>
            </p:nvCxnSpPr>
            <p:spPr>
              <a:xfrm flipH="1" flipV="1">
                <a:off x="4914605" y="1465097"/>
                <a:ext cx="589508" cy="383796"/>
              </a:xfrm>
              <a:prstGeom prst="line">
                <a:avLst/>
              </a:prstGeom>
              <a:ln w="1270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3829332" y="1465532"/>
                <a:ext cx="1085273" cy="1"/>
              </a:xfrm>
              <a:prstGeom prst="line">
                <a:avLst/>
              </a:prstGeom>
              <a:ln w="1270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34" name="Straight Connector 59"/>
            <p:cNvCxnSpPr/>
            <p:nvPr/>
          </p:nvCxnSpPr>
          <p:spPr>
            <a:xfrm flipH="1" flipV="1">
              <a:off x="10700917" y="3290363"/>
              <a:ext cx="187769" cy="544528"/>
            </a:xfrm>
            <a:prstGeom prst="line">
              <a:avLst/>
            </a:prstGeom>
            <a:ln w="1270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40" name="TextBox 24"/>
          <p:cNvSpPr txBox="1"/>
          <p:nvPr/>
        </p:nvSpPr>
        <p:spPr>
          <a:xfrm>
            <a:off x="884758" y="1833613"/>
            <a:ext cx="11973991" cy="507831"/>
          </a:xfrm>
          <a:prstGeom prst="rect">
            <a:avLst/>
          </a:prstGeom>
          <a:noFill/>
        </p:spPr>
        <p:txBody>
          <a:bodyPr wrap="square">
            <a:spAutoFit/>
          </a:bodyPr>
          <a:lstStyle/>
          <a:p>
            <a:pPr eaLnBrk="1" hangingPunct="1">
              <a:lnSpc>
                <a:spcPct val="150000"/>
              </a:lnSpc>
              <a:defRPr/>
            </a:pPr>
            <a:r>
              <a:rPr kumimoji="1" lang="zh-CN" altLang="en-US"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kumimoji="1" lang="en-US" altLang="zh-CN"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2017 </a:t>
            </a:r>
            <a:r>
              <a:rPr kumimoji="1" lang="zh-CN" altLang="en-US"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届本科毕业生 </a:t>
            </a:r>
            <a:r>
              <a:rPr kumimoji="1" lang="en-US" altLang="zh-CN"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3975</a:t>
            </a:r>
            <a:r>
              <a:rPr kumimoji="1" lang="zh-CN" altLang="en-US"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人，其中国内升学 </a:t>
            </a:r>
            <a:r>
              <a:rPr kumimoji="1" lang="en-US" altLang="zh-CN"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1995 </a:t>
            </a:r>
            <a:r>
              <a:rPr kumimoji="1" lang="zh-CN" altLang="en-US"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人、出国（境）留学 </a:t>
            </a:r>
            <a:r>
              <a:rPr kumimoji="1" lang="en-US" altLang="zh-CN"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537 </a:t>
            </a:r>
            <a:r>
              <a:rPr kumimoji="1" lang="zh-CN" altLang="en-US"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人（截至</a:t>
            </a:r>
            <a:r>
              <a:rPr kumimoji="1" lang="en-US" altLang="zh-CN"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2017</a:t>
            </a:r>
            <a:r>
              <a:rPr kumimoji="1" lang="zh-CN" altLang="en-US"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kumimoji="1" lang="en-US" altLang="zh-CN"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a:t>
            </a:r>
            <a:r>
              <a:rPr kumimoji="1" lang="zh-CN" altLang="en-US"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r>
              <a:rPr kumimoji="1" lang="en-US" altLang="zh-CN"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a:t>
            </a:r>
            <a:r>
              <a:rPr kumimoji="1" lang="zh-CN" altLang="en-US"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日）。</a:t>
            </a:r>
          </a:p>
        </p:txBody>
      </p:sp>
      <p:grpSp>
        <p:nvGrpSpPr>
          <p:cNvPr id="13" name="组合 12"/>
          <p:cNvGrpSpPr/>
          <p:nvPr/>
        </p:nvGrpSpPr>
        <p:grpSpPr>
          <a:xfrm>
            <a:off x="2940824" y="2653750"/>
            <a:ext cx="9045981" cy="1830545"/>
            <a:chOff x="5167565" y="5698152"/>
            <a:chExt cx="9045981" cy="1830545"/>
          </a:xfrm>
        </p:grpSpPr>
        <p:grpSp>
          <p:nvGrpSpPr>
            <p:cNvPr id="41" name="Group 73"/>
            <p:cNvGrpSpPr/>
            <p:nvPr/>
          </p:nvGrpSpPr>
          <p:grpSpPr>
            <a:xfrm>
              <a:off x="5733284" y="6200231"/>
              <a:ext cx="2646018" cy="306208"/>
              <a:chOff x="2901397" y="1463917"/>
              <a:chExt cx="1881716" cy="221448"/>
            </a:xfrm>
          </p:grpSpPr>
          <p:cxnSp>
            <p:nvCxnSpPr>
              <p:cNvPr id="42" name="Straight Connector 67"/>
              <p:cNvCxnSpPr/>
              <p:nvPr/>
            </p:nvCxnSpPr>
            <p:spPr>
              <a:xfrm flipH="1" flipV="1">
                <a:off x="4544059" y="1465097"/>
                <a:ext cx="239054" cy="220268"/>
              </a:xfrm>
              <a:prstGeom prst="line">
                <a:avLst/>
              </a:prstGeom>
              <a:ln w="1270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3" name="Straight Connector 70"/>
              <p:cNvCxnSpPr/>
              <p:nvPr/>
            </p:nvCxnSpPr>
            <p:spPr>
              <a:xfrm rot="10800000">
                <a:off x="2901397" y="1463917"/>
                <a:ext cx="1642662" cy="1615"/>
              </a:xfrm>
              <a:prstGeom prst="line">
                <a:avLst/>
              </a:prstGeom>
              <a:ln w="1270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51" name="Text Placeholder 3"/>
            <p:cNvSpPr txBox="1"/>
            <p:nvPr/>
          </p:nvSpPr>
          <p:spPr>
            <a:xfrm>
              <a:off x="8609308" y="6268119"/>
              <a:ext cx="695703" cy="268279"/>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lnSpc>
                  <a:spcPct val="120000"/>
                </a:lnSpc>
                <a:spcBef>
                  <a:spcPct val="20000"/>
                </a:spcBef>
                <a:spcAft>
                  <a:spcPts val="0"/>
                </a:spcAft>
                <a:defRPr/>
              </a:pPr>
              <a:r>
                <a:rPr lang="en-US" altLang="zh-CN" sz="1600" b="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50.18</a:t>
              </a:r>
              <a:r>
                <a:rPr lang="en-US" sz="1600" b="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52" name="Text Placeholder 3"/>
            <p:cNvSpPr txBox="1"/>
            <p:nvPr/>
          </p:nvSpPr>
          <p:spPr>
            <a:xfrm>
              <a:off x="8103042" y="6654182"/>
              <a:ext cx="695703" cy="268279"/>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lnSpc>
                  <a:spcPct val="120000"/>
                </a:lnSpc>
                <a:spcBef>
                  <a:spcPct val="20000"/>
                </a:spcBef>
                <a:spcAft>
                  <a:spcPts val="0"/>
                </a:spcAft>
                <a:defRPr/>
              </a:pPr>
              <a:r>
                <a:rPr lang="en-US" sz="1600" b="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1</a:t>
              </a:r>
              <a:r>
                <a:rPr lang="en-US" altLang="zh-CN" sz="1600" b="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3.51</a:t>
              </a:r>
              <a:r>
                <a:rPr lang="en-US" sz="1600" b="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55" name="Freeform 46"/>
            <p:cNvSpPr>
              <a:spLocks noEditPoints="1"/>
            </p:cNvSpPr>
            <p:nvPr/>
          </p:nvSpPr>
          <p:spPr bwMode="auto">
            <a:xfrm>
              <a:off x="9410397" y="5743279"/>
              <a:ext cx="698709" cy="698709"/>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1"/>
            </a:solidFill>
            <a:ln w="9525">
              <a:noFill/>
              <a:round/>
            </a:ln>
          </p:spPr>
          <p:txBody>
            <a:bodyPr vert="horz" wrap="square" lIns="128580" tIns="64290" rIns="128580" bIns="64290" numCol="1" anchor="t" anchorCtr="0" compatLnSpc="1"/>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6"/>
            <p:cNvSpPr>
              <a:spLocks noEditPoints="1"/>
            </p:cNvSpPr>
            <p:nvPr/>
          </p:nvSpPr>
          <p:spPr bwMode="auto">
            <a:xfrm>
              <a:off x="9410397" y="6774588"/>
              <a:ext cx="698709" cy="698709"/>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2"/>
            </a:solidFill>
            <a:ln w="9525">
              <a:noFill/>
              <a:round/>
            </a:ln>
          </p:spPr>
          <p:txBody>
            <a:bodyPr vert="horz" wrap="square" lIns="128580" tIns="64290" rIns="128580" bIns="64290" numCol="1" anchor="t" anchorCtr="0" compatLnSpc="1"/>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Text Placeholder 3"/>
            <p:cNvSpPr txBox="1"/>
            <p:nvPr/>
          </p:nvSpPr>
          <p:spPr>
            <a:xfrm>
              <a:off x="10267600" y="6175892"/>
              <a:ext cx="718145" cy="258532"/>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fontAlgn="auto">
                <a:lnSpc>
                  <a:spcPct val="120000"/>
                </a:lnSpc>
                <a:spcBef>
                  <a:spcPct val="20000"/>
                </a:spcBef>
                <a:spcAft>
                  <a:spcPts val="0"/>
                </a:spcAft>
                <a:defRPr/>
              </a:pPr>
              <a:r>
                <a:rPr lang="zh-CN" altLang="en-US"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国内升学</a:t>
              </a:r>
              <a:endParaRPr lang="en-US"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Text Placeholder 3"/>
            <p:cNvSpPr txBox="1"/>
            <p:nvPr/>
          </p:nvSpPr>
          <p:spPr>
            <a:xfrm>
              <a:off x="10274039" y="7214765"/>
              <a:ext cx="1256754" cy="258532"/>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fontAlgn="auto">
                <a:lnSpc>
                  <a:spcPct val="120000"/>
                </a:lnSpc>
                <a:spcBef>
                  <a:spcPct val="20000"/>
                </a:spcBef>
                <a:spcAft>
                  <a:spcPts val="0"/>
                </a:spcAft>
                <a:defRPr/>
              </a:pPr>
              <a:r>
                <a:rPr lang="zh-CN" altLang="en-US"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出国（境）留学</a:t>
              </a:r>
              <a:endParaRPr lang="en-US"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Text Placeholder 3"/>
            <p:cNvSpPr txBox="1"/>
            <p:nvPr/>
          </p:nvSpPr>
          <p:spPr>
            <a:xfrm>
              <a:off x="10274039" y="5698152"/>
              <a:ext cx="1160574" cy="47256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fontAlgn="auto">
                <a:lnSpc>
                  <a:spcPct val="120000"/>
                </a:lnSpc>
                <a:spcBef>
                  <a:spcPct val="20000"/>
                </a:spcBef>
                <a:spcAft>
                  <a:spcPts val="0"/>
                </a:spcAft>
                <a:defRPr/>
              </a:pPr>
              <a:r>
                <a:rPr lang="en-US" altLang="zh-CN" sz="28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1995</a:t>
              </a:r>
              <a:r>
                <a:rPr lang="zh-CN" altLang="en-US" sz="28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人</a:t>
              </a:r>
              <a:endParaRPr lang="en-US" sz="28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矩形 63"/>
            <p:cNvSpPr/>
            <p:nvPr/>
          </p:nvSpPr>
          <p:spPr>
            <a:xfrm>
              <a:off x="5167565" y="7159365"/>
              <a:ext cx="1023037" cy="369332"/>
            </a:xfrm>
            <a:prstGeom prst="rect">
              <a:avLst/>
            </a:prstGeom>
          </p:spPr>
          <p:txBody>
            <a:bodyPr wrap="none">
              <a:spAutoFit/>
            </a:bodyPr>
            <a:lstStyle/>
            <a:p>
              <a:r>
                <a:rPr kumimoji="1" lang="en-US" altLang="zh-CN" dirty="0">
                  <a:solidFill>
                    <a:schemeClr val="tx1">
                      <a:lumMod val="85000"/>
                      <a:lumOff val="15000"/>
                    </a:schemeClr>
                  </a:solidFill>
                  <a:latin typeface="微软雅黑" panose="020B0503020204020204" pitchFamily="34" charset="-122"/>
                  <a:ea typeface="微软雅黑" panose="020B0503020204020204" pitchFamily="34" charset="-122"/>
                </a:rPr>
                <a:t>3975 </a:t>
              </a:r>
              <a:r>
                <a:rPr kumimoji="1" lang="zh-CN" altLang="en-US" dirty="0">
                  <a:solidFill>
                    <a:schemeClr val="tx1">
                      <a:lumMod val="85000"/>
                      <a:lumOff val="15000"/>
                    </a:schemeClr>
                  </a:solidFill>
                  <a:latin typeface="微软雅黑" panose="020B0503020204020204" pitchFamily="34" charset="-122"/>
                  <a:ea typeface="微软雅黑" panose="020B0503020204020204" pitchFamily="34" charset="-122"/>
                </a:rPr>
                <a:t>人</a:t>
              </a:r>
              <a:endParaRPr lang="zh-CN" altLang="en-US" dirty="0"/>
            </a:p>
          </p:txBody>
        </p:sp>
        <p:sp>
          <p:nvSpPr>
            <p:cNvPr id="65" name="矩形 64"/>
            <p:cNvSpPr/>
            <p:nvPr/>
          </p:nvSpPr>
          <p:spPr>
            <a:xfrm>
              <a:off x="10209396" y="6753118"/>
              <a:ext cx="1244251" cy="523220"/>
            </a:xfrm>
            <a:prstGeom prst="rect">
              <a:avLst/>
            </a:prstGeom>
          </p:spPr>
          <p:txBody>
            <a:bodyPr wrap="none">
              <a:spAutoFit/>
            </a:bodyPr>
            <a:lstStyle/>
            <a:p>
              <a:r>
                <a:rPr lang="en-US" altLang="zh-CN" sz="2800" dirty="0">
                  <a:solidFill>
                    <a:schemeClr val="accent2"/>
                  </a:solidFill>
                  <a:latin typeface="Arial" panose="020B0604020202020204" pitchFamily="34" charset="0"/>
                  <a:ea typeface="微软雅黑" panose="020B0503020204020204" pitchFamily="34" charset="-122"/>
                  <a:cs typeface="+mn-ea"/>
                </a:rPr>
                <a:t>537 </a:t>
              </a:r>
              <a:r>
                <a:rPr lang="zh-CN" altLang="en-US" sz="2800" dirty="0">
                  <a:solidFill>
                    <a:schemeClr val="accent2"/>
                  </a:solidFill>
                  <a:latin typeface="Arial" panose="020B0604020202020204" pitchFamily="34" charset="0"/>
                  <a:ea typeface="微软雅黑" panose="020B0503020204020204" pitchFamily="34" charset="-122"/>
                  <a:cs typeface="+mn-ea"/>
                </a:rPr>
                <a:t>人</a:t>
              </a:r>
            </a:p>
          </p:txBody>
        </p:sp>
        <p:sp>
          <p:nvSpPr>
            <p:cNvPr id="69" name="Text Placeholder 3"/>
            <p:cNvSpPr txBox="1"/>
            <p:nvPr/>
          </p:nvSpPr>
          <p:spPr>
            <a:xfrm>
              <a:off x="12649015" y="6109791"/>
              <a:ext cx="1564531" cy="664797"/>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lnSpc>
                  <a:spcPct val="120000"/>
                </a:lnSpc>
                <a:spcBef>
                  <a:spcPct val="20000"/>
                </a:spcBef>
                <a:spcAft>
                  <a:spcPts val="0"/>
                </a:spcAft>
                <a:defRPr/>
              </a:pPr>
              <a:r>
                <a:rPr lang="en-US" sz="3600" b="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6</a:t>
              </a:r>
              <a:r>
                <a:rPr lang="en-US" altLang="zh-CN" sz="3600" b="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3.69</a:t>
              </a:r>
              <a:r>
                <a:rPr lang="en-US" sz="3600" b="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t>
              </a:r>
            </a:p>
          </p:txBody>
        </p:sp>
        <p:grpSp>
          <p:nvGrpSpPr>
            <p:cNvPr id="70" name="Group 73"/>
            <p:cNvGrpSpPr/>
            <p:nvPr/>
          </p:nvGrpSpPr>
          <p:grpSpPr>
            <a:xfrm>
              <a:off x="5733284" y="5965999"/>
              <a:ext cx="3319470" cy="304576"/>
              <a:chOff x="2793018" y="1465097"/>
              <a:chExt cx="2360641" cy="220268"/>
            </a:xfrm>
          </p:grpSpPr>
          <p:cxnSp>
            <p:nvCxnSpPr>
              <p:cNvPr id="72" name="Straight Connector 59"/>
              <p:cNvCxnSpPr/>
              <p:nvPr/>
            </p:nvCxnSpPr>
            <p:spPr>
              <a:xfrm flipH="1" flipV="1">
                <a:off x="4914605" y="1465097"/>
                <a:ext cx="239054" cy="220268"/>
              </a:xfrm>
              <a:prstGeom prst="line">
                <a:avLst/>
              </a:prstGeom>
              <a:ln w="1270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73" name="Straight Connector 60"/>
              <p:cNvCxnSpPr/>
              <p:nvPr/>
            </p:nvCxnSpPr>
            <p:spPr>
              <a:xfrm flipH="1" flipV="1">
                <a:off x="2793018" y="1465532"/>
                <a:ext cx="2121587" cy="1"/>
              </a:xfrm>
              <a:prstGeom prst="line">
                <a:avLst/>
              </a:prstGeom>
              <a:ln w="1270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11530785" y="5964369"/>
              <a:ext cx="1013757" cy="1060127"/>
              <a:chOff x="10700917" y="3290363"/>
              <a:chExt cx="528170" cy="1060127"/>
            </a:xfrm>
          </p:grpSpPr>
          <p:grpSp>
            <p:nvGrpSpPr>
              <p:cNvPr id="75" name="Group 73"/>
              <p:cNvGrpSpPr/>
              <p:nvPr/>
            </p:nvGrpSpPr>
            <p:grpSpPr>
              <a:xfrm flipH="1">
                <a:off x="10712973" y="3819795"/>
                <a:ext cx="516114" cy="530695"/>
                <a:chOff x="3772578" y="1465097"/>
                <a:chExt cx="1731535" cy="383796"/>
              </a:xfrm>
            </p:grpSpPr>
            <p:cxnSp>
              <p:nvCxnSpPr>
                <p:cNvPr id="77" name="Straight Connector 59"/>
                <p:cNvCxnSpPr/>
                <p:nvPr/>
              </p:nvCxnSpPr>
              <p:spPr>
                <a:xfrm flipH="1" flipV="1">
                  <a:off x="4914605" y="1465097"/>
                  <a:ext cx="589508" cy="383796"/>
                </a:xfrm>
                <a:prstGeom prst="line">
                  <a:avLst/>
                </a:prstGeom>
                <a:ln w="1270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78" name="Straight Connector 60"/>
                <p:cNvCxnSpPr/>
                <p:nvPr/>
              </p:nvCxnSpPr>
              <p:spPr>
                <a:xfrm flipH="1" flipV="1">
                  <a:off x="3772578" y="1465532"/>
                  <a:ext cx="1142027" cy="1"/>
                </a:xfrm>
                <a:prstGeom prst="line">
                  <a:avLst/>
                </a:prstGeom>
                <a:ln w="1270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76" name="Straight Connector 59"/>
              <p:cNvCxnSpPr/>
              <p:nvPr/>
            </p:nvCxnSpPr>
            <p:spPr>
              <a:xfrm flipH="1" flipV="1">
                <a:off x="10700917" y="3290363"/>
                <a:ext cx="187769" cy="544528"/>
              </a:xfrm>
              <a:prstGeom prst="line">
                <a:avLst/>
              </a:prstGeom>
              <a:ln w="1270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graphicFrame>
        <p:nvGraphicFramePr>
          <p:cNvPr id="67" name="表格 66"/>
          <p:cNvGraphicFramePr>
            <a:graphicFrameLocks noGrp="1"/>
          </p:cNvGraphicFramePr>
          <p:nvPr/>
        </p:nvGraphicFramePr>
        <p:xfrm>
          <a:off x="2252911" y="1888133"/>
          <a:ext cx="8712967" cy="4101928"/>
        </p:xfrm>
        <a:graphic>
          <a:graphicData uri="http://schemas.openxmlformats.org/drawingml/2006/table">
            <a:tbl>
              <a:tblPr>
                <a:tableStyleId>{21E4AEA4-8DFA-4A89-87EB-49C32662AFE0}</a:tableStyleId>
              </a:tblPr>
              <a:tblGrid>
                <a:gridCol w="829472">
                  <a:extLst>
                    <a:ext uri="{9D8B030D-6E8A-4147-A177-3AD203B41FA5}">
                      <a16:colId xmlns:a16="http://schemas.microsoft.com/office/drawing/2014/main" val="20000"/>
                    </a:ext>
                  </a:extLst>
                </a:gridCol>
                <a:gridCol w="2302457">
                  <a:extLst>
                    <a:ext uri="{9D8B030D-6E8A-4147-A177-3AD203B41FA5}">
                      <a16:colId xmlns:a16="http://schemas.microsoft.com/office/drawing/2014/main" val="20001"/>
                    </a:ext>
                  </a:extLst>
                </a:gridCol>
                <a:gridCol w="1860346">
                  <a:extLst>
                    <a:ext uri="{9D8B030D-6E8A-4147-A177-3AD203B41FA5}">
                      <a16:colId xmlns:a16="http://schemas.microsoft.com/office/drawing/2014/main" val="20002"/>
                    </a:ext>
                  </a:extLst>
                </a:gridCol>
                <a:gridCol w="1860346">
                  <a:extLst>
                    <a:ext uri="{9D8B030D-6E8A-4147-A177-3AD203B41FA5}">
                      <a16:colId xmlns:a16="http://schemas.microsoft.com/office/drawing/2014/main" val="20003"/>
                    </a:ext>
                  </a:extLst>
                </a:gridCol>
                <a:gridCol w="1860346">
                  <a:extLst>
                    <a:ext uri="{9D8B030D-6E8A-4147-A177-3AD203B41FA5}">
                      <a16:colId xmlns:a16="http://schemas.microsoft.com/office/drawing/2014/main" val="20004"/>
                    </a:ext>
                  </a:extLst>
                </a:gridCol>
              </a:tblGrid>
              <a:tr h="288949">
                <a:tc>
                  <a:txBody>
                    <a:bodyPr/>
                    <a:lstStyle/>
                    <a:p>
                      <a:pPr algn="ctr" fontAlgn="b"/>
                      <a:r>
                        <a:rPr lang="zh-CN" altLang="en-US" sz="2000" b="1" u="none" strike="noStrike" dirty="0">
                          <a:solidFill>
                            <a:schemeClr val="bg1"/>
                          </a:solidFill>
                          <a:effectLst/>
                          <a:latin typeface="微软雅黑" panose="020B0503020204020204" pitchFamily="34" charset="-122"/>
                          <a:ea typeface="微软雅黑" panose="020B0503020204020204" pitchFamily="34" charset="-122"/>
                        </a:rPr>
                        <a:t>序号</a:t>
                      </a:r>
                      <a:endParaRPr lang="zh-CN" altLang="en-US" sz="20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b">
                    <a:solidFill>
                      <a:schemeClr val="accent3"/>
                    </a:solidFill>
                  </a:tcPr>
                </a:tc>
                <a:tc>
                  <a:txBody>
                    <a:bodyPr/>
                    <a:lstStyle/>
                    <a:p>
                      <a:pPr algn="ctr" fontAlgn="b"/>
                      <a:r>
                        <a:rPr lang="zh-CN" altLang="en-US" sz="2000" b="1" u="none" strike="noStrike" dirty="0">
                          <a:solidFill>
                            <a:schemeClr val="bg1"/>
                          </a:solidFill>
                          <a:effectLst/>
                          <a:latin typeface="微软雅黑" panose="020B0503020204020204" pitchFamily="34" charset="-122"/>
                          <a:ea typeface="微软雅黑" panose="020B0503020204020204" pitchFamily="34" charset="-122"/>
                        </a:rPr>
                        <a:t>学校</a:t>
                      </a:r>
                      <a:endParaRPr lang="zh-CN" altLang="en-US" sz="20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b">
                    <a:solidFill>
                      <a:schemeClr val="accent3"/>
                    </a:solidFill>
                  </a:tcPr>
                </a:tc>
                <a:tc>
                  <a:txBody>
                    <a:bodyPr/>
                    <a:lstStyle/>
                    <a:p>
                      <a:pPr algn="ctr" fontAlgn="b"/>
                      <a:r>
                        <a:rPr lang="zh-CN" altLang="en-US" sz="2000" b="1" u="none" strike="noStrike" dirty="0">
                          <a:solidFill>
                            <a:schemeClr val="bg1"/>
                          </a:solidFill>
                          <a:effectLst/>
                          <a:latin typeface="微软雅黑" panose="020B0503020204020204" pitchFamily="34" charset="-122"/>
                          <a:ea typeface="微软雅黑" panose="020B0503020204020204" pitchFamily="34" charset="-122"/>
                        </a:rPr>
                        <a:t>国内深造</a:t>
                      </a:r>
                      <a:endParaRPr lang="zh-CN" altLang="en-US" sz="20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b">
                    <a:solidFill>
                      <a:schemeClr val="accent3"/>
                    </a:solidFill>
                  </a:tcPr>
                </a:tc>
                <a:tc>
                  <a:txBody>
                    <a:bodyPr/>
                    <a:lstStyle/>
                    <a:p>
                      <a:pPr algn="ctr" fontAlgn="b"/>
                      <a:r>
                        <a:rPr lang="zh-CN" altLang="en-US" sz="2000" b="1" u="none" strike="noStrike" dirty="0">
                          <a:solidFill>
                            <a:schemeClr val="bg1"/>
                          </a:solidFill>
                          <a:effectLst/>
                          <a:latin typeface="微软雅黑" panose="020B0503020204020204" pitchFamily="34" charset="-122"/>
                          <a:ea typeface="微软雅黑" panose="020B0503020204020204" pitchFamily="34" charset="-122"/>
                        </a:rPr>
                        <a:t>出国深造</a:t>
                      </a:r>
                      <a:endParaRPr lang="zh-CN" altLang="en-US" sz="20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b">
                    <a:solidFill>
                      <a:schemeClr val="accent3"/>
                    </a:solidFill>
                  </a:tcPr>
                </a:tc>
                <a:tc>
                  <a:txBody>
                    <a:bodyPr/>
                    <a:lstStyle/>
                    <a:p>
                      <a:pPr algn="ctr" fontAlgn="b"/>
                      <a:r>
                        <a:rPr lang="zh-CN" altLang="en-US" sz="2000" b="1" u="none" strike="noStrike" dirty="0">
                          <a:solidFill>
                            <a:schemeClr val="bg1"/>
                          </a:solidFill>
                          <a:effectLst/>
                          <a:latin typeface="微软雅黑" panose="020B0503020204020204" pitchFamily="34" charset="-122"/>
                          <a:ea typeface="微软雅黑" panose="020B0503020204020204" pitchFamily="34" charset="-122"/>
                        </a:rPr>
                        <a:t>总体深造</a:t>
                      </a:r>
                      <a:endParaRPr lang="zh-CN" altLang="en-US" sz="20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b">
                    <a:solidFill>
                      <a:schemeClr val="accent3"/>
                    </a:solidFill>
                  </a:tcPr>
                </a:tc>
                <a:extLst>
                  <a:ext uri="{0D108BD9-81ED-4DB2-BD59-A6C34878D82A}">
                    <a16:rowId xmlns:a16="http://schemas.microsoft.com/office/drawing/2014/main" val="10000"/>
                  </a:ext>
                </a:extLst>
              </a:tr>
              <a:tr h="288949">
                <a:tc>
                  <a:txBody>
                    <a:bodyPr/>
                    <a:lstStyle/>
                    <a:p>
                      <a:pPr algn="ctr" fontAlgn="b"/>
                      <a:r>
                        <a:rPr lang="en-US" altLang="zh-CN" sz="1600" b="0" u="none" strike="noStrike" dirty="0">
                          <a:effectLst/>
                          <a:latin typeface="微软雅黑" panose="020B0503020204020204" pitchFamily="34" charset="-122"/>
                          <a:ea typeface="微软雅黑" panose="020B0503020204020204" pitchFamily="34" charset="-122"/>
                        </a:rPr>
                        <a:t>1</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solidFill>
                      <a:schemeClr val="accent3">
                        <a:lumMod val="20000"/>
                        <a:lumOff val="80000"/>
                      </a:schemeClr>
                    </a:solidFill>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清华大学</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54.20%</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27.50%</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81.70%</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0001"/>
                  </a:ext>
                </a:extLst>
              </a:tr>
              <a:tr h="334694">
                <a:tc>
                  <a:txBody>
                    <a:bodyPr/>
                    <a:lstStyle/>
                    <a:p>
                      <a:pPr algn="ctr" fontAlgn="b"/>
                      <a:r>
                        <a:rPr lang="en-US" altLang="zh-CN" sz="1600" b="0" u="none" strike="noStrike" dirty="0">
                          <a:effectLst/>
                          <a:latin typeface="微软雅黑" panose="020B0503020204020204" pitchFamily="34" charset="-122"/>
                          <a:ea typeface="微软雅黑" panose="020B0503020204020204" pitchFamily="34" charset="-122"/>
                        </a:rPr>
                        <a:t>2</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solidFill>
                      <a:schemeClr val="accent3">
                        <a:lumMod val="20000"/>
                        <a:lumOff val="80000"/>
                      </a:schemeClr>
                    </a:solidFill>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中国科学技术大学</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45.00%</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31.95%</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76.95%</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0002"/>
                  </a:ext>
                </a:extLst>
              </a:tr>
              <a:tr h="288949">
                <a:tc>
                  <a:txBody>
                    <a:bodyPr/>
                    <a:lstStyle/>
                    <a:p>
                      <a:pPr algn="ctr" fontAlgn="b"/>
                      <a:r>
                        <a:rPr lang="en-US" altLang="zh-CN" sz="1600" b="0" u="none" strike="noStrike" dirty="0">
                          <a:effectLst/>
                          <a:latin typeface="微软雅黑" panose="020B0503020204020204" pitchFamily="34" charset="-122"/>
                          <a:ea typeface="微软雅黑" panose="020B0503020204020204" pitchFamily="34" charset="-122"/>
                        </a:rPr>
                        <a:t>3</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solidFill>
                      <a:schemeClr val="accent3">
                        <a:lumMod val="20000"/>
                        <a:lumOff val="80000"/>
                      </a:schemeClr>
                    </a:solidFill>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北京大学</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44.68%</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31.86%</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76.54%</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0003"/>
                  </a:ext>
                </a:extLst>
              </a:tr>
              <a:tr h="334694">
                <a:tc>
                  <a:txBody>
                    <a:bodyPr/>
                    <a:lstStyle/>
                    <a:p>
                      <a:pPr algn="ctr" fontAlgn="b"/>
                      <a:r>
                        <a:rPr lang="en-US" altLang="zh-CN" sz="1600" b="0" u="none" strike="noStrike" dirty="0">
                          <a:effectLst/>
                          <a:latin typeface="微软雅黑" panose="020B0503020204020204" pitchFamily="34" charset="-122"/>
                          <a:ea typeface="微软雅黑" panose="020B0503020204020204" pitchFamily="34" charset="-122"/>
                        </a:rPr>
                        <a:t>4</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solidFill>
                      <a:schemeClr val="accent3">
                        <a:lumMod val="20000"/>
                        <a:lumOff val="80000"/>
                      </a:schemeClr>
                    </a:solidFill>
                  </a:tcPr>
                </a:tc>
                <a:tc>
                  <a:txBody>
                    <a:bodyPr/>
                    <a:lstStyle/>
                    <a:p>
                      <a:pPr algn="ctr" fontAlgn="b"/>
                      <a:r>
                        <a:rPr lang="zh-CN" altLang="en-US" sz="1600" u="none" strike="noStrike" dirty="0">
                          <a:effectLst/>
                          <a:latin typeface="微软雅黑" panose="020B0503020204020204" pitchFamily="34" charset="-122"/>
                          <a:ea typeface="微软雅黑" panose="020B0503020204020204" pitchFamily="34" charset="-122"/>
                        </a:rPr>
                        <a:t>西安交通大学</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solidFill>
                      <a:schemeClr val="accent3">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50.69%</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15.38%</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66.07%</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0004"/>
                  </a:ext>
                </a:extLst>
              </a:tr>
              <a:tr h="288949">
                <a:tc>
                  <a:txBody>
                    <a:bodyPr/>
                    <a:lstStyle/>
                    <a:p>
                      <a:pPr algn="ctr" fontAlgn="b"/>
                      <a:r>
                        <a:rPr lang="en-US" altLang="zh-CN" sz="1600" b="0" u="none" strike="noStrike" dirty="0">
                          <a:effectLst/>
                          <a:latin typeface="微软雅黑" panose="020B0503020204020204" pitchFamily="34" charset="-122"/>
                          <a:ea typeface="微软雅黑" panose="020B0503020204020204" pitchFamily="34" charset="-122"/>
                        </a:rPr>
                        <a:t>5</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solidFill>
                      <a:schemeClr val="accent3">
                        <a:lumMod val="20000"/>
                        <a:lumOff val="80000"/>
                      </a:schemeClr>
                    </a:solidFill>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复旦大学</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32.13%</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33.60%</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65.73%</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0005"/>
                  </a:ext>
                </a:extLst>
              </a:tr>
              <a:tr h="334694">
                <a:tc>
                  <a:txBody>
                    <a:bodyPr/>
                    <a:lstStyle/>
                    <a:p>
                      <a:pPr algn="ctr" fontAlgn="b"/>
                      <a:r>
                        <a:rPr lang="en-US" altLang="zh-CN" sz="1600" b="0" u="none" strike="noStrike" dirty="0">
                          <a:effectLst/>
                          <a:latin typeface="微软雅黑" panose="020B0503020204020204" pitchFamily="34" charset="-122"/>
                          <a:ea typeface="微软雅黑" panose="020B0503020204020204" pitchFamily="34" charset="-122"/>
                        </a:rPr>
                        <a:t>6</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solidFill>
                      <a:schemeClr val="accent3">
                        <a:lumMod val="20000"/>
                        <a:lumOff val="80000"/>
                      </a:schemeClr>
                    </a:solidFill>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上海交通大学</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36.01%</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29.30%</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65.31%</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0006"/>
                  </a:ext>
                </a:extLst>
              </a:tr>
              <a:tr h="334694">
                <a:tc>
                  <a:txBody>
                    <a:bodyPr/>
                    <a:lstStyle/>
                    <a:p>
                      <a:pPr algn="ctr" fontAlgn="b"/>
                      <a:r>
                        <a:rPr lang="en-US" altLang="zh-CN" sz="1600" b="0" u="none" strike="noStrike" dirty="0">
                          <a:effectLst/>
                          <a:latin typeface="微软雅黑" panose="020B0503020204020204" pitchFamily="34" charset="-122"/>
                          <a:ea typeface="微软雅黑" panose="020B0503020204020204" pitchFamily="34" charset="-122"/>
                        </a:rPr>
                        <a:t>7</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solidFill>
                      <a:schemeClr val="accent3">
                        <a:lumMod val="20000"/>
                        <a:lumOff val="80000"/>
                      </a:schemeClr>
                    </a:solidFill>
                  </a:tcP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中国人民大学</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32.70%</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31.81%</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64.51%</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0007"/>
                  </a:ext>
                </a:extLst>
              </a:tr>
              <a:tr h="334694">
                <a:tc>
                  <a:txBody>
                    <a:bodyPr/>
                    <a:lstStyle/>
                    <a:p>
                      <a:pPr algn="ctr" fontAlgn="b"/>
                      <a:r>
                        <a:rPr lang="en-US" altLang="zh-CN" sz="1600" b="0" u="none" strike="noStrike" dirty="0">
                          <a:effectLst/>
                          <a:latin typeface="微软雅黑" panose="020B0503020204020204" pitchFamily="34" charset="-122"/>
                          <a:ea typeface="微软雅黑" panose="020B0503020204020204" pitchFamily="34" charset="-122"/>
                        </a:rPr>
                        <a:t>8</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solidFill>
                      <a:schemeClr val="accent6">
                        <a:lumMod val="20000"/>
                        <a:lumOff val="80000"/>
                      </a:schemeClr>
                    </a:solidFill>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哈尔滨工业大学</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6">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47.48%</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6">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14.81%</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6">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62.29%</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6">
                        <a:lumMod val="20000"/>
                        <a:lumOff val="80000"/>
                      </a:schemeClr>
                    </a:solidFill>
                  </a:tcPr>
                </a:tc>
                <a:extLst>
                  <a:ext uri="{0D108BD9-81ED-4DB2-BD59-A6C34878D82A}">
                    <a16:rowId xmlns:a16="http://schemas.microsoft.com/office/drawing/2014/main" val="10008"/>
                  </a:ext>
                </a:extLst>
              </a:tr>
              <a:tr h="334694">
                <a:tc>
                  <a:txBody>
                    <a:bodyPr/>
                    <a:lstStyle/>
                    <a:p>
                      <a:pPr algn="ctr" fontAlgn="b"/>
                      <a:r>
                        <a:rPr lang="en-US" altLang="zh-CN" sz="1600" b="0" u="none" strike="noStrike" dirty="0">
                          <a:effectLst/>
                          <a:latin typeface="微软雅黑" panose="020B0503020204020204" pitchFamily="34" charset="-122"/>
                          <a:ea typeface="微软雅黑" panose="020B0503020204020204" pitchFamily="34" charset="-122"/>
                        </a:rPr>
                        <a:t>9</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solidFill>
                      <a:schemeClr val="accent3">
                        <a:lumMod val="20000"/>
                        <a:lumOff val="80000"/>
                      </a:schemeClr>
                    </a:solidFill>
                  </a:tcP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北京邮电大学</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39.01%</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23.28%</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62.29%</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0009"/>
                  </a:ext>
                </a:extLst>
              </a:tr>
              <a:tr h="334694">
                <a:tc>
                  <a:txBody>
                    <a:bodyPr/>
                    <a:lstStyle/>
                    <a:p>
                      <a:pPr algn="ctr" fontAlgn="b"/>
                      <a:r>
                        <a:rPr lang="en-US" altLang="zh-CN" sz="1600" b="0" u="none" strike="noStrike" dirty="0">
                          <a:effectLst/>
                          <a:latin typeface="微软雅黑" panose="020B0503020204020204" pitchFamily="34" charset="-122"/>
                          <a:ea typeface="微软雅黑" panose="020B0503020204020204" pitchFamily="34" charset="-122"/>
                        </a:rPr>
                        <a:t>10</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solidFill>
                      <a:schemeClr val="accent3">
                        <a:lumMod val="20000"/>
                        <a:lumOff val="80000"/>
                      </a:schemeClr>
                    </a:solidFill>
                  </a:tcP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对外经济贸易大学</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24.38%</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36.53%</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60.91%</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0010"/>
                  </a:ext>
                </a:extLst>
              </a:tr>
              <a:tr h="288949">
                <a:tc>
                  <a:txBody>
                    <a:bodyPr/>
                    <a:lstStyle/>
                    <a:p>
                      <a:pPr algn="ctr" fontAlgn="b"/>
                      <a:r>
                        <a:rPr lang="en-US" altLang="zh-CN" sz="1600" b="0" u="none" strike="noStrike" dirty="0">
                          <a:effectLst/>
                          <a:latin typeface="微软雅黑" panose="020B0503020204020204" pitchFamily="34" charset="-122"/>
                          <a:ea typeface="微软雅黑" panose="020B0503020204020204" pitchFamily="34" charset="-122"/>
                        </a:rPr>
                        <a:t>11</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solidFill>
                      <a:schemeClr val="accent3">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600" u="none" strike="noStrike" dirty="0">
                          <a:effectLst/>
                          <a:latin typeface="微软雅黑" panose="020B0503020204020204" pitchFamily="34" charset="-122"/>
                          <a:ea typeface="微软雅黑" panose="020B0503020204020204" pitchFamily="34" charset="-122"/>
                        </a:rPr>
                        <a:t>南京大学</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600" u="none" strike="noStrike" dirty="0">
                          <a:effectLst/>
                          <a:latin typeface="微软雅黑" panose="020B0503020204020204" pitchFamily="34" charset="-122"/>
                          <a:ea typeface="微软雅黑" panose="020B0503020204020204" pitchFamily="34" charset="-122"/>
                        </a:rPr>
                        <a:t>37.51%</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23.38%</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60.89%</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0011"/>
                  </a:ext>
                </a:extLst>
              </a:tr>
              <a:tr h="288949">
                <a:tc>
                  <a:txBody>
                    <a:bodyPr/>
                    <a:lstStyle/>
                    <a:p>
                      <a:pPr algn="ctr" fontAlgn="b"/>
                      <a:r>
                        <a:rPr lang="en-US" altLang="zh-CN" sz="1600" b="0" u="none" strike="noStrike" dirty="0">
                          <a:effectLst/>
                          <a:latin typeface="微软雅黑" panose="020B0503020204020204" pitchFamily="34" charset="-122"/>
                          <a:ea typeface="微软雅黑" panose="020B0503020204020204" pitchFamily="34" charset="-122"/>
                        </a:rPr>
                        <a:t>12</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solidFill>
                      <a:schemeClr val="accent3">
                        <a:lumMod val="20000"/>
                        <a:lumOff val="80000"/>
                      </a:schemeClr>
                    </a:solidFill>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浙江大学</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35.68%</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600" u="none" strike="noStrike" dirty="0">
                          <a:effectLst/>
                          <a:latin typeface="微软雅黑" panose="020B0503020204020204" pitchFamily="34" charset="-122"/>
                          <a:ea typeface="微软雅黑" panose="020B0503020204020204" pitchFamily="34" charset="-122"/>
                        </a:rPr>
                        <a:t>25.21%</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60.89%</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0012"/>
                  </a:ext>
                </a:extLst>
              </a:tr>
            </a:tbl>
          </a:graphicData>
        </a:graphic>
      </p:graphicFrame>
      <p:sp>
        <p:nvSpPr>
          <p:cNvPr id="79" name="TextBox 66"/>
          <p:cNvSpPr txBox="1"/>
          <p:nvPr/>
        </p:nvSpPr>
        <p:spPr>
          <a:xfrm>
            <a:off x="3117007" y="1312069"/>
            <a:ext cx="6675273" cy="441916"/>
          </a:xfrm>
          <a:prstGeom prst="rect">
            <a:avLst/>
          </a:prstGeom>
          <a:noFill/>
        </p:spPr>
        <p:txBody>
          <a:bodyPr wrap="square" rtlCol="0">
            <a:spAutoFit/>
          </a:bodyPr>
          <a:lstStyle/>
          <a:p>
            <a:pPr algn="ctr">
              <a:lnSpc>
                <a:spcPts val="3000"/>
              </a:lnSpc>
              <a:spcAft>
                <a:spcPts val="600"/>
              </a:spcAft>
              <a:defRPr/>
            </a:pPr>
            <a:r>
              <a:rPr lang="en-US" altLang="zh-CN" sz="2000" dirty="0">
                <a:solidFill>
                  <a:srgbClr val="000000"/>
                </a:solidFill>
                <a:latin typeface="微软雅黑" panose="020B0503020204020204" pitchFamily="34" charset="-122"/>
                <a:ea typeface="微软雅黑" panose="020B0503020204020204" pitchFamily="34" charset="-122"/>
              </a:rPr>
              <a:t>2016</a:t>
            </a:r>
            <a:r>
              <a:rPr lang="zh-CN" altLang="en-US" sz="2000" dirty="0">
                <a:solidFill>
                  <a:srgbClr val="000000"/>
                </a:solidFill>
                <a:latin typeface="微软雅黑" panose="020B0503020204020204" pitchFamily="34" charset="-122"/>
                <a:ea typeface="微软雅黑" panose="020B0503020204020204" pitchFamily="34" charset="-122"/>
              </a:rPr>
              <a:t>届高校本科毕业生深造率</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fltVal val="0"/>
                                          </p:val>
                                        </p:tav>
                                        <p:tav tm="100000">
                                          <p:val>
                                            <p:strVal val="#ppt_h"/>
                                          </p:val>
                                        </p:tav>
                                      </p:tavLst>
                                    </p:anim>
                                    <p:animEffect transition="in" filter="fade">
                                      <p:cBhvr>
                                        <p:cTn id="9" dur="500"/>
                                        <p:tgtEl>
                                          <p:spTgt spid="91"/>
                                        </p:tgtEl>
                                      </p:cBhvr>
                                    </p:animEffect>
                                  </p:childTnLst>
                                </p:cTn>
                              </p:par>
                              <p:par>
                                <p:cTn id="10" presetID="18" presetClass="entr" presetSubtype="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downRight)">
                                      <p:cBhvr>
                                        <p:cTn id="12" dur="500"/>
                                        <p:tgtEl>
                                          <p:spTgt spid="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anim calcmode="lin" valueType="num">
                                      <p:cBhvr>
                                        <p:cTn id="15" dur="500" fill="hold"/>
                                        <p:tgtEl>
                                          <p:spTgt spid="92"/>
                                        </p:tgtEl>
                                        <p:attrNameLst>
                                          <p:attrName>ppt_w</p:attrName>
                                        </p:attrNameLst>
                                      </p:cBhvr>
                                      <p:tavLst>
                                        <p:tav tm="0">
                                          <p:val>
                                            <p:fltVal val="0"/>
                                          </p:val>
                                        </p:tav>
                                        <p:tav tm="100000">
                                          <p:val>
                                            <p:strVal val="#ppt_w"/>
                                          </p:val>
                                        </p:tav>
                                      </p:tavLst>
                                    </p:anim>
                                    <p:anim calcmode="lin" valueType="num">
                                      <p:cBhvr>
                                        <p:cTn id="16" dur="500" fill="hold"/>
                                        <p:tgtEl>
                                          <p:spTgt spid="92"/>
                                        </p:tgtEl>
                                        <p:attrNameLst>
                                          <p:attrName>ppt_h</p:attrName>
                                        </p:attrNameLst>
                                      </p:cBhvr>
                                      <p:tavLst>
                                        <p:tav tm="0">
                                          <p:val>
                                            <p:fltVal val="0"/>
                                          </p:val>
                                        </p:tav>
                                        <p:tav tm="100000">
                                          <p:val>
                                            <p:strVal val="#ppt_h"/>
                                          </p:val>
                                        </p:tav>
                                      </p:tavLst>
                                    </p:anim>
                                    <p:animEffect transition="in" filter="fade">
                                      <p:cBhvr>
                                        <p:cTn id="17" dur="500"/>
                                        <p:tgtEl>
                                          <p:spTgt spid="92"/>
                                        </p:tgtEl>
                                      </p:cBhvr>
                                    </p:animEffect>
                                  </p:childTnLst>
                                </p:cTn>
                              </p:par>
                              <p:par>
                                <p:cTn id="18" presetID="18" presetClass="entr" presetSubtype="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trips(downRight)">
                                      <p:cBhvr>
                                        <p:cTn id="20" dur="500"/>
                                        <p:tgtEl>
                                          <p:spTgt spid="8"/>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 calcmode="lin" valueType="num">
                                      <p:cBhvr>
                                        <p:cTn id="23" dur="500" fill="hold"/>
                                        <p:tgtEl>
                                          <p:spTgt spid="93"/>
                                        </p:tgtEl>
                                        <p:attrNameLst>
                                          <p:attrName>ppt_w</p:attrName>
                                        </p:attrNameLst>
                                      </p:cBhvr>
                                      <p:tavLst>
                                        <p:tav tm="0">
                                          <p:val>
                                            <p:fltVal val="0"/>
                                          </p:val>
                                        </p:tav>
                                        <p:tav tm="100000">
                                          <p:val>
                                            <p:strVal val="#ppt_w"/>
                                          </p:val>
                                        </p:tav>
                                      </p:tavLst>
                                    </p:anim>
                                    <p:anim calcmode="lin" valueType="num">
                                      <p:cBhvr>
                                        <p:cTn id="24" dur="500" fill="hold"/>
                                        <p:tgtEl>
                                          <p:spTgt spid="93"/>
                                        </p:tgtEl>
                                        <p:attrNameLst>
                                          <p:attrName>ppt_h</p:attrName>
                                        </p:attrNameLst>
                                      </p:cBhvr>
                                      <p:tavLst>
                                        <p:tav tm="0">
                                          <p:val>
                                            <p:fltVal val="0"/>
                                          </p:val>
                                        </p:tav>
                                        <p:tav tm="100000">
                                          <p:val>
                                            <p:strVal val="#ppt_h"/>
                                          </p:val>
                                        </p:tav>
                                      </p:tavLst>
                                    </p:anim>
                                    <p:animEffect transition="in" filter="fade">
                                      <p:cBhvr>
                                        <p:cTn id="25" dur="500"/>
                                        <p:tgtEl>
                                          <p:spTgt spid="93"/>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95"/>
                                        </p:tgtEl>
                                        <p:attrNameLst>
                                          <p:attrName>style.visibility</p:attrName>
                                        </p:attrNameLst>
                                      </p:cBhvr>
                                      <p:to>
                                        <p:strVal val="visible"/>
                                      </p:to>
                                    </p:set>
                                    <p:anim calcmode="lin" valueType="num">
                                      <p:cBhvr>
                                        <p:cTn id="28" dur="500" fill="hold"/>
                                        <p:tgtEl>
                                          <p:spTgt spid="95"/>
                                        </p:tgtEl>
                                        <p:attrNameLst>
                                          <p:attrName>ppt_w</p:attrName>
                                        </p:attrNameLst>
                                      </p:cBhvr>
                                      <p:tavLst>
                                        <p:tav tm="0">
                                          <p:val>
                                            <p:fltVal val="0"/>
                                          </p:val>
                                        </p:tav>
                                        <p:tav tm="100000">
                                          <p:val>
                                            <p:strVal val="#ppt_w"/>
                                          </p:val>
                                        </p:tav>
                                      </p:tavLst>
                                    </p:anim>
                                    <p:anim calcmode="lin" valueType="num">
                                      <p:cBhvr>
                                        <p:cTn id="29" dur="500" fill="hold"/>
                                        <p:tgtEl>
                                          <p:spTgt spid="95"/>
                                        </p:tgtEl>
                                        <p:attrNameLst>
                                          <p:attrName>ppt_h</p:attrName>
                                        </p:attrNameLst>
                                      </p:cBhvr>
                                      <p:tavLst>
                                        <p:tav tm="0">
                                          <p:val>
                                            <p:fltVal val="0"/>
                                          </p:val>
                                        </p:tav>
                                        <p:tav tm="100000">
                                          <p:val>
                                            <p:strVal val="#ppt_h"/>
                                          </p:val>
                                        </p:tav>
                                      </p:tavLst>
                                    </p:anim>
                                    <p:animEffect transition="in" filter="fade">
                                      <p:cBhvr>
                                        <p:cTn id="30" dur="500"/>
                                        <p:tgtEl>
                                          <p:spTgt spid="95"/>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anim calcmode="lin" valueType="num">
                                      <p:cBhvr>
                                        <p:cTn id="33" dur="500" fill="hold"/>
                                        <p:tgtEl>
                                          <p:spTgt spid="96"/>
                                        </p:tgtEl>
                                        <p:attrNameLst>
                                          <p:attrName>ppt_w</p:attrName>
                                        </p:attrNameLst>
                                      </p:cBhvr>
                                      <p:tavLst>
                                        <p:tav tm="0">
                                          <p:val>
                                            <p:fltVal val="0"/>
                                          </p:val>
                                        </p:tav>
                                        <p:tav tm="100000">
                                          <p:val>
                                            <p:strVal val="#ppt_w"/>
                                          </p:val>
                                        </p:tav>
                                      </p:tavLst>
                                    </p:anim>
                                    <p:anim calcmode="lin" valueType="num">
                                      <p:cBhvr>
                                        <p:cTn id="34" dur="500" fill="hold"/>
                                        <p:tgtEl>
                                          <p:spTgt spid="96"/>
                                        </p:tgtEl>
                                        <p:attrNameLst>
                                          <p:attrName>ppt_h</p:attrName>
                                        </p:attrNameLst>
                                      </p:cBhvr>
                                      <p:tavLst>
                                        <p:tav tm="0">
                                          <p:val>
                                            <p:fltVal val="0"/>
                                          </p:val>
                                        </p:tav>
                                        <p:tav tm="100000">
                                          <p:val>
                                            <p:strVal val="#ppt_h"/>
                                          </p:val>
                                        </p:tav>
                                      </p:tavLst>
                                    </p:anim>
                                    <p:animEffect transition="in" filter="fade">
                                      <p:cBhvr>
                                        <p:cTn id="35" dur="500"/>
                                        <p:tgtEl>
                                          <p:spTgt spid="96"/>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97"/>
                                        </p:tgtEl>
                                        <p:attrNameLst>
                                          <p:attrName>style.visibility</p:attrName>
                                        </p:attrNameLst>
                                      </p:cBhvr>
                                      <p:to>
                                        <p:strVal val="visible"/>
                                      </p:to>
                                    </p:set>
                                    <p:anim calcmode="lin" valueType="num">
                                      <p:cBhvr>
                                        <p:cTn id="38" dur="500" fill="hold"/>
                                        <p:tgtEl>
                                          <p:spTgt spid="97"/>
                                        </p:tgtEl>
                                        <p:attrNameLst>
                                          <p:attrName>ppt_w</p:attrName>
                                        </p:attrNameLst>
                                      </p:cBhvr>
                                      <p:tavLst>
                                        <p:tav tm="0">
                                          <p:val>
                                            <p:fltVal val="0"/>
                                          </p:val>
                                        </p:tav>
                                        <p:tav tm="100000">
                                          <p:val>
                                            <p:strVal val="#ppt_w"/>
                                          </p:val>
                                        </p:tav>
                                      </p:tavLst>
                                    </p:anim>
                                    <p:anim calcmode="lin" valueType="num">
                                      <p:cBhvr>
                                        <p:cTn id="39" dur="500" fill="hold"/>
                                        <p:tgtEl>
                                          <p:spTgt spid="97"/>
                                        </p:tgtEl>
                                        <p:attrNameLst>
                                          <p:attrName>ppt_h</p:attrName>
                                        </p:attrNameLst>
                                      </p:cBhvr>
                                      <p:tavLst>
                                        <p:tav tm="0">
                                          <p:val>
                                            <p:fltVal val="0"/>
                                          </p:val>
                                        </p:tav>
                                        <p:tav tm="100000">
                                          <p:val>
                                            <p:strVal val="#ppt_h"/>
                                          </p:val>
                                        </p:tav>
                                      </p:tavLst>
                                    </p:anim>
                                    <p:animEffect transition="in" filter="fade">
                                      <p:cBhvr>
                                        <p:cTn id="40" dur="500"/>
                                        <p:tgtEl>
                                          <p:spTgt spid="9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par>
                                <p:cTn id="46" presetID="18" presetClass="entr" presetSubtype="6"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strips(downRight)">
                                      <p:cBhvr>
                                        <p:cTn id="48" dur="500"/>
                                        <p:tgtEl>
                                          <p:spTgt spid="31"/>
                                        </p:tgtEl>
                                      </p:cBhvr>
                                    </p:animEffect>
                                  </p:childTnLst>
                                </p:cTn>
                              </p:par>
                              <p:par>
                                <p:cTn id="49" presetID="22" presetClass="entr" presetSubtype="4"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down)">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xit" presetSubtype="4" fill="hold" grpId="1" nodeType="clickEffect">
                                  <p:stCondLst>
                                    <p:cond delay="0"/>
                                  </p:stCondLst>
                                  <p:childTnLst>
                                    <p:anim calcmode="lin" valueType="num">
                                      <p:cBhvr additive="base">
                                        <p:cTn id="55" dur="500"/>
                                        <p:tgtEl>
                                          <p:spTgt spid="91"/>
                                        </p:tgtEl>
                                        <p:attrNameLst>
                                          <p:attrName>ppt_x</p:attrName>
                                        </p:attrNameLst>
                                      </p:cBhvr>
                                      <p:tavLst>
                                        <p:tav tm="0">
                                          <p:val>
                                            <p:strVal val="ppt_x"/>
                                          </p:val>
                                        </p:tav>
                                        <p:tav tm="100000">
                                          <p:val>
                                            <p:strVal val="ppt_x"/>
                                          </p:val>
                                        </p:tav>
                                      </p:tavLst>
                                    </p:anim>
                                    <p:anim calcmode="lin" valueType="num">
                                      <p:cBhvr additive="base">
                                        <p:cTn id="56" dur="500"/>
                                        <p:tgtEl>
                                          <p:spTgt spid="91"/>
                                        </p:tgtEl>
                                        <p:attrNameLst>
                                          <p:attrName>ppt_y</p:attrName>
                                        </p:attrNameLst>
                                      </p:cBhvr>
                                      <p:tavLst>
                                        <p:tav tm="0">
                                          <p:val>
                                            <p:strVal val="ppt_y"/>
                                          </p:val>
                                        </p:tav>
                                        <p:tav tm="100000">
                                          <p:val>
                                            <p:strVal val="1+ppt_h/2"/>
                                          </p:val>
                                        </p:tav>
                                      </p:tavLst>
                                    </p:anim>
                                    <p:set>
                                      <p:cBhvr>
                                        <p:cTn id="57" dur="1" fill="hold">
                                          <p:stCondLst>
                                            <p:cond delay="499"/>
                                          </p:stCondLst>
                                        </p:cTn>
                                        <p:tgtEl>
                                          <p:spTgt spid="91"/>
                                        </p:tgtEl>
                                        <p:attrNameLst>
                                          <p:attrName>style.visibility</p:attrName>
                                        </p:attrNameLst>
                                      </p:cBhvr>
                                      <p:to>
                                        <p:strVal val="hidden"/>
                                      </p:to>
                                    </p:set>
                                  </p:childTnLst>
                                </p:cTn>
                              </p:par>
                              <p:par>
                                <p:cTn id="58" presetID="2" presetClass="exit" presetSubtype="4" fill="hold" grpId="0" nodeType="withEffect">
                                  <p:stCondLst>
                                    <p:cond delay="0"/>
                                  </p:stCondLst>
                                  <p:childTnLst>
                                    <p:anim calcmode="lin" valueType="num">
                                      <p:cBhvr additive="base">
                                        <p:cTn id="59" dur="500"/>
                                        <p:tgtEl>
                                          <p:spTgt spid="50"/>
                                        </p:tgtEl>
                                        <p:attrNameLst>
                                          <p:attrName>ppt_x</p:attrName>
                                        </p:attrNameLst>
                                      </p:cBhvr>
                                      <p:tavLst>
                                        <p:tav tm="0">
                                          <p:val>
                                            <p:strVal val="ppt_x"/>
                                          </p:val>
                                        </p:tav>
                                        <p:tav tm="100000">
                                          <p:val>
                                            <p:strVal val="ppt_x"/>
                                          </p:val>
                                        </p:tav>
                                      </p:tavLst>
                                    </p:anim>
                                    <p:anim calcmode="lin" valueType="num">
                                      <p:cBhvr additive="base">
                                        <p:cTn id="60" dur="500"/>
                                        <p:tgtEl>
                                          <p:spTgt spid="50"/>
                                        </p:tgtEl>
                                        <p:attrNameLst>
                                          <p:attrName>ppt_y</p:attrName>
                                        </p:attrNameLst>
                                      </p:cBhvr>
                                      <p:tavLst>
                                        <p:tav tm="0">
                                          <p:val>
                                            <p:strVal val="ppt_y"/>
                                          </p:val>
                                        </p:tav>
                                        <p:tav tm="100000">
                                          <p:val>
                                            <p:strVal val="1+ppt_h/2"/>
                                          </p:val>
                                        </p:tav>
                                      </p:tavLst>
                                    </p:anim>
                                    <p:set>
                                      <p:cBhvr>
                                        <p:cTn id="61" dur="1" fill="hold">
                                          <p:stCondLst>
                                            <p:cond delay="499"/>
                                          </p:stCondLst>
                                        </p:cTn>
                                        <p:tgtEl>
                                          <p:spTgt spid="50"/>
                                        </p:tgtEl>
                                        <p:attrNameLst>
                                          <p:attrName>style.visibility</p:attrName>
                                        </p:attrNameLst>
                                      </p:cBhvr>
                                      <p:to>
                                        <p:strVal val="hidden"/>
                                      </p:to>
                                    </p:set>
                                  </p:childTnLst>
                                </p:cTn>
                              </p:par>
                              <p:par>
                                <p:cTn id="62" presetID="2" presetClass="exit" presetSubtype="4" fill="hold" nodeType="withEffect">
                                  <p:stCondLst>
                                    <p:cond delay="0"/>
                                  </p:stCondLst>
                                  <p:childTnLst>
                                    <p:anim calcmode="lin" valueType="num">
                                      <p:cBhvr additive="base">
                                        <p:cTn id="63" dur="500"/>
                                        <p:tgtEl>
                                          <p:spTgt spid="7"/>
                                        </p:tgtEl>
                                        <p:attrNameLst>
                                          <p:attrName>ppt_x</p:attrName>
                                        </p:attrNameLst>
                                      </p:cBhvr>
                                      <p:tavLst>
                                        <p:tav tm="0">
                                          <p:val>
                                            <p:strVal val="ppt_x"/>
                                          </p:val>
                                        </p:tav>
                                        <p:tav tm="100000">
                                          <p:val>
                                            <p:strVal val="ppt_x"/>
                                          </p:val>
                                        </p:tav>
                                      </p:tavLst>
                                    </p:anim>
                                    <p:anim calcmode="lin" valueType="num">
                                      <p:cBhvr additive="base">
                                        <p:cTn id="64" dur="500"/>
                                        <p:tgtEl>
                                          <p:spTgt spid="7"/>
                                        </p:tgtEl>
                                        <p:attrNameLst>
                                          <p:attrName>ppt_y</p:attrName>
                                        </p:attrNameLst>
                                      </p:cBhvr>
                                      <p:tavLst>
                                        <p:tav tm="0">
                                          <p:val>
                                            <p:strVal val="ppt_y"/>
                                          </p:val>
                                        </p:tav>
                                        <p:tav tm="100000">
                                          <p:val>
                                            <p:strVal val="1+ppt_h/2"/>
                                          </p:val>
                                        </p:tav>
                                      </p:tavLst>
                                    </p:anim>
                                    <p:set>
                                      <p:cBhvr>
                                        <p:cTn id="65" dur="1" fill="hold">
                                          <p:stCondLst>
                                            <p:cond delay="499"/>
                                          </p:stCondLst>
                                        </p:cTn>
                                        <p:tgtEl>
                                          <p:spTgt spid="7"/>
                                        </p:tgtEl>
                                        <p:attrNameLst>
                                          <p:attrName>style.visibility</p:attrName>
                                        </p:attrNameLst>
                                      </p:cBhvr>
                                      <p:to>
                                        <p:strVal val="hidden"/>
                                      </p:to>
                                    </p:set>
                                  </p:childTnLst>
                                </p:cTn>
                              </p:par>
                              <p:par>
                                <p:cTn id="66" presetID="2" presetClass="exit" presetSubtype="4" fill="hold" grpId="1" nodeType="withEffect">
                                  <p:stCondLst>
                                    <p:cond delay="0"/>
                                  </p:stCondLst>
                                  <p:childTnLst>
                                    <p:anim calcmode="lin" valueType="num">
                                      <p:cBhvr additive="base">
                                        <p:cTn id="67" dur="500"/>
                                        <p:tgtEl>
                                          <p:spTgt spid="92"/>
                                        </p:tgtEl>
                                        <p:attrNameLst>
                                          <p:attrName>ppt_x</p:attrName>
                                        </p:attrNameLst>
                                      </p:cBhvr>
                                      <p:tavLst>
                                        <p:tav tm="0">
                                          <p:val>
                                            <p:strVal val="ppt_x"/>
                                          </p:val>
                                        </p:tav>
                                        <p:tav tm="100000">
                                          <p:val>
                                            <p:strVal val="ppt_x"/>
                                          </p:val>
                                        </p:tav>
                                      </p:tavLst>
                                    </p:anim>
                                    <p:anim calcmode="lin" valueType="num">
                                      <p:cBhvr additive="base">
                                        <p:cTn id="68" dur="500"/>
                                        <p:tgtEl>
                                          <p:spTgt spid="92"/>
                                        </p:tgtEl>
                                        <p:attrNameLst>
                                          <p:attrName>ppt_y</p:attrName>
                                        </p:attrNameLst>
                                      </p:cBhvr>
                                      <p:tavLst>
                                        <p:tav tm="0">
                                          <p:val>
                                            <p:strVal val="ppt_y"/>
                                          </p:val>
                                        </p:tav>
                                        <p:tav tm="100000">
                                          <p:val>
                                            <p:strVal val="1+ppt_h/2"/>
                                          </p:val>
                                        </p:tav>
                                      </p:tavLst>
                                    </p:anim>
                                    <p:set>
                                      <p:cBhvr>
                                        <p:cTn id="69" dur="1" fill="hold">
                                          <p:stCondLst>
                                            <p:cond delay="499"/>
                                          </p:stCondLst>
                                        </p:cTn>
                                        <p:tgtEl>
                                          <p:spTgt spid="92"/>
                                        </p:tgtEl>
                                        <p:attrNameLst>
                                          <p:attrName>style.visibility</p:attrName>
                                        </p:attrNameLst>
                                      </p:cBhvr>
                                      <p:to>
                                        <p:strVal val="hidden"/>
                                      </p:to>
                                    </p:set>
                                  </p:childTnLst>
                                </p:cTn>
                              </p:par>
                              <p:par>
                                <p:cTn id="70" presetID="2" presetClass="exit" presetSubtype="4" fill="hold" nodeType="withEffect">
                                  <p:stCondLst>
                                    <p:cond delay="0"/>
                                  </p:stCondLst>
                                  <p:childTnLst>
                                    <p:anim calcmode="lin" valueType="num">
                                      <p:cBhvr additive="base">
                                        <p:cTn id="71" dur="500"/>
                                        <p:tgtEl>
                                          <p:spTgt spid="8"/>
                                        </p:tgtEl>
                                        <p:attrNameLst>
                                          <p:attrName>ppt_x</p:attrName>
                                        </p:attrNameLst>
                                      </p:cBhvr>
                                      <p:tavLst>
                                        <p:tav tm="0">
                                          <p:val>
                                            <p:strVal val="ppt_x"/>
                                          </p:val>
                                        </p:tav>
                                        <p:tav tm="100000">
                                          <p:val>
                                            <p:strVal val="ppt_x"/>
                                          </p:val>
                                        </p:tav>
                                      </p:tavLst>
                                    </p:anim>
                                    <p:anim calcmode="lin" valueType="num">
                                      <p:cBhvr additive="base">
                                        <p:cTn id="72" dur="500"/>
                                        <p:tgtEl>
                                          <p:spTgt spid="8"/>
                                        </p:tgtEl>
                                        <p:attrNameLst>
                                          <p:attrName>ppt_y</p:attrName>
                                        </p:attrNameLst>
                                      </p:cBhvr>
                                      <p:tavLst>
                                        <p:tav tm="0">
                                          <p:val>
                                            <p:strVal val="ppt_y"/>
                                          </p:val>
                                        </p:tav>
                                        <p:tav tm="100000">
                                          <p:val>
                                            <p:strVal val="1+ppt_h/2"/>
                                          </p:val>
                                        </p:tav>
                                      </p:tavLst>
                                    </p:anim>
                                    <p:set>
                                      <p:cBhvr>
                                        <p:cTn id="73" dur="1" fill="hold">
                                          <p:stCondLst>
                                            <p:cond delay="499"/>
                                          </p:stCondLst>
                                        </p:cTn>
                                        <p:tgtEl>
                                          <p:spTgt spid="8"/>
                                        </p:tgtEl>
                                        <p:attrNameLst>
                                          <p:attrName>style.visibility</p:attrName>
                                        </p:attrNameLst>
                                      </p:cBhvr>
                                      <p:to>
                                        <p:strVal val="hidden"/>
                                      </p:to>
                                    </p:set>
                                  </p:childTnLst>
                                </p:cTn>
                              </p:par>
                              <p:par>
                                <p:cTn id="74" presetID="2" presetClass="exit" presetSubtype="4" fill="hold" grpId="1" nodeType="withEffect">
                                  <p:stCondLst>
                                    <p:cond delay="0"/>
                                  </p:stCondLst>
                                  <p:childTnLst>
                                    <p:anim calcmode="lin" valueType="num">
                                      <p:cBhvr additive="base">
                                        <p:cTn id="75" dur="500"/>
                                        <p:tgtEl>
                                          <p:spTgt spid="93"/>
                                        </p:tgtEl>
                                        <p:attrNameLst>
                                          <p:attrName>ppt_x</p:attrName>
                                        </p:attrNameLst>
                                      </p:cBhvr>
                                      <p:tavLst>
                                        <p:tav tm="0">
                                          <p:val>
                                            <p:strVal val="ppt_x"/>
                                          </p:val>
                                        </p:tav>
                                        <p:tav tm="100000">
                                          <p:val>
                                            <p:strVal val="ppt_x"/>
                                          </p:val>
                                        </p:tav>
                                      </p:tavLst>
                                    </p:anim>
                                    <p:anim calcmode="lin" valueType="num">
                                      <p:cBhvr additive="base">
                                        <p:cTn id="76" dur="500"/>
                                        <p:tgtEl>
                                          <p:spTgt spid="93"/>
                                        </p:tgtEl>
                                        <p:attrNameLst>
                                          <p:attrName>ppt_y</p:attrName>
                                        </p:attrNameLst>
                                      </p:cBhvr>
                                      <p:tavLst>
                                        <p:tav tm="0">
                                          <p:val>
                                            <p:strVal val="ppt_y"/>
                                          </p:val>
                                        </p:tav>
                                        <p:tav tm="100000">
                                          <p:val>
                                            <p:strVal val="1+ppt_h/2"/>
                                          </p:val>
                                        </p:tav>
                                      </p:tavLst>
                                    </p:anim>
                                    <p:set>
                                      <p:cBhvr>
                                        <p:cTn id="77" dur="1" fill="hold">
                                          <p:stCondLst>
                                            <p:cond delay="499"/>
                                          </p:stCondLst>
                                        </p:cTn>
                                        <p:tgtEl>
                                          <p:spTgt spid="93"/>
                                        </p:tgtEl>
                                        <p:attrNameLst>
                                          <p:attrName>style.visibility</p:attrName>
                                        </p:attrNameLst>
                                      </p:cBhvr>
                                      <p:to>
                                        <p:strVal val="hidden"/>
                                      </p:to>
                                    </p:set>
                                  </p:childTnLst>
                                </p:cTn>
                              </p:par>
                              <p:par>
                                <p:cTn id="78" presetID="2" presetClass="exit" presetSubtype="4" fill="hold" grpId="1" nodeType="withEffect">
                                  <p:stCondLst>
                                    <p:cond delay="0"/>
                                  </p:stCondLst>
                                  <p:childTnLst>
                                    <p:anim calcmode="lin" valueType="num">
                                      <p:cBhvr additive="base">
                                        <p:cTn id="79" dur="500"/>
                                        <p:tgtEl>
                                          <p:spTgt spid="95"/>
                                        </p:tgtEl>
                                        <p:attrNameLst>
                                          <p:attrName>ppt_x</p:attrName>
                                        </p:attrNameLst>
                                      </p:cBhvr>
                                      <p:tavLst>
                                        <p:tav tm="0">
                                          <p:val>
                                            <p:strVal val="ppt_x"/>
                                          </p:val>
                                        </p:tav>
                                        <p:tav tm="100000">
                                          <p:val>
                                            <p:strVal val="ppt_x"/>
                                          </p:val>
                                        </p:tav>
                                      </p:tavLst>
                                    </p:anim>
                                    <p:anim calcmode="lin" valueType="num">
                                      <p:cBhvr additive="base">
                                        <p:cTn id="80" dur="500"/>
                                        <p:tgtEl>
                                          <p:spTgt spid="95"/>
                                        </p:tgtEl>
                                        <p:attrNameLst>
                                          <p:attrName>ppt_y</p:attrName>
                                        </p:attrNameLst>
                                      </p:cBhvr>
                                      <p:tavLst>
                                        <p:tav tm="0">
                                          <p:val>
                                            <p:strVal val="ppt_y"/>
                                          </p:val>
                                        </p:tav>
                                        <p:tav tm="100000">
                                          <p:val>
                                            <p:strVal val="1+ppt_h/2"/>
                                          </p:val>
                                        </p:tav>
                                      </p:tavLst>
                                    </p:anim>
                                    <p:set>
                                      <p:cBhvr>
                                        <p:cTn id="81" dur="1" fill="hold">
                                          <p:stCondLst>
                                            <p:cond delay="499"/>
                                          </p:stCondLst>
                                        </p:cTn>
                                        <p:tgtEl>
                                          <p:spTgt spid="95"/>
                                        </p:tgtEl>
                                        <p:attrNameLst>
                                          <p:attrName>style.visibility</p:attrName>
                                        </p:attrNameLst>
                                      </p:cBhvr>
                                      <p:to>
                                        <p:strVal val="hidden"/>
                                      </p:to>
                                    </p:set>
                                  </p:childTnLst>
                                </p:cTn>
                              </p:par>
                              <p:par>
                                <p:cTn id="82" presetID="2" presetClass="exit" presetSubtype="4" fill="hold" grpId="1" nodeType="withEffect">
                                  <p:stCondLst>
                                    <p:cond delay="0"/>
                                  </p:stCondLst>
                                  <p:childTnLst>
                                    <p:anim calcmode="lin" valueType="num">
                                      <p:cBhvr additive="base">
                                        <p:cTn id="83" dur="500"/>
                                        <p:tgtEl>
                                          <p:spTgt spid="96"/>
                                        </p:tgtEl>
                                        <p:attrNameLst>
                                          <p:attrName>ppt_x</p:attrName>
                                        </p:attrNameLst>
                                      </p:cBhvr>
                                      <p:tavLst>
                                        <p:tav tm="0">
                                          <p:val>
                                            <p:strVal val="ppt_x"/>
                                          </p:val>
                                        </p:tav>
                                        <p:tav tm="100000">
                                          <p:val>
                                            <p:strVal val="ppt_x"/>
                                          </p:val>
                                        </p:tav>
                                      </p:tavLst>
                                    </p:anim>
                                    <p:anim calcmode="lin" valueType="num">
                                      <p:cBhvr additive="base">
                                        <p:cTn id="84" dur="500"/>
                                        <p:tgtEl>
                                          <p:spTgt spid="96"/>
                                        </p:tgtEl>
                                        <p:attrNameLst>
                                          <p:attrName>ppt_y</p:attrName>
                                        </p:attrNameLst>
                                      </p:cBhvr>
                                      <p:tavLst>
                                        <p:tav tm="0">
                                          <p:val>
                                            <p:strVal val="ppt_y"/>
                                          </p:val>
                                        </p:tav>
                                        <p:tav tm="100000">
                                          <p:val>
                                            <p:strVal val="1+ppt_h/2"/>
                                          </p:val>
                                        </p:tav>
                                      </p:tavLst>
                                    </p:anim>
                                    <p:set>
                                      <p:cBhvr>
                                        <p:cTn id="85" dur="1" fill="hold">
                                          <p:stCondLst>
                                            <p:cond delay="499"/>
                                          </p:stCondLst>
                                        </p:cTn>
                                        <p:tgtEl>
                                          <p:spTgt spid="96"/>
                                        </p:tgtEl>
                                        <p:attrNameLst>
                                          <p:attrName>style.visibility</p:attrName>
                                        </p:attrNameLst>
                                      </p:cBhvr>
                                      <p:to>
                                        <p:strVal val="hidden"/>
                                      </p:to>
                                    </p:set>
                                  </p:childTnLst>
                                </p:cTn>
                              </p:par>
                              <p:par>
                                <p:cTn id="86" presetID="2" presetClass="exit" presetSubtype="4" fill="hold" grpId="1" nodeType="withEffect">
                                  <p:stCondLst>
                                    <p:cond delay="0"/>
                                  </p:stCondLst>
                                  <p:childTnLst>
                                    <p:anim calcmode="lin" valueType="num">
                                      <p:cBhvr additive="base">
                                        <p:cTn id="87" dur="500"/>
                                        <p:tgtEl>
                                          <p:spTgt spid="97"/>
                                        </p:tgtEl>
                                        <p:attrNameLst>
                                          <p:attrName>ppt_x</p:attrName>
                                        </p:attrNameLst>
                                      </p:cBhvr>
                                      <p:tavLst>
                                        <p:tav tm="0">
                                          <p:val>
                                            <p:strVal val="ppt_x"/>
                                          </p:val>
                                        </p:tav>
                                        <p:tav tm="100000">
                                          <p:val>
                                            <p:strVal val="ppt_x"/>
                                          </p:val>
                                        </p:tav>
                                      </p:tavLst>
                                    </p:anim>
                                    <p:anim calcmode="lin" valueType="num">
                                      <p:cBhvr additive="base">
                                        <p:cTn id="88" dur="500"/>
                                        <p:tgtEl>
                                          <p:spTgt spid="97"/>
                                        </p:tgtEl>
                                        <p:attrNameLst>
                                          <p:attrName>ppt_y</p:attrName>
                                        </p:attrNameLst>
                                      </p:cBhvr>
                                      <p:tavLst>
                                        <p:tav tm="0">
                                          <p:val>
                                            <p:strVal val="ppt_y"/>
                                          </p:val>
                                        </p:tav>
                                        <p:tav tm="100000">
                                          <p:val>
                                            <p:strVal val="1+ppt_h/2"/>
                                          </p:val>
                                        </p:tav>
                                      </p:tavLst>
                                    </p:anim>
                                    <p:set>
                                      <p:cBhvr>
                                        <p:cTn id="89" dur="1" fill="hold">
                                          <p:stCondLst>
                                            <p:cond delay="499"/>
                                          </p:stCondLst>
                                        </p:cTn>
                                        <p:tgtEl>
                                          <p:spTgt spid="97"/>
                                        </p:tgtEl>
                                        <p:attrNameLst>
                                          <p:attrName>style.visibility</p:attrName>
                                        </p:attrNameLst>
                                      </p:cBhvr>
                                      <p:to>
                                        <p:strVal val="hidden"/>
                                      </p:to>
                                    </p:set>
                                  </p:childTnLst>
                                </p:cTn>
                              </p:par>
                              <p:par>
                                <p:cTn id="90" presetID="2" presetClass="exit" presetSubtype="4" fill="hold" grpId="1" nodeType="withEffect">
                                  <p:stCondLst>
                                    <p:cond delay="0"/>
                                  </p:stCondLst>
                                  <p:childTnLst>
                                    <p:anim calcmode="lin" valueType="num">
                                      <p:cBhvr additive="base">
                                        <p:cTn id="91" dur="500"/>
                                        <p:tgtEl>
                                          <p:spTgt spid="30"/>
                                        </p:tgtEl>
                                        <p:attrNameLst>
                                          <p:attrName>ppt_x</p:attrName>
                                        </p:attrNameLst>
                                      </p:cBhvr>
                                      <p:tavLst>
                                        <p:tav tm="0">
                                          <p:val>
                                            <p:strVal val="ppt_x"/>
                                          </p:val>
                                        </p:tav>
                                        <p:tav tm="100000">
                                          <p:val>
                                            <p:strVal val="ppt_x"/>
                                          </p:val>
                                        </p:tav>
                                      </p:tavLst>
                                    </p:anim>
                                    <p:anim calcmode="lin" valueType="num">
                                      <p:cBhvr additive="base">
                                        <p:cTn id="92" dur="500"/>
                                        <p:tgtEl>
                                          <p:spTgt spid="30"/>
                                        </p:tgtEl>
                                        <p:attrNameLst>
                                          <p:attrName>ppt_y</p:attrName>
                                        </p:attrNameLst>
                                      </p:cBhvr>
                                      <p:tavLst>
                                        <p:tav tm="0">
                                          <p:val>
                                            <p:strVal val="ppt_y"/>
                                          </p:val>
                                        </p:tav>
                                        <p:tav tm="100000">
                                          <p:val>
                                            <p:strVal val="1+ppt_h/2"/>
                                          </p:val>
                                        </p:tav>
                                      </p:tavLst>
                                    </p:anim>
                                    <p:set>
                                      <p:cBhvr>
                                        <p:cTn id="93" dur="1" fill="hold">
                                          <p:stCondLst>
                                            <p:cond delay="499"/>
                                          </p:stCondLst>
                                        </p:cTn>
                                        <p:tgtEl>
                                          <p:spTgt spid="30"/>
                                        </p:tgtEl>
                                        <p:attrNameLst>
                                          <p:attrName>style.visibility</p:attrName>
                                        </p:attrNameLst>
                                      </p:cBhvr>
                                      <p:to>
                                        <p:strVal val="hidden"/>
                                      </p:to>
                                    </p:set>
                                  </p:childTnLst>
                                </p:cTn>
                              </p:par>
                              <p:par>
                                <p:cTn id="94" presetID="2" presetClass="exit" presetSubtype="4" fill="hold" nodeType="withEffect">
                                  <p:stCondLst>
                                    <p:cond delay="0"/>
                                  </p:stCondLst>
                                  <p:childTnLst>
                                    <p:anim calcmode="lin" valueType="num">
                                      <p:cBhvr additive="base">
                                        <p:cTn id="95" dur="500"/>
                                        <p:tgtEl>
                                          <p:spTgt spid="31"/>
                                        </p:tgtEl>
                                        <p:attrNameLst>
                                          <p:attrName>ppt_x</p:attrName>
                                        </p:attrNameLst>
                                      </p:cBhvr>
                                      <p:tavLst>
                                        <p:tav tm="0">
                                          <p:val>
                                            <p:strVal val="ppt_x"/>
                                          </p:val>
                                        </p:tav>
                                        <p:tav tm="100000">
                                          <p:val>
                                            <p:strVal val="ppt_x"/>
                                          </p:val>
                                        </p:tav>
                                      </p:tavLst>
                                    </p:anim>
                                    <p:anim calcmode="lin" valueType="num">
                                      <p:cBhvr additive="base">
                                        <p:cTn id="96" dur="500"/>
                                        <p:tgtEl>
                                          <p:spTgt spid="31"/>
                                        </p:tgtEl>
                                        <p:attrNameLst>
                                          <p:attrName>ppt_y</p:attrName>
                                        </p:attrNameLst>
                                      </p:cBhvr>
                                      <p:tavLst>
                                        <p:tav tm="0">
                                          <p:val>
                                            <p:strVal val="ppt_y"/>
                                          </p:val>
                                        </p:tav>
                                        <p:tav tm="100000">
                                          <p:val>
                                            <p:strVal val="1+ppt_h/2"/>
                                          </p:val>
                                        </p:tav>
                                      </p:tavLst>
                                    </p:anim>
                                    <p:set>
                                      <p:cBhvr>
                                        <p:cTn id="97" dur="1" fill="hold">
                                          <p:stCondLst>
                                            <p:cond delay="499"/>
                                          </p:stCondLst>
                                        </p:cTn>
                                        <p:tgtEl>
                                          <p:spTgt spid="31"/>
                                        </p:tgtEl>
                                        <p:attrNameLst>
                                          <p:attrName>style.visibility</p:attrName>
                                        </p:attrNameLst>
                                      </p:cBhvr>
                                      <p:to>
                                        <p:strVal val="hidden"/>
                                      </p:to>
                                    </p:set>
                                  </p:childTnLst>
                                </p:cTn>
                              </p:par>
                              <p:par>
                                <p:cTn id="98" presetID="2" presetClass="exit" presetSubtype="4" fill="hold" nodeType="withEffect">
                                  <p:stCondLst>
                                    <p:cond delay="0"/>
                                  </p:stCondLst>
                                  <p:childTnLst>
                                    <p:anim calcmode="lin" valueType="num">
                                      <p:cBhvr additive="base">
                                        <p:cTn id="99" dur="500"/>
                                        <p:tgtEl>
                                          <p:spTgt spid="9"/>
                                        </p:tgtEl>
                                        <p:attrNameLst>
                                          <p:attrName>ppt_x</p:attrName>
                                        </p:attrNameLst>
                                      </p:cBhvr>
                                      <p:tavLst>
                                        <p:tav tm="0">
                                          <p:val>
                                            <p:strVal val="ppt_x"/>
                                          </p:val>
                                        </p:tav>
                                        <p:tav tm="100000">
                                          <p:val>
                                            <p:strVal val="ppt_x"/>
                                          </p:val>
                                        </p:tav>
                                      </p:tavLst>
                                    </p:anim>
                                    <p:anim calcmode="lin" valueType="num">
                                      <p:cBhvr additive="base">
                                        <p:cTn id="100" dur="500"/>
                                        <p:tgtEl>
                                          <p:spTgt spid="9"/>
                                        </p:tgtEl>
                                        <p:attrNameLst>
                                          <p:attrName>ppt_y</p:attrName>
                                        </p:attrNameLst>
                                      </p:cBhvr>
                                      <p:tavLst>
                                        <p:tav tm="0">
                                          <p:val>
                                            <p:strVal val="ppt_y"/>
                                          </p:val>
                                        </p:tav>
                                        <p:tav tm="100000">
                                          <p:val>
                                            <p:strVal val="1+ppt_h/2"/>
                                          </p:val>
                                        </p:tav>
                                      </p:tavLst>
                                    </p:anim>
                                    <p:set>
                                      <p:cBhvr>
                                        <p:cTn id="101" dur="1" fill="hold">
                                          <p:stCondLst>
                                            <p:cond delay="499"/>
                                          </p:stCondLst>
                                        </p:cTn>
                                        <p:tgtEl>
                                          <p:spTgt spid="9"/>
                                        </p:tgtEl>
                                        <p:attrNameLst>
                                          <p:attrName>style.visibility</p:attrName>
                                        </p:attrNameLst>
                                      </p:cBhvr>
                                      <p:to>
                                        <p:strVal val="hidden"/>
                                      </p:to>
                                    </p:set>
                                  </p:childTnLst>
                                </p:cTn>
                              </p:par>
                              <p:par>
                                <p:cTn id="102" presetID="2" presetClass="exit" presetSubtype="4" fill="hold" grpId="0" nodeType="withEffect">
                                  <p:stCondLst>
                                    <p:cond delay="0"/>
                                  </p:stCondLst>
                                  <p:childTnLst>
                                    <p:anim calcmode="lin" valueType="num">
                                      <p:cBhvr additive="base">
                                        <p:cTn id="103" dur="500"/>
                                        <p:tgtEl>
                                          <p:spTgt spid="2"/>
                                        </p:tgtEl>
                                        <p:attrNameLst>
                                          <p:attrName>ppt_x</p:attrName>
                                        </p:attrNameLst>
                                      </p:cBhvr>
                                      <p:tavLst>
                                        <p:tav tm="0">
                                          <p:val>
                                            <p:strVal val="ppt_x"/>
                                          </p:val>
                                        </p:tav>
                                        <p:tav tm="100000">
                                          <p:val>
                                            <p:strVal val="ppt_x"/>
                                          </p:val>
                                        </p:tav>
                                      </p:tavLst>
                                    </p:anim>
                                    <p:anim calcmode="lin" valueType="num">
                                      <p:cBhvr additive="base">
                                        <p:cTn id="104" dur="500"/>
                                        <p:tgtEl>
                                          <p:spTgt spid="2"/>
                                        </p:tgtEl>
                                        <p:attrNameLst>
                                          <p:attrName>ppt_y</p:attrName>
                                        </p:attrNameLst>
                                      </p:cBhvr>
                                      <p:tavLst>
                                        <p:tav tm="0">
                                          <p:val>
                                            <p:strVal val="ppt_y"/>
                                          </p:val>
                                        </p:tav>
                                        <p:tav tm="100000">
                                          <p:val>
                                            <p:strVal val="1+ppt_h/2"/>
                                          </p:val>
                                        </p:tav>
                                      </p:tavLst>
                                    </p:anim>
                                    <p:set>
                                      <p:cBhvr>
                                        <p:cTn id="105" dur="1" fill="hold">
                                          <p:stCondLst>
                                            <p:cond delay="499"/>
                                          </p:stCondLst>
                                        </p:cTn>
                                        <p:tgtEl>
                                          <p:spTgt spid="2"/>
                                        </p:tgtEl>
                                        <p:attrNameLst>
                                          <p:attrName>style.visibility</p:attrName>
                                        </p:attrNameLst>
                                      </p:cBhvr>
                                      <p:to>
                                        <p:strVal val="hidden"/>
                                      </p:to>
                                    </p:set>
                                  </p:childTnLst>
                                </p:cTn>
                              </p:par>
                              <p:par>
                                <p:cTn id="106" presetID="2" presetClass="exit" presetSubtype="4" fill="hold" grpId="0" nodeType="withEffect">
                                  <p:stCondLst>
                                    <p:cond delay="0"/>
                                  </p:stCondLst>
                                  <p:childTnLst>
                                    <p:anim calcmode="lin" valueType="num">
                                      <p:cBhvr additive="base">
                                        <p:cTn id="107" dur="500"/>
                                        <p:tgtEl>
                                          <p:spTgt spid="4"/>
                                        </p:tgtEl>
                                        <p:attrNameLst>
                                          <p:attrName>ppt_x</p:attrName>
                                        </p:attrNameLst>
                                      </p:cBhvr>
                                      <p:tavLst>
                                        <p:tav tm="0">
                                          <p:val>
                                            <p:strVal val="ppt_x"/>
                                          </p:val>
                                        </p:tav>
                                        <p:tav tm="100000">
                                          <p:val>
                                            <p:strVal val="ppt_x"/>
                                          </p:val>
                                        </p:tav>
                                      </p:tavLst>
                                    </p:anim>
                                    <p:anim calcmode="lin" valueType="num">
                                      <p:cBhvr additive="base">
                                        <p:cTn id="108" dur="500"/>
                                        <p:tgtEl>
                                          <p:spTgt spid="4"/>
                                        </p:tgtEl>
                                        <p:attrNameLst>
                                          <p:attrName>ppt_y</p:attrName>
                                        </p:attrNameLst>
                                      </p:cBhvr>
                                      <p:tavLst>
                                        <p:tav tm="0">
                                          <p:val>
                                            <p:strVal val="ppt_y"/>
                                          </p:val>
                                        </p:tav>
                                        <p:tav tm="100000">
                                          <p:val>
                                            <p:strVal val="1+ppt_h/2"/>
                                          </p:val>
                                        </p:tav>
                                      </p:tavLst>
                                    </p:anim>
                                    <p:set>
                                      <p:cBhvr>
                                        <p:cTn id="109" dur="1" fill="hold">
                                          <p:stCondLst>
                                            <p:cond delay="499"/>
                                          </p:stCondLst>
                                        </p:cTn>
                                        <p:tgtEl>
                                          <p:spTgt spid="4"/>
                                        </p:tgtEl>
                                        <p:attrNameLst>
                                          <p:attrName>style.visibility</p:attrName>
                                        </p:attrNameLst>
                                      </p:cBhvr>
                                      <p:to>
                                        <p:strVal val="hidden"/>
                                      </p:to>
                                    </p:set>
                                  </p:childTnLst>
                                </p:cTn>
                              </p:par>
                              <p:par>
                                <p:cTn id="110" presetID="2" presetClass="exit" presetSubtype="4" fill="hold" grpId="0" nodeType="withEffect">
                                  <p:stCondLst>
                                    <p:cond delay="0"/>
                                  </p:stCondLst>
                                  <p:childTnLst>
                                    <p:anim calcmode="lin" valueType="num">
                                      <p:cBhvr additive="base">
                                        <p:cTn id="111" dur="500"/>
                                        <p:tgtEl>
                                          <p:spTgt spid="100"/>
                                        </p:tgtEl>
                                        <p:attrNameLst>
                                          <p:attrName>ppt_x</p:attrName>
                                        </p:attrNameLst>
                                      </p:cBhvr>
                                      <p:tavLst>
                                        <p:tav tm="0">
                                          <p:val>
                                            <p:strVal val="ppt_x"/>
                                          </p:val>
                                        </p:tav>
                                        <p:tav tm="100000">
                                          <p:val>
                                            <p:strVal val="ppt_x"/>
                                          </p:val>
                                        </p:tav>
                                      </p:tavLst>
                                    </p:anim>
                                    <p:anim calcmode="lin" valueType="num">
                                      <p:cBhvr additive="base">
                                        <p:cTn id="112" dur="500"/>
                                        <p:tgtEl>
                                          <p:spTgt spid="100"/>
                                        </p:tgtEl>
                                        <p:attrNameLst>
                                          <p:attrName>ppt_y</p:attrName>
                                        </p:attrNameLst>
                                      </p:cBhvr>
                                      <p:tavLst>
                                        <p:tav tm="0">
                                          <p:val>
                                            <p:strVal val="ppt_y"/>
                                          </p:val>
                                        </p:tav>
                                        <p:tav tm="100000">
                                          <p:val>
                                            <p:strVal val="1+ppt_h/2"/>
                                          </p:val>
                                        </p:tav>
                                      </p:tavLst>
                                    </p:anim>
                                    <p:set>
                                      <p:cBhvr>
                                        <p:cTn id="113" dur="1" fill="hold">
                                          <p:stCondLst>
                                            <p:cond delay="499"/>
                                          </p:stCondLst>
                                        </p:cTn>
                                        <p:tgtEl>
                                          <p:spTgt spid="100"/>
                                        </p:tgtEl>
                                        <p:attrNameLst>
                                          <p:attrName>style.visibility</p:attrName>
                                        </p:attrNameLst>
                                      </p:cBhvr>
                                      <p:to>
                                        <p:strVal val="hidden"/>
                                      </p:to>
                                    </p:set>
                                  </p:childTnLst>
                                </p:cTn>
                              </p:par>
                              <p:par>
                                <p:cTn id="114" presetID="2" presetClass="exit" presetSubtype="4" fill="hold" grpId="0" nodeType="withEffect">
                                  <p:stCondLst>
                                    <p:cond delay="0"/>
                                  </p:stCondLst>
                                  <p:childTnLst>
                                    <p:anim calcmode="lin" valueType="num">
                                      <p:cBhvr additive="base">
                                        <p:cTn id="115" dur="500"/>
                                        <p:tgtEl>
                                          <p:spTgt spid="103"/>
                                        </p:tgtEl>
                                        <p:attrNameLst>
                                          <p:attrName>ppt_x</p:attrName>
                                        </p:attrNameLst>
                                      </p:cBhvr>
                                      <p:tavLst>
                                        <p:tav tm="0">
                                          <p:val>
                                            <p:strVal val="ppt_x"/>
                                          </p:val>
                                        </p:tav>
                                        <p:tav tm="100000">
                                          <p:val>
                                            <p:strVal val="ppt_x"/>
                                          </p:val>
                                        </p:tav>
                                      </p:tavLst>
                                    </p:anim>
                                    <p:anim calcmode="lin" valueType="num">
                                      <p:cBhvr additive="base">
                                        <p:cTn id="116" dur="500"/>
                                        <p:tgtEl>
                                          <p:spTgt spid="103"/>
                                        </p:tgtEl>
                                        <p:attrNameLst>
                                          <p:attrName>ppt_y</p:attrName>
                                        </p:attrNameLst>
                                      </p:cBhvr>
                                      <p:tavLst>
                                        <p:tav tm="0">
                                          <p:val>
                                            <p:strVal val="ppt_y"/>
                                          </p:val>
                                        </p:tav>
                                        <p:tav tm="100000">
                                          <p:val>
                                            <p:strVal val="1+ppt_h/2"/>
                                          </p:val>
                                        </p:tav>
                                      </p:tavLst>
                                    </p:anim>
                                    <p:set>
                                      <p:cBhvr>
                                        <p:cTn id="117" dur="1" fill="hold">
                                          <p:stCondLst>
                                            <p:cond delay="499"/>
                                          </p:stCondLst>
                                        </p:cTn>
                                        <p:tgtEl>
                                          <p:spTgt spid="103"/>
                                        </p:tgtEl>
                                        <p:attrNameLst>
                                          <p:attrName>style.visibility</p:attrName>
                                        </p:attrNameLst>
                                      </p:cBhvr>
                                      <p:to>
                                        <p:strVal val="hidden"/>
                                      </p:to>
                                    </p:set>
                                  </p:childTnLst>
                                </p:cTn>
                              </p:par>
                              <p:par>
                                <p:cTn id="118" presetID="2" presetClass="exit" presetSubtype="4" fill="hold" grpId="0" nodeType="withEffect">
                                  <p:stCondLst>
                                    <p:cond delay="0"/>
                                  </p:stCondLst>
                                  <p:childTnLst>
                                    <p:anim calcmode="lin" valueType="num">
                                      <p:cBhvr additive="base">
                                        <p:cTn id="119" dur="500"/>
                                        <p:tgtEl>
                                          <p:spTgt spid="106"/>
                                        </p:tgtEl>
                                        <p:attrNameLst>
                                          <p:attrName>ppt_x</p:attrName>
                                        </p:attrNameLst>
                                      </p:cBhvr>
                                      <p:tavLst>
                                        <p:tav tm="0">
                                          <p:val>
                                            <p:strVal val="ppt_x"/>
                                          </p:val>
                                        </p:tav>
                                        <p:tav tm="100000">
                                          <p:val>
                                            <p:strVal val="ppt_x"/>
                                          </p:val>
                                        </p:tav>
                                      </p:tavLst>
                                    </p:anim>
                                    <p:anim calcmode="lin" valueType="num">
                                      <p:cBhvr additive="base">
                                        <p:cTn id="120" dur="500"/>
                                        <p:tgtEl>
                                          <p:spTgt spid="106"/>
                                        </p:tgtEl>
                                        <p:attrNameLst>
                                          <p:attrName>ppt_y</p:attrName>
                                        </p:attrNameLst>
                                      </p:cBhvr>
                                      <p:tavLst>
                                        <p:tav tm="0">
                                          <p:val>
                                            <p:strVal val="ppt_y"/>
                                          </p:val>
                                        </p:tav>
                                        <p:tav tm="100000">
                                          <p:val>
                                            <p:strVal val="1+ppt_h/2"/>
                                          </p:val>
                                        </p:tav>
                                      </p:tavLst>
                                    </p:anim>
                                    <p:set>
                                      <p:cBhvr>
                                        <p:cTn id="121" dur="1" fill="hold">
                                          <p:stCondLst>
                                            <p:cond delay="499"/>
                                          </p:stCondLst>
                                        </p:cTn>
                                        <p:tgtEl>
                                          <p:spTgt spid="106"/>
                                        </p:tgtEl>
                                        <p:attrNameLst>
                                          <p:attrName>style.visibility</p:attrName>
                                        </p:attrNameLst>
                                      </p:cBhvr>
                                      <p:to>
                                        <p:strVal val="hidden"/>
                                      </p:to>
                                    </p:set>
                                  </p:childTnLst>
                                </p:cTn>
                              </p:par>
                              <p:par>
                                <p:cTn id="122" presetID="2" presetClass="exit" presetSubtype="4" fill="hold" grpId="0" nodeType="withEffect">
                                  <p:stCondLst>
                                    <p:cond delay="0"/>
                                  </p:stCondLst>
                                  <p:childTnLst>
                                    <p:anim calcmode="lin" valueType="num">
                                      <p:cBhvr additive="base">
                                        <p:cTn id="123" dur="500"/>
                                        <p:tgtEl>
                                          <p:spTgt spid="53"/>
                                        </p:tgtEl>
                                        <p:attrNameLst>
                                          <p:attrName>ppt_x</p:attrName>
                                        </p:attrNameLst>
                                      </p:cBhvr>
                                      <p:tavLst>
                                        <p:tav tm="0">
                                          <p:val>
                                            <p:strVal val="ppt_x"/>
                                          </p:val>
                                        </p:tav>
                                        <p:tav tm="100000">
                                          <p:val>
                                            <p:strVal val="ppt_x"/>
                                          </p:val>
                                        </p:tav>
                                      </p:tavLst>
                                    </p:anim>
                                    <p:anim calcmode="lin" valueType="num">
                                      <p:cBhvr additive="base">
                                        <p:cTn id="124" dur="500"/>
                                        <p:tgtEl>
                                          <p:spTgt spid="53"/>
                                        </p:tgtEl>
                                        <p:attrNameLst>
                                          <p:attrName>ppt_y</p:attrName>
                                        </p:attrNameLst>
                                      </p:cBhvr>
                                      <p:tavLst>
                                        <p:tav tm="0">
                                          <p:val>
                                            <p:strVal val="ppt_y"/>
                                          </p:val>
                                        </p:tav>
                                        <p:tav tm="100000">
                                          <p:val>
                                            <p:strVal val="1+ppt_h/2"/>
                                          </p:val>
                                        </p:tav>
                                      </p:tavLst>
                                    </p:anim>
                                    <p:set>
                                      <p:cBhvr>
                                        <p:cTn id="125" dur="1" fill="hold">
                                          <p:stCondLst>
                                            <p:cond delay="499"/>
                                          </p:stCondLst>
                                        </p:cTn>
                                        <p:tgtEl>
                                          <p:spTgt spid="53"/>
                                        </p:tgtEl>
                                        <p:attrNameLst>
                                          <p:attrName>style.visibility</p:attrName>
                                        </p:attrNameLst>
                                      </p:cBhvr>
                                      <p:to>
                                        <p:strVal val="hidden"/>
                                      </p:to>
                                    </p:set>
                                  </p:childTnLst>
                                </p:cTn>
                              </p:par>
                              <p:par>
                                <p:cTn id="126" presetID="2" presetClass="exit" presetSubtype="4" fill="hold" grpId="0" nodeType="withEffect">
                                  <p:stCondLst>
                                    <p:cond delay="0"/>
                                  </p:stCondLst>
                                  <p:childTnLst>
                                    <p:anim calcmode="lin" valueType="num">
                                      <p:cBhvr additive="base">
                                        <p:cTn id="127" dur="500"/>
                                        <p:tgtEl>
                                          <p:spTgt spid="14"/>
                                        </p:tgtEl>
                                        <p:attrNameLst>
                                          <p:attrName>ppt_x</p:attrName>
                                        </p:attrNameLst>
                                      </p:cBhvr>
                                      <p:tavLst>
                                        <p:tav tm="0">
                                          <p:val>
                                            <p:strVal val="ppt_x"/>
                                          </p:val>
                                        </p:tav>
                                        <p:tav tm="100000">
                                          <p:val>
                                            <p:strVal val="ppt_x"/>
                                          </p:val>
                                        </p:tav>
                                      </p:tavLst>
                                    </p:anim>
                                    <p:anim calcmode="lin" valueType="num">
                                      <p:cBhvr additive="base">
                                        <p:cTn id="128" dur="500"/>
                                        <p:tgtEl>
                                          <p:spTgt spid="14"/>
                                        </p:tgtEl>
                                        <p:attrNameLst>
                                          <p:attrName>ppt_y</p:attrName>
                                        </p:attrNameLst>
                                      </p:cBhvr>
                                      <p:tavLst>
                                        <p:tav tm="0">
                                          <p:val>
                                            <p:strVal val="ppt_y"/>
                                          </p:val>
                                        </p:tav>
                                        <p:tav tm="100000">
                                          <p:val>
                                            <p:strVal val="1+ppt_h/2"/>
                                          </p:val>
                                        </p:tav>
                                      </p:tavLst>
                                    </p:anim>
                                    <p:set>
                                      <p:cBhvr>
                                        <p:cTn id="129" dur="1" fill="hold">
                                          <p:stCondLst>
                                            <p:cond delay="499"/>
                                          </p:stCondLst>
                                        </p:cTn>
                                        <p:tgtEl>
                                          <p:spTgt spid="14"/>
                                        </p:tgtEl>
                                        <p:attrNameLst>
                                          <p:attrName>style.visibility</p:attrName>
                                        </p:attrNameLst>
                                      </p:cBhvr>
                                      <p:to>
                                        <p:strVal val="hidden"/>
                                      </p:to>
                                    </p:set>
                                  </p:childTnLst>
                                </p:cTn>
                              </p:par>
                              <p:par>
                                <p:cTn id="130" presetID="2" presetClass="exit" presetSubtype="4" fill="hold" nodeType="withEffect">
                                  <p:stCondLst>
                                    <p:cond delay="0"/>
                                  </p:stCondLst>
                                  <p:childTnLst>
                                    <p:anim calcmode="lin" valueType="num">
                                      <p:cBhvr additive="base">
                                        <p:cTn id="131" dur="500"/>
                                        <p:tgtEl>
                                          <p:spTgt spid="10"/>
                                        </p:tgtEl>
                                        <p:attrNameLst>
                                          <p:attrName>ppt_x</p:attrName>
                                        </p:attrNameLst>
                                      </p:cBhvr>
                                      <p:tavLst>
                                        <p:tav tm="0">
                                          <p:val>
                                            <p:strVal val="ppt_x"/>
                                          </p:val>
                                        </p:tav>
                                        <p:tav tm="100000">
                                          <p:val>
                                            <p:strVal val="ppt_x"/>
                                          </p:val>
                                        </p:tav>
                                      </p:tavLst>
                                    </p:anim>
                                    <p:anim calcmode="lin" valueType="num">
                                      <p:cBhvr additive="base">
                                        <p:cTn id="132" dur="500"/>
                                        <p:tgtEl>
                                          <p:spTgt spid="10"/>
                                        </p:tgtEl>
                                        <p:attrNameLst>
                                          <p:attrName>ppt_y</p:attrName>
                                        </p:attrNameLst>
                                      </p:cBhvr>
                                      <p:tavLst>
                                        <p:tav tm="0">
                                          <p:val>
                                            <p:strVal val="ppt_y"/>
                                          </p:val>
                                        </p:tav>
                                        <p:tav tm="100000">
                                          <p:val>
                                            <p:strVal val="1+ppt_h/2"/>
                                          </p:val>
                                        </p:tav>
                                      </p:tavLst>
                                    </p:anim>
                                    <p:set>
                                      <p:cBhvr>
                                        <p:cTn id="133" dur="1" fill="hold">
                                          <p:stCondLst>
                                            <p:cond delay="499"/>
                                          </p:stCondLst>
                                        </p:cTn>
                                        <p:tgtEl>
                                          <p:spTgt spid="10"/>
                                        </p:tgtEl>
                                        <p:attrNameLst>
                                          <p:attrName>style.visibility</p:attrName>
                                        </p:attrNameLst>
                                      </p:cBhvr>
                                      <p:to>
                                        <p:strVal val="hidden"/>
                                      </p:to>
                                    </p:set>
                                  </p:childTnLst>
                                </p:cTn>
                              </p:par>
                            </p:childTnLst>
                          </p:cTn>
                        </p:par>
                        <p:par>
                          <p:cTn id="134" fill="hold">
                            <p:stCondLst>
                              <p:cond delay="500"/>
                            </p:stCondLst>
                            <p:childTnLst>
                              <p:par>
                                <p:cTn id="135" presetID="2" presetClass="entr" presetSubtype="4" fill="hold" nodeType="afterEffect">
                                  <p:stCondLst>
                                    <p:cond delay="0"/>
                                  </p:stCondLst>
                                  <p:childTnLst>
                                    <p:set>
                                      <p:cBhvr>
                                        <p:cTn id="136" dur="1" fill="hold">
                                          <p:stCondLst>
                                            <p:cond delay="0"/>
                                          </p:stCondLst>
                                        </p:cTn>
                                        <p:tgtEl>
                                          <p:spTgt spid="67"/>
                                        </p:tgtEl>
                                        <p:attrNameLst>
                                          <p:attrName>style.visibility</p:attrName>
                                        </p:attrNameLst>
                                      </p:cBhvr>
                                      <p:to>
                                        <p:strVal val="visible"/>
                                      </p:to>
                                    </p:set>
                                    <p:anim calcmode="lin" valueType="num">
                                      <p:cBhvr additive="base">
                                        <p:cTn id="137" dur="500" fill="hold"/>
                                        <p:tgtEl>
                                          <p:spTgt spid="67"/>
                                        </p:tgtEl>
                                        <p:attrNameLst>
                                          <p:attrName>ppt_x</p:attrName>
                                        </p:attrNameLst>
                                      </p:cBhvr>
                                      <p:tavLst>
                                        <p:tav tm="0">
                                          <p:val>
                                            <p:strVal val="#ppt_x"/>
                                          </p:val>
                                        </p:tav>
                                        <p:tav tm="100000">
                                          <p:val>
                                            <p:strVal val="#ppt_x"/>
                                          </p:val>
                                        </p:tav>
                                      </p:tavLst>
                                    </p:anim>
                                    <p:anim calcmode="lin" valueType="num">
                                      <p:cBhvr additive="base">
                                        <p:cTn id="138" dur="500" fill="hold"/>
                                        <p:tgtEl>
                                          <p:spTgt spid="67"/>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79"/>
                                        </p:tgtEl>
                                        <p:attrNameLst>
                                          <p:attrName>style.visibility</p:attrName>
                                        </p:attrNameLst>
                                      </p:cBhvr>
                                      <p:to>
                                        <p:strVal val="visible"/>
                                      </p:to>
                                    </p:set>
                                    <p:anim calcmode="lin" valueType="num">
                                      <p:cBhvr additive="base">
                                        <p:cTn id="141" dur="500" fill="hold"/>
                                        <p:tgtEl>
                                          <p:spTgt spid="79"/>
                                        </p:tgtEl>
                                        <p:attrNameLst>
                                          <p:attrName>ppt_x</p:attrName>
                                        </p:attrNameLst>
                                      </p:cBhvr>
                                      <p:tavLst>
                                        <p:tav tm="0">
                                          <p:val>
                                            <p:strVal val="#ppt_x"/>
                                          </p:val>
                                        </p:tav>
                                        <p:tav tm="100000">
                                          <p:val>
                                            <p:strVal val="#ppt_x"/>
                                          </p:val>
                                        </p:tav>
                                      </p:tavLst>
                                    </p:anim>
                                    <p:anim calcmode="lin" valueType="num">
                                      <p:cBhvr additive="base">
                                        <p:cTn id="142"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xit" presetSubtype="4" fill="hold" nodeType="clickEffect">
                                  <p:stCondLst>
                                    <p:cond delay="0"/>
                                  </p:stCondLst>
                                  <p:childTnLst>
                                    <p:anim calcmode="lin" valueType="num">
                                      <p:cBhvr additive="base">
                                        <p:cTn id="146" dur="500"/>
                                        <p:tgtEl>
                                          <p:spTgt spid="67"/>
                                        </p:tgtEl>
                                        <p:attrNameLst>
                                          <p:attrName>ppt_x</p:attrName>
                                        </p:attrNameLst>
                                      </p:cBhvr>
                                      <p:tavLst>
                                        <p:tav tm="0">
                                          <p:val>
                                            <p:strVal val="ppt_x"/>
                                          </p:val>
                                        </p:tav>
                                        <p:tav tm="100000">
                                          <p:val>
                                            <p:strVal val="ppt_x"/>
                                          </p:val>
                                        </p:tav>
                                      </p:tavLst>
                                    </p:anim>
                                    <p:anim calcmode="lin" valueType="num">
                                      <p:cBhvr additive="base">
                                        <p:cTn id="147" dur="500"/>
                                        <p:tgtEl>
                                          <p:spTgt spid="67"/>
                                        </p:tgtEl>
                                        <p:attrNameLst>
                                          <p:attrName>ppt_y</p:attrName>
                                        </p:attrNameLst>
                                      </p:cBhvr>
                                      <p:tavLst>
                                        <p:tav tm="0">
                                          <p:val>
                                            <p:strVal val="ppt_y"/>
                                          </p:val>
                                        </p:tav>
                                        <p:tav tm="100000">
                                          <p:val>
                                            <p:strVal val="1+ppt_h/2"/>
                                          </p:val>
                                        </p:tav>
                                      </p:tavLst>
                                    </p:anim>
                                    <p:set>
                                      <p:cBhvr>
                                        <p:cTn id="148" dur="1" fill="hold">
                                          <p:stCondLst>
                                            <p:cond delay="499"/>
                                          </p:stCondLst>
                                        </p:cTn>
                                        <p:tgtEl>
                                          <p:spTgt spid="67"/>
                                        </p:tgtEl>
                                        <p:attrNameLst>
                                          <p:attrName>style.visibility</p:attrName>
                                        </p:attrNameLst>
                                      </p:cBhvr>
                                      <p:to>
                                        <p:strVal val="hidden"/>
                                      </p:to>
                                    </p:set>
                                  </p:childTnLst>
                                </p:cTn>
                              </p:par>
                              <p:par>
                                <p:cTn id="149" presetID="2" presetClass="exit" presetSubtype="4" fill="hold" grpId="1" nodeType="withEffect">
                                  <p:stCondLst>
                                    <p:cond delay="0"/>
                                  </p:stCondLst>
                                  <p:childTnLst>
                                    <p:anim calcmode="lin" valueType="num">
                                      <p:cBhvr additive="base">
                                        <p:cTn id="150" dur="500"/>
                                        <p:tgtEl>
                                          <p:spTgt spid="79"/>
                                        </p:tgtEl>
                                        <p:attrNameLst>
                                          <p:attrName>ppt_x</p:attrName>
                                        </p:attrNameLst>
                                      </p:cBhvr>
                                      <p:tavLst>
                                        <p:tav tm="0">
                                          <p:val>
                                            <p:strVal val="ppt_x"/>
                                          </p:val>
                                        </p:tav>
                                        <p:tav tm="100000">
                                          <p:val>
                                            <p:strVal val="ppt_x"/>
                                          </p:val>
                                        </p:tav>
                                      </p:tavLst>
                                    </p:anim>
                                    <p:anim calcmode="lin" valueType="num">
                                      <p:cBhvr additive="base">
                                        <p:cTn id="151" dur="500"/>
                                        <p:tgtEl>
                                          <p:spTgt spid="79"/>
                                        </p:tgtEl>
                                        <p:attrNameLst>
                                          <p:attrName>ppt_y</p:attrName>
                                        </p:attrNameLst>
                                      </p:cBhvr>
                                      <p:tavLst>
                                        <p:tav tm="0">
                                          <p:val>
                                            <p:strVal val="ppt_y"/>
                                          </p:val>
                                        </p:tav>
                                        <p:tav tm="100000">
                                          <p:val>
                                            <p:strVal val="1+ppt_h/2"/>
                                          </p:val>
                                        </p:tav>
                                      </p:tavLst>
                                    </p:anim>
                                    <p:set>
                                      <p:cBhvr>
                                        <p:cTn id="152" dur="1" fill="hold">
                                          <p:stCondLst>
                                            <p:cond delay="499"/>
                                          </p:stCondLst>
                                        </p:cTn>
                                        <p:tgtEl>
                                          <p:spTgt spid="79"/>
                                        </p:tgtEl>
                                        <p:attrNameLst>
                                          <p:attrName>style.visibility</p:attrName>
                                        </p:attrNameLst>
                                      </p:cBhvr>
                                      <p:to>
                                        <p:strVal val="hidden"/>
                                      </p:to>
                                    </p:set>
                                  </p:childTnLst>
                                </p:cTn>
                              </p:par>
                              <p:par>
                                <p:cTn id="153" presetID="2" presetClass="entr" presetSubtype="4" fill="hold" grpId="0" nodeType="withEffect">
                                  <p:stCondLst>
                                    <p:cond delay="0"/>
                                  </p:stCondLst>
                                  <p:childTnLst>
                                    <p:set>
                                      <p:cBhvr>
                                        <p:cTn id="154" dur="1" fill="hold">
                                          <p:stCondLst>
                                            <p:cond delay="0"/>
                                          </p:stCondLst>
                                        </p:cTn>
                                        <p:tgtEl>
                                          <p:spTgt spid="40"/>
                                        </p:tgtEl>
                                        <p:attrNameLst>
                                          <p:attrName>style.visibility</p:attrName>
                                        </p:attrNameLst>
                                      </p:cBhvr>
                                      <p:to>
                                        <p:strVal val="visible"/>
                                      </p:to>
                                    </p:set>
                                    <p:anim calcmode="lin" valueType="num">
                                      <p:cBhvr additive="base">
                                        <p:cTn id="155" dur="500" fill="hold"/>
                                        <p:tgtEl>
                                          <p:spTgt spid="40"/>
                                        </p:tgtEl>
                                        <p:attrNameLst>
                                          <p:attrName>ppt_x</p:attrName>
                                        </p:attrNameLst>
                                      </p:cBhvr>
                                      <p:tavLst>
                                        <p:tav tm="0">
                                          <p:val>
                                            <p:strVal val="#ppt_x"/>
                                          </p:val>
                                        </p:tav>
                                        <p:tav tm="100000">
                                          <p:val>
                                            <p:strVal val="#ppt_x"/>
                                          </p:val>
                                        </p:tav>
                                      </p:tavLst>
                                    </p:anim>
                                    <p:anim calcmode="lin" valueType="num">
                                      <p:cBhvr additive="base">
                                        <p:cTn id="156" dur="500" fill="hold"/>
                                        <p:tgtEl>
                                          <p:spTgt spid="40"/>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13"/>
                                        </p:tgtEl>
                                        <p:attrNameLst>
                                          <p:attrName>style.visibility</p:attrName>
                                        </p:attrNameLst>
                                      </p:cBhvr>
                                      <p:to>
                                        <p:strVal val="visible"/>
                                      </p:to>
                                    </p:set>
                                    <p:anim calcmode="lin" valueType="num">
                                      <p:cBhvr additive="base">
                                        <p:cTn id="159" dur="500" fill="hold"/>
                                        <p:tgtEl>
                                          <p:spTgt spid="13"/>
                                        </p:tgtEl>
                                        <p:attrNameLst>
                                          <p:attrName>ppt_x</p:attrName>
                                        </p:attrNameLst>
                                      </p:cBhvr>
                                      <p:tavLst>
                                        <p:tav tm="0">
                                          <p:val>
                                            <p:strVal val="#ppt_x"/>
                                          </p:val>
                                        </p:tav>
                                        <p:tav tm="100000">
                                          <p:val>
                                            <p:strVal val="#ppt_x"/>
                                          </p:val>
                                        </p:tav>
                                      </p:tavLst>
                                    </p:anim>
                                    <p:anim calcmode="lin" valueType="num">
                                      <p:cBhvr additive="base">
                                        <p:cTn id="160" dur="500" fill="hold"/>
                                        <p:tgtEl>
                                          <p:spTgt spid="13"/>
                                        </p:tgtEl>
                                        <p:attrNameLst>
                                          <p:attrName>ppt_y</p:attrName>
                                        </p:attrNameLst>
                                      </p:cBhvr>
                                      <p:tavLst>
                                        <p:tav tm="0">
                                          <p:val>
                                            <p:strVal val="1+#ppt_h/2"/>
                                          </p:val>
                                        </p:tav>
                                        <p:tav tm="100000">
                                          <p:val>
                                            <p:strVal val="#ppt_y"/>
                                          </p:val>
                                        </p:tav>
                                      </p:tavLst>
                                    </p:anim>
                                  </p:childTnLst>
                                </p:cTn>
                              </p:par>
                              <p:par>
                                <p:cTn id="161" presetID="2" presetClass="entr" presetSubtype="4" fill="hold" nodeType="withEffect">
                                  <p:stCondLst>
                                    <p:cond delay="0"/>
                                  </p:stCondLst>
                                  <p:childTnLst>
                                    <p:set>
                                      <p:cBhvr>
                                        <p:cTn id="162" dur="1" fill="hold">
                                          <p:stCondLst>
                                            <p:cond delay="0"/>
                                          </p:stCondLst>
                                        </p:cTn>
                                        <p:tgtEl>
                                          <p:spTgt spid="62"/>
                                        </p:tgtEl>
                                        <p:attrNameLst>
                                          <p:attrName>style.visibility</p:attrName>
                                        </p:attrNameLst>
                                      </p:cBhvr>
                                      <p:to>
                                        <p:strVal val="visible"/>
                                      </p:to>
                                    </p:set>
                                    <p:anim calcmode="lin" valueType="num">
                                      <p:cBhvr additive="base">
                                        <p:cTn id="163" dur="500" fill="hold"/>
                                        <p:tgtEl>
                                          <p:spTgt spid="62"/>
                                        </p:tgtEl>
                                        <p:attrNameLst>
                                          <p:attrName>ppt_x</p:attrName>
                                        </p:attrNameLst>
                                      </p:cBhvr>
                                      <p:tavLst>
                                        <p:tav tm="0">
                                          <p:val>
                                            <p:strVal val="#ppt_x"/>
                                          </p:val>
                                        </p:tav>
                                        <p:tav tm="100000">
                                          <p:val>
                                            <p:strVal val="#ppt_x"/>
                                          </p:val>
                                        </p:tav>
                                      </p:tavLst>
                                    </p:anim>
                                    <p:anim calcmode="lin" valueType="num">
                                      <p:cBhvr additive="base">
                                        <p:cTn id="164"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1" grpId="1"/>
      <p:bldP spid="92" grpId="0"/>
      <p:bldP spid="92" grpId="1"/>
      <p:bldP spid="93" grpId="0"/>
      <p:bldP spid="93" grpId="1"/>
      <p:bldP spid="95" grpId="0" animBg="1"/>
      <p:bldP spid="95" grpId="1" animBg="1"/>
      <p:bldP spid="96" grpId="0" animBg="1"/>
      <p:bldP spid="96" grpId="1" animBg="1"/>
      <p:bldP spid="97" grpId="0" animBg="1"/>
      <p:bldP spid="97" grpId="1" animBg="1"/>
      <p:bldP spid="100" grpId="0"/>
      <p:bldP spid="103" grpId="0"/>
      <p:bldP spid="106" grpId="0"/>
      <p:bldP spid="50" grpId="0"/>
      <p:bldP spid="53" grpId="0"/>
      <p:bldP spid="2" grpId="0"/>
      <p:bldP spid="4" grpId="0"/>
      <p:bldP spid="14" grpId="0"/>
      <p:bldP spid="30" grpId="0"/>
      <p:bldP spid="30" grpId="1"/>
      <p:bldP spid="40" grpId="0"/>
      <p:bldP spid="79" grpId="0"/>
      <p:bldP spid="79"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2"/>
          <p:cNvPicPr>
            <a:picLocks noChangeAspect="1"/>
          </p:cNvPicPr>
          <p:nvPr/>
        </p:nvPicPr>
        <p:blipFill>
          <a:blip r:embed="rId2" cstate="screen"/>
          <a:srcRect/>
          <a:stretch>
            <a:fillRect/>
          </a:stretch>
        </p:blipFill>
        <p:spPr bwMode="auto">
          <a:xfrm>
            <a:off x="8837052" y="1726541"/>
            <a:ext cx="2233416" cy="4492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就业情况</a:t>
            </a:r>
          </a:p>
        </p:txBody>
      </p:sp>
      <p:sp>
        <p:nvSpPr>
          <p:cNvPr id="18" name="文本框 17"/>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19" name="矩形 10"/>
          <p:cNvSpPr>
            <a:spLocks noChangeArrowheads="1"/>
          </p:cNvSpPr>
          <p:nvPr/>
        </p:nvSpPr>
        <p:spPr bwMode="auto">
          <a:xfrm>
            <a:off x="1066431" y="4325850"/>
            <a:ext cx="2953948"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defTabSz="856615">
              <a:lnSpc>
                <a:spcPct val="110000"/>
              </a:lnSpc>
              <a:spcBef>
                <a:spcPts val="570"/>
              </a:spcBef>
              <a:buClr>
                <a:srgbClr val="000000"/>
              </a:buClr>
              <a:buNone/>
              <a:defRPr/>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rPr>
              <a:t>本科毕业生国内升学总体情况</a:t>
            </a:r>
          </a:p>
        </p:txBody>
      </p:sp>
      <p:sp>
        <p:nvSpPr>
          <p:cNvPr id="22" name="矩形 10"/>
          <p:cNvSpPr>
            <a:spLocks noChangeArrowheads="1"/>
          </p:cNvSpPr>
          <p:nvPr/>
        </p:nvSpPr>
        <p:spPr bwMode="auto">
          <a:xfrm>
            <a:off x="8733631" y="1346564"/>
            <a:ext cx="2953948" cy="34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defTabSz="856615">
              <a:lnSpc>
                <a:spcPct val="110000"/>
              </a:lnSpc>
              <a:spcBef>
                <a:spcPts val="570"/>
              </a:spcBef>
              <a:buClr>
                <a:srgbClr val="000000"/>
              </a:buClr>
              <a:buNone/>
              <a:defRPr/>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rPr>
              <a:t>毕业生签约就业行业分布</a:t>
            </a:r>
          </a:p>
        </p:txBody>
      </p:sp>
      <p:sp>
        <p:nvSpPr>
          <p:cNvPr id="3" name="矩形 2"/>
          <p:cNvSpPr/>
          <p:nvPr/>
        </p:nvSpPr>
        <p:spPr>
          <a:xfrm>
            <a:off x="1081989" y="1382664"/>
            <a:ext cx="8136904" cy="307777"/>
          </a:xfrm>
          <a:prstGeom prst="rect">
            <a:avLst/>
          </a:prstGeom>
        </p:spPr>
        <p:txBody>
          <a:bodyPr wrap="square">
            <a:sp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rPr>
              <a:t>优秀毕业生代表了哈工大的水平 、 哈工大的能力 、哈工大的精神 、 哈工大的规格。</a:t>
            </a:r>
          </a:p>
        </p:txBody>
      </p:sp>
      <p:sp>
        <p:nvSpPr>
          <p:cNvPr id="26" name="Arc 30"/>
          <p:cNvSpPr/>
          <p:nvPr/>
        </p:nvSpPr>
        <p:spPr>
          <a:xfrm>
            <a:off x="1094492" y="2523074"/>
            <a:ext cx="1485735" cy="1495403"/>
          </a:xfrm>
          <a:prstGeom prst="arc">
            <a:avLst>
              <a:gd name="adj1" fmla="val 13724649"/>
              <a:gd name="adj2" fmla="val 13005448"/>
            </a:avLst>
          </a:prstGeom>
          <a:ln w="12700">
            <a:solidFill>
              <a:srgbClr val="92D050"/>
            </a:solidFill>
          </a:ln>
          <a:effectLst>
            <a:outerShdw blurRad="63500" dist="38100" algn="l"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92D050"/>
              </a:solidFill>
              <a:effectLst/>
              <a:uLnTx/>
              <a:uFillTx/>
              <a:cs typeface="+mn-ea"/>
              <a:sym typeface="+mn-lt"/>
            </a:endParaRPr>
          </a:p>
        </p:txBody>
      </p:sp>
      <p:sp>
        <p:nvSpPr>
          <p:cNvPr id="27" name="Arc 30"/>
          <p:cNvSpPr/>
          <p:nvPr/>
        </p:nvSpPr>
        <p:spPr>
          <a:xfrm>
            <a:off x="3074135" y="2857430"/>
            <a:ext cx="998935" cy="1011216"/>
          </a:xfrm>
          <a:prstGeom prst="arc">
            <a:avLst>
              <a:gd name="adj1" fmla="val 13792003"/>
              <a:gd name="adj2" fmla="val 12505228"/>
            </a:avLst>
          </a:prstGeom>
          <a:ln w="12700">
            <a:solidFill>
              <a:schemeClr val="accent6"/>
            </a:solidFill>
          </a:ln>
          <a:effectLst>
            <a:outerShdw blurRad="63500" dist="38100" algn="l"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8" name="文本框 27"/>
          <p:cNvSpPr txBox="1"/>
          <p:nvPr/>
        </p:nvSpPr>
        <p:spPr>
          <a:xfrm>
            <a:off x="1166028" y="2929543"/>
            <a:ext cx="1349367" cy="646331"/>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96.83</a:t>
            </a:r>
            <a:r>
              <a:rPr lang="en-US" altLang="zh-CN" sz="1200" dirty="0">
                <a:latin typeface="微软雅黑" panose="020B0503020204020204" pitchFamily="34" charset="-122"/>
                <a:ea typeface="微软雅黑" panose="020B0503020204020204" pitchFamily="34" charset="-122"/>
              </a:rPr>
              <a:t>%                                    </a:t>
            </a:r>
          </a:p>
          <a:p>
            <a:pPr algn="ctr"/>
            <a:r>
              <a:rPr lang="zh-CN" altLang="en-US" sz="1200" dirty="0">
                <a:latin typeface="微软雅黑" panose="020B0503020204020204" pitchFamily="34" charset="-122"/>
                <a:ea typeface="微软雅黑" panose="020B0503020204020204" pitchFamily="34" charset="-122"/>
              </a:rPr>
              <a:t>总就业率</a:t>
            </a:r>
          </a:p>
        </p:txBody>
      </p:sp>
      <p:sp>
        <p:nvSpPr>
          <p:cNvPr id="29" name="文本框 28"/>
          <p:cNvSpPr txBox="1"/>
          <p:nvPr/>
        </p:nvSpPr>
        <p:spPr>
          <a:xfrm>
            <a:off x="3102546" y="3062174"/>
            <a:ext cx="935151" cy="723700"/>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96.16</a:t>
            </a:r>
            <a:r>
              <a:rPr lang="en-US" altLang="zh-CN" sz="8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                 </a:t>
            </a:r>
            <a:endParaRPr lang="en-US" altLang="zh-CN" sz="1100" dirty="0">
              <a:latin typeface="微软雅黑" panose="020B0503020204020204" pitchFamily="34" charset="-122"/>
              <a:ea typeface="微软雅黑" panose="020B0503020204020204" pitchFamily="34" charset="-122"/>
            </a:endParaRPr>
          </a:p>
          <a:p>
            <a:pPr algn="ct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本科</a:t>
            </a:r>
          </a:p>
        </p:txBody>
      </p:sp>
      <p:sp>
        <p:nvSpPr>
          <p:cNvPr id="30" name="Arc 30"/>
          <p:cNvSpPr/>
          <p:nvPr/>
        </p:nvSpPr>
        <p:spPr>
          <a:xfrm>
            <a:off x="4638799" y="2889583"/>
            <a:ext cx="998935" cy="1011216"/>
          </a:xfrm>
          <a:prstGeom prst="arc">
            <a:avLst>
              <a:gd name="adj1" fmla="val 13792003"/>
              <a:gd name="adj2" fmla="val 13162467"/>
            </a:avLst>
          </a:prstGeom>
          <a:ln w="12700">
            <a:solidFill>
              <a:schemeClr val="accent3"/>
            </a:solidFill>
          </a:ln>
          <a:effectLst>
            <a:outerShdw blurRad="63500" dist="38100" algn="l"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1" name="文本框 30"/>
          <p:cNvSpPr txBox="1"/>
          <p:nvPr/>
        </p:nvSpPr>
        <p:spPr>
          <a:xfrm>
            <a:off x="4699407" y="3098552"/>
            <a:ext cx="877718" cy="707886"/>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97.15</a:t>
            </a:r>
            <a:r>
              <a:rPr lang="en-US" altLang="zh-CN" sz="8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                 </a:t>
            </a:r>
            <a:endParaRPr lang="en-US" altLang="zh-CN" sz="1100" dirty="0">
              <a:latin typeface="微软雅黑" panose="020B0503020204020204" pitchFamily="34" charset="-122"/>
              <a:ea typeface="微软雅黑" panose="020B0503020204020204" pitchFamily="34" charset="-122"/>
            </a:endParaRPr>
          </a:p>
          <a:p>
            <a:pPr algn="ct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硕士</a:t>
            </a:r>
          </a:p>
        </p:txBody>
      </p:sp>
      <p:sp>
        <p:nvSpPr>
          <p:cNvPr id="32" name="Arc 30"/>
          <p:cNvSpPr/>
          <p:nvPr/>
        </p:nvSpPr>
        <p:spPr>
          <a:xfrm>
            <a:off x="6253486" y="2946887"/>
            <a:ext cx="998935" cy="1011216"/>
          </a:xfrm>
          <a:prstGeom prst="arc">
            <a:avLst>
              <a:gd name="adj1" fmla="val 13792003"/>
              <a:gd name="adj2" fmla="val 13602946"/>
            </a:avLst>
          </a:prstGeom>
          <a:ln w="12700">
            <a:solidFill>
              <a:schemeClr val="accent4"/>
            </a:solidFill>
          </a:ln>
          <a:effectLst>
            <a:outerShdw blurRad="63500" dist="38100" algn="l"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3" name="文本框 32"/>
          <p:cNvSpPr txBox="1"/>
          <p:nvPr/>
        </p:nvSpPr>
        <p:spPr>
          <a:xfrm>
            <a:off x="6374089" y="3172566"/>
            <a:ext cx="877718" cy="707886"/>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99.39</a:t>
            </a:r>
            <a:r>
              <a:rPr lang="en-US" altLang="zh-CN" sz="8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                 </a:t>
            </a:r>
            <a:endParaRPr lang="en-US" altLang="zh-CN" sz="1100" dirty="0">
              <a:latin typeface="微软雅黑" panose="020B0503020204020204" pitchFamily="34" charset="-122"/>
              <a:ea typeface="微软雅黑" panose="020B0503020204020204" pitchFamily="34" charset="-122"/>
            </a:endParaRPr>
          </a:p>
          <a:p>
            <a:pPr algn="ct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博士</a:t>
            </a:r>
          </a:p>
        </p:txBody>
      </p:sp>
      <p:sp>
        <p:nvSpPr>
          <p:cNvPr id="34" name="矩形 10"/>
          <p:cNvSpPr>
            <a:spLocks noChangeArrowheads="1"/>
          </p:cNvSpPr>
          <p:nvPr/>
        </p:nvSpPr>
        <p:spPr bwMode="auto">
          <a:xfrm>
            <a:off x="1066431" y="1920551"/>
            <a:ext cx="2953948" cy="34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defTabSz="856615">
              <a:lnSpc>
                <a:spcPct val="110000"/>
              </a:lnSpc>
              <a:spcBef>
                <a:spcPts val="570"/>
              </a:spcBef>
              <a:buClr>
                <a:srgbClr val="000000"/>
              </a:buClr>
              <a:buNone/>
              <a:defRPr/>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rPr>
              <a:t>就业率</a:t>
            </a:r>
          </a:p>
        </p:txBody>
      </p:sp>
      <p:sp>
        <p:nvSpPr>
          <p:cNvPr id="35" name="Arc 30"/>
          <p:cNvSpPr/>
          <p:nvPr/>
        </p:nvSpPr>
        <p:spPr>
          <a:xfrm>
            <a:off x="1001039" y="4768453"/>
            <a:ext cx="1512168" cy="1503145"/>
          </a:xfrm>
          <a:prstGeom prst="arc">
            <a:avLst>
              <a:gd name="adj1" fmla="val 13008934"/>
              <a:gd name="adj2" fmla="val 8163732"/>
            </a:avLst>
          </a:prstGeom>
          <a:ln w="12700">
            <a:solidFill>
              <a:schemeClr val="accent5"/>
            </a:solidFill>
          </a:ln>
          <a:effectLst>
            <a:outerShdw blurRad="63500" dist="38100" algn="l"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6" name="Arc 30"/>
          <p:cNvSpPr/>
          <p:nvPr/>
        </p:nvSpPr>
        <p:spPr>
          <a:xfrm>
            <a:off x="1001039" y="4768453"/>
            <a:ext cx="1512168" cy="1503145"/>
          </a:xfrm>
          <a:prstGeom prst="arc">
            <a:avLst>
              <a:gd name="adj1" fmla="val 8050836"/>
              <a:gd name="adj2" fmla="val 13915168"/>
            </a:avLst>
          </a:prstGeom>
          <a:ln w="12700">
            <a:solidFill>
              <a:schemeClr val="bg1">
                <a:lumMod val="85000"/>
              </a:schemeClr>
            </a:solidFill>
          </a:ln>
          <a:effectLst>
            <a:outerShdw blurRad="63500" dist="38100" algn="l"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7" name="文本框 36"/>
          <p:cNvSpPr txBox="1"/>
          <p:nvPr/>
        </p:nvSpPr>
        <p:spPr>
          <a:xfrm>
            <a:off x="1102692" y="5337412"/>
            <a:ext cx="1348275" cy="584775"/>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1449</a:t>
            </a:r>
            <a:r>
              <a:rPr lang="zh-CN" altLang="en-US" sz="1000" dirty="0">
                <a:latin typeface="微软雅黑" panose="020B0503020204020204" pitchFamily="34" charset="-122"/>
                <a:ea typeface="微软雅黑" panose="020B0503020204020204" pitchFamily="34" charset="-122"/>
              </a:rPr>
              <a:t>人</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本校</a:t>
            </a:r>
          </a:p>
        </p:txBody>
      </p:sp>
      <p:sp>
        <p:nvSpPr>
          <p:cNvPr id="38" name="Arc 30"/>
          <p:cNvSpPr/>
          <p:nvPr/>
        </p:nvSpPr>
        <p:spPr>
          <a:xfrm>
            <a:off x="2720248" y="5057174"/>
            <a:ext cx="1152128" cy="1145253"/>
          </a:xfrm>
          <a:prstGeom prst="arc">
            <a:avLst>
              <a:gd name="adj1" fmla="val 13008934"/>
              <a:gd name="adj2" fmla="val 16453044"/>
            </a:avLst>
          </a:prstGeom>
          <a:ln w="12700">
            <a:solidFill>
              <a:schemeClr val="accent6"/>
            </a:solidFill>
          </a:ln>
          <a:effectLst>
            <a:outerShdw blurRad="63500" dist="38100" algn="l"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9" name="Arc 30"/>
          <p:cNvSpPr/>
          <p:nvPr/>
        </p:nvSpPr>
        <p:spPr>
          <a:xfrm>
            <a:off x="2720247" y="5057174"/>
            <a:ext cx="1152128" cy="1145253"/>
          </a:xfrm>
          <a:prstGeom prst="arc">
            <a:avLst>
              <a:gd name="adj1" fmla="val 16514394"/>
              <a:gd name="adj2" fmla="val 13915168"/>
            </a:avLst>
          </a:prstGeom>
          <a:ln w="12700">
            <a:solidFill>
              <a:schemeClr val="bg1">
                <a:lumMod val="85000"/>
              </a:schemeClr>
            </a:solidFill>
          </a:ln>
          <a:effectLst>
            <a:outerShdw blurRad="63500" dist="38100" algn="l"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0" name="文本框 39"/>
          <p:cNvSpPr txBox="1"/>
          <p:nvPr/>
        </p:nvSpPr>
        <p:spPr>
          <a:xfrm>
            <a:off x="2825756" y="5387542"/>
            <a:ext cx="1027257" cy="584775"/>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190</a:t>
            </a:r>
            <a:r>
              <a:rPr lang="zh-CN" altLang="en-US" sz="1000" dirty="0">
                <a:latin typeface="微软雅黑" panose="020B0503020204020204" pitchFamily="34" charset="-122"/>
                <a:ea typeface="微软雅黑" panose="020B0503020204020204" pitchFamily="34" charset="-122"/>
              </a:rPr>
              <a:t>人</a:t>
            </a:r>
            <a:r>
              <a:rPr lang="en-US" altLang="zh-CN" sz="1200" dirty="0">
                <a:latin typeface="微软雅黑" panose="020B0503020204020204" pitchFamily="34" charset="-122"/>
                <a:ea typeface="微软雅黑" panose="020B0503020204020204" pitchFamily="34" charset="-122"/>
              </a:rPr>
              <a:t>                        C9</a:t>
            </a:r>
            <a:r>
              <a:rPr lang="zh-CN" altLang="en-US" sz="1200" dirty="0">
                <a:latin typeface="微软雅黑" panose="020B0503020204020204" pitchFamily="34" charset="-122"/>
                <a:ea typeface="微软雅黑" panose="020B0503020204020204" pitchFamily="34" charset="-122"/>
              </a:rPr>
              <a:t>高校</a:t>
            </a:r>
          </a:p>
        </p:txBody>
      </p:sp>
      <p:sp>
        <p:nvSpPr>
          <p:cNvPr id="41" name="Arc 30"/>
          <p:cNvSpPr/>
          <p:nvPr/>
        </p:nvSpPr>
        <p:spPr>
          <a:xfrm>
            <a:off x="4040291" y="5083954"/>
            <a:ext cx="1152128" cy="1145253"/>
          </a:xfrm>
          <a:prstGeom prst="arc">
            <a:avLst>
              <a:gd name="adj1" fmla="val 13008934"/>
              <a:gd name="adj2" fmla="val 15281979"/>
            </a:avLst>
          </a:prstGeom>
          <a:ln w="12700">
            <a:solidFill>
              <a:schemeClr val="accent4"/>
            </a:solidFill>
          </a:ln>
          <a:effectLst>
            <a:outerShdw blurRad="63500" dist="38100" algn="l"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2" name="Arc 30"/>
          <p:cNvSpPr/>
          <p:nvPr/>
        </p:nvSpPr>
        <p:spPr>
          <a:xfrm>
            <a:off x="4040290" y="5083954"/>
            <a:ext cx="1152128" cy="1145253"/>
          </a:xfrm>
          <a:prstGeom prst="arc">
            <a:avLst>
              <a:gd name="adj1" fmla="val 15369498"/>
              <a:gd name="adj2" fmla="val 13382081"/>
            </a:avLst>
          </a:prstGeom>
          <a:ln w="12700">
            <a:solidFill>
              <a:schemeClr val="bg1">
                <a:lumMod val="85000"/>
              </a:schemeClr>
            </a:solidFill>
          </a:ln>
          <a:effectLst>
            <a:outerShdw blurRad="63500" dist="38100" algn="l"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3" name="文本框 42"/>
          <p:cNvSpPr txBox="1"/>
          <p:nvPr/>
        </p:nvSpPr>
        <p:spPr>
          <a:xfrm>
            <a:off x="4070651" y="5359403"/>
            <a:ext cx="1131448" cy="584775"/>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126</a:t>
            </a:r>
            <a:r>
              <a:rPr lang="zh-CN" altLang="en-US" sz="1000" dirty="0">
                <a:latin typeface="微软雅黑" panose="020B0503020204020204" pitchFamily="34" charset="-122"/>
                <a:ea typeface="微软雅黑" panose="020B0503020204020204" pitchFamily="34" charset="-122"/>
              </a:rPr>
              <a:t>人</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其他</a:t>
            </a:r>
            <a:r>
              <a:rPr lang="en-US" altLang="zh-CN" sz="1200" dirty="0">
                <a:latin typeface="微软雅黑" panose="020B0503020204020204" pitchFamily="34" charset="-122"/>
                <a:ea typeface="微软雅黑" panose="020B0503020204020204" pitchFamily="34" charset="-122"/>
              </a:rPr>
              <a:t>985</a:t>
            </a:r>
            <a:r>
              <a:rPr lang="zh-CN" altLang="en-US" sz="1200" dirty="0">
                <a:latin typeface="微软雅黑" panose="020B0503020204020204" pitchFamily="34" charset="-122"/>
                <a:ea typeface="微软雅黑" panose="020B0503020204020204" pitchFamily="34" charset="-122"/>
              </a:rPr>
              <a:t>高校</a:t>
            </a:r>
          </a:p>
        </p:txBody>
      </p:sp>
      <p:sp>
        <p:nvSpPr>
          <p:cNvPr id="44" name="Arc 30"/>
          <p:cNvSpPr/>
          <p:nvPr/>
        </p:nvSpPr>
        <p:spPr>
          <a:xfrm>
            <a:off x="5373719" y="5083954"/>
            <a:ext cx="1152128" cy="1145253"/>
          </a:xfrm>
          <a:prstGeom prst="arc">
            <a:avLst>
              <a:gd name="adj1" fmla="val 13008934"/>
              <a:gd name="adj2" fmla="val 14756904"/>
            </a:avLst>
          </a:prstGeom>
          <a:ln w="12700">
            <a:solidFill>
              <a:schemeClr val="accent3"/>
            </a:solidFill>
          </a:ln>
          <a:effectLst>
            <a:outerShdw blurRad="63500" dist="38100" algn="l"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5" name="Arc 30"/>
          <p:cNvSpPr/>
          <p:nvPr/>
        </p:nvSpPr>
        <p:spPr>
          <a:xfrm>
            <a:off x="5373718" y="5083954"/>
            <a:ext cx="1152128" cy="1145253"/>
          </a:xfrm>
          <a:prstGeom prst="arc">
            <a:avLst>
              <a:gd name="adj1" fmla="val 14814193"/>
              <a:gd name="adj2" fmla="val 13142107"/>
            </a:avLst>
          </a:prstGeom>
          <a:ln w="12700">
            <a:solidFill>
              <a:schemeClr val="bg1">
                <a:lumMod val="85000"/>
              </a:schemeClr>
            </a:solidFill>
          </a:ln>
          <a:effectLst>
            <a:outerShdw blurRad="63500" dist="38100" algn="l"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6" name="文本框 45"/>
          <p:cNvSpPr txBox="1"/>
          <p:nvPr/>
        </p:nvSpPr>
        <p:spPr>
          <a:xfrm>
            <a:off x="5479227" y="5414322"/>
            <a:ext cx="1027257" cy="584775"/>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108</a:t>
            </a:r>
            <a:r>
              <a:rPr lang="zh-CN" altLang="en-US" sz="1000" dirty="0">
                <a:latin typeface="微软雅黑" panose="020B0503020204020204" pitchFamily="34" charset="-122"/>
                <a:ea typeface="微软雅黑" panose="020B0503020204020204" pitchFamily="34" charset="-122"/>
              </a:rPr>
              <a:t>人</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其他高校</a:t>
            </a:r>
          </a:p>
        </p:txBody>
      </p:sp>
      <p:sp>
        <p:nvSpPr>
          <p:cNvPr id="47" name="Arc 30"/>
          <p:cNvSpPr/>
          <p:nvPr/>
        </p:nvSpPr>
        <p:spPr>
          <a:xfrm>
            <a:off x="6732887" y="5079165"/>
            <a:ext cx="1152128" cy="1145253"/>
          </a:xfrm>
          <a:prstGeom prst="arc">
            <a:avLst>
              <a:gd name="adj1" fmla="val 13008934"/>
              <a:gd name="adj2" fmla="val 14756904"/>
            </a:avLst>
          </a:prstGeom>
          <a:ln w="12700">
            <a:solidFill>
              <a:schemeClr val="accent2"/>
            </a:solidFill>
          </a:ln>
          <a:effectLst>
            <a:outerShdw blurRad="63500" dist="38100" algn="l"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8" name="Arc 30"/>
          <p:cNvSpPr/>
          <p:nvPr/>
        </p:nvSpPr>
        <p:spPr>
          <a:xfrm>
            <a:off x="6732886" y="5079165"/>
            <a:ext cx="1152128" cy="1145253"/>
          </a:xfrm>
          <a:prstGeom prst="arc">
            <a:avLst>
              <a:gd name="adj1" fmla="val 14814193"/>
              <a:gd name="adj2" fmla="val 13915168"/>
            </a:avLst>
          </a:prstGeom>
          <a:ln w="12700">
            <a:solidFill>
              <a:schemeClr val="bg1">
                <a:lumMod val="85000"/>
              </a:schemeClr>
            </a:solidFill>
          </a:ln>
          <a:effectLst>
            <a:outerShdw blurRad="63500" dist="38100" algn="l"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49" name="文本框 48"/>
          <p:cNvSpPr txBox="1"/>
          <p:nvPr/>
        </p:nvSpPr>
        <p:spPr>
          <a:xfrm>
            <a:off x="6838395" y="5409533"/>
            <a:ext cx="1027257" cy="584775"/>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79</a:t>
            </a:r>
            <a:r>
              <a:rPr lang="zh-CN" altLang="en-US" sz="1000" dirty="0">
                <a:latin typeface="微软雅黑" panose="020B0503020204020204" pitchFamily="34" charset="-122"/>
                <a:ea typeface="微软雅黑" panose="020B0503020204020204" pitchFamily="34" charset="-122"/>
              </a:rPr>
              <a:t>人</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科研院所</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heel(1)">
                                      <p:cBhvr>
                                        <p:cTn id="10" dur="2000"/>
                                        <p:tgtEl>
                                          <p:spTgt spid="2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heel(1)">
                                      <p:cBhvr>
                                        <p:cTn id="13" dur="2000"/>
                                        <p:tgtEl>
                                          <p:spTgt spid="27"/>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heel(1)">
                                      <p:cBhvr>
                                        <p:cTn id="16" dur="2000"/>
                                        <p:tgtEl>
                                          <p:spTgt spid="28"/>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heel(1)">
                                      <p:cBhvr>
                                        <p:cTn id="19" dur="2000"/>
                                        <p:tgtEl>
                                          <p:spTgt spid="29"/>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heel(1)">
                                      <p:cBhvr>
                                        <p:cTn id="22" dur="2000"/>
                                        <p:tgtEl>
                                          <p:spTgt spid="30"/>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heel(1)">
                                      <p:cBhvr>
                                        <p:cTn id="25" dur="2000"/>
                                        <p:tgtEl>
                                          <p:spTgt spid="31"/>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heel(1)">
                                      <p:cBhvr>
                                        <p:cTn id="28" dur="2000"/>
                                        <p:tgtEl>
                                          <p:spTgt spid="32"/>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heel(1)">
                                      <p:cBhvr>
                                        <p:cTn id="31" dur="2000"/>
                                        <p:tgtEl>
                                          <p:spTgt spid="33"/>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heel(1)">
                                      <p:cBhvr>
                                        <p:cTn id="34" dur="2000"/>
                                        <p:tgtEl>
                                          <p:spTgt spid="35"/>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heel(1)">
                                      <p:cBhvr>
                                        <p:cTn id="37" dur="2000"/>
                                        <p:tgtEl>
                                          <p:spTgt spid="36"/>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heel(1)">
                                      <p:cBhvr>
                                        <p:cTn id="40" dur="2000"/>
                                        <p:tgtEl>
                                          <p:spTgt spid="37"/>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heel(1)">
                                      <p:cBhvr>
                                        <p:cTn id="43" dur="2000"/>
                                        <p:tgtEl>
                                          <p:spTgt spid="38"/>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heel(1)">
                                      <p:cBhvr>
                                        <p:cTn id="46" dur="2000"/>
                                        <p:tgtEl>
                                          <p:spTgt spid="39"/>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heel(1)">
                                      <p:cBhvr>
                                        <p:cTn id="49" dur="2000"/>
                                        <p:tgtEl>
                                          <p:spTgt spid="40"/>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heel(1)">
                                      <p:cBhvr>
                                        <p:cTn id="52" dur="2000"/>
                                        <p:tgtEl>
                                          <p:spTgt spid="41"/>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heel(1)">
                                      <p:cBhvr>
                                        <p:cTn id="55" dur="2000"/>
                                        <p:tgtEl>
                                          <p:spTgt spid="42"/>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heel(1)">
                                      <p:cBhvr>
                                        <p:cTn id="58" dur="2000"/>
                                        <p:tgtEl>
                                          <p:spTgt spid="43"/>
                                        </p:tgtEl>
                                      </p:cBhvr>
                                    </p:animEffect>
                                  </p:childTnLst>
                                </p:cTn>
                              </p:par>
                              <p:par>
                                <p:cTn id="59" presetID="21" presetClass="entr" presetSubtype="1"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heel(1)">
                                      <p:cBhvr>
                                        <p:cTn id="61" dur="2000"/>
                                        <p:tgtEl>
                                          <p:spTgt spid="44"/>
                                        </p:tgtEl>
                                      </p:cBhvr>
                                    </p:animEffect>
                                  </p:childTnLst>
                                </p:cTn>
                              </p:par>
                              <p:par>
                                <p:cTn id="62" presetID="21" presetClass="entr" presetSubtype="1"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wheel(1)">
                                      <p:cBhvr>
                                        <p:cTn id="64" dur="2000"/>
                                        <p:tgtEl>
                                          <p:spTgt spid="45"/>
                                        </p:tgtEl>
                                      </p:cBhvr>
                                    </p:animEffect>
                                  </p:childTnLst>
                                </p:cTn>
                              </p:par>
                              <p:par>
                                <p:cTn id="65" presetID="21" presetClass="entr" presetSubtype="1"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heel(1)">
                                      <p:cBhvr>
                                        <p:cTn id="67" dur="2000"/>
                                        <p:tgtEl>
                                          <p:spTgt spid="46"/>
                                        </p:tgtEl>
                                      </p:cBhvr>
                                    </p:animEffect>
                                  </p:childTnLst>
                                </p:cTn>
                              </p:par>
                              <p:par>
                                <p:cTn id="68" presetID="21" presetClass="entr" presetSubtype="1"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wheel(1)">
                                      <p:cBhvr>
                                        <p:cTn id="70" dur="2000"/>
                                        <p:tgtEl>
                                          <p:spTgt spid="47"/>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wheel(1)">
                                      <p:cBhvr>
                                        <p:cTn id="73" dur="2000"/>
                                        <p:tgtEl>
                                          <p:spTgt spid="48"/>
                                        </p:tgtEl>
                                      </p:cBhvr>
                                    </p:animEffect>
                                  </p:childTnLst>
                                </p:cTn>
                              </p:par>
                              <p:par>
                                <p:cTn id="74" presetID="21" presetClass="entr" presetSubtype="1"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wheel(1)">
                                      <p:cBhvr>
                                        <p:cTn id="76"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29" grpId="0"/>
      <p:bldP spid="30" grpId="0" animBg="1"/>
      <p:bldP spid="31" grpId="0"/>
      <p:bldP spid="32" grpId="0" animBg="1"/>
      <p:bldP spid="33" grpId="0"/>
      <p:bldP spid="35" grpId="0" animBg="1"/>
      <p:bldP spid="36" grpId="0" animBg="1"/>
      <p:bldP spid="37" grpId="0"/>
      <p:bldP spid="38" grpId="0" animBg="1"/>
      <p:bldP spid="39" grpId="0" animBg="1"/>
      <p:bldP spid="40" grpId="0"/>
      <p:bldP spid="41" grpId="0" animBg="1"/>
      <p:bldP spid="42" grpId="0" animBg="1"/>
      <p:bldP spid="43" grpId="0"/>
      <p:bldP spid="44" grpId="0" animBg="1"/>
      <p:bldP spid="45" grpId="0" animBg="1"/>
      <p:bldP spid="46" grpId="0"/>
      <p:bldP spid="47" grpId="0" animBg="1"/>
      <p:bldP spid="48" grpId="0" animBg="1"/>
      <p:bldP spid="4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0"/>
          <p:cNvPicPr>
            <a:picLocks noChangeAspect="1"/>
          </p:cNvPicPr>
          <p:nvPr/>
        </p:nvPicPr>
        <p:blipFill rotWithShape="1">
          <a:blip r:embed="rId2" cstate="screen"/>
          <a:srcRect t="11335"/>
          <a:stretch>
            <a:fillRect/>
          </a:stretch>
        </p:blipFill>
        <p:spPr bwMode="auto">
          <a:xfrm>
            <a:off x="7437487" y="1926008"/>
            <a:ext cx="3456384" cy="4321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留学情况</a:t>
            </a:r>
          </a:p>
        </p:txBody>
      </p:sp>
      <p:sp>
        <p:nvSpPr>
          <p:cNvPr id="18" name="文本框 17"/>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20" name="矩形 10"/>
          <p:cNvSpPr>
            <a:spLocks noChangeArrowheads="1"/>
          </p:cNvSpPr>
          <p:nvPr/>
        </p:nvSpPr>
        <p:spPr bwMode="auto">
          <a:xfrm>
            <a:off x="2180903" y="1365803"/>
            <a:ext cx="2953948"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defTabSz="856615">
              <a:lnSpc>
                <a:spcPct val="110000"/>
              </a:lnSpc>
              <a:spcBef>
                <a:spcPts val="570"/>
              </a:spcBef>
              <a:buClr>
                <a:srgbClr val="000000"/>
              </a:buClr>
              <a:buNone/>
              <a:defRPr/>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rPr>
              <a:t>毕业生出国（境）留学情况</a:t>
            </a:r>
          </a:p>
        </p:txBody>
      </p:sp>
      <p:sp>
        <p:nvSpPr>
          <p:cNvPr id="21" name="矩形 10"/>
          <p:cNvSpPr>
            <a:spLocks noChangeArrowheads="1"/>
          </p:cNvSpPr>
          <p:nvPr/>
        </p:nvSpPr>
        <p:spPr bwMode="auto">
          <a:xfrm>
            <a:off x="7668189" y="1365803"/>
            <a:ext cx="2953948" cy="34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defTabSz="856615">
              <a:lnSpc>
                <a:spcPct val="110000"/>
              </a:lnSpc>
              <a:spcBef>
                <a:spcPts val="570"/>
              </a:spcBef>
              <a:buClr>
                <a:srgbClr val="000000"/>
              </a:buClr>
              <a:buNone/>
              <a:defRPr/>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rPr>
              <a:t>世界排名前</a:t>
            </a:r>
            <a:r>
              <a:rPr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rPr>
              <a:t>20</a:t>
            </a: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rPr>
              <a:t>位大学留学人数</a:t>
            </a:r>
          </a:p>
        </p:txBody>
      </p:sp>
      <p:pic>
        <p:nvPicPr>
          <p:cNvPr id="11" name="图片 10"/>
          <p:cNvPicPr>
            <a:picLocks noChangeAspect="1"/>
          </p:cNvPicPr>
          <p:nvPr/>
        </p:nvPicPr>
        <p:blipFill>
          <a:blip r:embed="rId3"/>
          <a:stretch>
            <a:fillRect/>
          </a:stretch>
        </p:blipFill>
        <p:spPr>
          <a:xfrm>
            <a:off x="1835871" y="4120381"/>
            <a:ext cx="3644012" cy="1863686"/>
          </a:xfrm>
          <a:prstGeom prst="rect">
            <a:avLst/>
          </a:prstGeom>
        </p:spPr>
      </p:pic>
      <p:sp>
        <p:nvSpPr>
          <p:cNvPr id="12" name="Arc 30"/>
          <p:cNvSpPr/>
          <p:nvPr/>
        </p:nvSpPr>
        <p:spPr>
          <a:xfrm>
            <a:off x="2024925" y="2172388"/>
            <a:ext cx="1256334" cy="1248837"/>
          </a:xfrm>
          <a:prstGeom prst="arc">
            <a:avLst>
              <a:gd name="adj1" fmla="val 11598614"/>
              <a:gd name="adj2" fmla="val 16126768"/>
            </a:avLst>
          </a:prstGeom>
          <a:ln w="12700">
            <a:solidFill>
              <a:schemeClr val="accent6"/>
            </a:solidFill>
          </a:ln>
          <a:effectLst>
            <a:outerShdw blurRad="63500" dist="38100" algn="l"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3" name="Arc 30"/>
          <p:cNvSpPr/>
          <p:nvPr/>
        </p:nvSpPr>
        <p:spPr>
          <a:xfrm>
            <a:off x="2024924" y="2172388"/>
            <a:ext cx="1256334" cy="1248837"/>
          </a:xfrm>
          <a:prstGeom prst="arc">
            <a:avLst>
              <a:gd name="adj1" fmla="val 16202959"/>
              <a:gd name="adj2" fmla="val 12676989"/>
            </a:avLst>
          </a:prstGeom>
          <a:ln w="12700">
            <a:solidFill>
              <a:schemeClr val="bg1">
                <a:lumMod val="85000"/>
              </a:schemeClr>
            </a:solidFill>
          </a:ln>
          <a:effectLst>
            <a:outerShdw blurRad="63500" dist="38100" algn="l"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9" name="Arc 30"/>
          <p:cNvSpPr/>
          <p:nvPr/>
        </p:nvSpPr>
        <p:spPr>
          <a:xfrm>
            <a:off x="3909097" y="2279748"/>
            <a:ext cx="1152128" cy="1145253"/>
          </a:xfrm>
          <a:prstGeom prst="arc">
            <a:avLst>
              <a:gd name="adj1" fmla="val 13008934"/>
              <a:gd name="adj2" fmla="val 14756904"/>
            </a:avLst>
          </a:prstGeom>
          <a:ln w="12700">
            <a:solidFill>
              <a:schemeClr val="accent3"/>
            </a:solidFill>
          </a:ln>
          <a:effectLst>
            <a:outerShdw blurRad="63500" dist="38100" algn="l"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2" name="Arc 30"/>
          <p:cNvSpPr/>
          <p:nvPr/>
        </p:nvSpPr>
        <p:spPr>
          <a:xfrm>
            <a:off x="3909097" y="2289598"/>
            <a:ext cx="1152128" cy="1145253"/>
          </a:xfrm>
          <a:prstGeom prst="arc">
            <a:avLst>
              <a:gd name="adj1" fmla="val 14814193"/>
              <a:gd name="adj2" fmla="val 13915168"/>
            </a:avLst>
          </a:prstGeom>
          <a:ln w="12700">
            <a:solidFill>
              <a:schemeClr val="bg1">
                <a:lumMod val="85000"/>
              </a:schemeClr>
            </a:solidFill>
          </a:ln>
          <a:effectLst>
            <a:outerShdw blurRad="63500" dist="38100" algn="l"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3" name="文本框 22"/>
          <p:cNvSpPr txBox="1"/>
          <p:nvPr/>
        </p:nvSpPr>
        <p:spPr>
          <a:xfrm>
            <a:off x="2108006" y="2511524"/>
            <a:ext cx="1120169" cy="769441"/>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609</a:t>
            </a:r>
            <a:r>
              <a:rPr lang="zh-CN" altLang="en-US" sz="1000" dirty="0">
                <a:latin typeface="微软雅黑" panose="020B0503020204020204" pitchFamily="34" charset="-122"/>
                <a:ea typeface="微软雅黑" panose="020B0503020204020204" pitchFamily="34" charset="-122"/>
              </a:rPr>
              <a:t>人</a:t>
            </a:r>
            <a:endParaRPr lang="en-US" altLang="zh-CN" sz="1000" dirty="0">
              <a:latin typeface="微软雅黑" panose="020B0503020204020204" pitchFamily="34" charset="-122"/>
              <a:ea typeface="微软雅黑" panose="020B0503020204020204" pitchFamily="34" charset="-122"/>
            </a:endParaRPr>
          </a:p>
          <a:p>
            <a:pPr algn="ct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本科</a:t>
            </a:r>
          </a:p>
        </p:txBody>
      </p:sp>
      <p:sp>
        <p:nvSpPr>
          <p:cNvPr id="24" name="文本框 23"/>
          <p:cNvSpPr txBox="1"/>
          <p:nvPr/>
        </p:nvSpPr>
        <p:spPr>
          <a:xfrm>
            <a:off x="4014605" y="2610116"/>
            <a:ext cx="1027257" cy="584775"/>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99</a:t>
            </a:r>
            <a:r>
              <a:rPr lang="zh-CN" altLang="en-US" sz="1000" dirty="0">
                <a:latin typeface="微软雅黑" panose="020B0503020204020204" pitchFamily="34" charset="-122"/>
                <a:ea typeface="微软雅黑" panose="020B0503020204020204" pitchFamily="34" charset="-122"/>
              </a:rPr>
              <a:t>人</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硕士</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1400"/>
                                        <p:tgtEl>
                                          <p:spTgt spid="15"/>
                                        </p:tgtEl>
                                      </p:cBhvr>
                                    </p:animEffect>
                                  </p:childTnLst>
                                </p:cTn>
                              </p:par>
                              <p:par>
                                <p:cTn id="8" presetID="21"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1400"/>
                                        <p:tgtEl>
                                          <p:spTgt spid="1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1400"/>
                                        <p:tgtEl>
                                          <p:spTgt spid="12"/>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400"/>
                                        <p:tgtEl>
                                          <p:spTgt spid="13"/>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heel(1)">
                                      <p:cBhvr>
                                        <p:cTn id="19" dur="1400"/>
                                        <p:tgtEl>
                                          <p:spTgt spid="19"/>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heel(1)">
                                      <p:cBhvr>
                                        <p:cTn id="22" dur="1400"/>
                                        <p:tgtEl>
                                          <p:spTgt spid="22"/>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heel(1)">
                                      <p:cBhvr>
                                        <p:cTn id="25" dur="1400"/>
                                        <p:tgtEl>
                                          <p:spTgt spid="23"/>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heel(1)">
                                      <p:cBhvr>
                                        <p:cTn id="28" dur="1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9" grpId="0" animBg="1"/>
      <p:bldP spid="22" grpId="0" animBg="1"/>
      <p:bldP spid="23" grpId="0"/>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0887" y="1312069"/>
            <a:ext cx="10729191" cy="4585871"/>
          </a:xfrm>
          <a:prstGeom prst="rect">
            <a:avLst/>
          </a:prstGeom>
        </p:spPr>
        <p:txBody>
          <a:bodyPr wrap="square">
            <a:spAutoFit/>
          </a:bodyPr>
          <a:lstStyle/>
          <a:p>
            <a:pPr algn="just">
              <a:spcBef>
                <a:spcPts val="1200"/>
              </a:spcBef>
              <a:defRPr/>
            </a:pPr>
            <a:r>
              <a:rPr lang="zh-CN" altLang="en-US" sz="14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国防科技工业企业：</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航天科技、航天科工、中航工业、中物院、中国商飞、船舶工业、船  </a:t>
            </a:r>
            <a:endParaRPr lang="en-US" altLang="zh-CN" sz="1400" dirty="0">
              <a:solidFill>
                <a:schemeClr val="tx1">
                  <a:lumMod val="65000"/>
                  <a:lumOff val="35000"/>
                </a:schemeClr>
              </a:solidFill>
              <a:latin typeface="Arial" panose="020B0604020202020204" pitchFamily="34" charset="0"/>
              <a:ea typeface="微软雅黑" panose="020B0503020204020204" pitchFamily="34" charset="-122"/>
            </a:endParaRPr>
          </a:p>
          <a:p>
            <a:pPr algn="just">
              <a:spcBef>
                <a:spcPts val="1200"/>
              </a:spcBef>
              <a:defRPr/>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舶重工、兵器工业、兵器装备、核工业集团、电子科技等。</a:t>
            </a:r>
          </a:p>
          <a:p>
            <a:pPr algn="just">
              <a:spcBef>
                <a:spcPts val="1200"/>
              </a:spcBef>
              <a:defRPr/>
            </a:pPr>
            <a:r>
              <a:rPr lang="en-US" altLang="zh-CN" sz="14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IT</a:t>
            </a:r>
            <a:r>
              <a:rPr lang="zh-CN" altLang="en-US" sz="14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或通信电子类企业：</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中国移动、联通、电信、联想、华为、中兴、百度、腾讯、淘宝等。</a:t>
            </a:r>
          </a:p>
          <a:p>
            <a:pPr algn="just">
              <a:spcBef>
                <a:spcPts val="1200"/>
              </a:spcBef>
              <a:defRPr/>
            </a:pPr>
            <a:r>
              <a:rPr lang="zh-CN" altLang="en-US" sz="14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能源类企业：</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中石油、中石化、神华等</a:t>
            </a:r>
            <a:r>
              <a:rPr lang="zh-CN" altLang="en-US" sz="1400" dirty="0">
                <a:solidFill>
                  <a:schemeClr val="bg1">
                    <a:lumMod val="65000"/>
                  </a:schemeClr>
                </a:solidFill>
                <a:latin typeface="Arial" panose="020B0604020202020204" pitchFamily="34" charset="0"/>
                <a:ea typeface="微软雅黑" panose="020B0503020204020204" pitchFamily="34" charset="-122"/>
              </a:rPr>
              <a:t>。</a:t>
            </a:r>
          </a:p>
          <a:p>
            <a:pPr algn="just">
              <a:spcBef>
                <a:spcPts val="1200"/>
              </a:spcBef>
              <a:defRPr/>
            </a:pPr>
            <a:r>
              <a:rPr lang="zh-CN" altLang="en-US" sz="14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电类生产和运营企业：</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国家电网、华能、大唐、中国核电、广东核电、哈电、东方电气、上海电气等。</a:t>
            </a:r>
          </a:p>
          <a:p>
            <a:pPr algn="just">
              <a:spcBef>
                <a:spcPts val="1200"/>
              </a:spcBef>
              <a:defRPr/>
            </a:pPr>
            <a:r>
              <a:rPr lang="zh-CN" altLang="en-US" sz="14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汽车生产企业：</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一汽、东风、上汽、广汽、江淮、比亚迪等。</a:t>
            </a:r>
          </a:p>
          <a:p>
            <a:pPr algn="just">
              <a:spcBef>
                <a:spcPts val="1200"/>
              </a:spcBef>
              <a:defRPr/>
            </a:pPr>
            <a:r>
              <a:rPr lang="zh-CN" altLang="en-US" sz="14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建筑类企业：</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中建、中建材、中铁、中海、万科、上海现代等。</a:t>
            </a:r>
          </a:p>
          <a:p>
            <a:pPr algn="just">
              <a:spcBef>
                <a:spcPts val="1200"/>
              </a:spcBef>
              <a:defRPr/>
            </a:pPr>
            <a:r>
              <a:rPr lang="zh-CN" altLang="en-US" sz="14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家电制造商：</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康佳、海尔、海信、长虹、美的、创维等。</a:t>
            </a:r>
          </a:p>
          <a:p>
            <a:pPr algn="just">
              <a:spcBef>
                <a:spcPts val="1200"/>
              </a:spcBef>
              <a:defRPr/>
            </a:pPr>
            <a:r>
              <a:rPr lang="zh-CN" altLang="en-US" sz="14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金融机构：</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摩根士丹利、汇丰银行、中国银行、工商银行、农业银行、建设银行、招商银行等。</a:t>
            </a:r>
          </a:p>
          <a:p>
            <a:pPr algn="just">
              <a:spcBef>
                <a:spcPts val="1200"/>
              </a:spcBef>
              <a:defRPr/>
            </a:pPr>
            <a:r>
              <a:rPr lang="zh-CN" altLang="en-US" sz="14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世界五百强企业：</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微软、英特尔、</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rPr>
              <a:t>IBM</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、伊顿、通用、空中客车、西门子、摩托罗拉、朗讯、毕博、大众、宝马、丰田、本田、现代、索尼、松下、惠普、</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rPr>
              <a:t>LG</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、三星、富士通、奥林巴斯、意法、雀巢、强生、宝洁、联合利华等。</a:t>
            </a:r>
          </a:p>
          <a:p>
            <a:pPr algn="just">
              <a:spcBef>
                <a:spcPts val="1200"/>
              </a:spcBef>
              <a:defRPr/>
            </a:pPr>
            <a:r>
              <a:rPr lang="zh-CN" altLang="en-US" sz="14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国家机关：</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外交部、海关总署、知识产权局等。</a:t>
            </a:r>
          </a:p>
          <a:p>
            <a:pPr algn="just">
              <a:spcBef>
                <a:spcPts val="1200"/>
              </a:spcBef>
              <a:defRPr/>
            </a:pPr>
            <a:r>
              <a:rPr lang="zh-CN" altLang="en-US" sz="14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各省（市）组织部门以及解放军总参谋部、总装备部、海军、空军、二炮等用人单位，都定期到哈工大招聘毕业生。</a:t>
            </a:r>
          </a:p>
        </p:txBody>
      </p:sp>
      <p:sp>
        <p:nvSpPr>
          <p:cNvPr id="9" name="文本框 8"/>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就业单位</a:t>
            </a:r>
          </a:p>
        </p:txBody>
      </p:sp>
      <p:sp>
        <p:nvSpPr>
          <p:cNvPr id="10" name="文本框 9"/>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发展沿革</a:t>
            </a:r>
          </a:p>
        </p:txBody>
      </p:sp>
      <p:sp>
        <p:nvSpPr>
          <p:cNvPr id="4" name="文本框 3"/>
          <p:cNvSpPr txBox="1"/>
          <p:nvPr/>
        </p:nvSpPr>
        <p:spPr>
          <a:xfrm>
            <a:off x="392023" y="635907"/>
            <a:ext cx="3544240"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HISTORY OF HARBIN INSTITUTE OF TECHNOLOGY  </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pic>
        <p:nvPicPr>
          <p:cNvPr id="12" name="Picture 2" descr="C:\Users\honors\Desktop\8694a4c27d1ed21bafb12909ad6eddc450da3fe5.jpg"/>
          <p:cNvPicPr>
            <a:picLocks noChangeAspect="1" noChangeArrowheads="1"/>
          </p:cNvPicPr>
          <p:nvPr/>
        </p:nvPicPr>
        <p:blipFill>
          <a:blip r:embed="rId2" cstate="print"/>
          <a:srcRect/>
          <a:stretch>
            <a:fillRect/>
          </a:stretch>
        </p:blipFill>
        <p:spPr bwMode="auto">
          <a:xfrm>
            <a:off x="1623476" y="2906861"/>
            <a:ext cx="4284954" cy="28491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honors\Desktop\efd96edd-f15e-4386-b1ae-0a01c42c72d0.jpg"/>
          <p:cNvPicPr>
            <a:picLocks noChangeAspect="1" noChangeArrowheads="1"/>
          </p:cNvPicPr>
          <p:nvPr/>
        </p:nvPicPr>
        <p:blipFill>
          <a:blip r:embed="rId3" cstate="print"/>
          <a:srcRect/>
          <a:stretch>
            <a:fillRect/>
          </a:stretch>
        </p:blipFill>
        <p:spPr bwMode="auto">
          <a:xfrm>
            <a:off x="6090110" y="2906861"/>
            <a:ext cx="2232248" cy="28491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Users\honors\Desktop\k15b7usMSYAvdvptbk1CUw%3D%3D%2F7916526600943908692"/>
          <p:cNvPicPr>
            <a:picLocks noChangeAspect="1" noChangeArrowheads="1"/>
          </p:cNvPicPr>
          <p:nvPr/>
        </p:nvPicPr>
        <p:blipFill>
          <a:blip r:embed="rId4" cstate="print"/>
          <a:srcRect/>
          <a:stretch>
            <a:fillRect/>
          </a:stretch>
        </p:blipFill>
        <p:spPr bwMode="auto">
          <a:xfrm>
            <a:off x="8538382" y="2895805"/>
            <a:ext cx="2169809" cy="286024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2"/>
          <p:cNvSpPr txBox="1"/>
          <p:nvPr/>
        </p:nvSpPr>
        <p:spPr>
          <a:xfrm>
            <a:off x="1564048" y="5848573"/>
            <a:ext cx="4403809" cy="307777"/>
          </a:xfrm>
          <a:prstGeom prst="rect">
            <a:avLst/>
          </a:prstGeom>
          <a:noFill/>
        </p:spPr>
        <p:txBody>
          <a:bodyPr wrap="square" rtlCol="0">
            <a:spAutoFit/>
          </a:bodyPr>
          <a:lstStyle/>
          <a:p>
            <a:r>
              <a:rPr lang="en-US" altLang="zh-CN" sz="1400" dirty="0">
                <a:solidFill>
                  <a:schemeClr val="tx1">
                    <a:lumMod val="75000"/>
                    <a:lumOff val="25000"/>
                  </a:schemeClr>
                </a:solidFill>
                <a:latin typeface="Arial" panose="020B0604020202020204" pitchFamily="34" charset="0"/>
                <a:ea typeface="微软雅黑" panose="020B0503020204020204" pitchFamily="34" charset="-122"/>
                <a:cs typeface="+mn-ea"/>
              </a:rPr>
              <a:t>20</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rPr>
              <a:t>世纪</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cs typeface="+mn-ea"/>
              </a:rPr>
              <a:t>20</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rPr>
              <a:t>年代哈工大校园</a:t>
            </a:r>
          </a:p>
        </p:txBody>
      </p:sp>
      <p:sp>
        <p:nvSpPr>
          <p:cNvPr id="16" name="TextBox 13"/>
          <p:cNvSpPr txBox="1"/>
          <p:nvPr/>
        </p:nvSpPr>
        <p:spPr>
          <a:xfrm>
            <a:off x="5874086" y="5848573"/>
            <a:ext cx="2232248" cy="307777"/>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rPr>
              <a:t>首任校长</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cs typeface="+mn-ea"/>
              </a:rPr>
              <a:t>A.A.</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rPr>
              <a:t>摄罗阔夫</a:t>
            </a:r>
          </a:p>
        </p:txBody>
      </p:sp>
      <p:sp>
        <p:nvSpPr>
          <p:cNvPr id="17" name="TextBox 14"/>
          <p:cNvSpPr txBox="1"/>
          <p:nvPr/>
        </p:nvSpPr>
        <p:spPr>
          <a:xfrm>
            <a:off x="8454941" y="5856402"/>
            <a:ext cx="4403809" cy="307777"/>
          </a:xfrm>
          <a:prstGeom prst="rect">
            <a:avLst/>
          </a:prstGeom>
          <a:noFill/>
        </p:spPr>
        <p:txBody>
          <a:bodyPr wrap="square" rtlCol="0">
            <a:spAutoFit/>
          </a:bodyPr>
          <a:lstStyle/>
          <a:p>
            <a:r>
              <a:rPr lang="en-US" altLang="zh-CN" sz="1400" dirty="0">
                <a:solidFill>
                  <a:schemeClr val="tx1">
                    <a:lumMod val="75000"/>
                    <a:lumOff val="25000"/>
                  </a:schemeClr>
                </a:solidFill>
                <a:latin typeface="Arial" panose="020B0604020202020204" pitchFamily="34" charset="0"/>
                <a:ea typeface="微软雅黑" panose="020B0503020204020204" pitchFamily="34" charset="-122"/>
                <a:cs typeface="+mn-ea"/>
              </a:rPr>
              <a:t>1928</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rPr>
              <a:t>年哈工大理事长张学良</a:t>
            </a:r>
          </a:p>
        </p:txBody>
      </p:sp>
      <p:sp>
        <p:nvSpPr>
          <p:cNvPr id="18" name="TextBox 1"/>
          <p:cNvSpPr txBox="1"/>
          <p:nvPr/>
        </p:nvSpPr>
        <p:spPr>
          <a:xfrm>
            <a:off x="1588823" y="1902310"/>
            <a:ext cx="9332204" cy="636250"/>
          </a:xfrm>
          <a:prstGeom prst="rect">
            <a:avLst/>
          </a:prstGeom>
          <a:noFill/>
        </p:spPr>
        <p:txBody>
          <a:bodyPr wrap="square" rtlCol="0">
            <a:spAutoFit/>
          </a:bodyPr>
          <a:lstStyle/>
          <a:p>
            <a:r>
              <a:rPr lang="en-US" altLang="zh-CN" sz="1800" dirty="0">
                <a:solidFill>
                  <a:srgbClr val="FF0000"/>
                </a:solidFill>
                <a:latin typeface="微软雅黑" panose="020B0503020204020204" pitchFamily="34" charset="-122"/>
                <a:ea typeface="微软雅黑" panose="020B0503020204020204" pitchFamily="34" charset="-122"/>
              </a:rPr>
              <a:t>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1920</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年，哈尔滨中俄工业学校开始筹建，其宗旨是为中东铁路培养工程技术人才，按俄国的教育模式办学，学校经历过俄国、日本的治理。</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重点单位</a:t>
            </a:r>
          </a:p>
        </p:txBody>
      </p:sp>
      <p:sp>
        <p:nvSpPr>
          <p:cNvPr id="4" name="文本框 3"/>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graphicFrame>
        <p:nvGraphicFramePr>
          <p:cNvPr id="2" name="表格 1"/>
          <p:cNvGraphicFramePr>
            <a:graphicFrameLocks noGrp="1"/>
          </p:cNvGraphicFramePr>
          <p:nvPr/>
        </p:nvGraphicFramePr>
        <p:xfrm>
          <a:off x="9476928" y="3832349"/>
          <a:ext cx="2353047" cy="2664299"/>
        </p:xfrm>
        <a:graphic>
          <a:graphicData uri="http://schemas.openxmlformats.org/drawingml/2006/table">
            <a:tbl>
              <a:tblPr firstRow="1" firstCol="1" bandRow="1">
                <a:tableStyleId>{5C22544A-7EE6-4342-B048-85BDC9FD1C3A}</a:tableStyleId>
              </a:tblPr>
              <a:tblGrid>
                <a:gridCol w="1939012">
                  <a:extLst>
                    <a:ext uri="{9D8B030D-6E8A-4147-A177-3AD203B41FA5}">
                      <a16:colId xmlns:a16="http://schemas.microsoft.com/office/drawing/2014/main" val="20000"/>
                    </a:ext>
                  </a:extLst>
                </a:gridCol>
                <a:gridCol w="414035">
                  <a:extLst>
                    <a:ext uri="{9D8B030D-6E8A-4147-A177-3AD203B41FA5}">
                      <a16:colId xmlns:a16="http://schemas.microsoft.com/office/drawing/2014/main" val="20001"/>
                    </a:ext>
                  </a:extLst>
                </a:gridCol>
              </a:tblGrid>
              <a:tr h="242209">
                <a:tc>
                  <a:txBody>
                    <a:bodyPr/>
                    <a:lstStyle/>
                    <a:p>
                      <a:pPr algn="l" fontAlgn="ctr">
                        <a:spcAft>
                          <a:spcPts val="0"/>
                        </a:spcAft>
                      </a:pPr>
                      <a:r>
                        <a:rPr lang="zh-CN" sz="800" b="0" kern="0" dirty="0">
                          <a:solidFill>
                            <a:schemeClr val="tx1"/>
                          </a:solidFill>
                          <a:effectLst/>
                          <a:latin typeface="微软雅黑" panose="020B0503020204020204" pitchFamily="34" charset="-122"/>
                          <a:ea typeface="微软雅黑" panose="020B0503020204020204" pitchFamily="34" charset="-122"/>
                        </a:rPr>
                        <a:t>阿里巴巴集团控股有限公司</a:t>
                      </a:r>
                      <a:endParaRPr lang="zh-CN" sz="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73" marR="4873" marT="4873" marB="4873" anchor="ctr">
                    <a:noFill/>
                  </a:tcPr>
                </a:tc>
                <a:tc>
                  <a:txBody>
                    <a:bodyPr/>
                    <a:lstStyle/>
                    <a:p>
                      <a:pPr algn="l" fontAlgn="ctr">
                        <a:spcAft>
                          <a:spcPts val="0"/>
                        </a:spcAft>
                      </a:pPr>
                      <a:r>
                        <a:rPr lang="en-US" sz="800" b="0" kern="0">
                          <a:solidFill>
                            <a:schemeClr val="accent3"/>
                          </a:solidFill>
                          <a:effectLst/>
                          <a:latin typeface="微软雅黑" panose="020B0503020204020204" pitchFamily="34" charset="-122"/>
                          <a:ea typeface="微软雅黑" panose="020B0503020204020204" pitchFamily="34" charset="-122"/>
                        </a:rPr>
                        <a:t>11</a:t>
                      </a:r>
                      <a:endParaRPr lang="zh-CN" sz="800" b="0" kern="10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73" marR="4873" marT="4873" marB="4873" anchor="ctr">
                    <a:noFill/>
                  </a:tcPr>
                </a:tc>
                <a:extLst>
                  <a:ext uri="{0D108BD9-81ED-4DB2-BD59-A6C34878D82A}">
                    <a16:rowId xmlns:a16="http://schemas.microsoft.com/office/drawing/2014/main" val="10000"/>
                  </a:ext>
                </a:extLst>
              </a:tr>
              <a:tr h="242209">
                <a:tc>
                  <a:txBody>
                    <a:bodyPr/>
                    <a:lstStyle/>
                    <a:p>
                      <a:pPr algn="l" fontAlgn="ctr">
                        <a:spcAft>
                          <a:spcPts val="0"/>
                        </a:spcAft>
                      </a:pPr>
                      <a:r>
                        <a:rPr lang="zh-CN" sz="800" b="0" kern="0" dirty="0">
                          <a:solidFill>
                            <a:schemeClr val="tx1"/>
                          </a:solidFill>
                          <a:effectLst/>
                          <a:latin typeface="微软雅黑" panose="020B0503020204020204" pitchFamily="34" charset="-122"/>
                          <a:ea typeface="微软雅黑" panose="020B0503020204020204" pitchFamily="34" charset="-122"/>
                        </a:rPr>
                        <a:t>碧桂园控股有限公司</a:t>
                      </a:r>
                      <a:endParaRPr lang="zh-CN" sz="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73" marR="4873" marT="4873" marB="4873" anchor="ctr">
                    <a:noFill/>
                  </a:tcPr>
                </a:tc>
                <a:tc>
                  <a:txBody>
                    <a:bodyPr/>
                    <a:lstStyle/>
                    <a:p>
                      <a:pPr algn="l" fontAlgn="ctr">
                        <a:spcAft>
                          <a:spcPts val="0"/>
                        </a:spcAft>
                      </a:pPr>
                      <a:r>
                        <a:rPr lang="en-US" sz="800" b="0" kern="0">
                          <a:solidFill>
                            <a:schemeClr val="accent3"/>
                          </a:solidFill>
                          <a:effectLst/>
                          <a:latin typeface="微软雅黑" panose="020B0503020204020204" pitchFamily="34" charset="-122"/>
                          <a:ea typeface="微软雅黑" panose="020B0503020204020204" pitchFamily="34" charset="-122"/>
                        </a:rPr>
                        <a:t>11</a:t>
                      </a:r>
                      <a:endParaRPr lang="zh-CN" sz="800" b="0" kern="10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73" marR="4873" marT="4873" marB="4873" anchor="ctr">
                    <a:noFill/>
                  </a:tcPr>
                </a:tc>
                <a:extLst>
                  <a:ext uri="{0D108BD9-81ED-4DB2-BD59-A6C34878D82A}">
                    <a16:rowId xmlns:a16="http://schemas.microsoft.com/office/drawing/2014/main" val="10001"/>
                  </a:ext>
                </a:extLst>
              </a:tr>
              <a:tr h="242209">
                <a:tc>
                  <a:txBody>
                    <a:bodyPr/>
                    <a:lstStyle/>
                    <a:p>
                      <a:pPr algn="l" fontAlgn="ctr">
                        <a:spcAft>
                          <a:spcPts val="0"/>
                        </a:spcAft>
                      </a:pPr>
                      <a:r>
                        <a:rPr lang="zh-CN" sz="800" b="0" kern="0" dirty="0">
                          <a:solidFill>
                            <a:schemeClr val="tx1"/>
                          </a:solidFill>
                          <a:effectLst/>
                          <a:latin typeface="微软雅黑" panose="020B0503020204020204" pitchFamily="34" charset="-122"/>
                          <a:ea typeface="微软雅黑" panose="020B0503020204020204" pitchFamily="34" charset="-122"/>
                        </a:rPr>
                        <a:t>哈尔滨工业大学建筑设计研究院</a:t>
                      </a:r>
                      <a:endParaRPr lang="zh-CN" sz="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73" marR="4873" marT="4873" marB="4873" anchor="ctr">
                    <a:noFill/>
                  </a:tcPr>
                </a:tc>
                <a:tc>
                  <a:txBody>
                    <a:bodyPr/>
                    <a:lstStyle/>
                    <a:p>
                      <a:pPr algn="l" fontAlgn="ctr">
                        <a:spcAft>
                          <a:spcPts val="0"/>
                        </a:spcAft>
                      </a:pPr>
                      <a:r>
                        <a:rPr lang="en-US" sz="800" b="0" kern="0">
                          <a:solidFill>
                            <a:schemeClr val="accent3"/>
                          </a:solidFill>
                          <a:effectLst/>
                          <a:latin typeface="微软雅黑" panose="020B0503020204020204" pitchFamily="34" charset="-122"/>
                          <a:ea typeface="微软雅黑" panose="020B0503020204020204" pitchFamily="34" charset="-122"/>
                        </a:rPr>
                        <a:t>11</a:t>
                      </a:r>
                      <a:endParaRPr lang="zh-CN" sz="800" b="0" kern="10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73" marR="4873" marT="4873" marB="4873" anchor="ctr">
                    <a:noFill/>
                  </a:tcPr>
                </a:tc>
                <a:extLst>
                  <a:ext uri="{0D108BD9-81ED-4DB2-BD59-A6C34878D82A}">
                    <a16:rowId xmlns:a16="http://schemas.microsoft.com/office/drawing/2014/main" val="10002"/>
                  </a:ext>
                </a:extLst>
              </a:tr>
              <a:tr h="242209">
                <a:tc>
                  <a:txBody>
                    <a:bodyPr/>
                    <a:lstStyle/>
                    <a:p>
                      <a:pPr algn="l" fontAlgn="ctr">
                        <a:spcAft>
                          <a:spcPts val="0"/>
                        </a:spcAft>
                      </a:pPr>
                      <a:r>
                        <a:rPr lang="zh-CN" sz="800" b="0" kern="0" dirty="0">
                          <a:solidFill>
                            <a:schemeClr val="tx1"/>
                          </a:solidFill>
                          <a:effectLst/>
                          <a:latin typeface="微软雅黑" panose="020B0503020204020204" pitchFamily="34" charset="-122"/>
                          <a:ea typeface="微软雅黑" panose="020B0503020204020204" pitchFamily="34" charset="-122"/>
                        </a:rPr>
                        <a:t>宁德新能源科技有限公司</a:t>
                      </a:r>
                      <a:endParaRPr lang="zh-CN" sz="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73" marR="4873" marT="4873" marB="4873" anchor="ctr">
                    <a:noFill/>
                  </a:tcPr>
                </a:tc>
                <a:tc>
                  <a:txBody>
                    <a:bodyPr/>
                    <a:lstStyle/>
                    <a:p>
                      <a:pPr algn="l" fontAlgn="ctr">
                        <a:spcAft>
                          <a:spcPts val="0"/>
                        </a:spcAft>
                      </a:pPr>
                      <a:r>
                        <a:rPr lang="en-US" sz="800" b="0" kern="0">
                          <a:solidFill>
                            <a:schemeClr val="accent3"/>
                          </a:solidFill>
                          <a:effectLst/>
                          <a:latin typeface="微软雅黑" panose="020B0503020204020204" pitchFamily="34" charset="-122"/>
                          <a:ea typeface="微软雅黑" panose="020B0503020204020204" pitchFamily="34" charset="-122"/>
                        </a:rPr>
                        <a:t>11</a:t>
                      </a:r>
                      <a:endParaRPr lang="zh-CN" sz="800" b="0" kern="10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73" marR="4873" marT="4873" marB="4873" anchor="ctr">
                    <a:noFill/>
                  </a:tcPr>
                </a:tc>
                <a:extLst>
                  <a:ext uri="{0D108BD9-81ED-4DB2-BD59-A6C34878D82A}">
                    <a16:rowId xmlns:a16="http://schemas.microsoft.com/office/drawing/2014/main" val="10003"/>
                  </a:ext>
                </a:extLst>
              </a:tr>
              <a:tr h="242209">
                <a:tc>
                  <a:txBody>
                    <a:bodyPr/>
                    <a:lstStyle/>
                    <a:p>
                      <a:pPr algn="l" fontAlgn="ctr">
                        <a:spcAft>
                          <a:spcPts val="0"/>
                        </a:spcAft>
                      </a:pPr>
                      <a:r>
                        <a:rPr lang="zh-CN" sz="800" b="0" kern="0" dirty="0">
                          <a:solidFill>
                            <a:schemeClr val="tx1"/>
                          </a:solidFill>
                          <a:effectLst/>
                          <a:latin typeface="微软雅黑" panose="020B0503020204020204" pitchFamily="34" charset="-122"/>
                          <a:ea typeface="微软雅黑" panose="020B0503020204020204" pitchFamily="34" charset="-122"/>
                        </a:rPr>
                        <a:t>中国华电集团公司</a:t>
                      </a:r>
                      <a:endParaRPr lang="zh-CN" sz="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73" marR="4873" marT="4873" marB="4873" anchor="ctr">
                    <a:noFill/>
                  </a:tcPr>
                </a:tc>
                <a:tc>
                  <a:txBody>
                    <a:bodyPr/>
                    <a:lstStyle/>
                    <a:p>
                      <a:pPr algn="l" fontAlgn="ctr">
                        <a:spcAft>
                          <a:spcPts val="0"/>
                        </a:spcAft>
                      </a:pPr>
                      <a:r>
                        <a:rPr lang="en-US" sz="800" b="0" kern="0">
                          <a:solidFill>
                            <a:schemeClr val="accent3"/>
                          </a:solidFill>
                          <a:effectLst/>
                          <a:latin typeface="微软雅黑" panose="020B0503020204020204" pitchFamily="34" charset="-122"/>
                          <a:ea typeface="微软雅黑" panose="020B0503020204020204" pitchFamily="34" charset="-122"/>
                        </a:rPr>
                        <a:t>11</a:t>
                      </a:r>
                      <a:endParaRPr lang="zh-CN" sz="800" b="0" kern="10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73" marR="4873" marT="4873" marB="4873" anchor="ctr">
                    <a:noFill/>
                  </a:tcPr>
                </a:tc>
                <a:extLst>
                  <a:ext uri="{0D108BD9-81ED-4DB2-BD59-A6C34878D82A}">
                    <a16:rowId xmlns:a16="http://schemas.microsoft.com/office/drawing/2014/main" val="10004"/>
                  </a:ext>
                </a:extLst>
              </a:tr>
              <a:tr h="242209">
                <a:tc>
                  <a:txBody>
                    <a:bodyPr/>
                    <a:lstStyle/>
                    <a:p>
                      <a:pPr algn="l" fontAlgn="ctr">
                        <a:spcAft>
                          <a:spcPts val="0"/>
                        </a:spcAft>
                      </a:pPr>
                      <a:r>
                        <a:rPr lang="zh-CN" sz="800" b="0" kern="0" dirty="0">
                          <a:solidFill>
                            <a:schemeClr val="tx1"/>
                          </a:solidFill>
                          <a:effectLst/>
                          <a:latin typeface="微软雅黑" panose="020B0503020204020204" pitchFamily="34" charset="-122"/>
                          <a:ea typeface="微软雅黑" panose="020B0503020204020204" pitchFamily="34" charset="-122"/>
                        </a:rPr>
                        <a:t>中国五矿集团公司</a:t>
                      </a:r>
                      <a:endParaRPr lang="zh-CN" sz="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73" marR="4873" marT="4873" marB="4873" anchor="ctr">
                    <a:noFill/>
                  </a:tcPr>
                </a:tc>
                <a:tc>
                  <a:txBody>
                    <a:bodyPr/>
                    <a:lstStyle/>
                    <a:p>
                      <a:pPr algn="l" fontAlgn="ctr">
                        <a:spcAft>
                          <a:spcPts val="0"/>
                        </a:spcAft>
                      </a:pPr>
                      <a:r>
                        <a:rPr lang="en-US" sz="800" b="0" kern="0">
                          <a:solidFill>
                            <a:schemeClr val="accent3"/>
                          </a:solidFill>
                          <a:effectLst/>
                          <a:latin typeface="微软雅黑" panose="020B0503020204020204" pitchFamily="34" charset="-122"/>
                          <a:ea typeface="微软雅黑" panose="020B0503020204020204" pitchFamily="34" charset="-122"/>
                        </a:rPr>
                        <a:t>11</a:t>
                      </a:r>
                      <a:endParaRPr lang="zh-CN" sz="800" b="0" kern="10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73" marR="4873" marT="4873" marB="4873" anchor="ctr">
                    <a:noFill/>
                  </a:tcPr>
                </a:tc>
                <a:extLst>
                  <a:ext uri="{0D108BD9-81ED-4DB2-BD59-A6C34878D82A}">
                    <a16:rowId xmlns:a16="http://schemas.microsoft.com/office/drawing/2014/main" val="10005"/>
                  </a:ext>
                </a:extLst>
              </a:tr>
              <a:tr h="242209">
                <a:tc>
                  <a:txBody>
                    <a:bodyPr/>
                    <a:lstStyle/>
                    <a:p>
                      <a:pPr algn="l" fontAlgn="ctr">
                        <a:spcAft>
                          <a:spcPts val="0"/>
                        </a:spcAft>
                      </a:pPr>
                      <a:r>
                        <a:rPr lang="zh-CN" sz="800" b="0" kern="0" dirty="0">
                          <a:solidFill>
                            <a:schemeClr val="tx1"/>
                          </a:solidFill>
                          <a:effectLst/>
                          <a:latin typeface="微软雅黑" panose="020B0503020204020204" pitchFamily="34" charset="-122"/>
                          <a:ea typeface="微软雅黑" panose="020B0503020204020204" pitchFamily="34" charset="-122"/>
                        </a:rPr>
                        <a:t>北京泛鹏天地科技股份有限公司</a:t>
                      </a:r>
                      <a:endParaRPr lang="zh-CN" sz="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73" marR="4873" marT="4873" marB="4873" anchor="ctr">
                    <a:noFill/>
                  </a:tcPr>
                </a:tc>
                <a:tc>
                  <a:txBody>
                    <a:bodyPr/>
                    <a:lstStyle/>
                    <a:p>
                      <a:pPr algn="l" fontAlgn="ctr">
                        <a:spcAft>
                          <a:spcPts val="0"/>
                        </a:spcAft>
                      </a:pPr>
                      <a:r>
                        <a:rPr lang="en-US" sz="800" b="0" kern="0" dirty="0">
                          <a:solidFill>
                            <a:schemeClr val="accent3"/>
                          </a:solidFill>
                          <a:effectLst/>
                          <a:latin typeface="微软雅黑" panose="020B0503020204020204" pitchFamily="34" charset="-122"/>
                          <a:ea typeface="微软雅黑" panose="020B0503020204020204" pitchFamily="34" charset="-122"/>
                        </a:rPr>
                        <a:t>10</a:t>
                      </a:r>
                      <a:endParaRPr lang="zh-CN" sz="800" b="0" kern="100" dirty="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73" marR="4873" marT="4873" marB="4873" anchor="ctr">
                    <a:noFill/>
                  </a:tcPr>
                </a:tc>
                <a:extLst>
                  <a:ext uri="{0D108BD9-81ED-4DB2-BD59-A6C34878D82A}">
                    <a16:rowId xmlns:a16="http://schemas.microsoft.com/office/drawing/2014/main" val="10006"/>
                  </a:ext>
                </a:extLst>
              </a:tr>
              <a:tr h="242209">
                <a:tc>
                  <a:txBody>
                    <a:bodyPr/>
                    <a:lstStyle/>
                    <a:p>
                      <a:pPr algn="l" fontAlgn="ctr">
                        <a:spcAft>
                          <a:spcPts val="0"/>
                        </a:spcAft>
                      </a:pPr>
                      <a:r>
                        <a:rPr lang="zh-CN" sz="800" b="0" kern="0" dirty="0">
                          <a:solidFill>
                            <a:schemeClr val="tx1"/>
                          </a:solidFill>
                          <a:effectLst/>
                          <a:latin typeface="微软雅黑" panose="020B0503020204020204" pitchFamily="34" charset="-122"/>
                          <a:ea typeface="微软雅黑" panose="020B0503020204020204" pitchFamily="34" charset="-122"/>
                        </a:rPr>
                        <a:t>广东</a:t>
                      </a:r>
                      <a:r>
                        <a:rPr lang="zh-CN" sz="800" b="0" u="none" strike="noStrike" kern="100" dirty="0">
                          <a:solidFill>
                            <a:schemeClr val="tx1"/>
                          </a:solidFill>
                          <a:effectLst/>
                          <a:latin typeface="微软雅黑" panose="020B0503020204020204" pitchFamily="34" charset="-122"/>
                          <a:ea typeface="微软雅黑" panose="020B0503020204020204" pitchFamily="34" charset="-122"/>
                        </a:rPr>
                        <a:t>美芝制冷设备有限公司</a:t>
                      </a:r>
                      <a:endParaRPr lang="zh-CN" sz="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73" marR="4873" marT="4873" marB="4873" anchor="ctr">
                    <a:noFill/>
                  </a:tcPr>
                </a:tc>
                <a:tc>
                  <a:txBody>
                    <a:bodyPr/>
                    <a:lstStyle/>
                    <a:p>
                      <a:pPr algn="l" fontAlgn="ctr">
                        <a:spcAft>
                          <a:spcPts val="0"/>
                        </a:spcAft>
                      </a:pPr>
                      <a:r>
                        <a:rPr lang="en-US" sz="800" b="0" kern="0">
                          <a:solidFill>
                            <a:schemeClr val="accent3"/>
                          </a:solidFill>
                          <a:effectLst/>
                          <a:latin typeface="微软雅黑" panose="020B0503020204020204" pitchFamily="34" charset="-122"/>
                          <a:ea typeface="微软雅黑" panose="020B0503020204020204" pitchFamily="34" charset="-122"/>
                        </a:rPr>
                        <a:t>10</a:t>
                      </a:r>
                      <a:endParaRPr lang="zh-CN" sz="800" b="0" kern="10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73" marR="4873" marT="4873" marB="4873" anchor="ctr">
                    <a:noFill/>
                  </a:tcPr>
                </a:tc>
                <a:extLst>
                  <a:ext uri="{0D108BD9-81ED-4DB2-BD59-A6C34878D82A}">
                    <a16:rowId xmlns:a16="http://schemas.microsoft.com/office/drawing/2014/main" val="10007"/>
                  </a:ext>
                </a:extLst>
              </a:tr>
              <a:tr h="242209">
                <a:tc>
                  <a:txBody>
                    <a:bodyPr/>
                    <a:lstStyle/>
                    <a:p>
                      <a:pPr algn="l" fontAlgn="ctr">
                        <a:spcAft>
                          <a:spcPts val="0"/>
                        </a:spcAft>
                      </a:pPr>
                      <a:r>
                        <a:rPr lang="zh-CN" sz="800" b="0" kern="0" dirty="0">
                          <a:solidFill>
                            <a:schemeClr val="tx1"/>
                          </a:solidFill>
                          <a:effectLst/>
                          <a:latin typeface="微软雅黑" panose="020B0503020204020204" pitchFamily="34" charset="-122"/>
                          <a:ea typeface="微软雅黑" panose="020B0503020204020204" pitchFamily="34" charset="-122"/>
                        </a:rPr>
                        <a:t>海信集团</a:t>
                      </a:r>
                      <a:endParaRPr lang="zh-CN" sz="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73" marR="4873" marT="4873" marB="4873" anchor="ctr">
                    <a:noFill/>
                  </a:tcPr>
                </a:tc>
                <a:tc>
                  <a:txBody>
                    <a:bodyPr/>
                    <a:lstStyle/>
                    <a:p>
                      <a:pPr algn="l" fontAlgn="ctr">
                        <a:spcAft>
                          <a:spcPts val="0"/>
                        </a:spcAft>
                      </a:pPr>
                      <a:r>
                        <a:rPr lang="en-US" sz="800" b="0" kern="0">
                          <a:solidFill>
                            <a:schemeClr val="accent3"/>
                          </a:solidFill>
                          <a:effectLst/>
                          <a:latin typeface="微软雅黑" panose="020B0503020204020204" pitchFamily="34" charset="-122"/>
                          <a:ea typeface="微软雅黑" panose="020B0503020204020204" pitchFamily="34" charset="-122"/>
                        </a:rPr>
                        <a:t>10</a:t>
                      </a:r>
                      <a:endParaRPr lang="zh-CN" sz="800" b="0" kern="10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73" marR="4873" marT="4873" marB="4873" anchor="ctr">
                    <a:noFill/>
                  </a:tcPr>
                </a:tc>
                <a:extLst>
                  <a:ext uri="{0D108BD9-81ED-4DB2-BD59-A6C34878D82A}">
                    <a16:rowId xmlns:a16="http://schemas.microsoft.com/office/drawing/2014/main" val="10008"/>
                  </a:ext>
                </a:extLst>
              </a:tr>
              <a:tr h="242209">
                <a:tc>
                  <a:txBody>
                    <a:bodyPr/>
                    <a:lstStyle/>
                    <a:p>
                      <a:pPr algn="l" fontAlgn="ctr">
                        <a:spcAft>
                          <a:spcPts val="0"/>
                        </a:spcAft>
                      </a:pPr>
                      <a:r>
                        <a:rPr lang="zh-CN" sz="800" b="0" kern="0" dirty="0">
                          <a:solidFill>
                            <a:schemeClr val="tx1"/>
                          </a:solidFill>
                          <a:effectLst/>
                          <a:latin typeface="微软雅黑" panose="020B0503020204020204" pitchFamily="34" charset="-122"/>
                          <a:ea typeface="微软雅黑" panose="020B0503020204020204" pitchFamily="34" charset="-122"/>
                        </a:rPr>
                        <a:t>苏州绿控传动科技有限公司</a:t>
                      </a:r>
                      <a:endParaRPr lang="zh-CN" sz="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73" marR="4873" marT="4873" marB="4873" anchor="ctr">
                    <a:noFill/>
                  </a:tcPr>
                </a:tc>
                <a:tc>
                  <a:txBody>
                    <a:bodyPr/>
                    <a:lstStyle/>
                    <a:p>
                      <a:pPr algn="l" fontAlgn="ctr">
                        <a:spcAft>
                          <a:spcPts val="0"/>
                        </a:spcAft>
                      </a:pPr>
                      <a:r>
                        <a:rPr lang="en-US" sz="800" b="0" kern="0" dirty="0">
                          <a:solidFill>
                            <a:schemeClr val="accent3"/>
                          </a:solidFill>
                          <a:effectLst/>
                          <a:latin typeface="微软雅黑" panose="020B0503020204020204" pitchFamily="34" charset="-122"/>
                          <a:ea typeface="微软雅黑" panose="020B0503020204020204" pitchFamily="34" charset="-122"/>
                        </a:rPr>
                        <a:t>10</a:t>
                      </a:r>
                      <a:endParaRPr lang="zh-CN" sz="800" b="0" kern="100" dirty="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73" marR="4873" marT="4873" marB="4873" anchor="ctr">
                    <a:noFill/>
                  </a:tcPr>
                </a:tc>
                <a:extLst>
                  <a:ext uri="{0D108BD9-81ED-4DB2-BD59-A6C34878D82A}">
                    <a16:rowId xmlns:a16="http://schemas.microsoft.com/office/drawing/2014/main" val="10009"/>
                  </a:ext>
                </a:extLst>
              </a:tr>
              <a:tr h="242209">
                <a:tc>
                  <a:txBody>
                    <a:bodyPr/>
                    <a:lstStyle/>
                    <a:p>
                      <a:pPr algn="l" fontAlgn="ctr">
                        <a:spcAft>
                          <a:spcPts val="0"/>
                        </a:spcAft>
                      </a:pPr>
                      <a:r>
                        <a:rPr lang="zh-CN" sz="800" b="0" kern="0" dirty="0">
                          <a:solidFill>
                            <a:schemeClr val="tx1"/>
                          </a:solidFill>
                          <a:effectLst/>
                          <a:latin typeface="微软雅黑" panose="020B0503020204020204" pitchFamily="34" charset="-122"/>
                          <a:ea typeface="微软雅黑" panose="020B0503020204020204" pitchFamily="34" charset="-122"/>
                        </a:rPr>
                        <a:t>中国电力建设集团有限公司</a:t>
                      </a:r>
                      <a:endParaRPr lang="zh-CN" sz="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73" marR="4873" marT="4873" marB="4873" anchor="ctr">
                    <a:noFill/>
                  </a:tcPr>
                </a:tc>
                <a:tc>
                  <a:txBody>
                    <a:bodyPr/>
                    <a:lstStyle/>
                    <a:p>
                      <a:pPr algn="l" fontAlgn="ctr">
                        <a:spcAft>
                          <a:spcPts val="0"/>
                        </a:spcAft>
                      </a:pPr>
                      <a:r>
                        <a:rPr lang="en-US" sz="800" b="0" kern="0" dirty="0">
                          <a:solidFill>
                            <a:schemeClr val="accent3"/>
                          </a:solidFill>
                          <a:effectLst/>
                          <a:latin typeface="微软雅黑" panose="020B0503020204020204" pitchFamily="34" charset="-122"/>
                          <a:ea typeface="微软雅黑" panose="020B0503020204020204" pitchFamily="34" charset="-122"/>
                        </a:rPr>
                        <a:t>10</a:t>
                      </a:r>
                      <a:endParaRPr lang="zh-CN" sz="800" b="0" kern="100" dirty="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73" marR="4873" marT="4873" marB="4873" anchor="ctr">
                    <a:noFill/>
                  </a:tcPr>
                </a:tc>
                <a:extLst>
                  <a:ext uri="{0D108BD9-81ED-4DB2-BD59-A6C34878D82A}">
                    <a16:rowId xmlns:a16="http://schemas.microsoft.com/office/drawing/2014/main" val="10010"/>
                  </a:ext>
                </a:extLst>
              </a:tr>
            </a:tbl>
          </a:graphicData>
        </a:graphic>
      </p:graphicFrame>
      <p:graphicFrame>
        <p:nvGraphicFramePr>
          <p:cNvPr id="7" name="表格 6"/>
          <p:cNvGraphicFramePr>
            <a:graphicFrameLocks noGrp="1"/>
          </p:cNvGraphicFramePr>
          <p:nvPr/>
        </p:nvGraphicFramePr>
        <p:xfrm>
          <a:off x="1028776" y="1240063"/>
          <a:ext cx="2267804" cy="3960432"/>
        </p:xfrm>
        <a:graphic>
          <a:graphicData uri="http://schemas.openxmlformats.org/drawingml/2006/table">
            <a:tbl>
              <a:tblPr firstRow="1" firstCol="1" bandRow="1">
                <a:tableStyleId>{5C22544A-7EE6-4342-B048-85BDC9FD1C3A}</a:tableStyleId>
              </a:tblPr>
              <a:tblGrid>
                <a:gridCol w="586639">
                  <a:extLst>
                    <a:ext uri="{9D8B030D-6E8A-4147-A177-3AD203B41FA5}">
                      <a16:colId xmlns:a16="http://schemas.microsoft.com/office/drawing/2014/main" val="20000"/>
                    </a:ext>
                  </a:extLst>
                </a:gridCol>
                <a:gridCol w="1681165">
                  <a:extLst>
                    <a:ext uri="{9D8B030D-6E8A-4147-A177-3AD203B41FA5}">
                      <a16:colId xmlns:a16="http://schemas.microsoft.com/office/drawing/2014/main" val="20001"/>
                    </a:ext>
                  </a:extLst>
                </a:gridCol>
              </a:tblGrid>
              <a:tr h="247527">
                <a:tc>
                  <a:txBody>
                    <a:bodyPr/>
                    <a:lstStyle/>
                    <a:p>
                      <a:pPr algn="l" rtl="0" fontAlgn="ctr"/>
                      <a:r>
                        <a:rPr lang="en-US" altLang="zh-CN" sz="900" b="0" i="0" u="none" strike="noStrike" dirty="0">
                          <a:solidFill>
                            <a:srgbClr val="0BD0D9"/>
                          </a:solidFill>
                          <a:effectLst/>
                          <a:latin typeface="微软雅黑" panose="020B0503020204020204" pitchFamily="34" charset="-122"/>
                          <a:ea typeface="微软雅黑" panose="020B0503020204020204" pitchFamily="34" charset="-122"/>
                        </a:rPr>
                        <a:t>166</a:t>
                      </a:r>
                    </a:p>
                  </a:txBody>
                  <a:tcPr marL="10946" marR="10946" marT="10946" marB="0" anchor="ctr">
                    <a:noFill/>
                  </a:tcPr>
                </a:tc>
                <a:tc>
                  <a:txBody>
                    <a:bodyPr/>
                    <a:lstStyle/>
                    <a:p>
                      <a:pPr algn="r"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中国建筑工程总公司</a:t>
                      </a:r>
                    </a:p>
                  </a:txBody>
                  <a:tcPr marL="10946" marR="10946" marT="10946" marB="0" anchor="ctr">
                    <a:noFill/>
                  </a:tcPr>
                </a:tc>
                <a:extLst>
                  <a:ext uri="{0D108BD9-81ED-4DB2-BD59-A6C34878D82A}">
                    <a16:rowId xmlns:a16="http://schemas.microsoft.com/office/drawing/2014/main" val="10000"/>
                  </a:ext>
                </a:extLst>
              </a:tr>
              <a:tr h="247527">
                <a:tc>
                  <a:txBody>
                    <a:bodyPr/>
                    <a:lstStyle/>
                    <a:p>
                      <a:pPr algn="l" rtl="0" fontAlgn="ctr"/>
                      <a:r>
                        <a:rPr lang="en-US" altLang="zh-CN" sz="900" b="0" i="0" u="none" strike="noStrike">
                          <a:solidFill>
                            <a:srgbClr val="0BD0D9"/>
                          </a:solidFill>
                          <a:effectLst/>
                          <a:latin typeface="微软雅黑" panose="020B0503020204020204" pitchFamily="34" charset="-122"/>
                          <a:ea typeface="微软雅黑" panose="020B0503020204020204" pitchFamily="34" charset="-122"/>
                        </a:rPr>
                        <a:t>110</a:t>
                      </a:r>
                    </a:p>
                  </a:txBody>
                  <a:tcPr marL="10946" marR="10946" marT="10946" marB="0" anchor="ctr">
                    <a:noFill/>
                  </a:tcPr>
                </a:tc>
                <a:tc>
                  <a:txBody>
                    <a:bodyPr/>
                    <a:lstStyle/>
                    <a:p>
                      <a:pPr algn="r"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华为技术有限公司</a:t>
                      </a:r>
                    </a:p>
                  </a:txBody>
                  <a:tcPr marL="10946" marR="10946" marT="10946" marB="0" anchor="ctr">
                    <a:noFill/>
                  </a:tcPr>
                </a:tc>
                <a:extLst>
                  <a:ext uri="{0D108BD9-81ED-4DB2-BD59-A6C34878D82A}">
                    <a16:rowId xmlns:a16="http://schemas.microsoft.com/office/drawing/2014/main" val="10001"/>
                  </a:ext>
                </a:extLst>
              </a:tr>
              <a:tr h="247527">
                <a:tc>
                  <a:txBody>
                    <a:bodyPr/>
                    <a:lstStyle/>
                    <a:p>
                      <a:pPr algn="l" rtl="0" fontAlgn="ctr"/>
                      <a:r>
                        <a:rPr lang="en-US" altLang="zh-CN" sz="900" b="0" i="0" u="none" strike="noStrike">
                          <a:solidFill>
                            <a:srgbClr val="0BD0D9"/>
                          </a:solidFill>
                          <a:effectLst/>
                          <a:latin typeface="微软雅黑" panose="020B0503020204020204" pitchFamily="34" charset="-122"/>
                          <a:ea typeface="微软雅黑" panose="020B0503020204020204" pitchFamily="34" charset="-122"/>
                        </a:rPr>
                        <a:t>86</a:t>
                      </a:r>
                    </a:p>
                  </a:txBody>
                  <a:tcPr marL="10946" marR="10946" marT="10946" marB="0" anchor="ctr">
                    <a:noFill/>
                  </a:tcPr>
                </a:tc>
                <a:tc>
                  <a:txBody>
                    <a:bodyPr/>
                    <a:lstStyle/>
                    <a:p>
                      <a:pPr algn="r"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中兴通讯股份有限公司</a:t>
                      </a:r>
                    </a:p>
                  </a:txBody>
                  <a:tcPr marL="10946" marR="10946" marT="10946" marB="0" anchor="ctr">
                    <a:noFill/>
                  </a:tcPr>
                </a:tc>
                <a:extLst>
                  <a:ext uri="{0D108BD9-81ED-4DB2-BD59-A6C34878D82A}">
                    <a16:rowId xmlns:a16="http://schemas.microsoft.com/office/drawing/2014/main" val="10002"/>
                  </a:ext>
                </a:extLst>
              </a:tr>
              <a:tr h="247527">
                <a:tc>
                  <a:txBody>
                    <a:bodyPr/>
                    <a:lstStyle/>
                    <a:p>
                      <a:pPr algn="l" rtl="0" fontAlgn="ctr"/>
                      <a:r>
                        <a:rPr lang="en-US" altLang="zh-CN" sz="900" b="0" i="0" u="none" strike="noStrike">
                          <a:solidFill>
                            <a:srgbClr val="0BD0D9"/>
                          </a:solidFill>
                          <a:effectLst/>
                          <a:latin typeface="微软雅黑" panose="020B0503020204020204" pitchFamily="34" charset="-122"/>
                          <a:ea typeface="微软雅黑" panose="020B0503020204020204" pitchFamily="34" charset="-122"/>
                        </a:rPr>
                        <a:t>75</a:t>
                      </a:r>
                    </a:p>
                  </a:txBody>
                  <a:tcPr marL="10946" marR="10946" marT="10946" marB="0" anchor="ctr">
                    <a:noFill/>
                  </a:tcPr>
                </a:tc>
                <a:tc>
                  <a:txBody>
                    <a:bodyPr/>
                    <a:lstStyle/>
                    <a:p>
                      <a:pPr algn="r"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国家电网公司</a:t>
                      </a:r>
                    </a:p>
                  </a:txBody>
                  <a:tcPr marL="10946" marR="10946" marT="10946" marB="0" anchor="ctr">
                    <a:noFill/>
                  </a:tcPr>
                </a:tc>
                <a:extLst>
                  <a:ext uri="{0D108BD9-81ED-4DB2-BD59-A6C34878D82A}">
                    <a16:rowId xmlns:a16="http://schemas.microsoft.com/office/drawing/2014/main" val="10003"/>
                  </a:ext>
                </a:extLst>
              </a:tr>
              <a:tr h="247527">
                <a:tc>
                  <a:txBody>
                    <a:bodyPr/>
                    <a:lstStyle/>
                    <a:p>
                      <a:pPr algn="l" rtl="0" fontAlgn="ctr"/>
                      <a:r>
                        <a:rPr lang="en-US" altLang="zh-CN" sz="900" b="0" i="0" u="none" strike="noStrike">
                          <a:solidFill>
                            <a:srgbClr val="0BD0D9"/>
                          </a:solidFill>
                          <a:effectLst/>
                          <a:latin typeface="微软雅黑" panose="020B0503020204020204" pitchFamily="34" charset="-122"/>
                          <a:ea typeface="微软雅黑" panose="020B0503020204020204" pitchFamily="34" charset="-122"/>
                        </a:rPr>
                        <a:t>74</a:t>
                      </a:r>
                    </a:p>
                  </a:txBody>
                  <a:tcPr marL="10946" marR="10946" marT="10946" marB="0" anchor="ctr">
                    <a:noFill/>
                  </a:tcPr>
                </a:tc>
                <a:tc>
                  <a:txBody>
                    <a:bodyPr/>
                    <a:lstStyle/>
                    <a:p>
                      <a:pPr algn="r"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中国第一汽车集团公司</a:t>
                      </a:r>
                    </a:p>
                  </a:txBody>
                  <a:tcPr marL="10946" marR="10946" marT="10946" marB="0" anchor="ctr">
                    <a:noFill/>
                  </a:tcPr>
                </a:tc>
                <a:extLst>
                  <a:ext uri="{0D108BD9-81ED-4DB2-BD59-A6C34878D82A}">
                    <a16:rowId xmlns:a16="http://schemas.microsoft.com/office/drawing/2014/main" val="10004"/>
                  </a:ext>
                </a:extLst>
              </a:tr>
              <a:tr h="247527">
                <a:tc>
                  <a:txBody>
                    <a:bodyPr/>
                    <a:lstStyle/>
                    <a:p>
                      <a:pPr algn="l" rtl="0" fontAlgn="ctr"/>
                      <a:r>
                        <a:rPr lang="en-US" altLang="zh-CN" sz="900" b="0" i="0" u="none" strike="noStrike">
                          <a:solidFill>
                            <a:srgbClr val="0BD0D9"/>
                          </a:solidFill>
                          <a:effectLst/>
                          <a:latin typeface="微软雅黑" panose="020B0503020204020204" pitchFamily="34" charset="-122"/>
                          <a:ea typeface="微软雅黑" panose="020B0503020204020204" pitchFamily="34" charset="-122"/>
                        </a:rPr>
                        <a:t>74</a:t>
                      </a:r>
                    </a:p>
                  </a:txBody>
                  <a:tcPr marL="10946" marR="10946" marT="10946" marB="0" anchor="ctr">
                    <a:noFill/>
                  </a:tcPr>
                </a:tc>
                <a:tc>
                  <a:txBody>
                    <a:bodyPr/>
                    <a:lstStyle/>
                    <a:p>
                      <a:pPr algn="r"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中国科学院</a:t>
                      </a:r>
                    </a:p>
                  </a:txBody>
                  <a:tcPr marL="10946" marR="10946" marT="10946" marB="0" anchor="ctr">
                    <a:noFill/>
                  </a:tcPr>
                </a:tc>
                <a:extLst>
                  <a:ext uri="{0D108BD9-81ED-4DB2-BD59-A6C34878D82A}">
                    <a16:rowId xmlns:a16="http://schemas.microsoft.com/office/drawing/2014/main" val="10005"/>
                  </a:ext>
                </a:extLst>
              </a:tr>
              <a:tr h="247527">
                <a:tc>
                  <a:txBody>
                    <a:bodyPr/>
                    <a:lstStyle/>
                    <a:p>
                      <a:pPr algn="l" rtl="0" fontAlgn="ctr"/>
                      <a:r>
                        <a:rPr lang="en-US" altLang="zh-CN" sz="900" b="0" i="0" u="none" strike="noStrike" dirty="0">
                          <a:solidFill>
                            <a:srgbClr val="0BD0D9"/>
                          </a:solidFill>
                          <a:effectLst/>
                          <a:latin typeface="微软雅黑" panose="020B0503020204020204" pitchFamily="34" charset="-122"/>
                          <a:ea typeface="微软雅黑" panose="020B0503020204020204" pitchFamily="34" charset="-122"/>
                        </a:rPr>
                        <a:t>61</a:t>
                      </a:r>
                    </a:p>
                  </a:txBody>
                  <a:tcPr marL="10946" marR="10946" marT="10946" marB="0" anchor="ctr">
                    <a:noFill/>
                  </a:tcPr>
                </a:tc>
                <a:tc>
                  <a:txBody>
                    <a:bodyPr/>
                    <a:lstStyle/>
                    <a:p>
                      <a:pPr algn="r"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哈尔滨工业大学</a:t>
                      </a:r>
                    </a:p>
                  </a:txBody>
                  <a:tcPr marL="10946" marR="10946" marT="10946" marB="0" anchor="ctr">
                    <a:noFill/>
                  </a:tcPr>
                </a:tc>
                <a:extLst>
                  <a:ext uri="{0D108BD9-81ED-4DB2-BD59-A6C34878D82A}">
                    <a16:rowId xmlns:a16="http://schemas.microsoft.com/office/drawing/2014/main" val="10006"/>
                  </a:ext>
                </a:extLst>
              </a:tr>
              <a:tr h="247527">
                <a:tc>
                  <a:txBody>
                    <a:bodyPr/>
                    <a:lstStyle/>
                    <a:p>
                      <a:pPr algn="l" rtl="0" fontAlgn="ctr"/>
                      <a:r>
                        <a:rPr lang="en-US" altLang="zh-CN" sz="900" b="0" i="0" u="none" strike="noStrike">
                          <a:solidFill>
                            <a:srgbClr val="0BD0D9"/>
                          </a:solidFill>
                          <a:effectLst/>
                          <a:latin typeface="微软雅黑" panose="020B0503020204020204" pitchFamily="34" charset="-122"/>
                          <a:ea typeface="微软雅黑" panose="020B0503020204020204" pitchFamily="34" charset="-122"/>
                        </a:rPr>
                        <a:t>58</a:t>
                      </a:r>
                    </a:p>
                  </a:txBody>
                  <a:tcPr marL="10946" marR="10946" marT="10946" marB="0" anchor="ctr">
                    <a:noFill/>
                  </a:tcPr>
                </a:tc>
                <a:tc>
                  <a:txBody>
                    <a:bodyPr/>
                    <a:lstStyle/>
                    <a:p>
                      <a:pPr algn="r" rtl="0" fontAlgn="ct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中国中车股份有限公司</a:t>
                      </a:r>
                    </a:p>
                  </a:txBody>
                  <a:tcPr marL="10946" marR="10946" marT="10946" marB="0" anchor="ctr">
                    <a:noFill/>
                  </a:tcPr>
                </a:tc>
                <a:extLst>
                  <a:ext uri="{0D108BD9-81ED-4DB2-BD59-A6C34878D82A}">
                    <a16:rowId xmlns:a16="http://schemas.microsoft.com/office/drawing/2014/main" val="10007"/>
                  </a:ext>
                </a:extLst>
              </a:tr>
              <a:tr h="247527">
                <a:tc>
                  <a:txBody>
                    <a:bodyPr/>
                    <a:lstStyle/>
                    <a:p>
                      <a:pPr algn="l" rtl="0" fontAlgn="ctr"/>
                      <a:r>
                        <a:rPr lang="en-US" altLang="zh-CN" sz="900" b="0" i="0" u="none" strike="noStrike">
                          <a:solidFill>
                            <a:srgbClr val="0BD0D9"/>
                          </a:solidFill>
                          <a:effectLst/>
                          <a:latin typeface="微软雅黑" panose="020B0503020204020204" pitchFamily="34" charset="-122"/>
                          <a:ea typeface="微软雅黑" panose="020B0503020204020204" pitchFamily="34" charset="-122"/>
                        </a:rPr>
                        <a:t>44</a:t>
                      </a:r>
                    </a:p>
                  </a:txBody>
                  <a:tcPr marL="10946" marR="10946" marT="10946" marB="0" anchor="ctr">
                    <a:noFill/>
                  </a:tcPr>
                </a:tc>
                <a:tc>
                  <a:txBody>
                    <a:bodyPr/>
                    <a:lstStyle/>
                    <a:p>
                      <a:pPr algn="r"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腾讯科技有限公司</a:t>
                      </a:r>
                    </a:p>
                  </a:txBody>
                  <a:tcPr marL="10946" marR="10946" marT="10946" marB="0" anchor="ctr">
                    <a:noFill/>
                  </a:tcPr>
                </a:tc>
                <a:extLst>
                  <a:ext uri="{0D108BD9-81ED-4DB2-BD59-A6C34878D82A}">
                    <a16:rowId xmlns:a16="http://schemas.microsoft.com/office/drawing/2014/main" val="10008"/>
                  </a:ext>
                </a:extLst>
              </a:tr>
              <a:tr h="247527">
                <a:tc>
                  <a:txBody>
                    <a:bodyPr/>
                    <a:lstStyle/>
                    <a:p>
                      <a:pPr algn="l" rtl="0" fontAlgn="ctr"/>
                      <a:r>
                        <a:rPr lang="en-US" altLang="zh-CN" sz="900" b="0" i="0" u="none" strike="noStrike">
                          <a:solidFill>
                            <a:srgbClr val="0BD0D9"/>
                          </a:solidFill>
                          <a:effectLst/>
                          <a:latin typeface="微软雅黑" panose="020B0503020204020204" pitchFamily="34" charset="-122"/>
                          <a:ea typeface="微软雅黑" panose="020B0503020204020204" pitchFamily="34" charset="-122"/>
                        </a:rPr>
                        <a:t>38</a:t>
                      </a:r>
                    </a:p>
                  </a:txBody>
                  <a:tcPr marL="10946" marR="10946" marT="10946" marB="0" anchor="ctr">
                    <a:noFill/>
                  </a:tcPr>
                </a:tc>
                <a:tc>
                  <a:txBody>
                    <a:bodyPr/>
                    <a:lstStyle/>
                    <a:p>
                      <a:pPr algn="r"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哈尔滨电气集团公司</a:t>
                      </a:r>
                    </a:p>
                  </a:txBody>
                  <a:tcPr marL="10946" marR="10946" marT="10946" marB="0" anchor="ctr">
                    <a:noFill/>
                  </a:tcPr>
                </a:tc>
                <a:extLst>
                  <a:ext uri="{0D108BD9-81ED-4DB2-BD59-A6C34878D82A}">
                    <a16:rowId xmlns:a16="http://schemas.microsoft.com/office/drawing/2014/main" val="10009"/>
                  </a:ext>
                </a:extLst>
              </a:tr>
              <a:tr h="247527">
                <a:tc>
                  <a:txBody>
                    <a:bodyPr/>
                    <a:lstStyle/>
                    <a:p>
                      <a:pPr algn="l" rtl="0" fontAlgn="ctr"/>
                      <a:r>
                        <a:rPr lang="en-US" altLang="zh-CN" sz="900" b="0" i="0" u="none" strike="noStrike">
                          <a:solidFill>
                            <a:srgbClr val="0BD0D9"/>
                          </a:solidFill>
                          <a:effectLst/>
                          <a:latin typeface="微软雅黑" panose="020B0503020204020204" pitchFamily="34" charset="-122"/>
                          <a:ea typeface="微软雅黑" panose="020B0503020204020204" pitchFamily="34" charset="-122"/>
                        </a:rPr>
                        <a:t>30</a:t>
                      </a:r>
                    </a:p>
                  </a:txBody>
                  <a:tcPr marL="10946" marR="10946" marT="10946" marB="0" anchor="ctr">
                    <a:noFill/>
                  </a:tcPr>
                </a:tc>
                <a:tc>
                  <a:txBody>
                    <a:bodyPr/>
                    <a:lstStyle/>
                    <a:p>
                      <a:pPr algn="r"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京东方科技集团股份有限公司</a:t>
                      </a:r>
                    </a:p>
                  </a:txBody>
                  <a:tcPr marL="10946" marR="10946" marT="10946" marB="0" anchor="ctr">
                    <a:noFill/>
                  </a:tcPr>
                </a:tc>
                <a:extLst>
                  <a:ext uri="{0D108BD9-81ED-4DB2-BD59-A6C34878D82A}">
                    <a16:rowId xmlns:a16="http://schemas.microsoft.com/office/drawing/2014/main" val="10010"/>
                  </a:ext>
                </a:extLst>
              </a:tr>
              <a:tr h="247527">
                <a:tc>
                  <a:txBody>
                    <a:bodyPr/>
                    <a:lstStyle/>
                    <a:p>
                      <a:pPr algn="l" rtl="0" fontAlgn="ctr"/>
                      <a:r>
                        <a:rPr lang="en-US" altLang="zh-CN" sz="900" b="0" i="0" u="none" strike="noStrike">
                          <a:solidFill>
                            <a:srgbClr val="0BD0D9"/>
                          </a:solidFill>
                          <a:effectLst/>
                          <a:latin typeface="微软雅黑" panose="020B0503020204020204" pitchFamily="34" charset="-122"/>
                          <a:ea typeface="微软雅黑" panose="020B0503020204020204" pitchFamily="34" charset="-122"/>
                        </a:rPr>
                        <a:t>28</a:t>
                      </a:r>
                    </a:p>
                  </a:txBody>
                  <a:tcPr marL="10946" marR="10946" marT="10946" marB="0" anchor="ctr">
                    <a:noFill/>
                  </a:tcPr>
                </a:tc>
                <a:tc>
                  <a:txBody>
                    <a:bodyPr/>
                    <a:lstStyle/>
                    <a:p>
                      <a:pPr algn="r" rtl="0" fontAlgn="ct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学而思国际教育集团</a:t>
                      </a:r>
                    </a:p>
                  </a:txBody>
                  <a:tcPr marL="10946" marR="10946" marT="10946" marB="0" anchor="ctr">
                    <a:noFill/>
                  </a:tcPr>
                </a:tc>
                <a:extLst>
                  <a:ext uri="{0D108BD9-81ED-4DB2-BD59-A6C34878D82A}">
                    <a16:rowId xmlns:a16="http://schemas.microsoft.com/office/drawing/2014/main" val="10011"/>
                  </a:ext>
                </a:extLst>
              </a:tr>
              <a:tr h="247527">
                <a:tc>
                  <a:txBody>
                    <a:bodyPr/>
                    <a:lstStyle/>
                    <a:p>
                      <a:pPr algn="l" rtl="0" fontAlgn="ctr"/>
                      <a:r>
                        <a:rPr lang="en-US" altLang="zh-CN" sz="900" b="0" i="0" u="none" strike="noStrike">
                          <a:solidFill>
                            <a:srgbClr val="0BD0D9"/>
                          </a:solidFill>
                          <a:effectLst/>
                          <a:latin typeface="微软雅黑" panose="020B0503020204020204" pitchFamily="34" charset="-122"/>
                          <a:ea typeface="微软雅黑" panose="020B0503020204020204" pitchFamily="34" charset="-122"/>
                        </a:rPr>
                        <a:t>27</a:t>
                      </a:r>
                    </a:p>
                  </a:txBody>
                  <a:tcPr marL="10946" marR="10946" marT="10946" marB="0" anchor="ctr">
                    <a:noFill/>
                  </a:tcPr>
                </a:tc>
                <a:tc>
                  <a:txBody>
                    <a:bodyPr/>
                    <a:lstStyle/>
                    <a:p>
                      <a:pPr algn="r"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普联技术有限公司</a:t>
                      </a:r>
                    </a:p>
                  </a:txBody>
                  <a:tcPr marL="10946" marR="10946" marT="10946" marB="0" anchor="ctr">
                    <a:noFill/>
                  </a:tcPr>
                </a:tc>
                <a:extLst>
                  <a:ext uri="{0D108BD9-81ED-4DB2-BD59-A6C34878D82A}">
                    <a16:rowId xmlns:a16="http://schemas.microsoft.com/office/drawing/2014/main" val="10012"/>
                  </a:ext>
                </a:extLst>
              </a:tr>
              <a:tr h="247527">
                <a:tc>
                  <a:txBody>
                    <a:bodyPr/>
                    <a:lstStyle/>
                    <a:p>
                      <a:pPr algn="l" rtl="0" fontAlgn="ctr"/>
                      <a:r>
                        <a:rPr lang="en-US" altLang="zh-CN" sz="900" b="0" i="0" u="none" strike="noStrike">
                          <a:solidFill>
                            <a:srgbClr val="0BD0D9"/>
                          </a:solidFill>
                          <a:effectLst/>
                          <a:latin typeface="微软雅黑" panose="020B0503020204020204" pitchFamily="34" charset="-122"/>
                          <a:ea typeface="微软雅黑" panose="020B0503020204020204" pitchFamily="34" charset="-122"/>
                        </a:rPr>
                        <a:t>24</a:t>
                      </a:r>
                    </a:p>
                  </a:txBody>
                  <a:tcPr marL="10946" marR="10946" marT="10946" marB="0" anchor="ctr">
                    <a:noFill/>
                  </a:tcPr>
                </a:tc>
                <a:tc>
                  <a:txBody>
                    <a:bodyPr/>
                    <a:lstStyle/>
                    <a:p>
                      <a:pPr algn="r"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海能达通信股份有限公司</a:t>
                      </a:r>
                    </a:p>
                  </a:txBody>
                  <a:tcPr marL="10946" marR="10946" marT="10946" marB="0" anchor="ctr">
                    <a:noFill/>
                  </a:tcPr>
                </a:tc>
                <a:extLst>
                  <a:ext uri="{0D108BD9-81ED-4DB2-BD59-A6C34878D82A}">
                    <a16:rowId xmlns:a16="http://schemas.microsoft.com/office/drawing/2014/main" val="10013"/>
                  </a:ext>
                </a:extLst>
              </a:tr>
              <a:tr h="247527">
                <a:tc>
                  <a:txBody>
                    <a:bodyPr/>
                    <a:lstStyle/>
                    <a:p>
                      <a:pPr algn="l" rtl="0" fontAlgn="ctr"/>
                      <a:r>
                        <a:rPr lang="en-US" altLang="zh-CN" sz="900" b="0" i="0" u="none" strike="noStrike">
                          <a:solidFill>
                            <a:srgbClr val="0BD0D9"/>
                          </a:solidFill>
                          <a:effectLst/>
                          <a:latin typeface="微软雅黑" panose="020B0503020204020204" pitchFamily="34" charset="-122"/>
                          <a:ea typeface="微软雅黑" panose="020B0503020204020204" pitchFamily="34" charset="-122"/>
                        </a:rPr>
                        <a:t>24</a:t>
                      </a:r>
                    </a:p>
                  </a:txBody>
                  <a:tcPr marL="10946" marR="10946" marT="10946" marB="0" anchor="ctr">
                    <a:noFill/>
                  </a:tcPr>
                </a:tc>
                <a:tc>
                  <a:txBody>
                    <a:bodyPr/>
                    <a:lstStyle/>
                    <a:p>
                      <a:pPr algn="r"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恒大集团</a:t>
                      </a:r>
                    </a:p>
                  </a:txBody>
                  <a:tcPr marL="10946" marR="10946" marT="10946" marB="0" anchor="ctr">
                    <a:noFill/>
                  </a:tcPr>
                </a:tc>
                <a:extLst>
                  <a:ext uri="{0D108BD9-81ED-4DB2-BD59-A6C34878D82A}">
                    <a16:rowId xmlns:a16="http://schemas.microsoft.com/office/drawing/2014/main" val="10014"/>
                  </a:ext>
                </a:extLst>
              </a:tr>
              <a:tr h="247527">
                <a:tc>
                  <a:txBody>
                    <a:bodyPr/>
                    <a:lstStyle/>
                    <a:p>
                      <a:pPr algn="l" rtl="0" fontAlgn="ctr"/>
                      <a:r>
                        <a:rPr lang="en-US" altLang="zh-CN" sz="900" b="0" i="0" u="none" strike="noStrike">
                          <a:solidFill>
                            <a:srgbClr val="0BD0D9"/>
                          </a:solidFill>
                          <a:effectLst/>
                          <a:latin typeface="微软雅黑" panose="020B0503020204020204" pitchFamily="34" charset="-122"/>
                          <a:ea typeface="微软雅黑" panose="020B0503020204020204" pitchFamily="34" charset="-122"/>
                        </a:rPr>
                        <a:t>24</a:t>
                      </a:r>
                    </a:p>
                  </a:txBody>
                  <a:tcPr marL="10946" marR="10946" marT="10946" marB="0" anchor="ctr">
                    <a:noFill/>
                  </a:tcPr>
                </a:tc>
                <a:tc>
                  <a:txBody>
                    <a:bodyPr/>
                    <a:lstStyle/>
                    <a:p>
                      <a:pPr algn="r" rtl="0" fontAlgn="ct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上海汽车集团股份有限公司</a:t>
                      </a:r>
                    </a:p>
                  </a:txBody>
                  <a:tcPr marL="10946" marR="10946" marT="10946" marB="0" anchor="ctr">
                    <a:noFill/>
                  </a:tcPr>
                </a:tc>
                <a:extLst>
                  <a:ext uri="{0D108BD9-81ED-4DB2-BD59-A6C34878D82A}">
                    <a16:rowId xmlns:a16="http://schemas.microsoft.com/office/drawing/2014/main" val="10015"/>
                  </a:ext>
                </a:extLst>
              </a:tr>
            </a:tbl>
          </a:graphicData>
        </a:graphic>
      </p:graphicFrame>
      <p:graphicFrame>
        <p:nvGraphicFramePr>
          <p:cNvPr id="8" name="表格 7"/>
          <p:cNvGraphicFramePr>
            <a:graphicFrameLocks noGrp="1"/>
          </p:cNvGraphicFramePr>
          <p:nvPr/>
        </p:nvGraphicFramePr>
        <p:xfrm>
          <a:off x="3549055" y="1240061"/>
          <a:ext cx="2592288" cy="4032446"/>
        </p:xfrm>
        <a:graphic>
          <a:graphicData uri="http://schemas.openxmlformats.org/drawingml/2006/table">
            <a:tbl>
              <a:tblPr firstRow="1" firstCol="1" bandRow="1">
                <a:tableStyleId>{5C22544A-7EE6-4342-B048-85BDC9FD1C3A}</a:tableStyleId>
              </a:tblPr>
              <a:tblGrid>
                <a:gridCol w="2404012">
                  <a:extLst>
                    <a:ext uri="{9D8B030D-6E8A-4147-A177-3AD203B41FA5}">
                      <a16:colId xmlns:a16="http://schemas.microsoft.com/office/drawing/2014/main" val="20000"/>
                    </a:ext>
                  </a:extLst>
                </a:gridCol>
                <a:gridCol w="188276">
                  <a:extLst>
                    <a:ext uri="{9D8B030D-6E8A-4147-A177-3AD203B41FA5}">
                      <a16:colId xmlns:a16="http://schemas.microsoft.com/office/drawing/2014/main" val="20001"/>
                    </a:ext>
                  </a:extLst>
                </a:gridCol>
              </a:tblGrid>
              <a:tr h="285856">
                <a:tc>
                  <a:txBody>
                    <a:bodyPr/>
                    <a:lstStyle/>
                    <a:p>
                      <a:pPr algn="l" fontAlgn="ctr">
                        <a:spcAft>
                          <a:spcPts val="0"/>
                        </a:spcAft>
                      </a:pPr>
                      <a:r>
                        <a:rPr lang="zh-CN" sz="900" b="0" kern="0" dirty="0">
                          <a:solidFill>
                            <a:schemeClr val="tx1"/>
                          </a:solidFill>
                          <a:effectLst/>
                          <a:latin typeface="微软雅黑" panose="020B0503020204020204" pitchFamily="34" charset="-122"/>
                          <a:ea typeface="微软雅黑" panose="020B0503020204020204" pitchFamily="34" charset="-122"/>
                        </a:rPr>
                        <a:t>深圳市华星光电技术有限公司</a:t>
                      </a:r>
                      <a:endParaRPr lang="zh-CN" sz="9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tc>
                  <a:txBody>
                    <a:bodyPr/>
                    <a:lstStyle/>
                    <a:p>
                      <a:pPr algn="l" fontAlgn="ctr">
                        <a:spcAft>
                          <a:spcPts val="0"/>
                        </a:spcAft>
                      </a:pPr>
                      <a:r>
                        <a:rPr lang="en-US" sz="900" b="0" kern="0" dirty="0">
                          <a:solidFill>
                            <a:schemeClr val="accent3"/>
                          </a:solidFill>
                          <a:effectLst/>
                          <a:latin typeface="微软雅黑" panose="020B0503020204020204" pitchFamily="34" charset="-122"/>
                          <a:ea typeface="微软雅黑" panose="020B0503020204020204" pitchFamily="34" charset="-122"/>
                        </a:rPr>
                        <a:t>23</a:t>
                      </a:r>
                      <a:endParaRPr lang="zh-CN" sz="900" b="0" kern="100" dirty="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extLst>
                  <a:ext uri="{0D108BD9-81ED-4DB2-BD59-A6C34878D82A}">
                    <a16:rowId xmlns:a16="http://schemas.microsoft.com/office/drawing/2014/main" val="10000"/>
                  </a:ext>
                </a:extLst>
              </a:tr>
              <a:tr h="285867">
                <a:tc>
                  <a:txBody>
                    <a:bodyPr/>
                    <a:lstStyle/>
                    <a:p>
                      <a:pPr algn="l" fontAlgn="ctr">
                        <a:spcAft>
                          <a:spcPts val="0"/>
                        </a:spcAft>
                      </a:pPr>
                      <a:r>
                        <a:rPr lang="zh-CN" sz="900" b="0" kern="0" dirty="0">
                          <a:solidFill>
                            <a:schemeClr val="tx1"/>
                          </a:solidFill>
                          <a:effectLst/>
                          <a:latin typeface="微软雅黑" panose="020B0503020204020204" pitchFamily="34" charset="-122"/>
                          <a:ea typeface="微软雅黑" panose="020B0503020204020204" pitchFamily="34" charset="-122"/>
                        </a:rPr>
                        <a:t>上海电气集团股份有限公司</a:t>
                      </a:r>
                      <a:endParaRPr lang="zh-CN" sz="9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tc>
                  <a:txBody>
                    <a:bodyPr/>
                    <a:lstStyle/>
                    <a:p>
                      <a:pPr algn="l" fontAlgn="ctr">
                        <a:spcAft>
                          <a:spcPts val="0"/>
                        </a:spcAft>
                      </a:pPr>
                      <a:r>
                        <a:rPr lang="en-US" sz="900" b="0" kern="0" dirty="0">
                          <a:solidFill>
                            <a:schemeClr val="accent3"/>
                          </a:solidFill>
                          <a:effectLst/>
                          <a:latin typeface="微软雅黑" panose="020B0503020204020204" pitchFamily="34" charset="-122"/>
                          <a:ea typeface="微软雅黑" panose="020B0503020204020204" pitchFamily="34" charset="-122"/>
                        </a:rPr>
                        <a:t>22</a:t>
                      </a:r>
                      <a:endParaRPr lang="zh-CN" sz="900" b="0" kern="100" dirty="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extLst>
                  <a:ext uri="{0D108BD9-81ED-4DB2-BD59-A6C34878D82A}">
                    <a16:rowId xmlns:a16="http://schemas.microsoft.com/office/drawing/2014/main" val="10001"/>
                  </a:ext>
                </a:extLst>
              </a:tr>
              <a:tr h="285867">
                <a:tc>
                  <a:txBody>
                    <a:bodyPr/>
                    <a:lstStyle/>
                    <a:p>
                      <a:pPr algn="l" fontAlgn="ctr">
                        <a:spcAft>
                          <a:spcPts val="0"/>
                        </a:spcAft>
                      </a:pPr>
                      <a:r>
                        <a:rPr lang="zh-CN" sz="900" b="0" kern="0" dirty="0">
                          <a:solidFill>
                            <a:schemeClr val="tx1"/>
                          </a:solidFill>
                          <a:effectLst/>
                          <a:latin typeface="微软雅黑" panose="020B0503020204020204" pitchFamily="34" charset="-122"/>
                          <a:ea typeface="微软雅黑" panose="020B0503020204020204" pitchFamily="34" charset="-122"/>
                        </a:rPr>
                        <a:t>百度在线有限公司</a:t>
                      </a:r>
                      <a:endParaRPr lang="zh-CN" sz="9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tc>
                  <a:txBody>
                    <a:bodyPr/>
                    <a:lstStyle/>
                    <a:p>
                      <a:pPr algn="l" fontAlgn="ctr">
                        <a:spcAft>
                          <a:spcPts val="0"/>
                        </a:spcAft>
                      </a:pPr>
                      <a:r>
                        <a:rPr lang="en-US" sz="900" b="0" kern="0">
                          <a:solidFill>
                            <a:schemeClr val="accent3"/>
                          </a:solidFill>
                          <a:effectLst/>
                          <a:latin typeface="微软雅黑" panose="020B0503020204020204" pitchFamily="34" charset="-122"/>
                          <a:ea typeface="微软雅黑" panose="020B0503020204020204" pitchFamily="34" charset="-122"/>
                        </a:rPr>
                        <a:t>21</a:t>
                      </a:r>
                      <a:endParaRPr lang="zh-CN" sz="900" b="0" kern="10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extLst>
                  <a:ext uri="{0D108BD9-81ED-4DB2-BD59-A6C34878D82A}">
                    <a16:rowId xmlns:a16="http://schemas.microsoft.com/office/drawing/2014/main" val="10002"/>
                  </a:ext>
                </a:extLst>
              </a:tr>
              <a:tr h="285867">
                <a:tc>
                  <a:txBody>
                    <a:bodyPr/>
                    <a:lstStyle/>
                    <a:p>
                      <a:pPr algn="l" fontAlgn="ctr">
                        <a:spcAft>
                          <a:spcPts val="0"/>
                        </a:spcAft>
                      </a:pPr>
                      <a:r>
                        <a:rPr lang="zh-CN" sz="900" b="0" kern="0">
                          <a:solidFill>
                            <a:schemeClr val="tx1"/>
                          </a:solidFill>
                          <a:effectLst/>
                          <a:latin typeface="微软雅黑" panose="020B0503020204020204" pitchFamily="34" charset="-122"/>
                          <a:ea typeface="微软雅黑" panose="020B0503020204020204" pitchFamily="34" charset="-122"/>
                        </a:rPr>
                        <a:t>中国移动通信集团公司</a:t>
                      </a:r>
                      <a:endParaRPr lang="zh-CN" sz="9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tc>
                  <a:txBody>
                    <a:bodyPr/>
                    <a:lstStyle/>
                    <a:p>
                      <a:pPr algn="l" fontAlgn="ctr">
                        <a:spcAft>
                          <a:spcPts val="0"/>
                        </a:spcAft>
                      </a:pPr>
                      <a:r>
                        <a:rPr lang="en-US" sz="900" b="0" kern="0">
                          <a:solidFill>
                            <a:schemeClr val="accent3"/>
                          </a:solidFill>
                          <a:effectLst/>
                          <a:latin typeface="微软雅黑" panose="020B0503020204020204" pitchFamily="34" charset="-122"/>
                          <a:ea typeface="微软雅黑" panose="020B0503020204020204" pitchFamily="34" charset="-122"/>
                        </a:rPr>
                        <a:t>21</a:t>
                      </a:r>
                      <a:endParaRPr lang="zh-CN" sz="900" b="0" kern="10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extLst>
                  <a:ext uri="{0D108BD9-81ED-4DB2-BD59-A6C34878D82A}">
                    <a16:rowId xmlns:a16="http://schemas.microsoft.com/office/drawing/2014/main" val="10003"/>
                  </a:ext>
                </a:extLst>
              </a:tr>
              <a:tr h="285867">
                <a:tc>
                  <a:txBody>
                    <a:bodyPr/>
                    <a:lstStyle/>
                    <a:p>
                      <a:pPr algn="l" fontAlgn="ctr">
                        <a:spcAft>
                          <a:spcPts val="0"/>
                        </a:spcAft>
                      </a:pPr>
                      <a:r>
                        <a:rPr lang="zh-CN" sz="900" b="0" kern="0" dirty="0">
                          <a:solidFill>
                            <a:schemeClr val="tx1"/>
                          </a:solidFill>
                          <a:effectLst/>
                          <a:latin typeface="微软雅黑" panose="020B0503020204020204" pitchFamily="34" charset="-122"/>
                          <a:ea typeface="微软雅黑" panose="020B0503020204020204" pitchFamily="34" charset="-122"/>
                        </a:rPr>
                        <a:t>哈尔滨银行股份有限公司</a:t>
                      </a:r>
                      <a:endParaRPr lang="zh-CN" sz="9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tc>
                  <a:txBody>
                    <a:bodyPr/>
                    <a:lstStyle/>
                    <a:p>
                      <a:pPr algn="l" fontAlgn="ctr">
                        <a:spcAft>
                          <a:spcPts val="0"/>
                        </a:spcAft>
                      </a:pPr>
                      <a:r>
                        <a:rPr lang="en-US" sz="900" b="0" kern="0" dirty="0">
                          <a:solidFill>
                            <a:schemeClr val="accent3"/>
                          </a:solidFill>
                          <a:effectLst/>
                          <a:latin typeface="微软雅黑" panose="020B0503020204020204" pitchFamily="34" charset="-122"/>
                          <a:ea typeface="微软雅黑" panose="020B0503020204020204" pitchFamily="34" charset="-122"/>
                        </a:rPr>
                        <a:t>19</a:t>
                      </a:r>
                      <a:endParaRPr lang="zh-CN" sz="900" b="0" kern="100" dirty="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extLst>
                  <a:ext uri="{0D108BD9-81ED-4DB2-BD59-A6C34878D82A}">
                    <a16:rowId xmlns:a16="http://schemas.microsoft.com/office/drawing/2014/main" val="10004"/>
                  </a:ext>
                </a:extLst>
              </a:tr>
              <a:tr h="285867">
                <a:tc>
                  <a:txBody>
                    <a:bodyPr/>
                    <a:lstStyle/>
                    <a:p>
                      <a:pPr algn="l" fontAlgn="ctr">
                        <a:spcAft>
                          <a:spcPts val="0"/>
                        </a:spcAft>
                      </a:pPr>
                      <a:r>
                        <a:rPr lang="zh-CN" sz="900" b="0" kern="0" dirty="0">
                          <a:solidFill>
                            <a:schemeClr val="tx1"/>
                          </a:solidFill>
                          <a:effectLst/>
                          <a:latin typeface="微软雅黑" panose="020B0503020204020204" pitchFamily="34" charset="-122"/>
                          <a:ea typeface="微软雅黑" panose="020B0503020204020204" pitchFamily="34" charset="-122"/>
                        </a:rPr>
                        <a:t>中国银行</a:t>
                      </a:r>
                      <a:endParaRPr lang="zh-CN" sz="9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tc>
                  <a:txBody>
                    <a:bodyPr/>
                    <a:lstStyle/>
                    <a:p>
                      <a:pPr algn="l" fontAlgn="ctr">
                        <a:spcAft>
                          <a:spcPts val="0"/>
                        </a:spcAft>
                      </a:pPr>
                      <a:r>
                        <a:rPr lang="en-US" sz="900" b="0" kern="0" dirty="0">
                          <a:solidFill>
                            <a:schemeClr val="accent3"/>
                          </a:solidFill>
                          <a:effectLst/>
                          <a:latin typeface="微软雅黑" panose="020B0503020204020204" pitchFamily="34" charset="-122"/>
                          <a:ea typeface="微软雅黑" panose="020B0503020204020204" pitchFamily="34" charset="-122"/>
                        </a:rPr>
                        <a:t>19</a:t>
                      </a:r>
                      <a:endParaRPr lang="zh-CN" sz="900" b="0" kern="100" dirty="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extLst>
                  <a:ext uri="{0D108BD9-81ED-4DB2-BD59-A6C34878D82A}">
                    <a16:rowId xmlns:a16="http://schemas.microsoft.com/office/drawing/2014/main" val="10005"/>
                  </a:ext>
                </a:extLst>
              </a:tr>
              <a:tr h="285867">
                <a:tc>
                  <a:txBody>
                    <a:bodyPr/>
                    <a:lstStyle/>
                    <a:p>
                      <a:pPr algn="l" fontAlgn="ctr">
                        <a:spcAft>
                          <a:spcPts val="0"/>
                        </a:spcAft>
                      </a:pPr>
                      <a:r>
                        <a:rPr lang="zh-CN" sz="900" b="0" kern="0" dirty="0">
                          <a:solidFill>
                            <a:schemeClr val="tx1"/>
                          </a:solidFill>
                          <a:effectLst/>
                          <a:latin typeface="微软雅黑" panose="020B0503020204020204" pitchFamily="34" charset="-122"/>
                          <a:ea typeface="微软雅黑" panose="020B0503020204020204" pitchFamily="34" charset="-122"/>
                        </a:rPr>
                        <a:t>比亚迪股份有限公司</a:t>
                      </a:r>
                      <a:endParaRPr lang="zh-CN" sz="9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tc>
                  <a:txBody>
                    <a:bodyPr/>
                    <a:lstStyle/>
                    <a:p>
                      <a:pPr algn="l" fontAlgn="ctr">
                        <a:spcAft>
                          <a:spcPts val="0"/>
                        </a:spcAft>
                      </a:pPr>
                      <a:r>
                        <a:rPr lang="en-US" sz="900" b="0" kern="0" dirty="0">
                          <a:solidFill>
                            <a:schemeClr val="accent3"/>
                          </a:solidFill>
                          <a:effectLst/>
                          <a:latin typeface="微软雅黑" panose="020B0503020204020204" pitchFamily="34" charset="-122"/>
                          <a:ea typeface="微软雅黑" panose="020B0503020204020204" pitchFamily="34" charset="-122"/>
                        </a:rPr>
                        <a:t>18</a:t>
                      </a:r>
                      <a:endParaRPr lang="zh-CN" sz="900" b="0" kern="100" dirty="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extLst>
                  <a:ext uri="{0D108BD9-81ED-4DB2-BD59-A6C34878D82A}">
                    <a16:rowId xmlns:a16="http://schemas.microsoft.com/office/drawing/2014/main" val="10006"/>
                  </a:ext>
                </a:extLst>
              </a:tr>
              <a:tr h="285867">
                <a:tc>
                  <a:txBody>
                    <a:bodyPr/>
                    <a:lstStyle/>
                    <a:p>
                      <a:pPr algn="l" fontAlgn="ctr">
                        <a:spcAft>
                          <a:spcPts val="0"/>
                        </a:spcAft>
                      </a:pPr>
                      <a:r>
                        <a:rPr lang="zh-CN" sz="900" b="0" kern="0">
                          <a:solidFill>
                            <a:schemeClr val="tx1"/>
                          </a:solidFill>
                          <a:effectLst/>
                          <a:latin typeface="微软雅黑" panose="020B0503020204020204" pitchFamily="34" charset="-122"/>
                          <a:ea typeface="微软雅黑" panose="020B0503020204020204" pitchFamily="34" charset="-122"/>
                        </a:rPr>
                        <a:t>哈尔滨工业大学软件工程股份有限公司</a:t>
                      </a:r>
                      <a:endParaRPr lang="zh-CN" sz="900" b="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tc>
                  <a:txBody>
                    <a:bodyPr/>
                    <a:lstStyle/>
                    <a:p>
                      <a:pPr algn="l" fontAlgn="ctr">
                        <a:spcAft>
                          <a:spcPts val="0"/>
                        </a:spcAft>
                      </a:pPr>
                      <a:r>
                        <a:rPr lang="en-US" sz="900" b="0" kern="0">
                          <a:solidFill>
                            <a:schemeClr val="accent3"/>
                          </a:solidFill>
                          <a:effectLst/>
                          <a:latin typeface="微软雅黑" panose="020B0503020204020204" pitchFamily="34" charset="-122"/>
                          <a:ea typeface="微软雅黑" panose="020B0503020204020204" pitchFamily="34" charset="-122"/>
                        </a:rPr>
                        <a:t>18</a:t>
                      </a:r>
                      <a:endParaRPr lang="zh-CN" sz="900" b="0" kern="10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extLst>
                  <a:ext uri="{0D108BD9-81ED-4DB2-BD59-A6C34878D82A}">
                    <a16:rowId xmlns:a16="http://schemas.microsoft.com/office/drawing/2014/main" val="10007"/>
                  </a:ext>
                </a:extLst>
              </a:tr>
              <a:tr h="285867">
                <a:tc>
                  <a:txBody>
                    <a:bodyPr/>
                    <a:lstStyle/>
                    <a:p>
                      <a:pPr algn="l" fontAlgn="ctr">
                        <a:spcAft>
                          <a:spcPts val="0"/>
                        </a:spcAft>
                      </a:pPr>
                      <a:r>
                        <a:rPr lang="zh-CN" sz="900" b="0" kern="0" dirty="0">
                          <a:solidFill>
                            <a:schemeClr val="tx1"/>
                          </a:solidFill>
                          <a:effectLst/>
                          <a:latin typeface="微软雅黑" panose="020B0503020204020204" pitchFamily="34" charset="-122"/>
                          <a:ea typeface="微软雅黑" panose="020B0503020204020204" pitchFamily="34" charset="-122"/>
                        </a:rPr>
                        <a:t>融创中国控股有限公司</a:t>
                      </a:r>
                      <a:endParaRPr lang="zh-CN" sz="9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tc>
                  <a:txBody>
                    <a:bodyPr/>
                    <a:lstStyle/>
                    <a:p>
                      <a:pPr algn="l" fontAlgn="ctr">
                        <a:spcAft>
                          <a:spcPts val="0"/>
                        </a:spcAft>
                      </a:pPr>
                      <a:r>
                        <a:rPr lang="en-US" sz="900" b="0" kern="0">
                          <a:solidFill>
                            <a:schemeClr val="accent3"/>
                          </a:solidFill>
                          <a:effectLst/>
                          <a:latin typeface="微软雅黑" panose="020B0503020204020204" pitchFamily="34" charset="-122"/>
                          <a:ea typeface="微软雅黑" panose="020B0503020204020204" pitchFamily="34" charset="-122"/>
                        </a:rPr>
                        <a:t>18</a:t>
                      </a:r>
                      <a:endParaRPr lang="zh-CN" sz="900" b="0" kern="10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extLst>
                  <a:ext uri="{0D108BD9-81ED-4DB2-BD59-A6C34878D82A}">
                    <a16:rowId xmlns:a16="http://schemas.microsoft.com/office/drawing/2014/main" val="10008"/>
                  </a:ext>
                </a:extLst>
              </a:tr>
              <a:tr h="285867">
                <a:tc>
                  <a:txBody>
                    <a:bodyPr/>
                    <a:lstStyle/>
                    <a:p>
                      <a:pPr algn="l" fontAlgn="ctr">
                        <a:spcAft>
                          <a:spcPts val="0"/>
                        </a:spcAft>
                      </a:pPr>
                      <a:r>
                        <a:rPr lang="zh-CN" sz="900" b="0" kern="0" dirty="0">
                          <a:solidFill>
                            <a:schemeClr val="tx1"/>
                          </a:solidFill>
                          <a:effectLst/>
                          <a:latin typeface="微软雅黑" panose="020B0503020204020204" pitchFamily="34" charset="-122"/>
                          <a:ea typeface="微软雅黑" panose="020B0503020204020204" pitchFamily="34" charset="-122"/>
                        </a:rPr>
                        <a:t>中国广核电力股份有限公司</a:t>
                      </a:r>
                      <a:endParaRPr lang="zh-CN" sz="9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tc>
                  <a:txBody>
                    <a:bodyPr/>
                    <a:lstStyle/>
                    <a:p>
                      <a:pPr algn="l" fontAlgn="ctr">
                        <a:spcAft>
                          <a:spcPts val="0"/>
                        </a:spcAft>
                      </a:pPr>
                      <a:r>
                        <a:rPr lang="en-US" sz="900" b="0" kern="0">
                          <a:solidFill>
                            <a:schemeClr val="accent3"/>
                          </a:solidFill>
                          <a:effectLst/>
                          <a:latin typeface="微软雅黑" panose="020B0503020204020204" pitchFamily="34" charset="-122"/>
                          <a:ea typeface="微软雅黑" panose="020B0503020204020204" pitchFamily="34" charset="-122"/>
                        </a:rPr>
                        <a:t>17</a:t>
                      </a:r>
                      <a:endParaRPr lang="zh-CN" sz="900" b="0" kern="10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extLst>
                  <a:ext uri="{0D108BD9-81ED-4DB2-BD59-A6C34878D82A}">
                    <a16:rowId xmlns:a16="http://schemas.microsoft.com/office/drawing/2014/main" val="10009"/>
                  </a:ext>
                </a:extLst>
              </a:tr>
              <a:tr h="285867">
                <a:tc>
                  <a:txBody>
                    <a:bodyPr/>
                    <a:lstStyle/>
                    <a:p>
                      <a:pPr algn="l" fontAlgn="ctr">
                        <a:spcAft>
                          <a:spcPts val="0"/>
                        </a:spcAft>
                      </a:pPr>
                      <a:r>
                        <a:rPr lang="zh-CN" sz="900" b="0" kern="0" dirty="0">
                          <a:solidFill>
                            <a:schemeClr val="tx1"/>
                          </a:solidFill>
                          <a:effectLst/>
                          <a:latin typeface="微软雅黑" panose="020B0503020204020204" pitchFamily="34" charset="-122"/>
                          <a:ea typeface="微软雅黑" panose="020B0503020204020204" pitchFamily="34" charset="-122"/>
                        </a:rPr>
                        <a:t>中国能源建设集团有限公司</a:t>
                      </a:r>
                      <a:endParaRPr lang="zh-CN" sz="9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tc>
                  <a:txBody>
                    <a:bodyPr/>
                    <a:lstStyle/>
                    <a:p>
                      <a:pPr algn="l" fontAlgn="ctr">
                        <a:spcAft>
                          <a:spcPts val="0"/>
                        </a:spcAft>
                      </a:pPr>
                      <a:r>
                        <a:rPr lang="en-US" sz="900" b="0" kern="0">
                          <a:solidFill>
                            <a:schemeClr val="accent3"/>
                          </a:solidFill>
                          <a:effectLst/>
                          <a:latin typeface="微软雅黑" panose="020B0503020204020204" pitchFamily="34" charset="-122"/>
                          <a:ea typeface="微软雅黑" panose="020B0503020204020204" pitchFamily="34" charset="-122"/>
                        </a:rPr>
                        <a:t>17</a:t>
                      </a:r>
                      <a:endParaRPr lang="zh-CN" sz="900" b="0" kern="10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extLst>
                  <a:ext uri="{0D108BD9-81ED-4DB2-BD59-A6C34878D82A}">
                    <a16:rowId xmlns:a16="http://schemas.microsoft.com/office/drawing/2014/main" val="10010"/>
                  </a:ext>
                </a:extLst>
              </a:tr>
              <a:tr h="285867">
                <a:tc>
                  <a:txBody>
                    <a:bodyPr/>
                    <a:lstStyle/>
                    <a:p>
                      <a:pPr algn="l" fontAlgn="ctr">
                        <a:spcAft>
                          <a:spcPts val="0"/>
                        </a:spcAft>
                      </a:pPr>
                      <a:r>
                        <a:rPr lang="zh-CN" sz="900" b="0" kern="0" dirty="0">
                          <a:solidFill>
                            <a:schemeClr val="tx1"/>
                          </a:solidFill>
                          <a:effectLst/>
                          <a:latin typeface="微软雅黑" panose="020B0503020204020204" pitchFamily="34" charset="-122"/>
                          <a:ea typeface="微软雅黑" panose="020B0503020204020204" pitchFamily="34" charset="-122"/>
                        </a:rPr>
                        <a:t>中国大唐集团公司</a:t>
                      </a:r>
                      <a:endParaRPr lang="zh-CN" sz="9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tc>
                  <a:txBody>
                    <a:bodyPr/>
                    <a:lstStyle/>
                    <a:p>
                      <a:pPr algn="l" fontAlgn="ctr">
                        <a:spcAft>
                          <a:spcPts val="0"/>
                        </a:spcAft>
                      </a:pPr>
                      <a:r>
                        <a:rPr lang="en-US" sz="900" b="0" kern="0" dirty="0">
                          <a:solidFill>
                            <a:schemeClr val="accent3"/>
                          </a:solidFill>
                          <a:effectLst/>
                          <a:latin typeface="微软雅黑" panose="020B0503020204020204" pitchFamily="34" charset="-122"/>
                          <a:ea typeface="微软雅黑" panose="020B0503020204020204" pitchFamily="34" charset="-122"/>
                        </a:rPr>
                        <a:t>15</a:t>
                      </a:r>
                      <a:endParaRPr lang="zh-CN" sz="900" b="0" kern="100" dirty="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extLst>
                  <a:ext uri="{0D108BD9-81ED-4DB2-BD59-A6C34878D82A}">
                    <a16:rowId xmlns:a16="http://schemas.microsoft.com/office/drawing/2014/main" val="10011"/>
                  </a:ext>
                </a:extLst>
              </a:tr>
              <a:tr h="285867">
                <a:tc>
                  <a:txBody>
                    <a:bodyPr/>
                    <a:lstStyle/>
                    <a:p>
                      <a:pPr algn="l" fontAlgn="ctr">
                        <a:spcAft>
                          <a:spcPts val="0"/>
                        </a:spcAft>
                      </a:pPr>
                      <a:r>
                        <a:rPr lang="zh-CN" sz="900" b="0" kern="0" dirty="0">
                          <a:solidFill>
                            <a:schemeClr val="tx1"/>
                          </a:solidFill>
                          <a:effectLst/>
                          <a:latin typeface="微软雅黑" panose="020B0503020204020204" pitchFamily="34" charset="-122"/>
                          <a:ea typeface="微软雅黑" panose="020B0503020204020204" pitchFamily="34" charset="-122"/>
                        </a:rPr>
                        <a:t>中国海外集团有限公司</a:t>
                      </a:r>
                      <a:endParaRPr lang="zh-CN" sz="9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tc>
                  <a:txBody>
                    <a:bodyPr/>
                    <a:lstStyle/>
                    <a:p>
                      <a:pPr algn="l" fontAlgn="ctr">
                        <a:spcAft>
                          <a:spcPts val="0"/>
                        </a:spcAft>
                      </a:pPr>
                      <a:r>
                        <a:rPr lang="en-US" sz="900" b="0" kern="0">
                          <a:solidFill>
                            <a:schemeClr val="accent3"/>
                          </a:solidFill>
                          <a:effectLst/>
                          <a:latin typeface="微软雅黑" panose="020B0503020204020204" pitchFamily="34" charset="-122"/>
                          <a:ea typeface="微软雅黑" panose="020B0503020204020204" pitchFamily="34" charset="-122"/>
                        </a:rPr>
                        <a:t>15</a:t>
                      </a:r>
                      <a:endParaRPr lang="zh-CN" sz="900" b="0" kern="10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extLst>
                  <a:ext uri="{0D108BD9-81ED-4DB2-BD59-A6C34878D82A}">
                    <a16:rowId xmlns:a16="http://schemas.microsoft.com/office/drawing/2014/main" val="10012"/>
                  </a:ext>
                </a:extLst>
              </a:tr>
              <a:tr h="316186">
                <a:tc>
                  <a:txBody>
                    <a:bodyPr/>
                    <a:lstStyle/>
                    <a:p>
                      <a:pPr algn="l" fontAlgn="ctr">
                        <a:spcAft>
                          <a:spcPts val="0"/>
                        </a:spcAft>
                      </a:pPr>
                      <a:r>
                        <a:rPr lang="zh-CN" sz="900" b="0" kern="0" dirty="0">
                          <a:solidFill>
                            <a:schemeClr val="tx1"/>
                          </a:solidFill>
                          <a:effectLst/>
                          <a:latin typeface="微软雅黑" panose="020B0503020204020204" pitchFamily="34" charset="-122"/>
                          <a:ea typeface="微软雅黑" panose="020B0503020204020204" pitchFamily="34" charset="-122"/>
                        </a:rPr>
                        <a:t>中国石油天然气集团公司</a:t>
                      </a:r>
                      <a:endParaRPr lang="zh-CN" sz="9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tc>
                  <a:txBody>
                    <a:bodyPr/>
                    <a:lstStyle/>
                    <a:p>
                      <a:pPr algn="l" fontAlgn="ctr">
                        <a:spcAft>
                          <a:spcPts val="0"/>
                        </a:spcAft>
                      </a:pPr>
                      <a:r>
                        <a:rPr lang="en-US" sz="900" b="0" kern="0" dirty="0">
                          <a:solidFill>
                            <a:schemeClr val="accent3"/>
                          </a:solidFill>
                          <a:effectLst/>
                          <a:latin typeface="微软雅黑" panose="020B0503020204020204" pitchFamily="34" charset="-122"/>
                          <a:ea typeface="微软雅黑" panose="020B0503020204020204" pitchFamily="34" charset="-122"/>
                        </a:rPr>
                        <a:t>15</a:t>
                      </a:r>
                      <a:endParaRPr lang="zh-CN" sz="900" b="0" kern="100" dirty="0">
                        <a:solidFill>
                          <a:schemeClr val="accent3"/>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867" marR="4867" marT="4867" marB="4867" anchor="ctr">
                    <a:noFill/>
                  </a:tcPr>
                </a:tc>
                <a:extLst>
                  <a:ext uri="{0D108BD9-81ED-4DB2-BD59-A6C34878D82A}">
                    <a16:rowId xmlns:a16="http://schemas.microsoft.com/office/drawing/2014/main" val="10013"/>
                  </a:ext>
                </a:extLst>
              </a:tr>
            </a:tbl>
          </a:graphicData>
        </a:graphic>
      </p:graphicFrame>
      <p:graphicFrame>
        <p:nvGraphicFramePr>
          <p:cNvPr id="9" name="表格 8"/>
          <p:cNvGraphicFramePr>
            <a:graphicFrameLocks noGrp="1"/>
          </p:cNvGraphicFramePr>
          <p:nvPr/>
        </p:nvGraphicFramePr>
        <p:xfrm>
          <a:off x="7221464" y="3832349"/>
          <a:ext cx="2058070" cy="2664298"/>
        </p:xfrm>
        <a:graphic>
          <a:graphicData uri="http://schemas.openxmlformats.org/drawingml/2006/table">
            <a:tbl>
              <a:tblPr firstRow="1" firstCol="1" bandRow="1">
                <a:tableStyleId>{5C22544A-7EE6-4342-B048-85BDC9FD1C3A}</a:tableStyleId>
              </a:tblPr>
              <a:tblGrid>
                <a:gridCol w="364148">
                  <a:extLst>
                    <a:ext uri="{9D8B030D-6E8A-4147-A177-3AD203B41FA5}">
                      <a16:colId xmlns:a16="http://schemas.microsoft.com/office/drawing/2014/main" val="20000"/>
                    </a:ext>
                  </a:extLst>
                </a:gridCol>
                <a:gridCol w="1693922">
                  <a:extLst>
                    <a:ext uri="{9D8B030D-6E8A-4147-A177-3AD203B41FA5}">
                      <a16:colId xmlns:a16="http://schemas.microsoft.com/office/drawing/2014/main" val="20001"/>
                    </a:ext>
                  </a:extLst>
                </a:gridCol>
              </a:tblGrid>
              <a:tr h="204946">
                <a:tc>
                  <a:txBody>
                    <a:bodyPr/>
                    <a:lstStyle/>
                    <a:p>
                      <a:pPr algn="l" rtl="0" fontAlgn="ctr"/>
                      <a:r>
                        <a:rPr lang="en-US" altLang="zh-CN" sz="800" b="0" i="0" u="none" strike="noStrike" dirty="0">
                          <a:solidFill>
                            <a:srgbClr val="0BD0D9"/>
                          </a:solidFill>
                          <a:effectLst/>
                          <a:latin typeface="微软雅黑" panose="020B0503020204020204" pitchFamily="34" charset="-122"/>
                          <a:ea typeface="微软雅黑" panose="020B0503020204020204" pitchFamily="34" charset="-122"/>
                        </a:rPr>
                        <a:t>14</a:t>
                      </a:r>
                    </a:p>
                  </a:txBody>
                  <a:tcPr marL="9525" marR="9525" marT="9525" marB="0" anchor="ctr">
                    <a:noFill/>
                  </a:tcPr>
                </a:tc>
                <a:tc>
                  <a:txBody>
                    <a:bodyPr/>
                    <a:lstStyle/>
                    <a:p>
                      <a:pPr algn="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东软集团股份有限公司</a:t>
                      </a:r>
                    </a:p>
                  </a:txBody>
                  <a:tcPr marL="9525" marR="9525" marT="9525" marB="0" anchor="ctr">
                    <a:noFill/>
                  </a:tcPr>
                </a:tc>
                <a:extLst>
                  <a:ext uri="{0D108BD9-81ED-4DB2-BD59-A6C34878D82A}">
                    <a16:rowId xmlns:a16="http://schemas.microsoft.com/office/drawing/2014/main" val="10000"/>
                  </a:ext>
                </a:extLst>
              </a:tr>
              <a:tr h="204946">
                <a:tc>
                  <a:txBody>
                    <a:bodyPr/>
                    <a:lstStyle/>
                    <a:p>
                      <a:pPr algn="l" rtl="0" fontAlgn="ctr"/>
                      <a:r>
                        <a:rPr lang="en-US" altLang="zh-CN" sz="800" b="0" i="0" u="none" strike="noStrike">
                          <a:solidFill>
                            <a:srgbClr val="0BD0D9"/>
                          </a:solidFill>
                          <a:effectLst/>
                          <a:latin typeface="微软雅黑" panose="020B0503020204020204" pitchFamily="34" charset="-122"/>
                          <a:ea typeface="微软雅黑" panose="020B0503020204020204" pitchFamily="34" charset="-122"/>
                        </a:rPr>
                        <a:t>14</a:t>
                      </a:r>
                    </a:p>
                  </a:txBody>
                  <a:tcPr marL="9525" marR="9525" marT="9525" marB="0" anchor="ctr">
                    <a:noFill/>
                  </a:tcPr>
                </a:tc>
                <a:tc>
                  <a:txBody>
                    <a:bodyPr/>
                    <a:lstStyle/>
                    <a:p>
                      <a:pPr algn="r" rtl="0"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美的集团股份有限公司</a:t>
                      </a:r>
                    </a:p>
                  </a:txBody>
                  <a:tcPr marL="9525" marR="9525" marT="9525" marB="0" anchor="ctr">
                    <a:noFill/>
                  </a:tcPr>
                </a:tc>
                <a:extLst>
                  <a:ext uri="{0D108BD9-81ED-4DB2-BD59-A6C34878D82A}">
                    <a16:rowId xmlns:a16="http://schemas.microsoft.com/office/drawing/2014/main" val="10001"/>
                  </a:ext>
                </a:extLst>
              </a:tr>
              <a:tr h="204946">
                <a:tc>
                  <a:txBody>
                    <a:bodyPr/>
                    <a:lstStyle/>
                    <a:p>
                      <a:pPr algn="l" rtl="0" fontAlgn="ctr"/>
                      <a:r>
                        <a:rPr lang="en-US" altLang="zh-CN" sz="800" b="0" i="0" u="none" strike="noStrike">
                          <a:solidFill>
                            <a:srgbClr val="0BD0D9"/>
                          </a:solidFill>
                          <a:effectLst/>
                          <a:latin typeface="微软雅黑" panose="020B0503020204020204" pitchFamily="34" charset="-122"/>
                          <a:ea typeface="微软雅黑" panose="020B0503020204020204" pitchFamily="34" charset="-122"/>
                        </a:rPr>
                        <a:t>14</a:t>
                      </a:r>
                    </a:p>
                  </a:txBody>
                  <a:tcPr marL="9525" marR="9525" marT="9525" marB="0" anchor="ctr">
                    <a:noFill/>
                  </a:tcPr>
                </a:tc>
                <a:tc>
                  <a:txBody>
                    <a:bodyPr/>
                    <a:lstStyle/>
                    <a:p>
                      <a:pPr algn="r" rtl="0"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中国建设银行</a:t>
                      </a:r>
                    </a:p>
                  </a:txBody>
                  <a:tcPr marL="9525" marR="9525" marT="9525" marB="0" anchor="ctr">
                    <a:noFill/>
                  </a:tcPr>
                </a:tc>
                <a:extLst>
                  <a:ext uri="{0D108BD9-81ED-4DB2-BD59-A6C34878D82A}">
                    <a16:rowId xmlns:a16="http://schemas.microsoft.com/office/drawing/2014/main" val="10002"/>
                  </a:ext>
                </a:extLst>
              </a:tr>
              <a:tr h="204946">
                <a:tc>
                  <a:txBody>
                    <a:bodyPr/>
                    <a:lstStyle/>
                    <a:p>
                      <a:pPr algn="l" rtl="0" fontAlgn="ctr"/>
                      <a:r>
                        <a:rPr lang="en-US" altLang="zh-CN" sz="800" b="0" i="0" u="none" strike="noStrike">
                          <a:solidFill>
                            <a:srgbClr val="0BD0D9"/>
                          </a:solidFill>
                          <a:effectLst/>
                          <a:latin typeface="微软雅黑" panose="020B0503020204020204" pitchFamily="34" charset="-122"/>
                          <a:ea typeface="微软雅黑" panose="020B0503020204020204" pitchFamily="34" charset="-122"/>
                        </a:rPr>
                        <a:t>14</a:t>
                      </a:r>
                    </a:p>
                  </a:txBody>
                  <a:tcPr marL="9525" marR="9525" marT="9525" marB="0" anchor="ctr">
                    <a:noFill/>
                  </a:tcPr>
                </a:tc>
                <a:tc>
                  <a:txBody>
                    <a:bodyPr/>
                    <a:lstStyle/>
                    <a:p>
                      <a:pPr algn="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中国银联</a:t>
                      </a:r>
                    </a:p>
                  </a:txBody>
                  <a:tcPr marL="9525" marR="9525" marT="9525" marB="0" anchor="ctr">
                    <a:noFill/>
                  </a:tcPr>
                </a:tc>
                <a:extLst>
                  <a:ext uri="{0D108BD9-81ED-4DB2-BD59-A6C34878D82A}">
                    <a16:rowId xmlns:a16="http://schemas.microsoft.com/office/drawing/2014/main" val="10003"/>
                  </a:ext>
                </a:extLst>
              </a:tr>
              <a:tr h="204946">
                <a:tc>
                  <a:txBody>
                    <a:bodyPr/>
                    <a:lstStyle/>
                    <a:p>
                      <a:pPr algn="l" rtl="0" fontAlgn="ctr"/>
                      <a:r>
                        <a:rPr lang="en-US" altLang="zh-CN" sz="800" b="0" i="0" u="none" strike="noStrike">
                          <a:solidFill>
                            <a:srgbClr val="0BD0D9"/>
                          </a:solidFill>
                          <a:effectLst/>
                          <a:latin typeface="微软雅黑" panose="020B0503020204020204" pitchFamily="34" charset="-122"/>
                          <a:ea typeface="微软雅黑" panose="020B0503020204020204" pitchFamily="34" charset="-122"/>
                        </a:rPr>
                        <a:t>13</a:t>
                      </a:r>
                    </a:p>
                  </a:txBody>
                  <a:tcPr marL="9525" marR="9525" marT="9525" marB="0" anchor="ctr">
                    <a:noFill/>
                  </a:tcPr>
                </a:tc>
                <a:tc>
                  <a:txBody>
                    <a:bodyPr/>
                    <a:lstStyle/>
                    <a:p>
                      <a:pPr algn="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北京金山安全软件有限公司</a:t>
                      </a:r>
                    </a:p>
                  </a:txBody>
                  <a:tcPr marL="9525" marR="9525" marT="9525" marB="0" anchor="ctr">
                    <a:noFill/>
                  </a:tcPr>
                </a:tc>
                <a:extLst>
                  <a:ext uri="{0D108BD9-81ED-4DB2-BD59-A6C34878D82A}">
                    <a16:rowId xmlns:a16="http://schemas.microsoft.com/office/drawing/2014/main" val="10004"/>
                  </a:ext>
                </a:extLst>
              </a:tr>
              <a:tr h="204946">
                <a:tc>
                  <a:txBody>
                    <a:bodyPr/>
                    <a:lstStyle/>
                    <a:p>
                      <a:pPr algn="l" rtl="0" fontAlgn="ctr"/>
                      <a:r>
                        <a:rPr lang="en-US" altLang="zh-CN" sz="800" b="0" i="0" u="none" strike="noStrike">
                          <a:solidFill>
                            <a:srgbClr val="0BD0D9"/>
                          </a:solidFill>
                          <a:effectLst/>
                          <a:latin typeface="微软雅黑" panose="020B0503020204020204" pitchFamily="34" charset="-122"/>
                          <a:ea typeface="微软雅黑" panose="020B0503020204020204" pitchFamily="34" charset="-122"/>
                        </a:rPr>
                        <a:t>13</a:t>
                      </a:r>
                    </a:p>
                  </a:txBody>
                  <a:tcPr marL="9525" marR="9525" marT="9525" marB="0" anchor="ctr">
                    <a:noFill/>
                  </a:tcPr>
                </a:tc>
                <a:tc>
                  <a:txBody>
                    <a:bodyPr/>
                    <a:lstStyle/>
                    <a:p>
                      <a:pPr algn="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福建（泉州）哈工大工程技术研究院</a:t>
                      </a:r>
                    </a:p>
                  </a:txBody>
                  <a:tcPr marL="9525" marR="9525" marT="9525" marB="0" anchor="ctr">
                    <a:noFill/>
                  </a:tcPr>
                </a:tc>
                <a:extLst>
                  <a:ext uri="{0D108BD9-81ED-4DB2-BD59-A6C34878D82A}">
                    <a16:rowId xmlns:a16="http://schemas.microsoft.com/office/drawing/2014/main" val="10005"/>
                  </a:ext>
                </a:extLst>
              </a:tr>
              <a:tr h="204946">
                <a:tc>
                  <a:txBody>
                    <a:bodyPr/>
                    <a:lstStyle/>
                    <a:p>
                      <a:pPr algn="l" rtl="0" fontAlgn="ctr"/>
                      <a:r>
                        <a:rPr lang="en-US" altLang="zh-CN" sz="800" b="0" i="0" u="none" strike="noStrike">
                          <a:solidFill>
                            <a:srgbClr val="0BD0D9"/>
                          </a:solidFill>
                          <a:effectLst/>
                          <a:latin typeface="微软雅黑" panose="020B0503020204020204" pitchFamily="34" charset="-122"/>
                          <a:ea typeface="微软雅黑" panose="020B0503020204020204" pitchFamily="34" charset="-122"/>
                        </a:rPr>
                        <a:t>13</a:t>
                      </a:r>
                    </a:p>
                  </a:txBody>
                  <a:tcPr marL="9525" marR="9525" marT="9525" marB="0" anchor="ctr">
                    <a:noFill/>
                  </a:tcPr>
                </a:tc>
                <a:tc>
                  <a:txBody>
                    <a:bodyPr/>
                    <a:lstStyle/>
                    <a:p>
                      <a:pPr algn="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青岛海尔股份有限公司</a:t>
                      </a:r>
                    </a:p>
                  </a:txBody>
                  <a:tcPr marL="9525" marR="9525" marT="9525" marB="0" anchor="ctr">
                    <a:noFill/>
                  </a:tcPr>
                </a:tc>
                <a:extLst>
                  <a:ext uri="{0D108BD9-81ED-4DB2-BD59-A6C34878D82A}">
                    <a16:rowId xmlns:a16="http://schemas.microsoft.com/office/drawing/2014/main" val="10006"/>
                  </a:ext>
                </a:extLst>
              </a:tr>
              <a:tr h="204946">
                <a:tc>
                  <a:txBody>
                    <a:bodyPr/>
                    <a:lstStyle/>
                    <a:p>
                      <a:pPr algn="l" rtl="0" fontAlgn="ctr"/>
                      <a:r>
                        <a:rPr lang="en-US" altLang="zh-CN" sz="800" b="0" i="0" u="none" strike="noStrike">
                          <a:solidFill>
                            <a:srgbClr val="0BD0D9"/>
                          </a:solidFill>
                          <a:effectLst/>
                          <a:latin typeface="微软雅黑" panose="020B0503020204020204" pitchFamily="34" charset="-122"/>
                          <a:ea typeface="微软雅黑" panose="020B0503020204020204" pitchFamily="34" charset="-122"/>
                        </a:rPr>
                        <a:t>13</a:t>
                      </a:r>
                    </a:p>
                  </a:txBody>
                  <a:tcPr marL="9525" marR="9525" marT="9525" marB="0" anchor="ctr">
                    <a:noFill/>
                  </a:tcPr>
                </a:tc>
                <a:tc>
                  <a:txBody>
                    <a:bodyPr/>
                    <a:lstStyle/>
                    <a:p>
                      <a:pPr algn="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远景能源（江苏）有限公司</a:t>
                      </a:r>
                    </a:p>
                  </a:txBody>
                  <a:tcPr marL="9525" marR="9525" marT="9525" marB="0" anchor="ctr">
                    <a:noFill/>
                  </a:tcPr>
                </a:tc>
                <a:extLst>
                  <a:ext uri="{0D108BD9-81ED-4DB2-BD59-A6C34878D82A}">
                    <a16:rowId xmlns:a16="http://schemas.microsoft.com/office/drawing/2014/main" val="10007"/>
                  </a:ext>
                </a:extLst>
              </a:tr>
              <a:tr h="204946">
                <a:tc>
                  <a:txBody>
                    <a:bodyPr/>
                    <a:lstStyle/>
                    <a:p>
                      <a:pPr algn="l" rtl="0" fontAlgn="ctr"/>
                      <a:r>
                        <a:rPr lang="en-US" altLang="zh-CN" sz="800" b="0" i="0" u="none" strike="noStrike">
                          <a:solidFill>
                            <a:srgbClr val="0BD0D9"/>
                          </a:solidFill>
                          <a:effectLst/>
                          <a:latin typeface="微软雅黑" panose="020B0503020204020204" pitchFamily="34" charset="-122"/>
                          <a:ea typeface="微软雅黑" panose="020B0503020204020204" pitchFamily="34" charset="-122"/>
                        </a:rPr>
                        <a:t>13</a:t>
                      </a:r>
                    </a:p>
                  </a:txBody>
                  <a:tcPr marL="9525" marR="9525" marT="9525" marB="0" anchor="ctr">
                    <a:noFill/>
                  </a:tcPr>
                </a:tc>
                <a:tc>
                  <a:txBody>
                    <a:bodyPr/>
                    <a:lstStyle/>
                    <a:p>
                      <a:pPr algn="r" rtl="0"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中国工商银行</a:t>
                      </a:r>
                    </a:p>
                  </a:txBody>
                  <a:tcPr marL="9525" marR="9525" marT="9525" marB="0" anchor="ctr">
                    <a:noFill/>
                  </a:tcPr>
                </a:tc>
                <a:extLst>
                  <a:ext uri="{0D108BD9-81ED-4DB2-BD59-A6C34878D82A}">
                    <a16:rowId xmlns:a16="http://schemas.microsoft.com/office/drawing/2014/main" val="10008"/>
                  </a:ext>
                </a:extLst>
              </a:tr>
              <a:tr h="204946">
                <a:tc>
                  <a:txBody>
                    <a:bodyPr/>
                    <a:lstStyle/>
                    <a:p>
                      <a:pPr algn="l" rtl="0" fontAlgn="ctr"/>
                      <a:r>
                        <a:rPr lang="en-US" altLang="zh-CN" sz="800" b="0" i="0" u="none" strike="noStrike">
                          <a:solidFill>
                            <a:srgbClr val="0BD0D9"/>
                          </a:solidFill>
                          <a:effectLst/>
                          <a:latin typeface="微软雅黑" panose="020B0503020204020204" pitchFamily="34" charset="-122"/>
                          <a:ea typeface="微软雅黑" panose="020B0503020204020204" pitchFamily="34" charset="-122"/>
                        </a:rPr>
                        <a:t>12</a:t>
                      </a:r>
                    </a:p>
                  </a:txBody>
                  <a:tcPr marL="9525" marR="9525" marT="9525" marB="0" anchor="ctr">
                    <a:noFill/>
                  </a:tcPr>
                </a:tc>
                <a:tc>
                  <a:txBody>
                    <a:bodyPr/>
                    <a:lstStyle/>
                    <a:p>
                      <a:pPr algn="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北京三快在线科技有限公司</a:t>
                      </a:r>
                    </a:p>
                  </a:txBody>
                  <a:tcPr marL="9525" marR="9525" marT="9525" marB="0" anchor="ctr">
                    <a:noFill/>
                  </a:tcPr>
                </a:tc>
                <a:extLst>
                  <a:ext uri="{0D108BD9-81ED-4DB2-BD59-A6C34878D82A}">
                    <a16:rowId xmlns:a16="http://schemas.microsoft.com/office/drawing/2014/main" val="10009"/>
                  </a:ext>
                </a:extLst>
              </a:tr>
              <a:tr h="204946">
                <a:tc>
                  <a:txBody>
                    <a:bodyPr/>
                    <a:lstStyle/>
                    <a:p>
                      <a:pPr algn="l" rtl="0" fontAlgn="ctr"/>
                      <a:r>
                        <a:rPr lang="en-US" altLang="zh-CN" sz="800" b="0" i="0" u="none" strike="noStrike">
                          <a:solidFill>
                            <a:srgbClr val="0BD0D9"/>
                          </a:solidFill>
                          <a:effectLst/>
                          <a:latin typeface="微软雅黑" panose="020B0503020204020204" pitchFamily="34" charset="-122"/>
                          <a:ea typeface="微软雅黑" panose="020B0503020204020204" pitchFamily="34" charset="-122"/>
                        </a:rPr>
                        <a:t>12</a:t>
                      </a:r>
                    </a:p>
                  </a:txBody>
                  <a:tcPr marL="9525" marR="9525" marT="9525" marB="0" anchor="ctr">
                    <a:noFill/>
                  </a:tcPr>
                </a:tc>
                <a:tc>
                  <a:txBody>
                    <a:bodyPr/>
                    <a:lstStyle/>
                    <a:p>
                      <a:pPr algn="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龙江银行</a:t>
                      </a:r>
                    </a:p>
                  </a:txBody>
                  <a:tcPr marL="9525" marR="9525" marT="9525" marB="0" anchor="ctr">
                    <a:noFill/>
                  </a:tcPr>
                </a:tc>
                <a:extLst>
                  <a:ext uri="{0D108BD9-81ED-4DB2-BD59-A6C34878D82A}">
                    <a16:rowId xmlns:a16="http://schemas.microsoft.com/office/drawing/2014/main" val="10010"/>
                  </a:ext>
                </a:extLst>
              </a:tr>
              <a:tr h="204946">
                <a:tc>
                  <a:txBody>
                    <a:bodyPr/>
                    <a:lstStyle/>
                    <a:p>
                      <a:pPr algn="l" rtl="0" fontAlgn="ctr"/>
                      <a:r>
                        <a:rPr lang="en-US" altLang="zh-CN" sz="800" b="0" i="0" u="none" strike="noStrike">
                          <a:solidFill>
                            <a:srgbClr val="0BD0D9"/>
                          </a:solidFill>
                          <a:effectLst/>
                          <a:latin typeface="微软雅黑" panose="020B0503020204020204" pitchFamily="34" charset="-122"/>
                          <a:ea typeface="微软雅黑" panose="020B0503020204020204" pitchFamily="34" charset="-122"/>
                        </a:rPr>
                        <a:t>12</a:t>
                      </a:r>
                    </a:p>
                  </a:txBody>
                  <a:tcPr marL="9525" marR="9525" marT="9525" marB="0" anchor="ctr">
                    <a:noFill/>
                  </a:tcPr>
                </a:tc>
                <a:tc>
                  <a:txBody>
                    <a:bodyPr/>
                    <a:lstStyle/>
                    <a:p>
                      <a:pPr algn="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中国交通建设集团有限公司</a:t>
                      </a:r>
                    </a:p>
                  </a:txBody>
                  <a:tcPr marL="9525" marR="9525" marT="9525" marB="0" anchor="ctr">
                    <a:noFill/>
                  </a:tcPr>
                </a:tc>
                <a:extLst>
                  <a:ext uri="{0D108BD9-81ED-4DB2-BD59-A6C34878D82A}">
                    <a16:rowId xmlns:a16="http://schemas.microsoft.com/office/drawing/2014/main" val="10011"/>
                  </a:ext>
                </a:extLst>
              </a:tr>
              <a:tr h="204946">
                <a:tc>
                  <a:txBody>
                    <a:bodyPr/>
                    <a:lstStyle/>
                    <a:p>
                      <a:pPr algn="l" rtl="0" fontAlgn="ctr"/>
                      <a:r>
                        <a:rPr lang="en-US" altLang="zh-CN" sz="800" b="0" i="0" u="none" strike="noStrike">
                          <a:solidFill>
                            <a:srgbClr val="0BD0D9"/>
                          </a:solidFill>
                          <a:effectLst/>
                          <a:latin typeface="微软雅黑" panose="020B0503020204020204" pitchFamily="34" charset="-122"/>
                          <a:ea typeface="微软雅黑" panose="020B0503020204020204" pitchFamily="34" charset="-122"/>
                        </a:rPr>
                        <a:t>12</a:t>
                      </a:r>
                    </a:p>
                  </a:txBody>
                  <a:tcPr marL="9525" marR="9525" marT="9525" marB="0" anchor="ctr">
                    <a:noFill/>
                  </a:tcPr>
                </a:tc>
                <a:tc>
                  <a:txBody>
                    <a:bodyPr/>
                    <a:lstStyle/>
                    <a:p>
                      <a:pPr algn="r" rtl="0"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中国联合网络通信股份有限公司</a:t>
                      </a:r>
                    </a:p>
                  </a:txBody>
                  <a:tcPr marL="9525" marR="9525" marT="9525" marB="0" anchor="ctr">
                    <a:noFill/>
                  </a:tcPr>
                </a:tc>
                <a:extLst>
                  <a:ext uri="{0D108BD9-81ED-4DB2-BD59-A6C34878D82A}">
                    <a16:rowId xmlns:a16="http://schemas.microsoft.com/office/drawing/2014/main" val="10012"/>
                  </a:ext>
                </a:extLst>
              </a:tr>
            </a:tbl>
          </a:graphicData>
        </a:graphic>
      </p:graphicFrame>
      <p:pic>
        <p:nvPicPr>
          <p:cNvPr id="10" name="图片 9"/>
          <p:cNvPicPr>
            <a:picLocks noChangeAspect="1"/>
          </p:cNvPicPr>
          <p:nvPr/>
        </p:nvPicPr>
        <p:blipFill rotWithShape="1">
          <a:blip r:embed="rId2" cstate="print"/>
          <a:srcRect t="21416"/>
          <a:stretch>
            <a:fillRect/>
          </a:stretch>
        </p:blipFill>
        <p:spPr>
          <a:xfrm>
            <a:off x="7149455" y="1240061"/>
            <a:ext cx="4392488" cy="2277068"/>
          </a:xfrm>
          <a:prstGeom prst="rect">
            <a:avLst/>
          </a:prstGeom>
        </p:spPr>
      </p:pic>
      <p:sp>
        <p:nvSpPr>
          <p:cNvPr id="11" name="矩形 10"/>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6621521" y="1713660"/>
            <a:ext cx="3860762" cy="4346096"/>
            <a:chOff x="5377445" y="1828558"/>
            <a:chExt cx="3860762" cy="4346096"/>
          </a:xfrm>
          <a:solidFill>
            <a:schemeClr val="accent2"/>
          </a:solidFill>
        </p:grpSpPr>
        <p:sp>
          <p:nvSpPr>
            <p:cNvPr id="23" name="圆角矩形标注 22"/>
            <p:cNvSpPr/>
            <p:nvPr/>
          </p:nvSpPr>
          <p:spPr bwMode="auto">
            <a:xfrm>
              <a:off x="5377445" y="1828558"/>
              <a:ext cx="3860762" cy="4346096"/>
            </a:xfrm>
            <a:prstGeom prst="wedgeRoundRectCallout">
              <a:avLst>
                <a:gd name="adj1" fmla="val -72831"/>
                <a:gd name="adj2" fmla="val -43750"/>
                <a:gd name="adj3" fmla="val 16667"/>
              </a:avLst>
            </a:prstGeom>
            <a:solidFill>
              <a:schemeClr val="accent1"/>
            </a:solidFill>
            <a:ln w="9525" cap="flat" cmpd="sng" algn="ctr">
              <a:solidFill>
                <a:schemeClr val="bg1"/>
              </a:solid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微软雅黑" panose="020B0503020204020204" pitchFamily="34" charset="-122"/>
                <a:ea typeface="微软雅黑" panose="020B0503020204020204" pitchFamily="34" charset="-122"/>
              </a:endParaRPr>
            </a:p>
          </p:txBody>
        </p:sp>
        <p:sp>
          <p:nvSpPr>
            <p:cNvPr id="24" name="文本框 23"/>
            <p:cNvSpPr txBox="1"/>
            <p:nvPr/>
          </p:nvSpPr>
          <p:spPr>
            <a:xfrm>
              <a:off x="5733094" y="1946173"/>
              <a:ext cx="1980029" cy="400110"/>
            </a:xfrm>
            <a:prstGeom prst="rect">
              <a:avLst/>
            </a:prstGeom>
            <a:noFill/>
          </p:spPr>
          <p:txBody>
            <a:bodyPr wrap="none">
              <a:spAutoFit/>
            </a:bodyPr>
            <a:lstStyle/>
            <a:p>
              <a:pPr>
                <a:defRPr/>
              </a:pPr>
              <a:r>
                <a:rPr lang="zh-CN" altLang="en-US" sz="2000" b="1" dirty="0">
                  <a:solidFill>
                    <a:schemeClr val="bg1"/>
                  </a:solidFill>
                  <a:latin typeface="微软雅黑" panose="020B0503020204020204" pitchFamily="34" charset="-122"/>
                  <a:ea typeface="微软雅黑" panose="020B0503020204020204" pitchFamily="34" charset="-122"/>
                </a:rPr>
                <a:t>党和国家领导人</a:t>
              </a:r>
            </a:p>
          </p:txBody>
        </p:sp>
        <p:pic>
          <p:nvPicPr>
            <p:cNvPr id="25" name="Picture 2" descr="http://epaper.syd.com.cn/sywb/res/1/20071023/69411193092837265.jpg"/>
            <p:cNvPicPr>
              <a:picLocks noChangeAspect="1" noChangeArrowheads="1"/>
            </p:cNvPicPr>
            <p:nvPr/>
          </p:nvPicPr>
          <p:blipFill>
            <a:blip r:embed="rId2" cstate="screen"/>
            <a:srcRect/>
            <a:stretch>
              <a:fillRect/>
            </a:stretch>
          </p:blipFill>
          <p:spPr bwMode="auto">
            <a:xfrm>
              <a:off x="5683568" y="2400990"/>
              <a:ext cx="1049413" cy="1293640"/>
            </a:xfrm>
            <a:prstGeom prst="rect">
              <a:avLst/>
            </a:prstGeom>
            <a:grpFill/>
          </p:spPr>
        </p:pic>
        <p:sp>
          <p:nvSpPr>
            <p:cNvPr id="26" name="文本框 25"/>
            <p:cNvSpPr txBox="1"/>
            <p:nvPr/>
          </p:nvSpPr>
          <p:spPr>
            <a:xfrm>
              <a:off x="5782789" y="3694629"/>
              <a:ext cx="800219" cy="338554"/>
            </a:xfrm>
            <a:prstGeom prst="rect">
              <a:avLst/>
            </a:prstGeom>
            <a:noFill/>
          </p:spPr>
          <p:txBody>
            <a:bodyPr wrap="none">
              <a:spAutoFit/>
            </a:bodyPr>
            <a:lstStyle/>
            <a:p>
              <a:pPr>
                <a:defRPr/>
              </a:pPr>
              <a:r>
                <a:rPr lang="zh-CN" altLang="en-US" sz="1600" dirty="0">
                  <a:solidFill>
                    <a:schemeClr val="bg1"/>
                  </a:solidFill>
                  <a:latin typeface="微软雅黑" panose="020B0503020204020204" pitchFamily="34" charset="-122"/>
                  <a:ea typeface="微软雅黑" panose="020B0503020204020204" pitchFamily="34" charset="-122"/>
                </a:rPr>
                <a:t>李长春</a:t>
              </a:r>
            </a:p>
          </p:txBody>
        </p:sp>
        <p:pic>
          <p:nvPicPr>
            <p:cNvPr id="27" name="Picture 4" descr="http://hebei.sinaimg.cn/2013/0302/U7460P1275DT20130302072604.jpg"/>
            <p:cNvPicPr>
              <a:picLocks noChangeAspect="1" noChangeArrowheads="1"/>
            </p:cNvPicPr>
            <p:nvPr/>
          </p:nvPicPr>
          <p:blipFill>
            <a:blip r:embed="rId3" cstate="screen"/>
            <a:srcRect/>
            <a:stretch>
              <a:fillRect/>
            </a:stretch>
          </p:blipFill>
          <p:spPr bwMode="auto">
            <a:xfrm>
              <a:off x="6887782" y="2415491"/>
              <a:ext cx="944221" cy="1291361"/>
            </a:xfrm>
            <a:prstGeom prst="rect">
              <a:avLst/>
            </a:prstGeom>
            <a:grpFill/>
          </p:spPr>
        </p:pic>
        <p:sp>
          <p:nvSpPr>
            <p:cNvPr id="28" name="文本框 27"/>
            <p:cNvSpPr txBox="1"/>
            <p:nvPr/>
          </p:nvSpPr>
          <p:spPr>
            <a:xfrm>
              <a:off x="6964769" y="3706884"/>
              <a:ext cx="800219" cy="338554"/>
            </a:xfrm>
            <a:prstGeom prst="rect">
              <a:avLst/>
            </a:prstGeom>
            <a:noFill/>
          </p:spPr>
          <p:txBody>
            <a:bodyPr wrap="none">
              <a:spAutoFit/>
            </a:bodyPr>
            <a:lstStyle/>
            <a:p>
              <a:pPr>
                <a:defRPr/>
              </a:pPr>
              <a:r>
                <a:rPr lang="zh-CN" altLang="en-US" sz="1600" dirty="0">
                  <a:solidFill>
                    <a:schemeClr val="bg1"/>
                  </a:solidFill>
                  <a:latin typeface="微软雅黑" panose="020B0503020204020204" pitchFamily="34" charset="-122"/>
                  <a:ea typeface="微软雅黑" panose="020B0503020204020204" pitchFamily="34" charset="-122"/>
                </a:rPr>
                <a:t>王兆国</a:t>
              </a:r>
            </a:p>
          </p:txBody>
        </p:sp>
        <p:pic>
          <p:nvPicPr>
            <p:cNvPr id="29" name="Picture 6" descr="http://tse1.mm.bing.net/th?&amp;id=OIP.Mb93b84d3c59000e8780ccdf6023eadfao1&amp;w=176&amp;h=217&amp;c=0&amp;pid=1.9&amp;rs=0&amp;p=0"/>
            <p:cNvPicPr>
              <a:picLocks noChangeAspect="1" noChangeArrowheads="1"/>
            </p:cNvPicPr>
            <p:nvPr/>
          </p:nvPicPr>
          <p:blipFill>
            <a:blip r:embed="rId4" cstate="screen"/>
            <a:srcRect/>
            <a:stretch>
              <a:fillRect/>
            </a:stretch>
          </p:blipFill>
          <p:spPr bwMode="auto">
            <a:xfrm>
              <a:off x="7949627" y="2390139"/>
              <a:ext cx="1067934" cy="1316714"/>
            </a:xfrm>
            <a:prstGeom prst="rect">
              <a:avLst/>
            </a:prstGeom>
            <a:grpFill/>
          </p:spPr>
        </p:pic>
        <p:sp>
          <p:nvSpPr>
            <p:cNvPr id="30" name="文本框 29"/>
            <p:cNvSpPr txBox="1"/>
            <p:nvPr/>
          </p:nvSpPr>
          <p:spPr>
            <a:xfrm>
              <a:off x="8087242" y="3709869"/>
              <a:ext cx="800219" cy="338554"/>
            </a:xfrm>
            <a:prstGeom prst="rect">
              <a:avLst/>
            </a:prstGeom>
            <a:noFill/>
          </p:spPr>
          <p:txBody>
            <a:bodyPr wrap="none">
              <a:spAutoFit/>
            </a:bodyPr>
            <a:lstStyle/>
            <a:p>
              <a:pPr>
                <a:defRPr/>
              </a:pPr>
              <a:r>
                <a:rPr lang="zh-CN" altLang="en-US" sz="1600" dirty="0">
                  <a:solidFill>
                    <a:schemeClr val="bg1"/>
                  </a:solidFill>
                  <a:latin typeface="微软雅黑" panose="020B0503020204020204" pitchFamily="34" charset="-122"/>
                  <a:ea typeface="微软雅黑" panose="020B0503020204020204" pitchFamily="34" charset="-122"/>
                </a:rPr>
                <a:t>邹家华</a:t>
              </a:r>
            </a:p>
          </p:txBody>
        </p:sp>
        <p:sp>
          <p:nvSpPr>
            <p:cNvPr id="31" name="文本框 30"/>
            <p:cNvSpPr txBox="1"/>
            <p:nvPr/>
          </p:nvSpPr>
          <p:spPr>
            <a:xfrm>
              <a:off x="6980008" y="5627188"/>
              <a:ext cx="800219" cy="338554"/>
            </a:xfrm>
            <a:prstGeom prst="rect">
              <a:avLst/>
            </a:prstGeom>
            <a:noFill/>
          </p:spPr>
          <p:txBody>
            <a:bodyPr wrap="none">
              <a:spAutoFit/>
            </a:bodyPr>
            <a:lstStyle/>
            <a:p>
              <a:pPr>
                <a:defRPr/>
              </a:pPr>
              <a:r>
                <a:rPr lang="zh-CN" altLang="en-US" sz="1600" dirty="0">
                  <a:solidFill>
                    <a:schemeClr val="bg1"/>
                  </a:solidFill>
                  <a:latin typeface="微软雅黑" panose="020B0503020204020204" pitchFamily="34" charset="-122"/>
                  <a:ea typeface="微软雅黑" panose="020B0503020204020204" pitchFamily="34" charset="-122"/>
                </a:rPr>
                <a:t>叶选平</a:t>
              </a:r>
            </a:p>
          </p:txBody>
        </p:sp>
        <p:pic>
          <p:nvPicPr>
            <p:cNvPr id="32" name="Picture 10" descr="http://tse4.mm.bing.net/th?id=OIP.M4bc74aab0a9dae04e859ea5dd4870161o1&amp;pid=15.1"/>
            <p:cNvPicPr>
              <a:picLocks noChangeAspect="1" noChangeArrowheads="1"/>
            </p:cNvPicPr>
            <p:nvPr/>
          </p:nvPicPr>
          <p:blipFill>
            <a:blip r:embed="rId5" cstate="screen"/>
            <a:srcRect/>
            <a:stretch>
              <a:fillRect/>
            </a:stretch>
          </p:blipFill>
          <p:spPr bwMode="auto">
            <a:xfrm>
              <a:off x="5715025" y="4175917"/>
              <a:ext cx="1007293" cy="1349053"/>
            </a:xfrm>
            <a:prstGeom prst="rect">
              <a:avLst/>
            </a:prstGeom>
            <a:grpFill/>
          </p:spPr>
        </p:pic>
        <p:sp>
          <p:nvSpPr>
            <p:cNvPr id="33" name="文本框 32"/>
            <p:cNvSpPr txBox="1"/>
            <p:nvPr/>
          </p:nvSpPr>
          <p:spPr>
            <a:xfrm>
              <a:off x="5874229" y="5606148"/>
              <a:ext cx="655949" cy="338554"/>
            </a:xfrm>
            <a:prstGeom prst="rect">
              <a:avLst/>
            </a:prstGeom>
            <a:noFill/>
          </p:spPr>
          <p:txBody>
            <a:bodyPr wrap="none">
              <a:spAutoFit/>
            </a:bodyPr>
            <a:lstStyle/>
            <a:p>
              <a:pPr>
                <a:defRPr/>
              </a:pPr>
              <a:r>
                <a:rPr lang="zh-CN" altLang="en-US" sz="1600" dirty="0">
                  <a:solidFill>
                    <a:schemeClr val="bg1"/>
                  </a:solidFill>
                  <a:latin typeface="微软雅黑" panose="020B0503020204020204" pitchFamily="34" charset="-122"/>
                  <a:ea typeface="微软雅黑" panose="020B0503020204020204" pitchFamily="34" charset="-122"/>
                </a:rPr>
                <a:t>宋 健</a:t>
              </a:r>
            </a:p>
          </p:txBody>
        </p:sp>
        <p:pic>
          <p:nvPicPr>
            <p:cNvPr id="34" name="图片 33"/>
            <p:cNvPicPr>
              <a:picLocks noChangeAspect="1"/>
            </p:cNvPicPr>
            <p:nvPr/>
          </p:nvPicPr>
          <p:blipFill>
            <a:blip r:embed="rId6" cstate="screen"/>
            <a:stretch>
              <a:fillRect/>
            </a:stretch>
          </p:blipFill>
          <p:spPr>
            <a:xfrm>
              <a:off x="6863308" y="4178806"/>
              <a:ext cx="972917" cy="1346163"/>
            </a:xfrm>
            <a:prstGeom prst="rect">
              <a:avLst/>
            </a:prstGeom>
            <a:grpFill/>
          </p:spPr>
        </p:pic>
        <p:pic>
          <p:nvPicPr>
            <p:cNvPr id="35" name="Picture 12" descr="http://i2.sinaimg.cn/dy/c/2008-03-15/e86873d673edc1044b816bcdfd03812f.jpg"/>
            <p:cNvPicPr>
              <a:picLocks noChangeAspect="1" noChangeArrowheads="1"/>
            </p:cNvPicPr>
            <p:nvPr/>
          </p:nvPicPr>
          <p:blipFill>
            <a:blip r:embed="rId7" cstate="screen"/>
            <a:srcRect/>
            <a:stretch>
              <a:fillRect/>
            </a:stretch>
          </p:blipFill>
          <p:spPr bwMode="auto">
            <a:xfrm>
              <a:off x="7993424" y="4175917"/>
              <a:ext cx="979412" cy="1349052"/>
            </a:xfrm>
            <a:prstGeom prst="rect">
              <a:avLst/>
            </a:prstGeom>
            <a:grpFill/>
          </p:spPr>
        </p:pic>
        <p:sp>
          <p:nvSpPr>
            <p:cNvPr id="36" name="文本框 35"/>
            <p:cNvSpPr txBox="1"/>
            <p:nvPr/>
          </p:nvSpPr>
          <p:spPr>
            <a:xfrm>
              <a:off x="8094657" y="5627188"/>
              <a:ext cx="800219" cy="338554"/>
            </a:xfrm>
            <a:prstGeom prst="rect">
              <a:avLst/>
            </a:prstGeom>
            <a:noFill/>
          </p:spPr>
          <p:txBody>
            <a:bodyPr wrap="none">
              <a:spAutoFit/>
            </a:bodyPr>
            <a:lstStyle/>
            <a:p>
              <a:pPr>
                <a:defRPr/>
              </a:pPr>
              <a:r>
                <a:rPr lang="zh-CN" altLang="en-US" sz="1600" dirty="0">
                  <a:solidFill>
                    <a:schemeClr val="bg1"/>
                  </a:solidFill>
                  <a:latin typeface="微软雅黑" panose="020B0503020204020204" pitchFamily="34" charset="-122"/>
                  <a:ea typeface="微软雅黑" panose="020B0503020204020204" pitchFamily="34" charset="-122"/>
                </a:rPr>
                <a:t>周铁农</a:t>
              </a:r>
            </a:p>
          </p:txBody>
        </p:sp>
      </p:grpSp>
      <p:grpSp>
        <p:nvGrpSpPr>
          <p:cNvPr id="37" name="组合 36"/>
          <p:cNvGrpSpPr/>
          <p:nvPr/>
        </p:nvGrpSpPr>
        <p:grpSpPr>
          <a:xfrm>
            <a:off x="6619924" y="1713660"/>
            <a:ext cx="3860762" cy="4346096"/>
            <a:chOff x="5529845" y="1980958"/>
            <a:chExt cx="3860762" cy="4346096"/>
          </a:xfrm>
          <a:solidFill>
            <a:schemeClr val="accent1"/>
          </a:solidFill>
        </p:grpSpPr>
        <p:sp>
          <p:nvSpPr>
            <p:cNvPr id="38" name="圆角矩形标注 37"/>
            <p:cNvSpPr/>
            <p:nvPr/>
          </p:nvSpPr>
          <p:spPr bwMode="auto">
            <a:xfrm>
              <a:off x="5529845" y="1980958"/>
              <a:ext cx="3860762" cy="4346096"/>
            </a:xfrm>
            <a:prstGeom prst="wedgeRoundRectCallout">
              <a:avLst>
                <a:gd name="adj1" fmla="val -72831"/>
                <a:gd name="adj2" fmla="val -43750"/>
                <a:gd name="adj3" fmla="val 16667"/>
              </a:avLst>
            </a:prstGeom>
            <a:grpFill/>
            <a:ln w="9525" cap="flat" cmpd="sng" algn="ctr">
              <a:solidFill>
                <a:schemeClr val="bg1"/>
              </a:solidFill>
              <a:prstDash val="solid"/>
              <a:round/>
              <a:headEnd type="none" w="med" len="med"/>
              <a:tailEnd type="none" w="med" len="med"/>
            </a:ln>
            <a:effectLst/>
          </p:spPr>
          <p:txBody>
            <a:bodyPr/>
            <a:lstStyle/>
            <a:p>
              <a:pPr>
                <a:buFont typeface="Arial" panose="020B0604020202020204" pitchFamily="34" charset="0"/>
                <a:buNone/>
                <a:defRPr/>
              </a:pP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5917690" y="2289409"/>
              <a:ext cx="1210588" cy="400110"/>
            </a:xfrm>
            <a:prstGeom prst="rect">
              <a:avLst/>
            </a:prstGeom>
            <a:grpFill/>
          </p:spPr>
          <p:txBody>
            <a:bodyPr wrap="none">
              <a:spAutoFit/>
            </a:bodyPr>
            <a:lstStyle/>
            <a:p>
              <a:pPr>
                <a:defRPr/>
              </a:pPr>
              <a:r>
                <a:rPr lang="zh-CN" altLang="en-US" sz="2000" b="1" dirty="0">
                  <a:solidFill>
                    <a:schemeClr val="bg1"/>
                  </a:solidFill>
                  <a:latin typeface="微软雅黑" panose="020B0503020204020204" pitchFamily="34" charset="-122"/>
                  <a:ea typeface="微软雅黑" panose="020B0503020204020204" pitchFamily="34" charset="-122"/>
                </a:rPr>
                <a:t>其他政要</a:t>
              </a:r>
            </a:p>
          </p:txBody>
        </p:sp>
        <p:pic>
          <p:nvPicPr>
            <p:cNvPr id="40" name="Picture 14" descr="http://today.hit.edu.cn/uploadfiles/2006/02-17/200621775026918.jpg"/>
            <p:cNvPicPr>
              <a:picLocks noChangeAspect="1" noChangeArrowheads="1"/>
            </p:cNvPicPr>
            <p:nvPr/>
          </p:nvPicPr>
          <p:blipFill>
            <a:blip r:embed="rId8" cstate="screen"/>
            <a:srcRect/>
            <a:stretch>
              <a:fillRect/>
            </a:stretch>
          </p:blipFill>
          <p:spPr bwMode="auto">
            <a:xfrm>
              <a:off x="5958024" y="2790635"/>
              <a:ext cx="1149147" cy="1576574"/>
            </a:xfrm>
            <a:prstGeom prst="rect">
              <a:avLst/>
            </a:prstGeom>
            <a:grpFill/>
          </p:spPr>
        </p:pic>
        <p:sp>
          <p:nvSpPr>
            <p:cNvPr id="41" name="文本框 40"/>
            <p:cNvSpPr txBox="1"/>
            <p:nvPr/>
          </p:nvSpPr>
          <p:spPr>
            <a:xfrm>
              <a:off x="7237498" y="3136197"/>
              <a:ext cx="1569660" cy="923330"/>
            </a:xfrm>
            <a:prstGeom prst="rect">
              <a:avLst/>
            </a:prstGeom>
            <a:grpFill/>
          </p:spPr>
          <p:txBody>
            <a:bodyPr wrap="none">
              <a:spAutoFit/>
            </a:bodyPr>
            <a:lstStyle/>
            <a:p>
              <a:pPr>
                <a:defRPr/>
              </a:pPr>
              <a:r>
                <a:rPr lang="zh-CN" altLang="en-US" dirty="0">
                  <a:solidFill>
                    <a:schemeClr val="bg1"/>
                  </a:solidFill>
                  <a:latin typeface="微软雅黑" panose="020B0503020204020204" pitchFamily="34" charset="-122"/>
                  <a:ea typeface="微软雅黑" panose="020B0503020204020204" pitchFamily="34" charset="-122"/>
                </a:rPr>
                <a:t>中国台湾</a:t>
              </a:r>
              <a:endParaRPr lang="en-US" altLang="zh-CN" dirty="0">
                <a:solidFill>
                  <a:schemeClr val="bg1"/>
                </a:solidFill>
                <a:latin typeface="微软雅黑" panose="020B0503020204020204" pitchFamily="34" charset="-122"/>
                <a:ea typeface="微软雅黑" panose="020B0503020204020204" pitchFamily="34" charset="-122"/>
              </a:endParaRPr>
            </a:p>
            <a:p>
              <a:pPr>
                <a:defRPr/>
              </a:pPr>
              <a:r>
                <a:rPr lang="zh-CN" altLang="en-US" dirty="0">
                  <a:solidFill>
                    <a:schemeClr val="bg1"/>
                  </a:solidFill>
                  <a:latin typeface="微软雅黑" panose="020B0503020204020204" pitchFamily="34" charset="-122"/>
                  <a:ea typeface="微软雅黑" panose="020B0503020204020204" pitchFamily="34" charset="-122"/>
                </a:rPr>
                <a:t>原行政院院长</a:t>
              </a:r>
              <a:endParaRPr lang="en-US" altLang="zh-CN" dirty="0">
                <a:solidFill>
                  <a:schemeClr val="bg1"/>
                </a:solidFill>
                <a:latin typeface="微软雅黑" panose="020B0503020204020204" pitchFamily="34" charset="-122"/>
                <a:ea typeface="微软雅黑" panose="020B0503020204020204" pitchFamily="34" charset="-122"/>
              </a:endParaRPr>
            </a:p>
            <a:p>
              <a:pPr>
                <a:defRPr/>
              </a:pPr>
              <a:r>
                <a:rPr lang="zh-CN" altLang="en-US" dirty="0">
                  <a:solidFill>
                    <a:schemeClr val="bg1"/>
                  </a:solidFill>
                  <a:latin typeface="微软雅黑" panose="020B0503020204020204" pitchFamily="34" charset="-122"/>
                  <a:ea typeface="微软雅黑" panose="020B0503020204020204" pitchFamily="34" charset="-122"/>
                </a:rPr>
                <a:t>孙运璇</a:t>
              </a:r>
              <a:endParaRPr lang="en-US" altLang="zh-CN" dirty="0">
                <a:solidFill>
                  <a:schemeClr val="bg1"/>
                </a:solidFill>
                <a:latin typeface="微软雅黑" panose="020B0503020204020204" pitchFamily="34" charset="-122"/>
                <a:ea typeface="微软雅黑" panose="020B0503020204020204" pitchFamily="34" charset="-122"/>
              </a:endParaRPr>
            </a:p>
          </p:txBody>
        </p:sp>
        <p:pic>
          <p:nvPicPr>
            <p:cNvPr id="42" name="图片 41"/>
            <p:cNvPicPr>
              <a:picLocks noChangeAspect="1"/>
            </p:cNvPicPr>
            <p:nvPr/>
          </p:nvPicPr>
          <p:blipFill>
            <a:blip r:embed="rId9" cstate="print"/>
            <a:stretch>
              <a:fillRect/>
            </a:stretch>
          </p:blipFill>
          <p:spPr>
            <a:xfrm>
              <a:off x="5969807" y="4475142"/>
              <a:ext cx="1143436" cy="1504038"/>
            </a:xfrm>
            <a:prstGeom prst="rect">
              <a:avLst/>
            </a:prstGeom>
            <a:grpFill/>
          </p:spPr>
        </p:pic>
        <p:sp>
          <p:nvSpPr>
            <p:cNvPr id="43" name="文本框 42"/>
            <p:cNvSpPr txBox="1"/>
            <p:nvPr/>
          </p:nvSpPr>
          <p:spPr>
            <a:xfrm>
              <a:off x="7285778" y="4441084"/>
              <a:ext cx="1913406" cy="1200329"/>
            </a:xfrm>
            <a:prstGeom prst="rect">
              <a:avLst/>
            </a:prstGeom>
            <a:grpFill/>
          </p:spPr>
          <p:txBody>
            <a:bodyPr>
              <a:spAutoFit/>
            </a:bodyPr>
            <a:lstStyle/>
            <a:p>
              <a:pPr>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朝鲜</a:t>
              </a:r>
              <a:endParaRPr lang="en-US" altLang="zh-CN" dirty="0">
                <a:solidFill>
                  <a:schemeClr val="bg1"/>
                </a:solidFill>
                <a:latin typeface="微软雅黑" panose="020B0503020204020204" pitchFamily="34" charset="-122"/>
                <a:ea typeface="微软雅黑" panose="020B0503020204020204" pitchFamily="34" charset="-122"/>
              </a:endParaRPr>
            </a:p>
            <a:p>
              <a:pPr>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政务院原总理、国家副主席</a:t>
              </a:r>
              <a:endParaRPr lang="en-US" altLang="zh-CN" dirty="0">
                <a:solidFill>
                  <a:schemeClr val="bg1"/>
                </a:solidFill>
                <a:latin typeface="微软雅黑" panose="020B0503020204020204" pitchFamily="34" charset="-122"/>
                <a:ea typeface="微软雅黑" panose="020B0503020204020204" pitchFamily="34" charset="-122"/>
              </a:endParaRPr>
            </a:p>
            <a:p>
              <a:pPr>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李钟玉</a:t>
              </a:r>
            </a:p>
          </p:txBody>
        </p:sp>
      </p:grpSp>
      <p:grpSp>
        <p:nvGrpSpPr>
          <p:cNvPr id="44" name="组合 43"/>
          <p:cNvGrpSpPr/>
          <p:nvPr/>
        </p:nvGrpSpPr>
        <p:grpSpPr>
          <a:xfrm>
            <a:off x="6663344" y="1631559"/>
            <a:ext cx="3860762" cy="4346096"/>
            <a:chOff x="6580717" y="1623476"/>
            <a:chExt cx="3860762" cy="4346096"/>
          </a:xfrm>
          <a:solidFill>
            <a:schemeClr val="accent1">
              <a:lumMod val="60000"/>
              <a:lumOff val="40000"/>
            </a:schemeClr>
          </a:solidFill>
        </p:grpSpPr>
        <p:grpSp>
          <p:nvGrpSpPr>
            <p:cNvPr id="45" name="组合 44"/>
            <p:cNvGrpSpPr/>
            <p:nvPr/>
          </p:nvGrpSpPr>
          <p:grpSpPr>
            <a:xfrm>
              <a:off x="6580717" y="1623476"/>
              <a:ext cx="3860762" cy="4346096"/>
              <a:chOff x="5536786" y="1719547"/>
              <a:chExt cx="3860762" cy="4346096"/>
            </a:xfrm>
            <a:grpFill/>
          </p:grpSpPr>
          <p:sp>
            <p:nvSpPr>
              <p:cNvPr id="47" name="圆角矩形标注 46"/>
              <p:cNvSpPr/>
              <p:nvPr/>
            </p:nvSpPr>
            <p:spPr bwMode="auto">
              <a:xfrm>
                <a:off x="5536786" y="1719547"/>
                <a:ext cx="3860762" cy="4346096"/>
              </a:xfrm>
              <a:prstGeom prst="wedgeRoundRectCallout">
                <a:avLst>
                  <a:gd name="adj1" fmla="val -73620"/>
                  <a:gd name="adj2" fmla="val -20957"/>
                  <a:gd name="adj3" fmla="val 16667"/>
                </a:avLst>
              </a:prstGeom>
              <a:solidFill>
                <a:schemeClr val="accent2"/>
              </a:solidFill>
              <a:ln w="9525" cap="flat" cmpd="sng" algn="ctr">
                <a:solidFill>
                  <a:schemeClr val="bg1"/>
                </a:solidFill>
                <a:prstDash val="solid"/>
                <a:round/>
                <a:headEnd type="none" w="med" len="med"/>
                <a:tailEnd type="none" w="med" len="med"/>
              </a:ln>
              <a:effectLst/>
            </p:spPr>
            <p:txBody>
              <a:bodyPr/>
              <a:lstStyle/>
              <a:p>
                <a:pPr>
                  <a:buFont typeface="Arial" panose="020B0604020202020204" pitchFamily="34" charset="0"/>
                  <a:buNone/>
                  <a:defRPr/>
                </a:pPr>
                <a:endParaRPr lang="zh-CN" altLang="en-US" sz="2400"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5812145" y="2228593"/>
                <a:ext cx="2492990" cy="400110"/>
              </a:xfrm>
              <a:prstGeom prst="rect">
                <a:avLst/>
              </a:prstGeom>
              <a:noFill/>
            </p:spPr>
            <p:txBody>
              <a:bodyPr wrap="none">
                <a:spAutoFit/>
              </a:bodyPr>
              <a:lstStyle/>
              <a:p>
                <a:pPr>
                  <a:defRPr/>
                </a:pPr>
                <a:r>
                  <a:rPr lang="zh-CN" altLang="en-US" sz="2000" b="1" dirty="0">
                    <a:solidFill>
                      <a:schemeClr val="bg1"/>
                    </a:solidFill>
                    <a:latin typeface="微软雅黑" panose="020B0503020204020204" pitchFamily="34" charset="-122"/>
                    <a:ea typeface="微软雅黑" panose="020B0503020204020204" pitchFamily="34" charset="-122"/>
                  </a:rPr>
                  <a:t>中科院、工程院院士</a:t>
                </a:r>
              </a:p>
            </p:txBody>
          </p:sp>
          <p:sp>
            <p:nvSpPr>
              <p:cNvPr id="49" name="文本框 48"/>
              <p:cNvSpPr txBox="1"/>
              <p:nvPr/>
            </p:nvSpPr>
            <p:spPr>
              <a:xfrm>
                <a:off x="5811705" y="2949122"/>
                <a:ext cx="3341848" cy="369332"/>
              </a:xfrm>
              <a:prstGeom prst="rect">
                <a:avLst/>
              </a:prstGeom>
              <a:noFill/>
            </p:spPr>
            <p:txBody>
              <a:bodyPr>
                <a:spAutoFit/>
              </a:bodyPr>
              <a:lstStyle/>
              <a:p>
                <a:pPr>
                  <a:defRPr/>
                </a:pPr>
                <a:r>
                  <a:rPr lang="zh-CN" altLang="en-US" dirty="0">
                    <a:solidFill>
                      <a:schemeClr val="bg1"/>
                    </a:solidFill>
                    <a:latin typeface="微软雅黑" panose="020B0503020204020204" pitchFamily="34" charset="-122"/>
                    <a:ea typeface="微软雅黑" panose="020B0503020204020204" pitchFamily="34" charset="-122"/>
                  </a:rPr>
                  <a:t>两院院士校友：</a:t>
                </a:r>
                <a:r>
                  <a:rPr lang="en-US" altLang="zh-CN" dirty="0">
                    <a:solidFill>
                      <a:schemeClr val="bg1"/>
                    </a:solidFill>
                    <a:latin typeface="微软雅黑" panose="020B0503020204020204" pitchFamily="34" charset="-122"/>
                    <a:ea typeface="微软雅黑" panose="020B0503020204020204" pitchFamily="34" charset="-122"/>
                  </a:rPr>
                  <a:t>91</a:t>
                </a:r>
                <a:r>
                  <a:rPr lang="zh-CN" altLang="en-US" dirty="0">
                    <a:solidFill>
                      <a:schemeClr val="bg1"/>
                    </a:solidFill>
                    <a:latin typeface="微软雅黑" panose="020B0503020204020204" pitchFamily="34" charset="-122"/>
                    <a:ea typeface="微软雅黑" panose="020B0503020204020204" pitchFamily="34" charset="-122"/>
                  </a:rPr>
                  <a:t>人</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
          <p:nvSpPr>
            <p:cNvPr id="46" name="文本框 45"/>
            <p:cNvSpPr txBox="1"/>
            <p:nvPr/>
          </p:nvSpPr>
          <p:spPr>
            <a:xfrm>
              <a:off x="6819233" y="3726143"/>
              <a:ext cx="3578826" cy="1800493"/>
            </a:xfrm>
            <a:prstGeom prst="rect">
              <a:avLst/>
            </a:prstGeom>
            <a:noFill/>
          </p:spPr>
          <p:txBody>
            <a:bodyPr>
              <a:spAutoFit/>
            </a:bodyPr>
            <a:lstStyle/>
            <a:p>
              <a:pPr>
                <a:defRPr/>
              </a:pPr>
              <a:r>
                <a:rPr lang="zh-CN" altLang="en-US" dirty="0">
                  <a:solidFill>
                    <a:schemeClr val="bg1"/>
                  </a:solidFill>
                  <a:latin typeface="微软雅黑" panose="020B0503020204020204" pitchFamily="34" charset="-122"/>
                  <a:ea typeface="微软雅黑" panose="020B0503020204020204" pitchFamily="34" charset="-122"/>
                </a:rPr>
                <a:t>两院院士校友：</a:t>
              </a:r>
              <a:endParaRPr lang="en-US" altLang="zh-CN" dirty="0">
                <a:solidFill>
                  <a:schemeClr val="bg1"/>
                </a:solidFill>
                <a:latin typeface="微软雅黑" panose="020B0503020204020204" pitchFamily="34" charset="-122"/>
                <a:ea typeface="微软雅黑" panose="020B0503020204020204" pitchFamily="34" charset="-122"/>
              </a:endParaRPr>
            </a:p>
            <a:p>
              <a:pPr marL="342900" indent="-342900">
                <a:spcBef>
                  <a:spcPts val="1800"/>
                </a:spcBef>
                <a:buClr>
                  <a:schemeClr val="bg1"/>
                </a:buClr>
                <a:buFont typeface="Wingdings" panose="05000000000000000000" pitchFamily="2" charset="2"/>
                <a:buChar char="l"/>
                <a:defRPr/>
              </a:pPr>
              <a:r>
                <a:rPr lang="zh-CN" altLang="en-US" sz="1600" dirty="0">
                  <a:solidFill>
                    <a:schemeClr val="bg1"/>
                  </a:solidFill>
                  <a:latin typeface="微软雅黑" panose="020B0503020204020204" pitchFamily="34" charset="-122"/>
                  <a:ea typeface="微软雅黑" panose="020B0503020204020204" pitchFamily="34" charset="-122"/>
                </a:rPr>
                <a:t>孙家栋，两弹一星元勋</a:t>
              </a:r>
              <a:endParaRPr lang="en-US" altLang="zh-CN" sz="1600" dirty="0">
                <a:solidFill>
                  <a:schemeClr val="bg1"/>
                </a:solidFill>
                <a:latin typeface="微软雅黑" panose="020B0503020204020204" pitchFamily="34" charset="-122"/>
                <a:ea typeface="微软雅黑" panose="020B0503020204020204" pitchFamily="34" charset="-122"/>
              </a:endParaRPr>
            </a:p>
            <a:p>
              <a:pPr marL="342900" indent="-342900">
                <a:spcBef>
                  <a:spcPts val="1800"/>
                </a:spcBef>
                <a:buClr>
                  <a:schemeClr val="bg1"/>
                </a:buClr>
                <a:buFont typeface="Wingdings" panose="05000000000000000000" pitchFamily="2" charset="2"/>
                <a:buChar char="l"/>
                <a:defRPr/>
              </a:pPr>
              <a:r>
                <a:rPr lang="zh-CN" altLang="en-US" sz="1600" dirty="0">
                  <a:solidFill>
                    <a:schemeClr val="bg1"/>
                  </a:solidFill>
                  <a:latin typeface="微软雅黑" panose="020B0503020204020204" pitchFamily="34" charset="-122"/>
                  <a:ea typeface="微软雅黑" panose="020B0503020204020204" pitchFamily="34" charset="-122"/>
                </a:rPr>
                <a:t>潘际銮，中国焊接第一人</a:t>
              </a:r>
              <a:endParaRPr lang="en-US" altLang="zh-CN" sz="1600" dirty="0">
                <a:solidFill>
                  <a:schemeClr val="bg1"/>
                </a:solidFill>
                <a:latin typeface="微软雅黑" panose="020B0503020204020204" pitchFamily="34" charset="-122"/>
                <a:ea typeface="微软雅黑" panose="020B0503020204020204" pitchFamily="34" charset="-122"/>
              </a:endParaRPr>
            </a:p>
            <a:p>
              <a:pPr marL="342900" indent="-342900">
                <a:spcBef>
                  <a:spcPts val="1800"/>
                </a:spcBef>
                <a:buClr>
                  <a:schemeClr val="bg1"/>
                </a:buClr>
                <a:buFont typeface="Wingdings" panose="05000000000000000000" pitchFamily="2" charset="2"/>
                <a:buChar char="l"/>
                <a:defRPr/>
              </a:pPr>
              <a:r>
                <a:rPr lang="zh-CN" altLang="en-US" sz="1600" dirty="0">
                  <a:solidFill>
                    <a:schemeClr val="bg1"/>
                  </a:solidFill>
                  <a:latin typeface="微软雅黑" panose="020B0503020204020204" pitchFamily="34" charset="-122"/>
                  <a:ea typeface="微软雅黑" panose="020B0503020204020204" pitchFamily="34" charset="-122"/>
                </a:rPr>
                <a:t>李静海，中科院副院长</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6658796" y="1678906"/>
            <a:ext cx="3860762" cy="4346096"/>
            <a:chOff x="6573776" y="1846619"/>
            <a:chExt cx="3860762" cy="4346096"/>
          </a:xfrm>
          <a:solidFill>
            <a:schemeClr val="accent4"/>
          </a:solidFill>
        </p:grpSpPr>
        <p:grpSp>
          <p:nvGrpSpPr>
            <p:cNvPr id="51" name="组合 50"/>
            <p:cNvGrpSpPr/>
            <p:nvPr/>
          </p:nvGrpSpPr>
          <p:grpSpPr>
            <a:xfrm>
              <a:off x="6573776" y="1846619"/>
              <a:ext cx="3860762" cy="4346096"/>
              <a:chOff x="5529845" y="1942690"/>
              <a:chExt cx="3860762" cy="4346096"/>
            </a:xfrm>
            <a:grpFill/>
          </p:grpSpPr>
          <p:sp>
            <p:nvSpPr>
              <p:cNvPr id="53" name="圆角矩形标注 52"/>
              <p:cNvSpPr/>
              <p:nvPr/>
            </p:nvSpPr>
            <p:spPr bwMode="auto">
              <a:xfrm>
                <a:off x="5529845" y="1942690"/>
                <a:ext cx="3860762" cy="4346096"/>
              </a:xfrm>
              <a:prstGeom prst="wedgeRoundRectCallout">
                <a:avLst>
                  <a:gd name="adj1" fmla="val -72831"/>
                  <a:gd name="adj2" fmla="val -3073"/>
                  <a:gd name="adj3" fmla="val 16667"/>
                </a:avLst>
              </a:prstGeom>
              <a:solidFill>
                <a:schemeClr val="accent3">
                  <a:lumMod val="75000"/>
                </a:schemeClr>
              </a:solidFill>
              <a:ln w="9525" cap="flat" cmpd="sng" algn="ctr">
                <a:solidFill>
                  <a:schemeClr val="bg1"/>
                </a:solidFill>
                <a:prstDash val="solid"/>
                <a:round/>
                <a:headEnd type="none" w="med" len="med"/>
                <a:tailEnd type="none" w="med" len="med"/>
              </a:ln>
              <a:effectLst/>
            </p:spPr>
            <p:txBody>
              <a:bodyPr/>
              <a:lstStyle/>
              <a:p>
                <a:pPr>
                  <a:buFont typeface="Arial" panose="020B0604020202020204" pitchFamily="34" charset="0"/>
                  <a:buNone/>
                  <a:defRPr/>
                </a:pPr>
                <a:endParaRPr lang="zh-CN" altLang="en-US" sz="2400" dirty="0">
                  <a:latin typeface="微软雅黑" panose="020B0503020204020204" pitchFamily="34" charset="-122"/>
                  <a:ea typeface="微软雅黑" panose="020B0503020204020204" pitchFamily="34" charset="-122"/>
                </a:endParaRPr>
              </a:p>
            </p:txBody>
          </p:sp>
          <p:sp>
            <p:nvSpPr>
              <p:cNvPr id="54" name="文本框 53"/>
              <p:cNvSpPr txBox="1"/>
              <p:nvPr/>
            </p:nvSpPr>
            <p:spPr>
              <a:xfrm>
                <a:off x="5727618" y="2351839"/>
                <a:ext cx="1210588" cy="400110"/>
              </a:xfrm>
              <a:prstGeom prst="rect">
                <a:avLst/>
              </a:prstGeom>
              <a:noFill/>
              <a:ln>
                <a:noFill/>
              </a:ln>
            </p:spPr>
            <p:txBody>
              <a:bodyPr wrap="none">
                <a:spAutoFit/>
              </a:bodyPr>
              <a:lstStyle/>
              <a:p>
                <a:pPr>
                  <a:defRPr/>
                </a:pPr>
                <a:r>
                  <a:rPr lang="zh-CN" altLang="en-US" sz="2000" b="1" dirty="0">
                    <a:solidFill>
                      <a:schemeClr val="bg1"/>
                    </a:solidFill>
                    <a:latin typeface="微软雅黑" panose="020B0503020204020204" pitchFamily="34" charset="-122"/>
                    <a:ea typeface="微软雅黑" panose="020B0503020204020204" pitchFamily="34" charset="-122"/>
                  </a:rPr>
                  <a:t>将星闪烁</a:t>
                </a:r>
              </a:p>
            </p:txBody>
          </p:sp>
          <p:sp>
            <p:nvSpPr>
              <p:cNvPr id="55" name="文本框 54"/>
              <p:cNvSpPr txBox="1"/>
              <p:nvPr/>
            </p:nvSpPr>
            <p:spPr>
              <a:xfrm>
                <a:off x="5727618" y="2832561"/>
                <a:ext cx="3341848" cy="369332"/>
              </a:xfrm>
              <a:prstGeom prst="rect">
                <a:avLst/>
              </a:prstGeom>
              <a:noFill/>
              <a:ln>
                <a:noFill/>
              </a:ln>
            </p:spPr>
            <p:txBody>
              <a:bodyPr>
                <a:spAutoFit/>
              </a:bodyPr>
              <a:lstStyle/>
              <a:p>
                <a:pPr>
                  <a:defRPr/>
                </a:pPr>
                <a:r>
                  <a:rPr lang="zh-CN" altLang="en-US" dirty="0">
                    <a:solidFill>
                      <a:schemeClr val="bg1"/>
                    </a:solidFill>
                    <a:latin typeface="微软雅黑" panose="020B0503020204020204" pitchFamily="34" charset="-122"/>
                    <a:ea typeface="微软雅黑" panose="020B0503020204020204" pitchFamily="34" charset="-122"/>
                  </a:rPr>
                  <a:t>解放军将军校友：</a:t>
                </a:r>
                <a:r>
                  <a:rPr lang="en-US" altLang="zh-CN" dirty="0">
                    <a:solidFill>
                      <a:schemeClr val="bg1"/>
                    </a:solidFill>
                    <a:latin typeface="微软雅黑" panose="020B0503020204020204" pitchFamily="34" charset="-122"/>
                    <a:ea typeface="微软雅黑" panose="020B0503020204020204" pitchFamily="34" charset="-122"/>
                  </a:rPr>
                  <a:t>38</a:t>
                </a:r>
                <a:r>
                  <a:rPr lang="zh-CN" altLang="en-US" dirty="0">
                    <a:solidFill>
                      <a:schemeClr val="bg1"/>
                    </a:solidFill>
                    <a:latin typeface="微软雅黑" panose="020B0503020204020204" pitchFamily="34" charset="-122"/>
                    <a:ea typeface="微软雅黑" panose="020B0503020204020204" pitchFamily="34" charset="-122"/>
                  </a:rPr>
                  <a:t>人</a:t>
                </a:r>
              </a:p>
            </p:txBody>
          </p:sp>
        </p:grpSp>
        <p:sp>
          <p:nvSpPr>
            <p:cNvPr id="52" name="文本框 51"/>
            <p:cNvSpPr txBox="1"/>
            <p:nvPr/>
          </p:nvSpPr>
          <p:spPr>
            <a:xfrm>
              <a:off x="6764232" y="3329567"/>
              <a:ext cx="3578826" cy="2539157"/>
            </a:xfrm>
            <a:prstGeom prst="rect">
              <a:avLst/>
            </a:prstGeom>
            <a:noFill/>
            <a:ln>
              <a:noFill/>
            </a:ln>
          </p:spPr>
          <p:txBody>
            <a:bodyPr>
              <a:spAutoFit/>
            </a:bodyPr>
            <a:lstStyle/>
            <a:p>
              <a:pPr>
                <a:spcBef>
                  <a:spcPts val="1800"/>
                </a:spcBef>
                <a:defRPr/>
              </a:pPr>
              <a:r>
                <a:rPr lang="zh-CN" altLang="en-US" dirty="0">
                  <a:solidFill>
                    <a:schemeClr val="bg1"/>
                  </a:solidFill>
                  <a:latin typeface="微软雅黑" panose="020B0503020204020204" pitchFamily="34" charset="-122"/>
                  <a:ea typeface="微软雅黑" panose="020B0503020204020204" pitchFamily="34" charset="-122"/>
                </a:rPr>
                <a:t>将军校友代表：</a:t>
              </a:r>
              <a:endParaRPr lang="en-US" altLang="zh-CN" dirty="0">
                <a:solidFill>
                  <a:schemeClr val="bg1"/>
                </a:solidFill>
                <a:latin typeface="微软雅黑" panose="020B0503020204020204" pitchFamily="34" charset="-122"/>
                <a:ea typeface="微软雅黑" panose="020B0503020204020204" pitchFamily="34" charset="-122"/>
              </a:endParaRPr>
            </a:p>
            <a:p>
              <a:pPr marL="342900" indent="-342900">
                <a:spcBef>
                  <a:spcPts val="1800"/>
                </a:spcBef>
                <a:buClr>
                  <a:schemeClr val="bg1"/>
                </a:buClr>
                <a:buFont typeface="Wingdings" panose="05000000000000000000" pitchFamily="2" charset="2"/>
                <a:buChar char="l"/>
                <a:defRPr/>
              </a:pPr>
              <a:r>
                <a:rPr lang="zh-CN" altLang="en-US" sz="1600" dirty="0">
                  <a:solidFill>
                    <a:schemeClr val="bg1"/>
                  </a:solidFill>
                  <a:latin typeface="微软雅黑" panose="020B0503020204020204" pitchFamily="34" charset="-122"/>
                  <a:ea typeface="微软雅黑" panose="020B0503020204020204" pitchFamily="34" charset="-122"/>
                </a:rPr>
                <a:t>李继耐上将，解放军总政治部原主任，中央军委委员</a:t>
              </a:r>
            </a:p>
            <a:p>
              <a:pPr marL="342900" indent="-342900">
                <a:spcBef>
                  <a:spcPts val="1800"/>
                </a:spcBef>
                <a:buClr>
                  <a:schemeClr val="bg1"/>
                </a:buClr>
                <a:buFont typeface="Wingdings" panose="05000000000000000000" pitchFamily="2" charset="2"/>
                <a:buChar char="l"/>
                <a:defRPr/>
              </a:pPr>
              <a:r>
                <a:rPr lang="zh-CN" altLang="en-US" sz="1600" dirty="0">
                  <a:solidFill>
                    <a:schemeClr val="bg1"/>
                  </a:solidFill>
                  <a:latin typeface="微软雅黑" panose="020B0503020204020204" pitchFamily="34" charset="-122"/>
                  <a:ea typeface="微软雅黑" panose="020B0503020204020204" pitchFamily="34" charset="-122"/>
                </a:rPr>
                <a:t>胡世祥中将，解放军总装备部原副部长</a:t>
              </a:r>
            </a:p>
            <a:p>
              <a:pPr marL="342900" indent="-342900">
                <a:spcBef>
                  <a:spcPts val="1800"/>
                </a:spcBef>
                <a:buClr>
                  <a:schemeClr val="bg1"/>
                </a:buClr>
                <a:buFont typeface="Wingdings" panose="05000000000000000000" pitchFamily="2" charset="2"/>
                <a:buChar char="l"/>
                <a:defRPr/>
              </a:pPr>
              <a:r>
                <a:rPr lang="zh-CN" altLang="en-US" sz="1600" dirty="0">
                  <a:solidFill>
                    <a:schemeClr val="bg1"/>
                  </a:solidFill>
                  <a:latin typeface="微软雅黑" panose="020B0503020204020204" pitchFamily="34" charset="-122"/>
                  <a:ea typeface="微软雅黑" panose="020B0503020204020204" pitchFamily="34" charset="-122"/>
                </a:rPr>
                <a:t>李元正中将，解放军总装备部原副部长、酒泉卫星发射中心原主任</a:t>
              </a:r>
            </a:p>
          </p:txBody>
        </p:sp>
      </p:grpSp>
      <p:grpSp>
        <p:nvGrpSpPr>
          <p:cNvPr id="56" name="组合 55"/>
          <p:cNvGrpSpPr/>
          <p:nvPr/>
        </p:nvGrpSpPr>
        <p:grpSpPr>
          <a:xfrm>
            <a:off x="6621749" y="1631559"/>
            <a:ext cx="3860762" cy="4346096"/>
            <a:chOff x="6573776" y="1884887"/>
            <a:chExt cx="3860762" cy="4346096"/>
          </a:xfrm>
          <a:solidFill>
            <a:schemeClr val="accent5"/>
          </a:solidFill>
        </p:grpSpPr>
        <p:grpSp>
          <p:nvGrpSpPr>
            <p:cNvPr id="57" name="组合 56"/>
            <p:cNvGrpSpPr/>
            <p:nvPr/>
          </p:nvGrpSpPr>
          <p:grpSpPr>
            <a:xfrm>
              <a:off x="6573776" y="1884887"/>
              <a:ext cx="3860762" cy="4346096"/>
              <a:chOff x="5529845" y="1980958"/>
              <a:chExt cx="3860762" cy="4346096"/>
            </a:xfrm>
            <a:grpFill/>
          </p:grpSpPr>
          <p:sp>
            <p:nvSpPr>
              <p:cNvPr id="59" name="圆角矩形标注 58"/>
              <p:cNvSpPr/>
              <p:nvPr/>
            </p:nvSpPr>
            <p:spPr bwMode="auto">
              <a:xfrm>
                <a:off x="5529845" y="1980958"/>
                <a:ext cx="3860762" cy="4346096"/>
              </a:xfrm>
              <a:prstGeom prst="wedgeRoundRectCallout">
                <a:avLst>
                  <a:gd name="adj1" fmla="val -72436"/>
                  <a:gd name="adj2" fmla="val 22174"/>
                  <a:gd name="adj3" fmla="val 16667"/>
                </a:avLst>
              </a:prstGeom>
              <a:grpFill/>
              <a:ln w="9525" cap="flat" cmpd="sng" algn="ctr">
                <a:solidFill>
                  <a:schemeClr val="bg1"/>
                </a:solidFill>
                <a:prstDash val="solid"/>
                <a:round/>
                <a:headEnd type="none" w="med" len="med"/>
                <a:tailEnd type="none" w="med" len="med"/>
              </a:ln>
              <a:effectLst/>
            </p:spPr>
            <p:txBody>
              <a:bodyPr/>
              <a:lstStyle/>
              <a:p>
                <a:pPr>
                  <a:buFont typeface="Arial" panose="020B0604020202020204" pitchFamily="34" charset="0"/>
                  <a:buNone/>
                  <a:defRPr/>
                </a:pPr>
                <a:endParaRPr lang="zh-CN" altLang="en-US" sz="2400" dirty="0">
                  <a:latin typeface="微软雅黑" panose="020B0503020204020204" pitchFamily="34" charset="-122"/>
                  <a:ea typeface="微软雅黑" panose="020B0503020204020204" pitchFamily="34" charset="-122"/>
                </a:endParaRPr>
              </a:p>
            </p:txBody>
          </p:sp>
          <p:sp>
            <p:nvSpPr>
              <p:cNvPr id="60" name="文本框 59"/>
              <p:cNvSpPr txBox="1"/>
              <p:nvPr/>
            </p:nvSpPr>
            <p:spPr>
              <a:xfrm>
                <a:off x="5812145" y="2228593"/>
                <a:ext cx="1210588" cy="400110"/>
              </a:xfrm>
              <a:prstGeom prst="rect">
                <a:avLst/>
              </a:prstGeom>
              <a:noFill/>
            </p:spPr>
            <p:txBody>
              <a:bodyPr wrap="none">
                <a:spAutoFit/>
              </a:bodyPr>
              <a:lstStyle/>
              <a:p>
                <a:pPr>
                  <a:defRPr/>
                </a:pPr>
                <a:r>
                  <a:rPr lang="zh-CN" altLang="en-US" sz="2000" b="1" dirty="0">
                    <a:solidFill>
                      <a:schemeClr val="bg1"/>
                    </a:solidFill>
                    <a:latin typeface="微软雅黑" panose="020B0503020204020204" pitchFamily="34" charset="-122"/>
                    <a:ea typeface="微软雅黑" panose="020B0503020204020204" pitchFamily="34" charset="-122"/>
                  </a:rPr>
                  <a:t>校长荟萃</a:t>
                </a:r>
              </a:p>
            </p:txBody>
          </p:sp>
          <p:sp>
            <p:nvSpPr>
              <p:cNvPr id="61" name="文本框 60"/>
              <p:cNvSpPr txBox="1"/>
              <p:nvPr/>
            </p:nvSpPr>
            <p:spPr>
              <a:xfrm>
                <a:off x="5816695" y="2850533"/>
                <a:ext cx="3341848" cy="369332"/>
              </a:xfrm>
              <a:prstGeom prst="rect">
                <a:avLst/>
              </a:prstGeom>
              <a:noFill/>
            </p:spPr>
            <p:txBody>
              <a:bodyPr>
                <a:spAutoFit/>
              </a:bodyPr>
              <a:lstStyle/>
              <a:p>
                <a:pPr>
                  <a:defRPr/>
                </a:pPr>
                <a:r>
                  <a:rPr lang="zh-CN" altLang="en-US" dirty="0">
                    <a:solidFill>
                      <a:schemeClr val="bg1"/>
                    </a:solidFill>
                    <a:latin typeface="微软雅黑" panose="020B0503020204020204" pitchFamily="34" charset="-122"/>
                    <a:ea typeface="微软雅黑" panose="020B0503020204020204" pitchFamily="34" charset="-122"/>
                  </a:rPr>
                  <a:t>大学校长校友：</a:t>
                </a:r>
                <a:r>
                  <a:rPr lang="en-US" altLang="zh-CN" dirty="0">
                    <a:solidFill>
                      <a:schemeClr val="bg1"/>
                    </a:solidFill>
                    <a:latin typeface="微软雅黑" panose="020B0503020204020204" pitchFamily="34" charset="-122"/>
                    <a:ea typeface="微软雅黑" panose="020B0503020204020204" pitchFamily="34" charset="-122"/>
                  </a:rPr>
                  <a:t>140</a:t>
                </a:r>
                <a:r>
                  <a:rPr lang="zh-CN" altLang="en-US" dirty="0">
                    <a:solidFill>
                      <a:schemeClr val="bg1"/>
                    </a:solidFill>
                    <a:latin typeface="微软雅黑" panose="020B0503020204020204" pitchFamily="34" charset="-122"/>
                    <a:ea typeface="微软雅黑" panose="020B0503020204020204" pitchFamily="34" charset="-122"/>
                  </a:rPr>
                  <a:t>余人</a:t>
                </a:r>
              </a:p>
            </p:txBody>
          </p:sp>
        </p:grpSp>
        <p:sp>
          <p:nvSpPr>
            <p:cNvPr id="58" name="文本框 57"/>
            <p:cNvSpPr txBox="1"/>
            <p:nvPr/>
          </p:nvSpPr>
          <p:spPr>
            <a:xfrm>
              <a:off x="6841211" y="3517262"/>
              <a:ext cx="3578826" cy="2277547"/>
            </a:xfrm>
            <a:prstGeom prst="rect">
              <a:avLst/>
            </a:prstGeom>
            <a:noFill/>
          </p:spPr>
          <p:txBody>
            <a:bodyPr>
              <a:spAutoFit/>
            </a:bodyPr>
            <a:lstStyle/>
            <a:p>
              <a:pPr>
                <a:defRPr/>
              </a:pPr>
              <a:r>
                <a:rPr lang="zh-CN" altLang="en-US" dirty="0">
                  <a:solidFill>
                    <a:schemeClr val="bg1"/>
                  </a:solidFill>
                  <a:latin typeface="微软雅黑" panose="020B0503020204020204" pitchFamily="34" charset="-122"/>
                  <a:ea typeface="微软雅黑" panose="020B0503020204020204" pitchFamily="34" charset="-122"/>
                </a:rPr>
                <a:t>校长校友代表：</a:t>
              </a:r>
              <a:endParaRPr lang="en-US" altLang="zh-CN" dirty="0">
                <a:solidFill>
                  <a:schemeClr val="bg1"/>
                </a:solidFill>
                <a:latin typeface="微软雅黑" panose="020B0503020204020204" pitchFamily="34" charset="-122"/>
                <a:ea typeface="微软雅黑" panose="020B0503020204020204" pitchFamily="34" charset="-122"/>
              </a:endParaRPr>
            </a:p>
            <a:p>
              <a:pPr marL="342900" indent="-342900">
                <a:spcBef>
                  <a:spcPts val="2400"/>
                </a:spcBef>
                <a:buClr>
                  <a:schemeClr val="bg1"/>
                </a:buClr>
                <a:buFont typeface="Wingdings" panose="05000000000000000000" pitchFamily="2" charset="2"/>
                <a:buChar char="l"/>
                <a:defRPr/>
              </a:pPr>
              <a:r>
                <a:rPr lang="zh-CN" altLang="en-US" sz="1600" dirty="0">
                  <a:solidFill>
                    <a:schemeClr val="bg1"/>
                  </a:solidFill>
                  <a:latin typeface="微软雅黑" panose="020B0503020204020204" pitchFamily="34" charset="-122"/>
                  <a:ea typeface="微软雅黑" panose="020B0503020204020204" pitchFamily="34" charset="-122"/>
                </a:rPr>
                <a:t>王树国教授，西安交通大学校长</a:t>
              </a:r>
            </a:p>
            <a:p>
              <a:pPr marL="342900" indent="-342900">
                <a:spcBef>
                  <a:spcPts val="2400"/>
                </a:spcBef>
                <a:buClr>
                  <a:schemeClr val="bg1"/>
                </a:buClr>
                <a:buFont typeface="Wingdings" panose="05000000000000000000" pitchFamily="2" charset="2"/>
                <a:buChar char="l"/>
                <a:defRPr/>
              </a:pPr>
              <a:r>
                <a:rPr lang="zh-CN" altLang="en-US" sz="1600" dirty="0">
                  <a:solidFill>
                    <a:schemeClr val="bg1"/>
                  </a:solidFill>
                  <a:latin typeface="微软雅黑" panose="020B0503020204020204" pitchFamily="34" charset="-122"/>
                  <a:ea typeface="微软雅黑" panose="020B0503020204020204" pitchFamily="34" charset="-122"/>
                </a:rPr>
                <a:t>怀进鹏院士，中国科协党组书记，原北京航空航天大学校长</a:t>
              </a:r>
            </a:p>
            <a:p>
              <a:pPr marL="342900" indent="-342900">
                <a:spcBef>
                  <a:spcPts val="2400"/>
                </a:spcBef>
                <a:buClr>
                  <a:schemeClr val="bg1"/>
                </a:buClr>
                <a:buFont typeface="Wingdings" panose="05000000000000000000" pitchFamily="2" charset="2"/>
                <a:buChar char="l"/>
                <a:defRPr/>
              </a:pPr>
              <a:r>
                <a:rPr lang="zh-CN" altLang="en-US" sz="1600" dirty="0">
                  <a:solidFill>
                    <a:schemeClr val="bg1"/>
                  </a:solidFill>
                  <a:latin typeface="微软雅黑" panose="020B0503020204020204" pitchFamily="34" charset="-122"/>
                  <a:ea typeface="微软雅黑" panose="020B0503020204020204" pitchFamily="34" charset="-122"/>
                </a:rPr>
                <a:t>方滨兴院士，原北京邮电大学校长</a:t>
              </a:r>
            </a:p>
          </p:txBody>
        </p:sp>
      </p:grpSp>
      <p:grpSp>
        <p:nvGrpSpPr>
          <p:cNvPr id="62" name="组合 61"/>
          <p:cNvGrpSpPr/>
          <p:nvPr/>
        </p:nvGrpSpPr>
        <p:grpSpPr>
          <a:xfrm>
            <a:off x="6646656" y="1795761"/>
            <a:ext cx="3860762" cy="4346096"/>
            <a:chOff x="6573776" y="1884887"/>
            <a:chExt cx="3860762" cy="4346096"/>
          </a:xfrm>
          <a:solidFill>
            <a:schemeClr val="accent6"/>
          </a:solidFill>
        </p:grpSpPr>
        <p:grpSp>
          <p:nvGrpSpPr>
            <p:cNvPr id="63" name="组合 62"/>
            <p:cNvGrpSpPr/>
            <p:nvPr/>
          </p:nvGrpSpPr>
          <p:grpSpPr>
            <a:xfrm>
              <a:off x="6573776" y="1884887"/>
              <a:ext cx="3860762" cy="4346096"/>
              <a:chOff x="5529845" y="1980958"/>
              <a:chExt cx="3860762" cy="4346096"/>
            </a:xfrm>
            <a:grpFill/>
          </p:grpSpPr>
          <p:sp>
            <p:nvSpPr>
              <p:cNvPr id="65" name="圆角矩形标注 64"/>
              <p:cNvSpPr/>
              <p:nvPr/>
            </p:nvSpPr>
            <p:spPr bwMode="auto">
              <a:xfrm>
                <a:off x="5529845" y="1980958"/>
                <a:ext cx="3860762" cy="4346096"/>
              </a:xfrm>
              <a:prstGeom prst="wedgeRoundRectCallout">
                <a:avLst>
                  <a:gd name="adj1" fmla="val -72436"/>
                  <a:gd name="adj2" fmla="val 41460"/>
                  <a:gd name="adj3" fmla="val 16667"/>
                </a:avLst>
              </a:prstGeom>
              <a:grpFill/>
              <a:ln w="9525" cap="flat" cmpd="sng" algn="ctr">
                <a:solidFill>
                  <a:schemeClr val="bg1"/>
                </a:solidFill>
                <a:prstDash val="solid"/>
                <a:round/>
                <a:headEnd type="none" w="med" len="med"/>
                <a:tailEnd type="none" w="med" len="med"/>
              </a:ln>
              <a:effectLst/>
            </p:spPr>
            <p:txBody>
              <a:bodyPr/>
              <a:lstStyle/>
              <a:p>
                <a:pPr>
                  <a:buFont typeface="Arial" panose="020B0604020202020204" pitchFamily="34" charset="0"/>
                  <a:buNone/>
                  <a:defRPr/>
                </a:pPr>
                <a:endParaRPr lang="zh-CN" altLang="en-US" dirty="0">
                  <a:latin typeface="微软雅黑" panose="020B0503020204020204" pitchFamily="34" charset="-122"/>
                  <a:ea typeface="微软雅黑" panose="020B0503020204020204" pitchFamily="34" charset="-122"/>
                </a:endParaRPr>
              </a:p>
            </p:txBody>
          </p:sp>
          <p:sp>
            <p:nvSpPr>
              <p:cNvPr id="66" name="文本框 65"/>
              <p:cNvSpPr txBox="1"/>
              <p:nvPr/>
            </p:nvSpPr>
            <p:spPr>
              <a:xfrm>
                <a:off x="5812145" y="2177276"/>
                <a:ext cx="1467068" cy="400110"/>
              </a:xfrm>
              <a:prstGeom prst="rect">
                <a:avLst/>
              </a:prstGeom>
              <a:grpFill/>
            </p:spPr>
            <p:txBody>
              <a:bodyPr wrap="none">
                <a:spAutoFit/>
              </a:bodyPr>
              <a:lstStyle/>
              <a:p>
                <a:pPr>
                  <a:defRPr/>
                </a:pPr>
                <a:r>
                  <a:rPr lang="zh-CN" altLang="en-US" sz="2000" b="1" dirty="0">
                    <a:solidFill>
                      <a:schemeClr val="bg1"/>
                    </a:solidFill>
                    <a:latin typeface="微软雅黑" panose="020B0503020204020204" pitchFamily="34" charset="-122"/>
                    <a:ea typeface="微软雅黑" panose="020B0503020204020204" pitchFamily="34" charset="-122"/>
                  </a:rPr>
                  <a:t>企业家精英</a:t>
                </a:r>
              </a:p>
            </p:txBody>
          </p:sp>
          <p:sp>
            <p:nvSpPr>
              <p:cNvPr id="67" name="文本框 66"/>
              <p:cNvSpPr txBox="1"/>
              <p:nvPr/>
            </p:nvSpPr>
            <p:spPr>
              <a:xfrm>
                <a:off x="5819108" y="2577386"/>
                <a:ext cx="3341848" cy="369332"/>
              </a:xfrm>
              <a:prstGeom prst="rect">
                <a:avLst/>
              </a:prstGeom>
              <a:grpFill/>
            </p:spPr>
            <p:txBody>
              <a:bodyPr>
                <a:spAutoFit/>
              </a:bodyPr>
              <a:lstStyle/>
              <a:p>
                <a:pPr>
                  <a:defRPr/>
                </a:pPr>
                <a:r>
                  <a:rPr lang="zh-CN" altLang="en-US" dirty="0">
                    <a:solidFill>
                      <a:schemeClr val="bg1"/>
                    </a:solidFill>
                    <a:latin typeface="微软雅黑" panose="020B0503020204020204" pitchFamily="34" charset="-122"/>
                    <a:ea typeface="微软雅黑" panose="020B0503020204020204" pitchFamily="34" charset="-122"/>
                  </a:rPr>
                  <a:t>大批知名企业家</a:t>
                </a:r>
              </a:p>
            </p:txBody>
          </p:sp>
        </p:grpSp>
        <p:sp>
          <p:nvSpPr>
            <p:cNvPr id="64" name="文本框 63"/>
            <p:cNvSpPr txBox="1"/>
            <p:nvPr/>
          </p:nvSpPr>
          <p:spPr>
            <a:xfrm>
              <a:off x="6891978" y="2841355"/>
              <a:ext cx="3410543" cy="3108543"/>
            </a:xfrm>
            <a:prstGeom prst="rect">
              <a:avLst/>
            </a:prstGeom>
            <a:noFill/>
          </p:spPr>
          <p:txBody>
            <a:bodyPr wrap="square">
              <a:spAutoFit/>
            </a:bodyPr>
            <a:lstStyle/>
            <a:p>
              <a:pPr>
                <a:defRPr/>
              </a:pPr>
              <a:r>
                <a:rPr lang="zh-CN" altLang="en-US" dirty="0">
                  <a:solidFill>
                    <a:schemeClr val="bg1"/>
                  </a:solidFill>
                  <a:latin typeface="微软雅黑" panose="020B0503020204020204" pitchFamily="34" charset="-122"/>
                  <a:ea typeface="微软雅黑" panose="020B0503020204020204" pitchFamily="34" charset="-122"/>
                </a:rPr>
                <a:t>杰出企业家校友代表：</a:t>
              </a:r>
              <a:endParaRPr lang="en-US" altLang="zh-CN" dirty="0">
                <a:solidFill>
                  <a:schemeClr val="bg1"/>
                </a:solidFill>
                <a:latin typeface="微软雅黑" panose="020B0503020204020204" pitchFamily="34" charset="-122"/>
                <a:ea typeface="微软雅黑" panose="020B0503020204020204" pitchFamily="34" charset="-122"/>
              </a:endParaRPr>
            </a:p>
            <a:p>
              <a:pPr marL="342900" indent="-342900">
                <a:spcBef>
                  <a:spcPts val="1200"/>
                </a:spcBef>
                <a:buClr>
                  <a:schemeClr val="bg1"/>
                </a:buClr>
                <a:buFont typeface="Wingdings" panose="05000000000000000000" pitchFamily="2" charset="2"/>
                <a:buChar char="l"/>
                <a:defRPr/>
              </a:pPr>
              <a:r>
                <a:rPr lang="zh-CN" altLang="en-US" sz="1600" dirty="0">
                  <a:solidFill>
                    <a:schemeClr val="bg1"/>
                  </a:solidFill>
                  <a:latin typeface="微软雅黑" panose="020B0503020204020204" pitchFamily="34" charset="-122"/>
                  <a:ea typeface="微软雅黑" panose="020B0503020204020204" pitchFamily="34" charset="-122"/>
                </a:rPr>
                <a:t>孙勤，中国核工业集团公司党组书记、总经理</a:t>
              </a:r>
            </a:p>
            <a:p>
              <a:pPr marL="342900" indent="-342900">
                <a:spcBef>
                  <a:spcPts val="1200"/>
                </a:spcBef>
                <a:buClr>
                  <a:schemeClr val="bg1"/>
                </a:buClr>
                <a:buFont typeface="Wingdings" panose="05000000000000000000" pitchFamily="2" charset="2"/>
                <a:buChar char="l"/>
                <a:defRPr/>
              </a:pPr>
              <a:r>
                <a:rPr lang="zh-CN" altLang="en-US" sz="1600" dirty="0">
                  <a:solidFill>
                    <a:schemeClr val="bg1"/>
                  </a:solidFill>
                  <a:latin typeface="微软雅黑" panose="020B0503020204020204" pitchFamily="34" charset="-122"/>
                  <a:ea typeface="微软雅黑" panose="020B0503020204020204" pitchFamily="34" charset="-122"/>
                </a:rPr>
                <a:t>马兴瑞，原中国航天科技集团公司总经理、党组书记</a:t>
              </a:r>
              <a:endParaRPr lang="en-US" altLang="zh-CN" sz="1600" dirty="0">
                <a:solidFill>
                  <a:schemeClr val="bg1"/>
                </a:solidFill>
                <a:latin typeface="微软雅黑" panose="020B0503020204020204" pitchFamily="34" charset="-122"/>
                <a:ea typeface="微软雅黑" panose="020B0503020204020204" pitchFamily="34" charset="-122"/>
              </a:endParaRPr>
            </a:p>
            <a:p>
              <a:pPr marL="342900" indent="-342900">
                <a:spcBef>
                  <a:spcPts val="1200"/>
                </a:spcBef>
                <a:buClr>
                  <a:schemeClr val="bg1"/>
                </a:buClr>
                <a:buFont typeface="Wingdings" panose="05000000000000000000" pitchFamily="2" charset="2"/>
                <a:buChar char="l"/>
                <a:defRPr/>
              </a:pPr>
              <a:r>
                <a:rPr lang="zh-CN" altLang="en-US" sz="1600" dirty="0">
                  <a:solidFill>
                    <a:schemeClr val="bg1"/>
                  </a:solidFill>
                  <a:latin typeface="微软雅黑" panose="020B0503020204020204" pitchFamily="34" charset="-122"/>
                  <a:ea typeface="微软雅黑" panose="020B0503020204020204" pitchFamily="34" charset="-122"/>
                </a:rPr>
                <a:t>许达哲，原中国航天科工集团公司总经理、党组书记</a:t>
              </a:r>
              <a:endParaRPr lang="en-US" altLang="zh-CN" sz="1600" dirty="0">
                <a:solidFill>
                  <a:schemeClr val="bg1"/>
                </a:solidFill>
                <a:latin typeface="微软雅黑" panose="020B0503020204020204" pitchFamily="34" charset="-122"/>
                <a:ea typeface="微软雅黑" panose="020B0503020204020204" pitchFamily="34" charset="-122"/>
              </a:endParaRPr>
            </a:p>
            <a:p>
              <a:pPr marL="342900" indent="-342900">
                <a:spcBef>
                  <a:spcPts val="1200"/>
                </a:spcBef>
                <a:buClr>
                  <a:schemeClr val="bg1"/>
                </a:buClr>
                <a:buFont typeface="Wingdings" panose="05000000000000000000" pitchFamily="2" charset="2"/>
                <a:buChar char="l"/>
                <a:defRPr/>
              </a:pPr>
              <a:r>
                <a:rPr lang="zh-CN" altLang="en-US" sz="1600" dirty="0">
                  <a:solidFill>
                    <a:schemeClr val="bg1"/>
                  </a:solidFill>
                  <a:latin typeface="微软雅黑" panose="020B0503020204020204" pitchFamily="34" charset="-122"/>
                  <a:ea typeface="微软雅黑" panose="020B0503020204020204" pitchFamily="34" charset="-122"/>
                </a:rPr>
                <a:t>张思民，海王集团董事长</a:t>
              </a:r>
              <a:endParaRPr lang="en-US" altLang="zh-CN" sz="1600" dirty="0">
                <a:solidFill>
                  <a:schemeClr val="bg1"/>
                </a:solidFill>
                <a:latin typeface="微软雅黑" panose="020B0503020204020204" pitchFamily="34" charset="-122"/>
                <a:ea typeface="微软雅黑" panose="020B0503020204020204" pitchFamily="34" charset="-122"/>
              </a:endParaRPr>
            </a:p>
            <a:p>
              <a:pPr marL="342900" indent="-342900">
                <a:spcBef>
                  <a:spcPts val="1200"/>
                </a:spcBef>
                <a:buClr>
                  <a:schemeClr val="bg1"/>
                </a:buClr>
                <a:buFont typeface="Wingdings" panose="05000000000000000000" pitchFamily="2" charset="2"/>
                <a:buChar char="l"/>
                <a:defRPr/>
              </a:pPr>
              <a:r>
                <a:rPr lang="zh-CN" altLang="en-US" sz="1600" dirty="0">
                  <a:solidFill>
                    <a:schemeClr val="bg1"/>
                  </a:solidFill>
                  <a:latin typeface="微软雅黑" panose="020B0503020204020204" pitchFamily="34" charset="-122"/>
                  <a:ea typeface="微软雅黑" panose="020B0503020204020204" pitchFamily="34" charset="-122"/>
                </a:rPr>
                <a:t>赵先明，中兴通讯总裁</a:t>
              </a:r>
            </a:p>
          </p:txBody>
        </p:sp>
      </p:grpSp>
      <p:sp>
        <p:nvSpPr>
          <p:cNvPr id="69" name="文本框 68"/>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杰出校友</a:t>
            </a:r>
          </a:p>
        </p:txBody>
      </p:sp>
      <p:sp>
        <p:nvSpPr>
          <p:cNvPr id="87" name="文本框 86"/>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grpSp>
        <p:nvGrpSpPr>
          <p:cNvPr id="79" name="招生办wdh             _11"/>
          <p:cNvGrpSpPr/>
          <p:nvPr/>
        </p:nvGrpSpPr>
        <p:grpSpPr>
          <a:xfrm>
            <a:off x="1170738" y="2959471"/>
            <a:ext cx="1757218" cy="576064"/>
            <a:chOff x="6705601" y="2452688"/>
            <a:chExt cx="1249363" cy="409575"/>
          </a:xfrm>
          <a:solidFill>
            <a:schemeClr val="accent2"/>
          </a:solidFill>
        </p:grpSpPr>
        <p:sp>
          <p:nvSpPr>
            <p:cNvPr id="80" name="Oval 21"/>
            <p:cNvSpPr>
              <a:spLocks noChangeArrowheads="1"/>
            </p:cNvSpPr>
            <p:nvPr/>
          </p:nvSpPr>
          <p:spPr bwMode="auto">
            <a:xfrm>
              <a:off x="7231063" y="2452688"/>
              <a:ext cx="201613" cy="203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7078663" y="2674938"/>
              <a:ext cx="503238" cy="187325"/>
            </a:xfrm>
            <a:custGeom>
              <a:avLst/>
              <a:gdLst>
                <a:gd name="T0" fmla="*/ 389 w 418"/>
                <a:gd name="T1" fmla="*/ 65 h 155"/>
                <a:gd name="T2" fmla="*/ 265 w 418"/>
                <a:gd name="T3" fmla="*/ 0 h 155"/>
                <a:gd name="T4" fmla="*/ 239 w 418"/>
                <a:gd name="T5" fmla="*/ 126 h 155"/>
                <a:gd name="T6" fmla="*/ 217 w 418"/>
                <a:gd name="T7" fmla="*/ 55 h 155"/>
                <a:gd name="T8" fmla="*/ 230 w 418"/>
                <a:gd name="T9" fmla="*/ 41 h 155"/>
                <a:gd name="T10" fmla="*/ 209 w 418"/>
                <a:gd name="T11" fmla="*/ 15 h 155"/>
                <a:gd name="T12" fmla="*/ 187 w 418"/>
                <a:gd name="T13" fmla="*/ 41 h 155"/>
                <a:gd name="T14" fmla="*/ 201 w 418"/>
                <a:gd name="T15" fmla="*/ 55 h 155"/>
                <a:gd name="T16" fmla="*/ 182 w 418"/>
                <a:gd name="T17" fmla="*/ 126 h 155"/>
                <a:gd name="T18" fmla="*/ 152 w 418"/>
                <a:gd name="T19" fmla="*/ 0 h 155"/>
                <a:gd name="T20" fmla="*/ 46 w 418"/>
                <a:gd name="T21" fmla="*/ 49 h 155"/>
                <a:gd name="T22" fmla="*/ 11 w 418"/>
                <a:gd name="T23" fmla="*/ 155 h 155"/>
                <a:gd name="T24" fmla="*/ 407 w 418"/>
                <a:gd name="T25" fmla="*/ 155 h 155"/>
                <a:gd name="T26" fmla="*/ 389 w 418"/>
                <a:gd name="T27" fmla="*/ 6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8" h="155">
                  <a:moveTo>
                    <a:pt x="389" y="65"/>
                  </a:moveTo>
                  <a:cubicBezTo>
                    <a:pt x="356" y="18"/>
                    <a:pt x="265" y="0"/>
                    <a:pt x="265" y="0"/>
                  </a:cubicBezTo>
                  <a:cubicBezTo>
                    <a:pt x="265" y="84"/>
                    <a:pt x="239" y="126"/>
                    <a:pt x="239" y="126"/>
                  </a:cubicBezTo>
                  <a:cubicBezTo>
                    <a:pt x="230" y="77"/>
                    <a:pt x="217" y="55"/>
                    <a:pt x="217" y="55"/>
                  </a:cubicBezTo>
                  <a:cubicBezTo>
                    <a:pt x="230" y="41"/>
                    <a:pt x="230" y="41"/>
                    <a:pt x="230" y="41"/>
                  </a:cubicBezTo>
                  <a:cubicBezTo>
                    <a:pt x="209" y="15"/>
                    <a:pt x="209" y="15"/>
                    <a:pt x="209" y="15"/>
                  </a:cubicBezTo>
                  <a:cubicBezTo>
                    <a:pt x="187" y="41"/>
                    <a:pt x="187" y="41"/>
                    <a:pt x="187" y="41"/>
                  </a:cubicBezTo>
                  <a:cubicBezTo>
                    <a:pt x="201" y="55"/>
                    <a:pt x="201" y="55"/>
                    <a:pt x="201" y="55"/>
                  </a:cubicBezTo>
                  <a:cubicBezTo>
                    <a:pt x="185" y="86"/>
                    <a:pt x="182" y="126"/>
                    <a:pt x="182" y="126"/>
                  </a:cubicBezTo>
                  <a:cubicBezTo>
                    <a:pt x="162" y="105"/>
                    <a:pt x="152" y="0"/>
                    <a:pt x="152" y="0"/>
                  </a:cubicBezTo>
                  <a:cubicBezTo>
                    <a:pt x="152" y="0"/>
                    <a:pt x="85" y="11"/>
                    <a:pt x="46" y="49"/>
                  </a:cubicBezTo>
                  <a:cubicBezTo>
                    <a:pt x="0" y="95"/>
                    <a:pt x="11" y="155"/>
                    <a:pt x="11" y="155"/>
                  </a:cubicBezTo>
                  <a:cubicBezTo>
                    <a:pt x="407" y="155"/>
                    <a:pt x="407" y="155"/>
                    <a:pt x="407" y="155"/>
                  </a:cubicBezTo>
                  <a:cubicBezTo>
                    <a:pt x="407" y="155"/>
                    <a:pt x="418" y="108"/>
                    <a:pt x="389"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Oval 23"/>
            <p:cNvSpPr>
              <a:spLocks noChangeArrowheads="1"/>
            </p:cNvSpPr>
            <p:nvPr/>
          </p:nvSpPr>
          <p:spPr bwMode="auto">
            <a:xfrm>
              <a:off x="7707313" y="2574925"/>
              <a:ext cx="142875" cy="142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24"/>
            <p:cNvSpPr/>
            <p:nvPr/>
          </p:nvSpPr>
          <p:spPr bwMode="auto">
            <a:xfrm>
              <a:off x="7600951" y="2730500"/>
              <a:ext cx="354013" cy="131762"/>
            </a:xfrm>
            <a:custGeom>
              <a:avLst/>
              <a:gdLst>
                <a:gd name="T0" fmla="*/ 274 w 295"/>
                <a:gd name="T1" fmla="*/ 46 h 109"/>
                <a:gd name="T2" fmla="*/ 187 w 295"/>
                <a:gd name="T3" fmla="*/ 0 h 109"/>
                <a:gd name="T4" fmla="*/ 169 w 295"/>
                <a:gd name="T5" fmla="*/ 89 h 109"/>
                <a:gd name="T6" fmla="*/ 153 w 295"/>
                <a:gd name="T7" fmla="*/ 38 h 109"/>
                <a:gd name="T8" fmla="*/ 162 w 295"/>
                <a:gd name="T9" fmla="*/ 29 h 109"/>
                <a:gd name="T10" fmla="*/ 147 w 295"/>
                <a:gd name="T11" fmla="*/ 11 h 109"/>
                <a:gd name="T12" fmla="*/ 132 w 295"/>
                <a:gd name="T13" fmla="*/ 29 h 109"/>
                <a:gd name="T14" fmla="*/ 142 w 295"/>
                <a:gd name="T15" fmla="*/ 39 h 109"/>
                <a:gd name="T16" fmla="*/ 128 w 295"/>
                <a:gd name="T17" fmla="*/ 89 h 109"/>
                <a:gd name="T18" fmla="*/ 107 w 295"/>
                <a:gd name="T19" fmla="*/ 0 h 109"/>
                <a:gd name="T20" fmla="*/ 33 w 295"/>
                <a:gd name="T21" fmla="*/ 35 h 109"/>
                <a:gd name="T22" fmla="*/ 8 w 295"/>
                <a:gd name="T23" fmla="*/ 109 h 109"/>
                <a:gd name="T24" fmla="*/ 287 w 295"/>
                <a:gd name="T25" fmla="*/ 109 h 109"/>
                <a:gd name="T26" fmla="*/ 274 w 295"/>
                <a:gd name="T27"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109">
                  <a:moveTo>
                    <a:pt x="274" y="46"/>
                  </a:moveTo>
                  <a:cubicBezTo>
                    <a:pt x="251" y="13"/>
                    <a:pt x="187" y="0"/>
                    <a:pt x="187" y="0"/>
                  </a:cubicBezTo>
                  <a:cubicBezTo>
                    <a:pt x="186" y="59"/>
                    <a:pt x="169" y="89"/>
                    <a:pt x="169" y="89"/>
                  </a:cubicBezTo>
                  <a:cubicBezTo>
                    <a:pt x="162" y="54"/>
                    <a:pt x="153" y="38"/>
                    <a:pt x="153" y="38"/>
                  </a:cubicBezTo>
                  <a:cubicBezTo>
                    <a:pt x="162" y="29"/>
                    <a:pt x="162" y="29"/>
                    <a:pt x="162" y="29"/>
                  </a:cubicBezTo>
                  <a:cubicBezTo>
                    <a:pt x="147" y="11"/>
                    <a:pt x="147" y="11"/>
                    <a:pt x="147" y="11"/>
                  </a:cubicBezTo>
                  <a:cubicBezTo>
                    <a:pt x="132" y="29"/>
                    <a:pt x="132" y="29"/>
                    <a:pt x="132" y="29"/>
                  </a:cubicBezTo>
                  <a:cubicBezTo>
                    <a:pt x="142" y="39"/>
                    <a:pt x="142" y="39"/>
                    <a:pt x="142" y="39"/>
                  </a:cubicBezTo>
                  <a:cubicBezTo>
                    <a:pt x="131" y="60"/>
                    <a:pt x="128" y="89"/>
                    <a:pt x="128" y="89"/>
                  </a:cubicBezTo>
                  <a:cubicBezTo>
                    <a:pt x="114" y="74"/>
                    <a:pt x="107" y="0"/>
                    <a:pt x="107" y="0"/>
                  </a:cubicBezTo>
                  <a:cubicBezTo>
                    <a:pt x="107" y="0"/>
                    <a:pt x="60" y="8"/>
                    <a:pt x="33" y="35"/>
                  </a:cubicBezTo>
                  <a:cubicBezTo>
                    <a:pt x="0" y="67"/>
                    <a:pt x="8" y="109"/>
                    <a:pt x="8" y="109"/>
                  </a:cubicBezTo>
                  <a:cubicBezTo>
                    <a:pt x="287" y="109"/>
                    <a:pt x="287" y="109"/>
                    <a:pt x="287" y="109"/>
                  </a:cubicBezTo>
                  <a:cubicBezTo>
                    <a:pt x="287" y="109"/>
                    <a:pt x="295" y="76"/>
                    <a:pt x="27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Oval 25"/>
            <p:cNvSpPr>
              <a:spLocks noChangeArrowheads="1"/>
            </p:cNvSpPr>
            <p:nvPr/>
          </p:nvSpPr>
          <p:spPr bwMode="auto">
            <a:xfrm>
              <a:off x="6811963" y="2574925"/>
              <a:ext cx="142875" cy="142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6705601" y="2730500"/>
              <a:ext cx="355600" cy="131762"/>
            </a:xfrm>
            <a:custGeom>
              <a:avLst/>
              <a:gdLst>
                <a:gd name="T0" fmla="*/ 21 w 295"/>
                <a:gd name="T1" fmla="*/ 46 h 109"/>
                <a:gd name="T2" fmla="*/ 108 w 295"/>
                <a:gd name="T3" fmla="*/ 0 h 109"/>
                <a:gd name="T4" fmla="*/ 126 w 295"/>
                <a:gd name="T5" fmla="*/ 89 h 109"/>
                <a:gd name="T6" fmla="*/ 142 w 295"/>
                <a:gd name="T7" fmla="*/ 38 h 109"/>
                <a:gd name="T8" fmla="*/ 133 w 295"/>
                <a:gd name="T9" fmla="*/ 29 h 109"/>
                <a:gd name="T10" fmla="*/ 147 w 295"/>
                <a:gd name="T11" fmla="*/ 11 h 109"/>
                <a:gd name="T12" fmla="*/ 163 w 295"/>
                <a:gd name="T13" fmla="*/ 29 h 109"/>
                <a:gd name="T14" fmla="*/ 153 w 295"/>
                <a:gd name="T15" fmla="*/ 39 h 109"/>
                <a:gd name="T16" fmla="*/ 166 w 295"/>
                <a:gd name="T17" fmla="*/ 89 h 109"/>
                <a:gd name="T18" fmla="*/ 188 w 295"/>
                <a:gd name="T19" fmla="*/ 0 h 109"/>
                <a:gd name="T20" fmla="*/ 262 w 295"/>
                <a:gd name="T21" fmla="*/ 35 h 109"/>
                <a:gd name="T22" fmla="*/ 287 w 295"/>
                <a:gd name="T23" fmla="*/ 109 h 109"/>
                <a:gd name="T24" fmla="*/ 8 w 295"/>
                <a:gd name="T25" fmla="*/ 109 h 109"/>
                <a:gd name="T26" fmla="*/ 21 w 295"/>
                <a:gd name="T27"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109">
                  <a:moveTo>
                    <a:pt x="21" y="46"/>
                  </a:moveTo>
                  <a:cubicBezTo>
                    <a:pt x="44" y="13"/>
                    <a:pt x="108" y="0"/>
                    <a:pt x="108" y="0"/>
                  </a:cubicBezTo>
                  <a:cubicBezTo>
                    <a:pt x="108" y="59"/>
                    <a:pt x="126" y="89"/>
                    <a:pt x="126" y="89"/>
                  </a:cubicBezTo>
                  <a:cubicBezTo>
                    <a:pt x="133" y="54"/>
                    <a:pt x="142" y="38"/>
                    <a:pt x="142" y="38"/>
                  </a:cubicBezTo>
                  <a:cubicBezTo>
                    <a:pt x="133" y="29"/>
                    <a:pt x="133" y="29"/>
                    <a:pt x="133" y="29"/>
                  </a:cubicBezTo>
                  <a:cubicBezTo>
                    <a:pt x="147" y="11"/>
                    <a:pt x="147" y="11"/>
                    <a:pt x="147" y="11"/>
                  </a:cubicBezTo>
                  <a:cubicBezTo>
                    <a:pt x="163" y="29"/>
                    <a:pt x="163" y="29"/>
                    <a:pt x="163" y="29"/>
                  </a:cubicBezTo>
                  <a:cubicBezTo>
                    <a:pt x="153" y="39"/>
                    <a:pt x="153" y="39"/>
                    <a:pt x="153" y="39"/>
                  </a:cubicBezTo>
                  <a:cubicBezTo>
                    <a:pt x="164" y="60"/>
                    <a:pt x="166" y="89"/>
                    <a:pt x="166" y="89"/>
                  </a:cubicBezTo>
                  <a:cubicBezTo>
                    <a:pt x="181" y="74"/>
                    <a:pt x="188" y="0"/>
                    <a:pt x="188" y="0"/>
                  </a:cubicBezTo>
                  <a:cubicBezTo>
                    <a:pt x="188" y="0"/>
                    <a:pt x="235" y="8"/>
                    <a:pt x="262" y="35"/>
                  </a:cubicBezTo>
                  <a:cubicBezTo>
                    <a:pt x="295" y="67"/>
                    <a:pt x="287" y="109"/>
                    <a:pt x="287" y="109"/>
                  </a:cubicBezTo>
                  <a:cubicBezTo>
                    <a:pt x="8" y="109"/>
                    <a:pt x="8" y="109"/>
                    <a:pt x="8" y="109"/>
                  </a:cubicBezTo>
                  <a:cubicBezTo>
                    <a:pt x="8" y="109"/>
                    <a:pt x="0" y="76"/>
                    <a:pt x="2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6" name="招生办wdh            _18"/>
          <p:cNvSpPr/>
          <p:nvPr/>
        </p:nvSpPr>
        <p:spPr>
          <a:xfrm>
            <a:off x="1028775" y="3572742"/>
            <a:ext cx="2041145" cy="23186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dirty="0">
                <a:latin typeface="微软雅黑" panose="020B0503020204020204" pitchFamily="34" charset="-122"/>
                <a:ea typeface="微软雅黑" panose="020B0503020204020204" pitchFamily="34" charset="-122"/>
              </a:rPr>
              <a:t>杰出校友</a:t>
            </a:r>
          </a:p>
        </p:txBody>
      </p:sp>
      <p:grpSp>
        <p:nvGrpSpPr>
          <p:cNvPr id="90" name="招生办wdh          _9"/>
          <p:cNvGrpSpPr/>
          <p:nvPr/>
        </p:nvGrpSpPr>
        <p:grpSpPr>
          <a:xfrm>
            <a:off x="4764038" y="1415392"/>
            <a:ext cx="596900" cy="485774"/>
            <a:chOff x="4627563" y="1273176"/>
            <a:chExt cx="596900" cy="485774"/>
          </a:xfrm>
          <a:solidFill>
            <a:schemeClr val="accent1"/>
          </a:solidFill>
        </p:grpSpPr>
        <p:sp>
          <p:nvSpPr>
            <p:cNvPr id="91" name="Oval 13"/>
            <p:cNvSpPr>
              <a:spLocks noChangeArrowheads="1"/>
            </p:cNvSpPr>
            <p:nvPr/>
          </p:nvSpPr>
          <p:spPr bwMode="auto">
            <a:xfrm>
              <a:off x="4808538" y="1273176"/>
              <a:ext cx="239713" cy="241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4"/>
            <p:cNvSpPr/>
            <p:nvPr/>
          </p:nvSpPr>
          <p:spPr bwMode="auto">
            <a:xfrm>
              <a:off x="4627563" y="1536700"/>
              <a:ext cx="596900" cy="222250"/>
            </a:xfrm>
            <a:custGeom>
              <a:avLst/>
              <a:gdLst>
                <a:gd name="T0" fmla="*/ 461 w 496"/>
                <a:gd name="T1" fmla="*/ 78 h 184"/>
                <a:gd name="T2" fmla="*/ 315 w 496"/>
                <a:gd name="T3" fmla="*/ 0 h 184"/>
                <a:gd name="T4" fmla="*/ 284 w 496"/>
                <a:gd name="T5" fmla="*/ 150 h 184"/>
                <a:gd name="T6" fmla="*/ 258 w 496"/>
                <a:gd name="T7" fmla="*/ 65 h 184"/>
                <a:gd name="T8" fmla="*/ 273 w 496"/>
                <a:gd name="T9" fmla="*/ 48 h 184"/>
                <a:gd name="T10" fmla="*/ 248 w 496"/>
                <a:gd name="T11" fmla="*/ 18 h 184"/>
                <a:gd name="T12" fmla="*/ 222 w 496"/>
                <a:gd name="T13" fmla="*/ 49 h 184"/>
                <a:gd name="T14" fmla="*/ 239 w 496"/>
                <a:gd name="T15" fmla="*/ 66 h 184"/>
                <a:gd name="T16" fmla="*/ 216 w 496"/>
                <a:gd name="T17" fmla="*/ 150 h 184"/>
                <a:gd name="T18" fmla="*/ 180 w 496"/>
                <a:gd name="T19" fmla="*/ 0 h 184"/>
                <a:gd name="T20" fmla="*/ 55 w 496"/>
                <a:gd name="T21" fmla="*/ 59 h 184"/>
                <a:gd name="T22" fmla="*/ 13 w 496"/>
                <a:gd name="T23" fmla="*/ 184 h 184"/>
                <a:gd name="T24" fmla="*/ 483 w 496"/>
                <a:gd name="T25" fmla="*/ 184 h 184"/>
                <a:gd name="T26" fmla="*/ 461 w 496"/>
                <a:gd name="T27" fmla="*/ 7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6" h="184">
                  <a:moveTo>
                    <a:pt x="461" y="78"/>
                  </a:moveTo>
                  <a:cubicBezTo>
                    <a:pt x="423" y="22"/>
                    <a:pt x="315" y="0"/>
                    <a:pt x="315" y="0"/>
                  </a:cubicBezTo>
                  <a:cubicBezTo>
                    <a:pt x="314" y="99"/>
                    <a:pt x="284" y="150"/>
                    <a:pt x="284" y="150"/>
                  </a:cubicBezTo>
                  <a:cubicBezTo>
                    <a:pt x="273" y="92"/>
                    <a:pt x="258" y="65"/>
                    <a:pt x="258" y="65"/>
                  </a:cubicBezTo>
                  <a:cubicBezTo>
                    <a:pt x="273" y="48"/>
                    <a:pt x="273" y="48"/>
                    <a:pt x="273" y="48"/>
                  </a:cubicBezTo>
                  <a:cubicBezTo>
                    <a:pt x="248" y="18"/>
                    <a:pt x="248" y="18"/>
                    <a:pt x="248" y="18"/>
                  </a:cubicBezTo>
                  <a:cubicBezTo>
                    <a:pt x="222" y="49"/>
                    <a:pt x="222" y="49"/>
                    <a:pt x="222" y="49"/>
                  </a:cubicBezTo>
                  <a:cubicBezTo>
                    <a:pt x="239" y="66"/>
                    <a:pt x="239" y="66"/>
                    <a:pt x="239" y="66"/>
                  </a:cubicBezTo>
                  <a:cubicBezTo>
                    <a:pt x="220" y="102"/>
                    <a:pt x="216" y="150"/>
                    <a:pt x="216" y="150"/>
                  </a:cubicBezTo>
                  <a:cubicBezTo>
                    <a:pt x="192" y="124"/>
                    <a:pt x="180" y="0"/>
                    <a:pt x="180" y="0"/>
                  </a:cubicBezTo>
                  <a:cubicBezTo>
                    <a:pt x="180" y="0"/>
                    <a:pt x="100" y="13"/>
                    <a:pt x="55" y="59"/>
                  </a:cubicBezTo>
                  <a:cubicBezTo>
                    <a:pt x="0" y="113"/>
                    <a:pt x="13" y="184"/>
                    <a:pt x="13" y="184"/>
                  </a:cubicBezTo>
                  <a:cubicBezTo>
                    <a:pt x="483" y="184"/>
                    <a:pt x="483" y="184"/>
                    <a:pt x="483" y="184"/>
                  </a:cubicBezTo>
                  <a:cubicBezTo>
                    <a:pt x="483" y="184"/>
                    <a:pt x="496" y="128"/>
                    <a:pt x="461"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3" name="招生办wdh             _16"/>
          <p:cNvSpPr/>
          <p:nvPr/>
        </p:nvSpPr>
        <p:spPr>
          <a:xfrm>
            <a:off x="4413151" y="1901166"/>
            <a:ext cx="1303436" cy="1943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政治领域</a:t>
            </a:r>
          </a:p>
        </p:txBody>
      </p:sp>
      <p:cxnSp>
        <p:nvCxnSpPr>
          <p:cNvPr id="94" name="招生办wdh             _20"/>
          <p:cNvCxnSpPr>
            <a:stCxn id="86" idx="3"/>
          </p:cNvCxnSpPr>
          <p:nvPr/>
        </p:nvCxnSpPr>
        <p:spPr>
          <a:xfrm flipV="1">
            <a:off x="3069920" y="3687551"/>
            <a:ext cx="1367056" cy="112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招生办wdh          _23"/>
          <p:cNvCxnSpPr/>
          <p:nvPr/>
        </p:nvCxnSpPr>
        <p:spPr>
          <a:xfrm>
            <a:off x="3477046" y="2883255"/>
            <a:ext cx="936105"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招生办wdh             _25"/>
          <p:cNvCxnSpPr/>
          <p:nvPr/>
        </p:nvCxnSpPr>
        <p:spPr>
          <a:xfrm>
            <a:off x="3477046" y="1975651"/>
            <a:ext cx="1" cy="378781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1" name="招生办wdh             _9"/>
          <p:cNvGrpSpPr/>
          <p:nvPr/>
        </p:nvGrpSpPr>
        <p:grpSpPr>
          <a:xfrm>
            <a:off x="4755284" y="2318658"/>
            <a:ext cx="596900" cy="485774"/>
            <a:chOff x="4627563" y="1273176"/>
            <a:chExt cx="596900" cy="485774"/>
          </a:xfrm>
          <a:solidFill>
            <a:schemeClr val="accent2"/>
          </a:solidFill>
        </p:grpSpPr>
        <p:sp>
          <p:nvSpPr>
            <p:cNvPr id="103" name="Oval 13"/>
            <p:cNvSpPr>
              <a:spLocks noChangeArrowheads="1"/>
            </p:cNvSpPr>
            <p:nvPr/>
          </p:nvSpPr>
          <p:spPr bwMode="auto">
            <a:xfrm>
              <a:off x="4808538" y="1273176"/>
              <a:ext cx="239713" cy="241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4"/>
            <p:cNvSpPr/>
            <p:nvPr/>
          </p:nvSpPr>
          <p:spPr bwMode="auto">
            <a:xfrm>
              <a:off x="4627563" y="1536700"/>
              <a:ext cx="596900" cy="222250"/>
            </a:xfrm>
            <a:custGeom>
              <a:avLst/>
              <a:gdLst>
                <a:gd name="T0" fmla="*/ 461 w 496"/>
                <a:gd name="T1" fmla="*/ 78 h 184"/>
                <a:gd name="T2" fmla="*/ 315 w 496"/>
                <a:gd name="T3" fmla="*/ 0 h 184"/>
                <a:gd name="T4" fmla="*/ 284 w 496"/>
                <a:gd name="T5" fmla="*/ 150 h 184"/>
                <a:gd name="T6" fmla="*/ 258 w 496"/>
                <a:gd name="T7" fmla="*/ 65 h 184"/>
                <a:gd name="T8" fmla="*/ 273 w 496"/>
                <a:gd name="T9" fmla="*/ 48 h 184"/>
                <a:gd name="T10" fmla="*/ 248 w 496"/>
                <a:gd name="T11" fmla="*/ 18 h 184"/>
                <a:gd name="T12" fmla="*/ 222 w 496"/>
                <a:gd name="T13" fmla="*/ 49 h 184"/>
                <a:gd name="T14" fmla="*/ 239 w 496"/>
                <a:gd name="T15" fmla="*/ 66 h 184"/>
                <a:gd name="T16" fmla="*/ 216 w 496"/>
                <a:gd name="T17" fmla="*/ 150 h 184"/>
                <a:gd name="T18" fmla="*/ 180 w 496"/>
                <a:gd name="T19" fmla="*/ 0 h 184"/>
                <a:gd name="T20" fmla="*/ 55 w 496"/>
                <a:gd name="T21" fmla="*/ 59 h 184"/>
                <a:gd name="T22" fmla="*/ 13 w 496"/>
                <a:gd name="T23" fmla="*/ 184 h 184"/>
                <a:gd name="T24" fmla="*/ 483 w 496"/>
                <a:gd name="T25" fmla="*/ 184 h 184"/>
                <a:gd name="T26" fmla="*/ 461 w 496"/>
                <a:gd name="T27" fmla="*/ 7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6" h="184">
                  <a:moveTo>
                    <a:pt x="461" y="78"/>
                  </a:moveTo>
                  <a:cubicBezTo>
                    <a:pt x="423" y="22"/>
                    <a:pt x="315" y="0"/>
                    <a:pt x="315" y="0"/>
                  </a:cubicBezTo>
                  <a:cubicBezTo>
                    <a:pt x="314" y="99"/>
                    <a:pt x="284" y="150"/>
                    <a:pt x="284" y="150"/>
                  </a:cubicBezTo>
                  <a:cubicBezTo>
                    <a:pt x="273" y="92"/>
                    <a:pt x="258" y="65"/>
                    <a:pt x="258" y="65"/>
                  </a:cubicBezTo>
                  <a:cubicBezTo>
                    <a:pt x="273" y="48"/>
                    <a:pt x="273" y="48"/>
                    <a:pt x="273" y="48"/>
                  </a:cubicBezTo>
                  <a:cubicBezTo>
                    <a:pt x="248" y="18"/>
                    <a:pt x="248" y="18"/>
                    <a:pt x="248" y="18"/>
                  </a:cubicBezTo>
                  <a:cubicBezTo>
                    <a:pt x="222" y="49"/>
                    <a:pt x="222" y="49"/>
                    <a:pt x="222" y="49"/>
                  </a:cubicBezTo>
                  <a:cubicBezTo>
                    <a:pt x="239" y="66"/>
                    <a:pt x="239" y="66"/>
                    <a:pt x="239" y="66"/>
                  </a:cubicBezTo>
                  <a:cubicBezTo>
                    <a:pt x="220" y="102"/>
                    <a:pt x="216" y="150"/>
                    <a:pt x="216" y="150"/>
                  </a:cubicBezTo>
                  <a:cubicBezTo>
                    <a:pt x="192" y="124"/>
                    <a:pt x="180" y="0"/>
                    <a:pt x="180" y="0"/>
                  </a:cubicBezTo>
                  <a:cubicBezTo>
                    <a:pt x="180" y="0"/>
                    <a:pt x="100" y="13"/>
                    <a:pt x="55" y="59"/>
                  </a:cubicBezTo>
                  <a:cubicBezTo>
                    <a:pt x="0" y="113"/>
                    <a:pt x="13" y="184"/>
                    <a:pt x="13" y="184"/>
                  </a:cubicBezTo>
                  <a:cubicBezTo>
                    <a:pt x="483" y="184"/>
                    <a:pt x="483" y="184"/>
                    <a:pt x="483" y="184"/>
                  </a:cubicBezTo>
                  <a:cubicBezTo>
                    <a:pt x="483" y="184"/>
                    <a:pt x="496" y="128"/>
                    <a:pt x="461"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2" name="招生办wdh             _16"/>
          <p:cNvSpPr/>
          <p:nvPr/>
        </p:nvSpPr>
        <p:spPr>
          <a:xfrm>
            <a:off x="4404397" y="2804432"/>
            <a:ext cx="1303436" cy="1943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科技领域</a:t>
            </a:r>
          </a:p>
        </p:txBody>
      </p:sp>
      <p:grpSp>
        <p:nvGrpSpPr>
          <p:cNvPr id="106" name="招生办wdh             _9"/>
          <p:cNvGrpSpPr/>
          <p:nvPr/>
        </p:nvGrpSpPr>
        <p:grpSpPr>
          <a:xfrm>
            <a:off x="4764038" y="3123057"/>
            <a:ext cx="596900" cy="485774"/>
            <a:chOff x="4627563" y="1273176"/>
            <a:chExt cx="596900" cy="485774"/>
          </a:xfrm>
          <a:solidFill>
            <a:schemeClr val="accent3">
              <a:lumMod val="75000"/>
            </a:schemeClr>
          </a:solidFill>
        </p:grpSpPr>
        <p:sp>
          <p:nvSpPr>
            <p:cNvPr id="108" name="Oval 13"/>
            <p:cNvSpPr>
              <a:spLocks noChangeArrowheads="1"/>
            </p:cNvSpPr>
            <p:nvPr/>
          </p:nvSpPr>
          <p:spPr bwMode="auto">
            <a:xfrm>
              <a:off x="4808538" y="1273176"/>
              <a:ext cx="239713" cy="241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4"/>
            <p:cNvSpPr/>
            <p:nvPr/>
          </p:nvSpPr>
          <p:spPr bwMode="auto">
            <a:xfrm>
              <a:off x="4627563" y="1536700"/>
              <a:ext cx="596900" cy="222250"/>
            </a:xfrm>
            <a:custGeom>
              <a:avLst/>
              <a:gdLst>
                <a:gd name="T0" fmla="*/ 461 w 496"/>
                <a:gd name="T1" fmla="*/ 78 h 184"/>
                <a:gd name="T2" fmla="*/ 315 w 496"/>
                <a:gd name="T3" fmla="*/ 0 h 184"/>
                <a:gd name="T4" fmla="*/ 284 w 496"/>
                <a:gd name="T5" fmla="*/ 150 h 184"/>
                <a:gd name="T6" fmla="*/ 258 w 496"/>
                <a:gd name="T7" fmla="*/ 65 h 184"/>
                <a:gd name="T8" fmla="*/ 273 w 496"/>
                <a:gd name="T9" fmla="*/ 48 h 184"/>
                <a:gd name="T10" fmla="*/ 248 w 496"/>
                <a:gd name="T11" fmla="*/ 18 h 184"/>
                <a:gd name="T12" fmla="*/ 222 w 496"/>
                <a:gd name="T13" fmla="*/ 49 h 184"/>
                <a:gd name="T14" fmla="*/ 239 w 496"/>
                <a:gd name="T15" fmla="*/ 66 h 184"/>
                <a:gd name="T16" fmla="*/ 216 w 496"/>
                <a:gd name="T17" fmla="*/ 150 h 184"/>
                <a:gd name="T18" fmla="*/ 180 w 496"/>
                <a:gd name="T19" fmla="*/ 0 h 184"/>
                <a:gd name="T20" fmla="*/ 55 w 496"/>
                <a:gd name="T21" fmla="*/ 59 h 184"/>
                <a:gd name="T22" fmla="*/ 13 w 496"/>
                <a:gd name="T23" fmla="*/ 184 h 184"/>
                <a:gd name="T24" fmla="*/ 483 w 496"/>
                <a:gd name="T25" fmla="*/ 184 h 184"/>
                <a:gd name="T26" fmla="*/ 461 w 496"/>
                <a:gd name="T27" fmla="*/ 7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6" h="184">
                  <a:moveTo>
                    <a:pt x="461" y="78"/>
                  </a:moveTo>
                  <a:cubicBezTo>
                    <a:pt x="423" y="22"/>
                    <a:pt x="315" y="0"/>
                    <a:pt x="315" y="0"/>
                  </a:cubicBezTo>
                  <a:cubicBezTo>
                    <a:pt x="314" y="99"/>
                    <a:pt x="284" y="150"/>
                    <a:pt x="284" y="150"/>
                  </a:cubicBezTo>
                  <a:cubicBezTo>
                    <a:pt x="273" y="92"/>
                    <a:pt x="258" y="65"/>
                    <a:pt x="258" y="65"/>
                  </a:cubicBezTo>
                  <a:cubicBezTo>
                    <a:pt x="273" y="48"/>
                    <a:pt x="273" y="48"/>
                    <a:pt x="273" y="48"/>
                  </a:cubicBezTo>
                  <a:cubicBezTo>
                    <a:pt x="248" y="18"/>
                    <a:pt x="248" y="18"/>
                    <a:pt x="248" y="18"/>
                  </a:cubicBezTo>
                  <a:cubicBezTo>
                    <a:pt x="222" y="49"/>
                    <a:pt x="222" y="49"/>
                    <a:pt x="222" y="49"/>
                  </a:cubicBezTo>
                  <a:cubicBezTo>
                    <a:pt x="239" y="66"/>
                    <a:pt x="239" y="66"/>
                    <a:pt x="239" y="66"/>
                  </a:cubicBezTo>
                  <a:cubicBezTo>
                    <a:pt x="220" y="102"/>
                    <a:pt x="216" y="150"/>
                    <a:pt x="216" y="150"/>
                  </a:cubicBezTo>
                  <a:cubicBezTo>
                    <a:pt x="192" y="124"/>
                    <a:pt x="180" y="0"/>
                    <a:pt x="180" y="0"/>
                  </a:cubicBezTo>
                  <a:cubicBezTo>
                    <a:pt x="180" y="0"/>
                    <a:pt x="100" y="13"/>
                    <a:pt x="55" y="59"/>
                  </a:cubicBezTo>
                  <a:cubicBezTo>
                    <a:pt x="0" y="113"/>
                    <a:pt x="13" y="184"/>
                    <a:pt x="13" y="184"/>
                  </a:cubicBezTo>
                  <a:cubicBezTo>
                    <a:pt x="483" y="184"/>
                    <a:pt x="483" y="184"/>
                    <a:pt x="483" y="184"/>
                  </a:cubicBezTo>
                  <a:cubicBezTo>
                    <a:pt x="483" y="184"/>
                    <a:pt x="496" y="128"/>
                    <a:pt x="461"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7" name="_16"/>
          <p:cNvSpPr/>
          <p:nvPr/>
        </p:nvSpPr>
        <p:spPr>
          <a:xfrm>
            <a:off x="4413151" y="3608831"/>
            <a:ext cx="1303436" cy="194319"/>
          </a:xfrm>
          <a:prstGeom prst="round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军事领域</a:t>
            </a:r>
          </a:p>
        </p:txBody>
      </p:sp>
      <p:sp>
        <p:nvSpPr>
          <p:cNvPr id="113" name="Oval 13"/>
          <p:cNvSpPr>
            <a:spLocks noChangeArrowheads="1"/>
          </p:cNvSpPr>
          <p:nvPr/>
        </p:nvSpPr>
        <p:spPr bwMode="auto">
          <a:xfrm>
            <a:off x="4956676" y="4174296"/>
            <a:ext cx="239713" cy="241300"/>
          </a:xfrm>
          <a:prstGeom prst="ellipse">
            <a:avLst/>
          </a:pr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4"/>
          <p:cNvSpPr/>
          <p:nvPr/>
        </p:nvSpPr>
        <p:spPr bwMode="auto">
          <a:xfrm>
            <a:off x="4775701" y="4437820"/>
            <a:ext cx="596900" cy="222250"/>
          </a:xfrm>
          <a:custGeom>
            <a:avLst/>
            <a:gdLst>
              <a:gd name="T0" fmla="*/ 461 w 496"/>
              <a:gd name="T1" fmla="*/ 78 h 184"/>
              <a:gd name="T2" fmla="*/ 315 w 496"/>
              <a:gd name="T3" fmla="*/ 0 h 184"/>
              <a:gd name="T4" fmla="*/ 284 w 496"/>
              <a:gd name="T5" fmla="*/ 150 h 184"/>
              <a:gd name="T6" fmla="*/ 258 w 496"/>
              <a:gd name="T7" fmla="*/ 65 h 184"/>
              <a:gd name="T8" fmla="*/ 273 w 496"/>
              <a:gd name="T9" fmla="*/ 48 h 184"/>
              <a:gd name="T10" fmla="*/ 248 w 496"/>
              <a:gd name="T11" fmla="*/ 18 h 184"/>
              <a:gd name="T12" fmla="*/ 222 w 496"/>
              <a:gd name="T13" fmla="*/ 49 h 184"/>
              <a:gd name="T14" fmla="*/ 239 w 496"/>
              <a:gd name="T15" fmla="*/ 66 h 184"/>
              <a:gd name="T16" fmla="*/ 216 w 496"/>
              <a:gd name="T17" fmla="*/ 150 h 184"/>
              <a:gd name="T18" fmla="*/ 180 w 496"/>
              <a:gd name="T19" fmla="*/ 0 h 184"/>
              <a:gd name="T20" fmla="*/ 55 w 496"/>
              <a:gd name="T21" fmla="*/ 59 h 184"/>
              <a:gd name="T22" fmla="*/ 13 w 496"/>
              <a:gd name="T23" fmla="*/ 184 h 184"/>
              <a:gd name="T24" fmla="*/ 483 w 496"/>
              <a:gd name="T25" fmla="*/ 184 h 184"/>
              <a:gd name="T26" fmla="*/ 461 w 496"/>
              <a:gd name="T27" fmla="*/ 7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6" h="184">
                <a:moveTo>
                  <a:pt x="461" y="78"/>
                </a:moveTo>
                <a:cubicBezTo>
                  <a:pt x="423" y="22"/>
                  <a:pt x="315" y="0"/>
                  <a:pt x="315" y="0"/>
                </a:cubicBezTo>
                <a:cubicBezTo>
                  <a:pt x="314" y="99"/>
                  <a:pt x="284" y="150"/>
                  <a:pt x="284" y="150"/>
                </a:cubicBezTo>
                <a:cubicBezTo>
                  <a:pt x="273" y="92"/>
                  <a:pt x="258" y="65"/>
                  <a:pt x="258" y="65"/>
                </a:cubicBezTo>
                <a:cubicBezTo>
                  <a:pt x="273" y="48"/>
                  <a:pt x="273" y="48"/>
                  <a:pt x="273" y="48"/>
                </a:cubicBezTo>
                <a:cubicBezTo>
                  <a:pt x="248" y="18"/>
                  <a:pt x="248" y="18"/>
                  <a:pt x="248" y="18"/>
                </a:cubicBezTo>
                <a:cubicBezTo>
                  <a:pt x="222" y="49"/>
                  <a:pt x="222" y="49"/>
                  <a:pt x="222" y="49"/>
                </a:cubicBezTo>
                <a:cubicBezTo>
                  <a:pt x="239" y="66"/>
                  <a:pt x="239" y="66"/>
                  <a:pt x="239" y="66"/>
                </a:cubicBezTo>
                <a:cubicBezTo>
                  <a:pt x="220" y="102"/>
                  <a:pt x="216" y="150"/>
                  <a:pt x="216" y="150"/>
                </a:cubicBezTo>
                <a:cubicBezTo>
                  <a:pt x="192" y="124"/>
                  <a:pt x="180" y="0"/>
                  <a:pt x="180" y="0"/>
                </a:cubicBezTo>
                <a:cubicBezTo>
                  <a:pt x="180" y="0"/>
                  <a:pt x="100" y="13"/>
                  <a:pt x="55" y="59"/>
                </a:cubicBezTo>
                <a:cubicBezTo>
                  <a:pt x="0" y="113"/>
                  <a:pt x="13" y="184"/>
                  <a:pt x="13" y="184"/>
                </a:cubicBezTo>
                <a:cubicBezTo>
                  <a:pt x="483" y="184"/>
                  <a:pt x="483" y="184"/>
                  <a:pt x="483" y="184"/>
                </a:cubicBezTo>
                <a:cubicBezTo>
                  <a:pt x="483" y="184"/>
                  <a:pt x="496" y="128"/>
                  <a:pt x="461" y="78"/>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_16"/>
          <p:cNvSpPr/>
          <p:nvPr/>
        </p:nvSpPr>
        <p:spPr>
          <a:xfrm>
            <a:off x="4424814" y="4660070"/>
            <a:ext cx="1303436" cy="19431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高等学府</a:t>
            </a:r>
          </a:p>
        </p:txBody>
      </p:sp>
      <p:grpSp>
        <p:nvGrpSpPr>
          <p:cNvPr id="116" name="招生办wdh            _9"/>
          <p:cNvGrpSpPr/>
          <p:nvPr/>
        </p:nvGrpSpPr>
        <p:grpSpPr>
          <a:xfrm>
            <a:off x="4764038" y="5175002"/>
            <a:ext cx="596900" cy="485774"/>
            <a:chOff x="4627563" y="1273176"/>
            <a:chExt cx="596900" cy="485774"/>
          </a:xfrm>
          <a:solidFill>
            <a:schemeClr val="accent6"/>
          </a:solidFill>
        </p:grpSpPr>
        <p:sp>
          <p:nvSpPr>
            <p:cNvPr id="118" name="Oval 13"/>
            <p:cNvSpPr>
              <a:spLocks noChangeArrowheads="1"/>
            </p:cNvSpPr>
            <p:nvPr/>
          </p:nvSpPr>
          <p:spPr bwMode="auto">
            <a:xfrm>
              <a:off x="4808538" y="1273176"/>
              <a:ext cx="239713" cy="241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14"/>
            <p:cNvSpPr/>
            <p:nvPr/>
          </p:nvSpPr>
          <p:spPr bwMode="auto">
            <a:xfrm>
              <a:off x="4627563" y="1536700"/>
              <a:ext cx="596900" cy="222250"/>
            </a:xfrm>
            <a:custGeom>
              <a:avLst/>
              <a:gdLst>
                <a:gd name="T0" fmla="*/ 461 w 496"/>
                <a:gd name="T1" fmla="*/ 78 h 184"/>
                <a:gd name="T2" fmla="*/ 315 w 496"/>
                <a:gd name="T3" fmla="*/ 0 h 184"/>
                <a:gd name="T4" fmla="*/ 284 w 496"/>
                <a:gd name="T5" fmla="*/ 150 h 184"/>
                <a:gd name="T6" fmla="*/ 258 w 496"/>
                <a:gd name="T7" fmla="*/ 65 h 184"/>
                <a:gd name="T8" fmla="*/ 273 w 496"/>
                <a:gd name="T9" fmla="*/ 48 h 184"/>
                <a:gd name="T10" fmla="*/ 248 w 496"/>
                <a:gd name="T11" fmla="*/ 18 h 184"/>
                <a:gd name="T12" fmla="*/ 222 w 496"/>
                <a:gd name="T13" fmla="*/ 49 h 184"/>
                <a:gd name="T14" fmla="*/ 239 w 496"/>
                <a:gd name="T15" fmla="*/ 66 h 184"/>
                <a:gd name="T16" fmla="*/ 216 w 496"/>
                <a:gd name="T17" fmla="*/ 150 h 184"/>
                <a:gd name="T18" fmla="*/ 180 w 496"/>
                <a:gd name="T19" fmla="*/ 0 h 184"/>
                <a:gd name="T20" fmla="*/ 55 w 496"/>
                <a:gd name="T21" fmla="*/ 59 h 184"/>
                <a:gd name="T22" fmla="*/ 13 w 496"/>
                <a:gd name="T23" fmla="*/ 184 h 184"/>
                <a:gd name="T24" fmla="*/ 483 w 496"/>
                <a:gd name="T25" fmla="*/ 184 h 184"/>
                <a:gd name="T26" fmla="*/ 461 w 496"/>
                <a:gd name="T27" fmla="*/ 7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6" h="184">
                  <a:moveTo>
                    <a:pt x="461" y="78"/>
                  </a:moveTo>
                  <a:cubicBezTo>
                    <a:pt x="423" y="22"/>
                    <a:pt x="315" y="0"/>
                    <a:pt x="315" y="0"/>
                  </a:cubicBezTo>
                  <a:cubicBezTo>
                    <a:pt x="314" y="99"/>
                    <a:pt x="284" y="150"/>
                    <a:pt x="284" y="150"/>
                  </a:cubicBezTo>
                  <a:cubicBezTo>
                    <a:pt x="273" y="92"/>
                    <a:pt x="258" y="65"/>
                    <a:pt x="258" y="65"/>
                  </a:cubicBezTo>
                  <a:cubicBezTo>
                    <a:pt x="273" y="48"/>
                    <a:pt x="273" y="48"/>
                    <a:pt x="273" y="48"/>
                  </a:cubicBezTo>
                  <a:cubicBezTo>
                    <a:pt x="248" y="18"/>
                    <a:pt x="248" y="18"/>
                    <a:pt x="248" y="18"/>
                  </a:cubicBezTo>
                  <a:cubicBezTo>
                    <a:pt x="222" y="49"/>
                    <a:pt x="222" y="49"/>
                    <a:pt x="222" y="49"/>
                  </a:cubicBezTo>
                  <a:cubicBezTo>
                    <a:pt x="239" y="66"/>
                    <a:pt x="239" y="66"/>
                    <a:pt x="239" y="66"/>
                  </a:cubicBezTo>
                  <a:cubicBezTo>
                    <a:pt x="220" y="102"/>
                    <a:pt x="216" y="150"/>
                    <a:pt x="216" y="150"/>
                  </a:cubicBezTo>
                  <a:cubicBezTo>
                    <a:pt x="192" y="124"/>
                    <a:pt x="180" y="0"/>
                    <a:pt x="180" y="0"/>
                  </a:cubicBezTo>
                  <a:cubicBezTo>
                    <a:pt x="180" y="0"/>
                    <a:pt x="100" y="13"/>
                    <a:pt x="55" y="59"/>
                  </a:cubicBezTo>
                  <a:cubicBezTo>
                    <a:pt x="0" y="113"/>
                    <a:pt x="13" y="184"/>
                    <a:pt x="13" y="184"/>
                  </a:cubicBezTo>
                  <a:cubicBezTo>
                    <a:pt x="483" y="184"/>
                    <a:pt x="483" y="184"/>
                    <a:pt x="483" y="184"/>
                  </a:cubicBezTo>
                  <a:cubicBezTo>
                    <a:pt x="483" y="184"/>
                    <a:pt x="496" y="128"/>
                    <a:pt x="461"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7" name="招生办wdh          _16"/>
          <p:cNvSpPr/>
          <p:nvPr/>
        </p:nvSpPr>
        <p:spPr>
          <a:xfrm>
            <a:off x="4413151" y="5660776"/>
            <a:ext cx="1303436" cy="194319"/>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知名企业</a:t>
            </a:r>
          </a:p>
        </p:txBody>
      </p:sp>
      <p:cxnSp>
        <p:nvCxnSpPr>
          <p:cNvPr id="125" name="招生办wdh          _23"/>
          <p:cNvCxnSpPr/>
          <p:nvPr/>
        </p:nvCxnSpPr>
        <p:spPr>
          <a:xfrm>
            <a:off x="3477047" y="1975651"/>
            <a:ext cx="936105"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招生办wdh            _23"/>
          <p:cNvCxnSpPr/>
          <p:nvPr/>
        </p:nvCxnSpPr>
        <p:spPr>
          <a:xfrm>
            <a:off x="3477046" y="5756449"/>
            <a:ext cx="936105"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招生办wdh         _23"/>
          <p:cNvCxnSpPr/>
          <p:nvPr/>
        </p:nvCxnSpPr>
        <p:spPr>
          <a:xfrm>
            <a:off x="3477046" y="4752002"/>
            <a:ext cx="936105"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down)">
                                      <p:cBhvr>
                                        <p:cTn id="17" dur="500"/>
                                        <p:tgtEl>
                                          <p:spTgt spid="44"/>
                                        </p:tgtEl>
                                      </p:cBhvr>
                                    </p:animEffec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down)">
                                      <p:cBhvr>
                                        <p:cTn id="22" dur="500"/>
                                        <p:tgtEl>
                                          <p:spTgt spid="50"/>
                                        </p:tgtEl>
                                      </p:cBhvr>
                                    </p:animEffect>
                                  </p:childTnLst>
                                  <p:subTnLst>
                                    <p:set>
                                      <p:cBhvr override="childStyle">
                                        <p:cTn dur="1" fill="hold" display="0" masterRel="nextClick" afterEffect="1"/>
                                        <p:tgtEl>
                                          <p:spTgt spid="5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down)">
                                      <p:cBhvr>
                                        <p:cTn id="27"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wipe(down)">
                                      <p:cBhvr>
                                        <p:cTn id="3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5331" y="1542163"/>
            <a:ext cx="2952327" cy="2308324"/>
          </a:xfrm>
          <a:prstGeom prst="rect">
            <a:avLst/>
          </a:prstGeom>
        </p:spPr>
        <p:txBody>
          <a:bodyPr wrap="square">
            <a:spAutoFit/>
          </a:bodyPr>
          <a:lstStyle/>
          <a:p>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哈尔滨冬季室内平均温度达到零上</a:t>
            </a:r>
            <a:r>
              <a:rPr lang="en-US" altLang="zh-CN" sz="36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18</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度，供暖期达到</a:t>
            </a:r>
            <a:r>
              <a:rPr lang="zh-CN" altLang="en-US" sz="36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半年</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之久。</a:t>
            </a:r>
            <a:endParaRPr lang="en-US" altLang="zh-CN"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endParaRPr lang="en-US" altLang="zh-CN"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相比很多南方城市，哈尔滨几乎没有蚊子。</a:t>
            </a:r>
            <a:endParaRPr lang="en-US" altLang="zh-CN"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8" name="矩形 7"/>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9" name="文本框 8"/>
          <p:cNvSpPr txBox="1"/>
          <p:nvPr/>
        </p:nvSpPr>
        <p:spPr>
          <a:xfrm>
            <a:off x="392023" y="266575"/>
            <a:ext cx="615553"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气候</a:t>
            </a:r>
          </a:p>
        </p:txBody>
      </p:sp>
      <p:sp>
        <p:nvSpPr>
          <p:cNvPr id="10" name="文本框 9"/>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pic>
        <p:nvPicPr>
          <p:cNvPr id="11" name="图片 10"/>
          <p:cNvPicPr>
            <a:picLocks noChangeAspect="1"/>
          </p:cNvPicPr>
          <p:nvPr/>
        </p:nvPicPr>
        <p:blipFill rotWithShape="1">
          <a:blip r:embed="rId2"/>
          <a:srcRect l="2131" t="21433" b="29789"/>
          <a:stretch>
            <a:fillRect/>
          </a:stretch>
        </p:blipFill>
        <p:spPr>
          <a:xfrm>
            <a:off x="6852604" y="896429"/>
            <a:ext cx="4236192" cy="2088232"/>
          </a:xfrm>
          <a:prstGeom prst="rect">
            <a:avLst/>
          </a:prstGeom>
        </p:spPr>
      </p:pic>
      <p:pic>
        <p:nvPicPr>
          <p:cNvPr id="19" name="Picture 2" descr="http://img03.hc360.com/jjcn/201511/201511111431178847.jpg"/>
          <p:cNvPicPr>
            <a:picLocks noChangeAspect="1" noChangeArrowheads="1"/>
          </p:cNvPicPr>
          <p:nvPr/>
        </p:nvPicPr>
        <p:blipFill>
          <a:blip r:embed="rId3"/>
          <a:srcRect/>
          <a:stretch>
            <a:fillRect/>
          </a:stretch>
        </p:blipFill>
        <p:spPr bwMode="auto">
          <a:xfrm>
            <a:off x="4217704" y="4609177"/>
            <a:ext cx="2499704" cy="1616709"/>
          </a:xfrm>
          <a:prstGeom prst="rect">
            <a:avLst/>
          </a:prstGeom>
          <a:noFill/>
          <a:extLst>
            <a:ext uri="{909E8E84-426E-40DD-AFC4-6F175D3DCCD1}">
              <a14:hiddenFill xmlns:a14="http://schemas.microsoft.com/office/drawing/2010/main">
                <a:solidFill>
                  <a:srgbClr val="FFFFFF"/>
                </a:solidFill>
              </a14:hiddenFill>
            </a:ext>
          </a:extLst>
        </p:spPr>
      </p:pic>
      <p:sp>
        <p:nvSpPr>
          <p:cNvPr id="20" name="AutoShape 6" descr="https://timgsa.baidu.com/timg?image&amp;quality=80&amp;size=b9999_10000&amp;sec=1508402696205&amp;di=bda48e9cef9751824a634011edd509cf&amp;imgtype=0&amp;src=http%3A%2F%2Fdimg03.c-ctrip.com%2Fimages%2Ffd%2Ftg%2Fg4%2FM03%2F51%2FBC%2FCggYHFaTqjKAHWNUAAv-2bpQG9w331.jpg"/>
          <p:cNvSpPr>
            <a:spLocks noChangeAspect="1" noChangeArrowheads="1"/>
          </p:cNvSpPr>
          <p:nvPr/>
        </p:nvSpPr>
        <p:spPr bwMode="auto">
          <a:xfrm>
            <a:off x="155575" y="-2833688"/>
            <a:ext cx="8886825" cy="5905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AutoShape 8" descr="https://timgsa.baidu.com/timg?image&amp;quality=80&amp;size=b9999_10000&amp;sec=1508402696205&amp;di=bda48e9cef9751824a634011edd509cf&amp;imgtype=0&amp;src=http%3A%2F%2Fdimg03.c-ctrip.com%2Fimages%2Ffd%2Ftg%2Fg4%2FM03%2F51%2FBC%2FCggYHFaTqjKAHWNUAAv-2bpQG9w331.jpg"/>
          <p:cNvSpPr>
            <a:spLocks noChangeAspect="1" noChangeArrowheads="1"/>
          </p:cNvSpPr>
          <p:nvPr/>
        </p:nvSpPr>
        <p:spPr bwMode="auto">
          <a:xfrm>
            <a:off x="307975" y="-2681288"/>
            <a:ext cx="8886825" cy="5905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3" name="图片 22"/>
          <p:cNvPicPr>
            <a:picLocks noChangeAspect="1"/>
          </p:cNvPicPr>
          <p:nvPr/>
        </p:nvPicPr>
        <p:blipFill rotWithShape="1">
          <a:blip r:embed="rId4" cstate="print"/>
          <a:srcRect l="34570" t="8687" r="36791" b="18197"/>
          <a:stretch>
            <a:fillRect/>
          </a:stretch>
        </p:blipFill>
        <p:spPr>
          <a:xfrm>
            <a:off x="4197127" y="880021"/>
            <a:ext cx="2520280" cy="3609037"/>
          </a:xfrm>
          <a:prstGeom prst="rect">
            <a:avLst/>
          </a:prstGeom>
        </p:spPr>
      </p:pic>
      <p:pic>
        <p:nvPicPr>
          <p:cNvPr id="24" name="图片 23"/>
          <p:cNvPicPr>
            <a:picLocks noChangeAspect="1"/>
          </p:cNvPicPr>
          <p:nvPr/>
        </p:nvPicPr>
        <p:blipFill rotWithShape="1">
          <a:blip r:embed="rId5"/>
          <a:srcRect l="37813" t="1" r="37370" b="23766"/>
          <a:stretch>
            <a:fillRect/>
          </a:stretch>
        </p:blipFill>
        <p:spPr>
          <a:xfrm>
            <a:off x="9576628" y="3121288"/>
            <a:ext cx="1512168" cy="3104598"/>
          </a:xfrm>
          <a:prstGeom prst="rect">
            <a:avLst/>
          </a:prstGeom>
        </p:spPr>
      </p:pic>
      <p:pic>
        <p:nvPicPr>
          <p:cNvPr id="2" name="图片 1"/>
          <p:cNvPicPr>
            <a:picLocks noChangeAspect="1"/>
          </p:cNvPicPr>
          <p:nvPr/>
        </p:nvPicPr>
        <p:blipFill>
          <a:blip r:embed="rId6" cstate="print"/>
          <a:stretch>
            <a:fillRect/>
          </a:stretch>
        </p:blipFill>
        <p:spPr>
          <a:xfrm>
            <a:off x="6861423" y="3120906"/>
            <a:ext cx="2575393" cy="1372975"/>
          </a:xfrm>
          <a:prstGeom prst="rect">
            <a:avLst/>
          </a:prstGeom>
        </p:spPr>
      </p:pic>
      <p:pic>
        <p:nvPicPr>
          <p:cNvPr id="13" name="图片 12"/>
          <p:cNvPicPr>
            <a:picLocks noChangeAspect="1"/>
          </p:cNvPicPr>
          <p:nvPr/>
        </p:nvPicPr>
        <p:blipFill rotWithShape="1">
          <a:blip r:embed="rId7" cstate="print"/>
          <a:srcRect b="6593"/>
          <a:stretch>
            <a:fillRect/>
          </a:stretch>
        </p:blipFill>
        <p:spPr>
          <a:xfrm>
            <a:off x="1664240" y="4609177"/>
            <a:ext cx="2444538" cy="1569718"/>
          </a:xfrm>
          <a:prstGeom prst="rect">
            <a:avLst/>
          </a:prstGeom>
        </p:spPr>
      </p:pic>
      <p:pic>
        <p:nvPicPr>
          <p:cNvPr id="14" name="Picture 2" descr="http://i3.sinaimg.cn/travel/2014/1210/U7398P704DT20141210163751.jpg"/>
          <p:cNvPicPr>
            <a:picLocks noChangeAspect="1" noChangeArrowheads="1"/>
          </p:cNvPicPr>
          <p:nvPr/>
        </p:nvPicPr>
        <p:blipFill>
          <a:blip r:embed="rId8"/>
          <a:srcRect/>
          <a:stretch>
            <a:fillRect/>
          </a:stretch>
        </p:blipFill>
        <p:spPr bwMode="auto">
          <a:xfrm>
            <a:off x="6872020" y="4630752"/>
            <a:ext cx="2564795" cy="160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028773" y="1416733"/>
            <a:ext cx="3456385" cy="1200329"/>
          </a:xfrm>
          <a:prstGeom prst="rect">
            <a:avLst/>
          </a:prstGeom>
        </p:spPr>
        <p:txBody>
          <a:bodyPr wrap="square">
            <a:spAutoFit/>
          </a:bodyPr>
          <a:lstStyle/>
          <a:p>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哈尔滨是个中西美食汇聚的城市，这里不仅有东北传统美食，加之其受到俄罗斯文化的影响，这里也有一些俄式美食。</a:t>
            </a:r>
          </a:p>
        </p:txBody>
      </p:sp>
      <p:sp>
        <p:nvSpPr>
          <p:cNvPr id="10" name="矩形 9"/>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11" name="文本框 10"/>
          <p:cNvSpPr txBox="1"/>
          <p:nvPr/>
        </p:nvSpPr>
        <p:spPr>
          <a:xfrm>
            <a:off x="392023" y="266575"/>
            <a:ext cx="615553"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美食</a:t>
            </a:r>
          </a:p>
        </p:txBody>
      </p:sp>
      <p:sp>
        <p:nvSpPr>
          <p:cNvPr id="12" name="文本框 11"/>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pic>
        <p:nvPicPr>
          <p:cNvPr id="20" name="图片 19"/>
          <p:cNvPicPr>
            <a:picLocks noChangeAspect="1"/>
          </p:cNvPicPr>
          <p:nvPr/>
        </p:nvPicPr>
        <p:blipFill>
          <a:blip r:embed="rId2"/>
          <a:stretch>
            <a:fillRect/>
          </a:stretch>
        </p:blipFill>
        <p:spPr>
          <a:xfrm>
            <a:off x="4802783" y="1418343"/>
            <a:ext cx="3456384" cy="2443126"/>
          </a:xfrm>
          <a:prstGeom prst="rect">
            <a:avLst/>
          </a:prstGeom>
        </p:spPr>
      </p:pic>
      <p:pic>
        <p:nvPicPr>
          <p:cNvPr id="26" name="图片 25"/>
          <p:cNvPicPr>
            <a:picLocks noChangeAspect="1"/>
          </p:cNvPicPr>
          <p:nvPr/>
        </p:nvPicPr>
        <p:blipFill>
          <a:blip r:embed="rId3" cstate="print"/>
          <a:stretch>
            <a:fillRect/>
          </a:stretch>
        </p:blipFill>
        <p:spPr>
          <a:xfrm>
            <a:off x="6684175" y="3935285"/>
            <a:ext cx="2550997" cy="1845486"/>
          </a:xfrm>
          <a:prstGeom prst="rect">
            <a:avLst/>
          </a:prstGeom>
        </p:spPr>
      </p:pic>
      <p:pic>
        <p:nvPicPr>
          <p:cNvPr id="27" name="Picture 5"/>
          <p:cNvPicPr>
            <a:picLocks noChangeAspect="1" noChangeArrowheads="1"/>
          </p:cNvPicPr>
          <p:nvPr/>
        </p:nvPicPr>
        <p:blipFill>
          <a:blip r:embed="rId4"/>
          <a:srcRect/>
          <a:stretch>
            <a:fillRect/>
          </a:stretch>
        </p:blipFill>
        <p:spPr bwMode="auto">
          <a:xfrm>
            <a:off x="4008670" y="3935285"/>
            <a:ext cx="2592288" cy="1845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http://p2.so.qhimgs1.com/t013bfe874f5be01f8e.jpg"/>
          <p:cNvPicPr>
            <a:picLocks noChangeAspect="1" noChangeArrowheads="1"/>
          </p:cNvPicPr>
          <p:nvPr/>
        </p:nvPicPr>
        <p:blipFill rotWithShape="1">
          <a:blip r:embed="rId5"/>
          <a:srcRect b="3755"/>
          <a:stretch>
            <a:fillRect/>
          </a:stretch>
        </p:blipFill>
        <p:spPr bwMode="auto">
          <a:xfrm>
            <a:off x="1028774" y="3935285"/>
            <a:ext cx="2896679" cy="184699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https://timgsa.baidu.com/timg?image&amp;quality=80&amp;size=b9999_10000&amp;sec=1509687825424&amp;di=64ea150ec9e535561ac33dc162746984&amp;imgtype=jpg&amp;src=http%3A%2F%2Fimg2.imgtn.bdimg.com%2Fit%2Fu%3D4090264916%2C137168552%26fm%3D214%26gp%3D0.jpg"/>
          <p:cNvSpPr>
            <a:spLocks noChangeAspect="1" noChangeArrowheads="1"/>
          </p:cNvSpPr>
          <p:nvPr/>
        </p:nvSpPr>
        <p:spPr bwMode="auto">
          <a:xfrm>
            <a:off x="155575" y="-2125663"/>
            <a:ext cx="6572250" cy="44291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6"/>
          <a:stretch>
            <a:fillRect/>
          </a:stretch>
        </p:blipFill>
        <p:spPr>
          <a:xfrm>
            <a:off x="8333333" y="1429345"/>
            <a:ext cx="3753286" cy="2449612"/>
          </a:xfrm>
          <a:prstGeom prst="rect">
            <a:avLst/>
          </a:prstGeom>
        </p:spPr>
      </p:pic>
      <p:pic>
        <p:nvPicPr>
          <p:cNvPr id="7" name="图片 6"/>
          <p:cNvPicPr>
            <a:picLocks noChangeAspect="1"/>
          </p:cNvPicPr>
          <p:nvPr/>
        </p:nvPicPr>
        <p:blipFill>
          <a:blip r:embed="rId7" cstate="print"/>
          <a:stretch>
            <a:fillRect/>
          </a:stretch>
        </p:blipFill>
        <p:spPr>
          <a:xfrm>
            <a:off x="9318389" y="3935285"/>
            <a:ext cx="2768230" cy="18454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92023" y="1024037"/>
            <a:ext cx="2373758" cy="2769989"/>
          </a:xfrm>
          <a:prstGeom prst="rect">
            <a:avLst/>
          </a:prstGeom>
        </p:spPr>
        <p:txBody>
          <a:bodyPr wrap="square">
            <a:spAutoFit/>
          </a:bodyPr>
          <a:lstStyle/>
          <a:p>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学校有“友来餐厅”和“学苑餐厅”等总共</a:t>
            </a:r>
            <a:r>
              <a:rPr lang="en-US" altLang="zh-CN" sz="44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18</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个餐厅，可同时容纳近</a:t>
            </a:r>
            <a:r>
              <a:rPr lang="en-US" altLang="zh-CN" sz="40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3</a:t>
            </a:r>
            <a:r>
              <a:rPr lang="zh-CN" altLang="en-US" sz="40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万</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名学生同时用餐。川、湘、鲁、粤等各式美食供学生随意选择。</a:t>
            </a:r>
            <a:endParaRPr lang="en-US" altLang="zh-CN"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0" name="矩形 9"/>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11" name="文本框 10"/>
          <p:cNvSpPr txBox="1"/>
          <p:nvPr/>
        </p:nvSpPr>
        <p:spPr>
          <a:xfrm>
            <a:off x="392023" y="266575"/>
            <a:ext cx="615553"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饮食</a:t>
            </a:r>
          </a:p>
        </p:txBody>
      </p:sp>
      <p:sp>
        <p:nvSpPr>
          <p:cNvPr id="12" name="文本框 11"/>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pic>
        <p:nvPicPr>
          <p:cNvPr id="14" name="图片 13"/>
          <p:cNvPicPr>
            <a:picLocks noChangeAspect="1"/>
          </p:cNvPicPr>
          <p:nvPr/>
        </p:nvPicPr>
        <p:blipFill>
          <a:blip r:embed="rId2" cstate="screen"/>
          <a:stretch>
            <a:fillRect/>
          </a:stretch>
        </p:blipFill>
        <p:spPr>
          <a:xfrm>
            <a:off x="3280649" y="4373464"/>
            <a:ext cx="2750575" cy="1835150"/>
          </a:xfrm>
          <a:prstGeom prst="rect">
            <a:avLst/>
          </a:prstGeom>
        </p:spPr>
      </p:pic>
      <p:pic>
        <p:nvPicPr>
          <p:cNvPr id="15" name="图片 14"/>
          <p:cNvPicPr>
            <a:picLocks noChangeAspect="1"/>
          </p:cNvPicPr>
          <p:nvPr/>
        </p:nvPicPr>
        <p:blipFill>
          <a:blip r:embed="rId3" cstate="screen"/>
          <a:stretch>
            <a:fillRect/>
          </a:stretch>
        </p:blipFill>
        <p:spPr>
          <a:xfrm>
            <a:off x="6129880" y="4373463"/>
            <a:ext cx="2761506" cy="1842442"/>
          </a:xfrm>
          <a:prstGeom prst="rect">
            <a:avLst/>
          </a:prstGeom>
        </p:spPr>
      </p:pic>
      <p:pic>
        <p:nvPicPr>
          <p:cNvPr id="16" name="图片 15"/>
          <p:cNvPicPr>
            <a:picLocks noChangeAspect="1"/>
          </p:cNvPicPr>
          <p:nvPr/>
        </p:nvPicPr>
        <p:blipFill>
          <a:blip r:embed="rId4" cstate="screen"/>
          <a:stretch>
            <a:fillRect/>
          </a:stretch>
        </p:blipFill>
        <p:spPr>
          <a:xfrm>
            <a:off x="8957549" y="4373463"/>
            <a:ext cx="2773363" cy="1850353"/>
          </a:xfrm>
          <a:prstGeom prst="rect">
            <a:avLst/>
          </a:prstGeom>
        </p:spPr>
      </p:pic>
      <p:pic>
        <p:nvPicPr>
          <p:cNvPr id="18" name="图片 17"/>
          <p:cNvPicPr>
            <a:picLocks noChangeAspect="1"/>
          </p:cNvPicPr>
          <p:nvPr/>
        </p:nvPicPr>
        <p:blipFill>
          <a:blip r:embed="rId5" cstate="screen"/>
          <a:stretch>
            <a:fillRect/>
          </a:stretch>
        </p:blipFill>
        <p:spPr>
          <a:xfrm>
            <a:off x="3281081" y="1024038"/>
            <a:ext cx="1199291" cy="767818"/>
          </a:xfrm>
          <a:prstGeom prst="rect">
            <a:avLst/>
          </a:prstGeom>
        </p:spPr>
      </p:pic>
      <p:pic>
        <p:nvPicPr>
          <p:cNvPr id="19" name="图片 18"/>
          <p:cNvPicPr>
            <a:picLocks noChangeAspect="1"/>
          </p:cNvPicPr>
          <p:nvPr/>
        </p:nvPicPr>
        <p:blipFill>
          <a:blip r:embed="rId6" cstate="screen"/>
          <a:stretch>
            <a:fillRect/>
          </a:stretch>
        </p:blipFill>
        <p:spPr>
          <a:xfrm>
            <a:off x="4569766" y="1024037"/>
            <a:ext cx="2166510" cy="1616787"/>
          </a:xfrm>
          <a:prstGeom prst="rect">
            <a:avLst/>
          </a:prstGeom>
        </p:spPr>
      </p:pic>
      <p:pic>
        <p:nvPicPr>
          <p:cNvPr id="21" name="图片 20"/>
          <p:cNvPicPr>
            <a:picLocks noChangeAspect="1"/>
          </p:cNvPicPr>
          <p:nvPr/>
        </p:nvPicPr>
        <p:blipFill>
          <a:blip r:embed="rId7" cstate="screen"/>
          <a:stretch>
            <a:fillRect/>
          </a:stretch>
        </p:blipFill>
        <p:spPr>
          <a:xfrm>
            <a:off x="3280648" y="1888133"/>
            <a:ext cx="1199723" cy="752692"/>
          </a:xfrm>
          <a:prstGeom prst="rect">
            <a:avLst/>
          </a:prstGeom>
        </p:spPr>
      </p:pic>
      <p:pic>
        <p:nvPicPr>
          <p:cNvPr id="22" name="图片 21"/>
          <p:cNvPicPr>
            <a:picLocks noChangeAspect="1"/>
          </p:cNvPicPr>
          <p:nvPr/>
        </p:nvPicPr>
        <p:blipFill rotWithShape="1">
          <a:blip r:embed="rId8" cstate="screen"/>
          <a:srcRect r="12088"/>
          <a:stretch>
            <a:fillRect/>
          </a:stretch>
        </p:blipFill>
        <p:spPr>
          <a:xfrm>
            <a:off x="4560776" y="2712786"/>
            <a:ext cx="2164004" cy="1588713"/>
          </a:xfrm>
          <a:prstGeom prst="rect">
            <a:avLst/>
          </a:prstGeom>
        </p:spPr>
      </p:pic>
      <p:pic>
        <p:nvPicPr>
          <p:cNvPr id="23" name="图片 22"/>
          <p:cNvPicPr>
            <a:picLocks noChangeAspect="1"/>
          </p:cNvPicPr>
          <p:nvPr/>
        </p:nvPicPr>
        <p:blipFill>
          <a:blip r:embed="rId9"/>
          <a:stretch>
            <a:fillRect/>
          </a:stretch>
        </p:blipFill>
        <p:spPr>
          <a:xfrm>
            <a:off x="6799231" y="1024991"/>
            <a:ext cx="4903254" cy="3276509"/>
          </a:xfrm>
          <a:prstGeom prst="rect">
            <a:avLst/>
          </a:prstGeom>
        </p:spPr>
      </p:pic>
      <p:pic>
        <p:nvPicPr>
          <p:cNvPr id="24" name="图片 23"/>
          <p:cNvPicPr>
            <a:picLocks noChangeAspect="1"/>
          </p:cNvPicPr>
          <p:nvPr/>
        </p:nvPicPr>
        <p:blipFill>
          <a:blip r:embed="rId10" cstate="screen"/>
          <a:stretch>
            <a:fillRect/>
          </a:stretch>
        </p:blipFill>
        <p:spPr>
          <a:xfrm>
            <a:off x="3280648" y="2712786"/>
            <a:ext cx="1199723" cy="759523"/>
          </a:xfrm>
          <a:prstGeom prst="rect">
            <a:avLst/>
          </a:prstGeom>
        </p:spPr>
      </p:pic>
      <p:pic>
        <p:nvPicPr>
          <p:cNvPr id="25" name="图片 24"/>
          <p:cNvPicPr>
            <a:picLocks noChangeAspect="1"/>
          </p:cNvPicPr>
          <p:nvPr/>
        </p:nvPicPr>
        <p:blipFill>
          <a:blip r:embed="rId11" cstate="screen"/>
          <a:stretch>
            <a:fillRect/>
          </a:stretch>
        </p:blipFill>
        <p:spPr>
          <a:xfrm>
            <a:off x="3280648" y="3548386"/>
            <a:ext cx="1195760" cy="762636"/>
          </a:xfrm>
          <a:prstGeom prst="rect">
            <a:avLst/>
          </a:prstGeom>
        </p:spPr>
      </p:pic>
      <p:sp>
        <p:nvSpPr>
          <p:cNvPr id="4" name="矩形 3"/>
          <p:cNvSpPr/>
          <p:nvPr/>
        </p:nvSpPr>
        <p:spPr>
          <a:xfrm>
            <a:off x="408059" y="5015576"/>
            <a:ext cx="2647178" cy="1200329"/>
          </a:xfrm>
          <a:prstGeom prst="rect">
            <a:avLst/>
          </a:prstGeom>
        </p:spPr>
        <p:txBody>
          <a:bodyPr wrap="square">
            <a:spAutoFit/>
          </a:bodyPr>
          <a:lstStyle/>
          <a:p>
            <a:pPr algn="just"/>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mn-ea"/>
              </a:rPr>
              <a:t>【2016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mn-ea"/>
              </a:rPr>
              <a:t>全国特色食堂评选</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algn="just"/>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mn-ea"/>
              </a:rPr>
              <a:t>    最便宜的食堂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mn-ea"/>
              </a:rPr>
              <a:t>哈尔滨工业大学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p>
          <a:p>
            <a:pPr algn="just"/>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mn-ea"/>
              </a:rPr>
              <a:t>上榜理由：</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algn="just"/>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mn-ea"/>
              </a:rPr>
              <a:t>       只需一块五，肚子吃到鼓！一块五能吃饱，两块能吃好，三块以上吃得非常好！</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2"/>
          <a:stretch>
            <a:fillRect/>
          </a:stretch>
        </p:blipFill>
        <p:spPr>
          <a:xfrm>
            <a:off x="5997327" y="1600100"/>
            <a:ext cx="2938035" cy="385644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本框 9"/>
          <p:cNvSpPr txBox="1"/>
          <p:nvPr/>
        </p:nvSpPr>
        <p:spPr>
          <a:xfrm>
            <a:off x="392023" y="266575"/>
            <a:ext cx="615553"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交通</a:t>
            </a:r>
          </a:p>
        </p:txBody>
      </p:sp>
      <p:sp>
        <p:nvSpPr>
          <p:cNvPr id="11" name="文本框 10"/>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12" name="矩形 11"/>
          <p:cNvSpPr/>
          <p:nvPr/>
        </p:nvSpPr>
        <p:spPr>
          <a:xfrm>
            <a:off x="1151027" y="2426668"/>
            <a:ext cx="4240532" cy="2246769"/>
          </a:xfrm>
          <a:prstGeom prst="rect">
            <a:avLst/>
          </a:prstGeom>
        </p:spPr>
        <p:txBody>
          <a:bodyPr wrap="square">
            <a:spAutoFit/>
          </a:bodyPr>
          <a:lstStyle/>
          <a:p>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哈工大是哈尔滨交通网络重要站点之一，有地铁</a:t>
            </a:r>
            <a:r>
              <a:rPr lang="en-US" altLang="zh-CN"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1</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号线，</a:t>
            </a:r>
            <a:r>
              <a:rPr lang="en-US" altLang="zh-CN" sz="32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24</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条公交线路。</a:t>
            </a:r>
          </a:p>
          <a:p>
            <a:endPar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哈工大位于哈尔滨市中心，距离市中心商业区、火车站都在步行</a:t>
            </a:r>
            <a:r>
              <a:rPr lang="en-US" altLang="zh-CN" sz="36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15</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分钟路程以内。</a:t>
            </a:r>
          </a:p>
        </p:txBody>
      </p:sp>
      <p:pic>
        <p:nvPicPr>
          <p:cNvPr id="15" name="图片 14"/>
          <p:cNvPicPr>
            <a:picLocks noChangeAspect="1"/>
          </p:cNvPicPr>
          <p:nvPr/>
        </p:nvPicPr>
        <p:blipFill>
          <a:blip r:embed="rId3"/>
          <a:stretch>
            <a:fillRect/>
          </a:stretch>
        </p:blipFill>
        <p:spPr>
          <a:xfrm>
            <a:off x="9165679" y="1600101"/>
            <a:ext cx="2952328" cy="385644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Oval 181"/>
          <p:cNvSpPr/>
          <p:nvPr/>
        </p:nvSpPr>
        <p:spPr>
          <a:xfrm>
            <a:off x="7169534" y="4087524"/>
            <a:ext cx="338480" cy="338480"/>
          </a:xfrm>
          <a:prstGeom prst="ellipse">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Oval 182"/>
          <p:cNvSpPr/>
          <p:nvPr/>
        </p:nvSpPr>
        <p:spPr>
          <a:xfrm>
            <a:off x="7269006" y="4178363"/>
            <a:ext cx="151669" cy="151669"/>
          </a:xfrm>
          <a:prstGeom prst="ellipse">
            <a:avLst/>
          </a:prstGeom>
          <a:solidFill>
            <a:srgbClr val="FF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Oval 181"/>
          <p:cNvSpPr/>
          <p:nvPr/>
        </p:nvSpPr>
        <p:spPr>
          <a:xfrm>
            <a:off x="10002311" y="3420621"/>
            <a:ext cx="338480" cy="338480"/>
          </a:xfrm>
          <a:prstGeom prst="ellipse">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Oval 182"/>
          <p:cNvSpPr/>
          <p:nvPr/>
        </p:nvSpPr>
        <p:spPr>
          <a:xfrm>
            <a:off x="10101783" y="3511460"/>
            <a:ext cx="151669" cy="151669"/>
          </a:xfrm>
          <a:prstGeom prst="ellipse">
            <a:avLst/>
          </a:prstGeom>
          <a:solidFill>
            <a:srgbClr val="FF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Oval 181"/>
          <p:cNvSpPr/>
          <p:nvPr/>
        </p:nvSpPr>
        <p:spPr>
          <a:xfrm>
            <a:off x="9817384" y="2656890"/>
            <a:ext cx="370941" cy="357647"/>
          </a:xfrm>
          <a:prstGeom prst="ellips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Oval 182"/>
          <p:cNvSpPr/>
          <p:nvPr/>
        </p:nvSpPr>
        <p:spPr>
          <a:xfrm>
            <a:off x="9950114" y="2759878"/>
            <a:ext cx="151669" cy="151669"/>
          </a:xfrm>
          <a:prstGeom prst="ellipse">
            <a:avLst/>
          </a:prstGeom>
          <a:solidFill>
            <a:srgbClr val="FF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Oval 181"/>
          <p:cNvSpPr/>
          <p:nvPr/>
        </p:nvSpPr>
        <p:spPr>
          <a:xfrm>
            <a:off x="7168775" y="3295206"/>
            <a:ext cx="338480" cy="338480"/>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Oval 182"/>
          <p:cNvSpPr/>
          <p:nvPr/>
        </p:nvSpPr>
        <p:spPr>
          <a:xfrm>
            <a:off x="7268247" y="3386045"/>
            <a:ext cx="151669" cy="151669"/>
          </a:xfrm>
          <a:prstGeom prst="ellipse">
            <a:avLst/>
          </a:prstGeom>
          <a:solidFill>
            <a:srgbClr val="FF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pic>
        <p:nvPicPr>
          <p:cNvPr id="25" name="图片占位符 5"/>
          <p:cNvPicPr>
            <a:picLocks noChangeAspect="1"/>
          </p:cNvPicPr>
          <p:nvPr/>
        </p:nvPicPr>
        <p:blipFill>
          <a:blip r:embed="rId4" cstate="print"/>
          <a:stretch>
            <a:fillRect/>
          </a:stretch>
        </p:blipFill>
        <p:spPr>
          <a:xfrm>
            <a:off x="6463998" y="2653794"/>
            <a:ext cx="3925287" cy="2207974"/>
          </a:xfrm>
          <a:prstGeom prst="rect">
            <a:avLst/>
          </a:prstGeom>
        </p:spPr>
      </p:pic>
      <p:pic>
        <p:nvPicPr>
          <p:cNvPr id="26" name="图片占位符 6"/>
          <p:cNvPicPr>
            <a:picLocks noChangeAspect="1"/>
          </p:cNvPicPr>
          <p:nvPr/>
        </p:nvPicPr>
        <p:blipFill>
          <a:blip r:embed="rId5" cstate="print"/>
          <a:stretch>
            <a:fillRect/>
          </a:stretch>
        </p:blipFill>
        <p:spPr>
          <a:xfrm>
            <a:off x="2522282" y="2652339"/>
            <a:ext cx="3925287" cy="2207974"/>
          </a:xfrm>
          <a:prstGeom prst="rect">
            <a:avLst/>
          </a:prstGeom>
        </p:spPr>
      </p:pic>
      <p:sp>
        <p:nvSpPr>
          <p:cNvPr id="27" name="矩形 26"/>
          <p:cNvSpPr/>
          <p:nvPr/>
        </p:nvSpPr>
        <p:spPr>
          <a:xfrm>
            <a:off x="0" y="2650439"/>
            <a:ext cx="2496525" cy="22079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28" name="矩形 27"/>
          <p:cNvSpPr/>
          <p:nvPr/>
        </p:nvSpPr>
        <p:spPr>
          <a:xfrm>
            <a:off x="10405715" y="2650439"/>
            <a:ext cx="2453036" cy="22079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5"/>
                                        </p:tgtEl>
                                        <p:attrNameLst>
                                          <p:attrName>ppt_x</p:attrName>
                                        </p:attrNameLst>
                                      </p:cBhvr>
                                      <p:tavLst>
                                        <p:tav tm="0">
                                          <p:val>
                                            <p:strVal val="ppt_x"/>
                                          </p:val>
                                        </p:tav>
                                        <p:tav tm="100000">
                                          <p:val>
                                            <p:strVal val="ppt_x"/>
                                          </p:val>
                                        </p:tav>
                                      </p:tavLst>
                                    </p:anim>
                                    <p:anim calcmode="lin" valueType="num">
                                      <p:cBhvr additive="base">
                                        <p:cTn id="7" dur="500"/>
                                        <p:tgtEl>
                                          <p:spTgt spid="25"/>
                                        </p:tgtEl>
                                        <p:attrNameLst>
                                          <p:attrName>ppt_y</p:attrName>
                                        </p:attrNameLst>
                                      </p:cBhvr>
                                      <p:tavLst>
                                        <p:tav tm="0">
                                          <p:val>
                                            <p:strVal val="ppt_y"/>
                                          </p:val>
                                        </p:tav>
                                        <p:tav tm="100000">
                                          <p:val>
                                            <p:strVal val="1+ppt_h/2"/>
                                          </p:val>
                                        </p:tav>
                                      </p:tavLst>
                                    </p:anim>
                                    <p:set>
                                      <p:cBhvr>
                                        <p:cTn id="8" dur="1" fill="hold">
                                          <p:stCondLst>
                                            <p:cond delay="499"/>
                                          </p:stCondLst>
                                        </p:cTn>
                                        <p:tgtEl>
                                          <p:spTgt spid="25"/>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26"/>
                                        </p:tgtEl>
                                        <p:attrNameLst>
                                          <p:attrName>ppt_x</p:attrName>
                                        </p:attrNameLst>
                                      </p:cBhvr>
                                      <p:tavLst>
                                        <p:tav tm="0">
                                          <p:val>
                                            <p:strVal val="ppt_x"/>
                                          </p:val>
                                        </p:tav>
                                        <p:tav tm="100000">
                                          <p:val>
                                            <p:strVal val="ppt_x"/>
                                          </p:val>
                                        </p:tav>
                                      </p:tavLst>
                                    </p:anim>
                                    <p:anim calcmode="lin" valueType="num">
                                      <p:cBhvr additive="base">
                                        <p:cTn id="11" dur="500"/>
                                        <p:tgtEl>
                                          <p:spTgt spid="26"/>
                                        </p:tgtEl>
                                        <p:attrNameLst>
                                          <p:attrName>ppt_y</p:attrName>
                                        </p:attrNameLst>
                                      </p:cBhvr>
                                      <p:tavLst>
                                        <p:tav tm="0">
                                          <p:val>
                                            <p:strVal val="ppt_y"/>
                                          </p:val>
                                        </p:tav>
                                        <p:tav tm="100000">
                                          <p:val>
                                            <p:strVal val="1+ppt_h/2"/>
                                          </p:val>
                                        </p:tav>
                                      </p:tavLst>
                                    </p:anim>
                                    <p:set>
                                      <p:cBhvr>
                                        <p:cTn id="12" dur="1" fill="hold">
                                          <p:stCondLst>
                                            <p:cond delay="499"/>
                                          </p:stCondLst>
                                        </p:cTn>
                                        <p:tgtEl>
                                          <p:spTgt spid="26"/>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27"/>
                                        </p:tgtEl>
                                        <p:attrNameLst>
                                          <p:attrName>ppt_x</p:attrName>
                                        </p:attrNameLst>
                                      </p:cBhvr>
                                      <p:tavLst>
                                        <p:tav tm="0">
                                          <p:val>
                                            <p:strVal val="ppt_x"/>
                                          </p:val>
                                        </p:tav>
                                        <p:tav tm="100000">
                                          <p:val>
                                            <p:strVal val="ppt_x"/>
                                          </p:val>
                                        </p:tav>
                                      </p:tavLst>
                                    </p:anim>
                                    <p:anim calcmode="lin" valueType="num">
                                      <p:cBhvr additive="base">
                                        <p:cTn id="15" dur="500"/>
                                        <p:tgtEl>
                                          <p:spTgt spid="27"/>
                                        </p:tgtEl>
                                        <p:attrNameLst>
                                          <p:attrName>ppt_y</p:attrName>
                                        </p:attrNameLst>
                                      </p:cBhvr>
                                      <p:tavLst>
                                        <p:tav tm="0">
                                          <p:val>
                                            <p:strVal val="ppt_y"/>
                                          </p:val>
                                        </p:tav>
                                        <p:tav tm="100000">
                                          <p:val>
                                            <p:strVal val="1+ppt_h/2"/>
                                          </p:val>
                                        </p:tav>
                                      </p:tavLst>
                                    </p:anim>
                                    <p:set>
                                      <p:cBhvr>
                                        <p:cTn id="16" dur="1" fill="hold">
                                          <p:stCondLst>
                                            <p:cond delay="499"/>
                                          </p:stCondLst>
                                        </p:cTn>
                                        <p:tgtEl>
                                          <p:spTgt spid="27"/>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28"/>
                                        </p:tgtEl>
                                        <p:attrNameLst>
                                          <p:attrName>ppt_x</p:attrName>
                                        </p:attrNameLst>
                                      </p:cBhvr>
                                      <p:tavLst>
                                        <p:tav tm="0">
                                          <p:val>
                                            <p:strVal val="ppt_x"/>
                                          </p:val>
                                        </p:tav>
                                        <p:tav tm="100000">
                                          <p:val>
                                            <p:strVal val="ppt_x"/>
                                          </p:val>
                                        </p:tav>
                                      </p:tavLst>
                                    </p:anim>
                                    <p:anim calcmode="lin" valueType="num">
                                      <p:cBhvr additive="base">
                                        <p:cTn id="19" dur="500"/>
                                        <p:tgtEl>
                                          <p:spTgt spid="28"/>
                                        </p:tgtEl>
                                        <p:attrNameLst>
                                          <p:attrName>ppt_y</p:attrName>
                                        </p:attrNameLst>
                                      </p:cBhvr>
                                      <p:tavLst>
                                        <p:tav tm="0">
                                          <p:val>
                                            <p:strVal val="ppt_y"/>
                                          </p:val>
                                        </p:tav>
                                        <p:tav tm="100000">
                                          <p:val>
                                            <p:strVal val="1+ppt_h/2"/>
                                          </p:val>
                                        </p:tav>
                                      </p:tavLst>
                                    </p:anim>
                                    <p:set>
                                      <p:cBhvr>
                                        <p:cTn id="20" dur="1" fill="hold">
                                          <p:stCondLst>
                                            <p:cond delay="499"/>
                                          </p:stCondLst>
                                        </p:cTn>
                                        <p:tgtEl>
                                          <p:spTgt spid="2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26" presetClass="emph" presetSubtype="0" fill="hold" grpId="0" nodeType="withEffect">
                                  <p:stCondLst>
                                    <p:cond delay="0"/>
                                  </p:stCondLst>
                                  <p:childTnLst>
                                    <p:animEffect transition="out" filter="fade">
                                      <p:cBhvr>
                                        <p:cTn id="31" dur="500" tmFilter="0, 0; .2, .5; .8, .5; 1, 0"/>
                                        <p:tgtEl>
                                          <p:spTgt spid="17"/>
                                        </p:tgtEl>
                                      </p:cBhvr>
                                    </p:animEffect>
                                    <p:animScale>
                                      <p:cBhvr>
                                        <p:cTn id="32" dur="250" autoRev="1" fill="hold"/>
                                        <p:tgtEl>
                                          <p:spTgt spid="17"/>
                                        </p:tgtEl>
                                      </p:cBhvr>
                                      <p:by x="105000" y="105000"/>
                                    </p:animScale>
                                  </p:childTnLst>
                                </p:cTn>
                              </p:par>
                              <p:par>
                                <p:cTn id="33" presetID="26" presetClass="emph" presetSubtype="0" fill="hold" grpId="0" nodeType="withEffect">
                                  <p:stCondLst>
                                    <p:cond delay="0"/>
                                  </p:stCondLst>
                                  <p:childTnLst>
                                    <p:animEffect transition="out" filter="fade">
                                      <p:cBhvr>
                                        <p:cTn id="34" dur="500" tmFilter="0, 0; .2, .5; .8, .5; 1, 0"/>
                                        <p:tgtEl>
                                          <p:spTgt spid="16"/>
                                        </p:tgtEl>
                                      </p:cBhvr>
                                    </p:animEffect>
                                    <p:animScale>
                                      <p:cBhvr>
                                        <p:cTn id="35" dur="250" autoRev="1" fill="hold"/>
                                        <p:tgtEl>
                                          <p:spTgt spid="16"/>
                                        </p:tgtEl>
                                      </p:cBhvr>
                                      <p:by x="105000" y="105000"/>
                                    </p:animScale>
                                  </p:childTnLst>
                                </p:cTn>
                              </p:par>
                              <p:par>
                                <p:cTn id="36" presetID="26" presetClass="emph" presetSubtype="0" fill="hold" grpId="0" nodeType="withEffect">
                                  <p:stCondLst>
                                    <p:cond delay="0"/>
                                  </p:stCondLst>
                                  <p:childTnLst>
                                    <p:animEffect transition="out" filter="fade">
                                      <p:cBhvr>
                                        <p:cTn id="37" dur="500" tmFilter="0, 0; .2, .5; .8, .5; 1, 0"/>
                                        <p:tgtEl>
                                          <p:spTgt spid="19"/>
                                        </p:tgtEl>
                                      </p:cBhvr>
                                    </p:animEffect>
                                    <p:animScale>
                                      <p:cBhvr>
                                        <p:cTn id="38" dur="250" autoRev="1" fill="hold"/>
                                        <p:tgtEl>
                                          <p:spTgt spid="19"/>
                                        </p:tgtEl>
                                      </p:cBhvr>
                                      <p:by x="105000" y="105000"/>
                                    </p:animScale>
                                  </p:childTnLst>
                                </p:cTn>
                              </p:par>
                              <p:par>
                                <p:cTn id="39" presetID="26" presetClass="emph" presetSubtype="0" fill="hold" grpId="0" nodeType="withEffect">
                                  <p:stCondLst>
                                    <p:cond delay="0"/>
                                  </p:stCondLst>
                                  <p:childTnLst>
                                    <p:animEffect transition="out" filter="fade">
                                      <p:cBhvr>
                                        <p:cTn id="40" dur="500" tmFilter="0, 0; .2, .5; .8, .5; 1, 0"/>
                                        <p:tgtEl>
                                          <p:spTgt spid="18"/>
                                        </p:tgtEl>
                                      </p:cBhvr>
                                    </p:animEffect>
                                    <p:animScale>
                                      <p:cBhvr>
                                        <p:cTn id="41" dur="250" autoRev="1" fill="hold"/>
                                        <p:tgtEl>
                                          <p:spTgt spid="18"/>
                                        </p:tgtEl>
                                      </p:cBhvr>
                                      <p:by x="105000" y="105000"/>
                                    </p:animScale>
                                  </p:childTnLst>
                                </p:cTn>
                              </p:par>
                              <p:par>
                                <p:cTn id="42" presetID="26" presetClass="emph" presetSubtype="0" fill="hold" grpId="0" nodeType="withEffect">
                                  <p:stCondLst>
                                    <p:cond delay="0"/>
                                  </p:stCondLst>
                                  <p:childTnLst>
                                    <p:animEffect transition="out" filter="fade">
                                      <p:cBhvr>
                                        <p:cTn id="43" dur="500" tmFilter="0, 0; .2, .5; .8, .5; 1, 0"/>
                                        <p:tgtEl>
                                          <p:spTgt spid="21"/>
                                        </p:tgtEl>
                                      </p:cBhvr>
                                    </p:animEffect>
                                    <p:animScale>
                                      <p:cBhvr>
                                        <p:cTn id="44" dur="250" autoRev="1" fill="hold"/>
                                        <p:tgtEl>
                                          <p:spTgt spid="21"/>
                                        </p:tgtEl>
                                      </p:cBhvr>
                                      <p:by x="105000" y="105000"/>
                                    </p:animScale>
                                  </p:childTnLst>
                                </p:cTn>
                              </p:par>
                              <p:par>
                                <p:cTn id="45" presetID="26" presetClass="emph" presetSubtype="0" fill="hold" grpId="0" nodeType="withEffect">
                                  <p:stCondLst>
                                    <p:cond delay="0"/>
                                  </p:stCondLst>
                                  <p:childTnLst>
                                    <p:animEffect transition="out" filter="fade">
                                      <p:cBhvr>
                                        <p:cTn id="46" dur="500" tmFilter="0, 0; .2, .5; .8, .5; 1, 0"/>
                                        <p:tgtEl>
                                          <p:spTgt spid="20"/>
                                        </p:tgtEl>
                                      </p:cBhvr>
                                    </p:animEffect>
                                    <p:animScale>
                                      <p:cBhvr>
                                        <p:cTn id="47" dur="250" autoRev="1" fill="hold"/>
                                        <p:tgtEl>
                                          <p:spTgt spid="20"/>
                                        </p:tgtEl>
                                      </p:cBhvr>
                                      <p:by x="105000" y="105000"/>
                                    </p:animScale>
                                  </p:childTnLst>
                                </p:cTn>
                              </p:par>
                              <p:par>
                                <p:cTn id="48" presetID="26" presetClass="emph" presetSubtype="0" fill="hold" grpId="0" nodeType="withEffect">
                                  <p:stCondLst>
                                    <p:cond delay="0"/>
                                  </p:stCondLst>
                                  <p:childTnLst>
                                    <p:animEffect transition="out" filter="fade">
                                      <p:cBhvr>
                                        <p:cTn id="49" dur="500" tmFilter="0, 0; .2, .5; .8, .5; 1, 0"/>
                                        <p:tgtEl>
                                          <p:spTgt spid="23"/>
                                        </p:tgtEl>
                                      </p:cBhvr>
                                    </p:animEffect>
                                    <p:animScale>
                                      <p:cBhvr>
                                        <p:cTn id="50" dur="250" autoRev="1" fill="hold"/>
                                        <p:tgtEl>
                                          <p:spTgt spid="23"/>
                                        </p:tgtEl>
                                      </p:cBhvr>
                                      <p:by x="105000" y="105000"/>
                                    </p:animScale>
                                  </p:childTnLst>
                                </p:cTn>
                              </p:par>
                              <p:par>
                                <p:cTn id="51" presetID="26" presetClass="emph" presetSubtype="0" fill="hold" grpId="0" nodeType="withEffect">
                                  <p:stCondLst>
                                    <p:cond delay="0"/>
                                  </p:stCondLst>
                                  <p:childTnLst>
                                    <p:animEffect transition="out" filter="fade">
                                      <p:cBhvr>
                                        <p:cTn id="52" dur="500" tmFilter="0, 0; .2, .5; .8, .5; 1, 0"/>
                                        <p:tgtEl>
                                          <p:spTgt spid="22"/>
                                        </p:tgtEl>
                                      </p:cBhvr>
                                    </p:animEffect>
                                    <p:animScale>
                                      <p:cBhvr>
                                        <p:cTn id="53"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animBg="1"/>
      <p:bldP spid="17" grpId="0" animBg="1"/>
      <p:bldP spid="18" grpId="0" animBg="1"/>
      <p:bldP spid="19" grpId="0" animBg="1"/>
      <p:bldP spid="20" grpId="0" animBg="1"/>
      <p:bldP spid="21" grpId="0" animBg="1"/>
      <p:bldP spid="22" grpId="0" animBg="1"/>
      <p:bldP spid="23" grpId="0" animBg="1"/>
      <p:bldP spid="27" grpId="0" animBg="1"/>
      <p:bldP spid="2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4361380" y="3019363"/>
            <a:ext cx="2786339"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en-US" altLang="zh-CN" sz="44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IN HIT</a:t>
            </a:r>
          </a:p>
          <a:p>
            <a:pPr algn="r"/>
            <a:r>
              <a:rPr lang="en-US" altLang="zh-CN" sz="44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YOU CAN</a:t>
            </a:r>
          </a:p>
        </p:txBody>
      </p:sp>
      <p:sp>
        <p:nvSpPr>
          <p:cNvPr id="5124" name="矩形 10"/>
          <p:cNvSpPr>
            <a:spLocks noChangeArrowheads="1"/>
          </p:cNvSpPr>
          <p:nvPr/>
        </p:nvSpPr>
        <p:spPr bwMode="auto">
          <a:xfrm>
            <a:off x="2298122" y="2468543"/>
            <a:ext cx="4849597"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HARBIN INSTITUTE OF TECHNOLOGY</a:t>
            </a:r>
          </a:p>
        </p:txBody>
      </p:sp>
      <p:sp>
        <p:nvSpPr>
          <p:cNvPr id="5125" name="直接连接符 11"/>
          <p:cNvSpPr>
            <a:spLocks noChangeShapeType="1"/>
          </p:cNvSpPr>
          <p:nvPr/>
        </p:nvSpPr>
        <p:spPr bwMode="auto">
          <a:xfrm>
            <a:off x="1564714" y="2943331"/>
            <a:ext cx="5504850" cy="1675"/>
          </a:xfrm>
          <a:prstGeom prst="line">
            <a:avLst/>
          </a:prstGeom>
          <a:noFill/>
          <a:ln w="635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sz="2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6"/>
          <p:cNvSpPr/>
          <p:nvPr/>
        </p:nvSpPr>
        <p:spPr bwMode="auto">
          <a:xfrm>
            <a:off x="0" y="4091804"/>
            <a:ext cx="5265494" cy="3140846"/>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3" cstate="print"/>
            <a:srcRect/>
            <a:stretch>
              <a:fillRect/>
            </a:stretch>
          </a:blip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p:nvPr/>
        </p:nvSpPr>
        <p:spPr bwMode="auto">
          <a:xfrm>
            <a:off x="2984828" y="4640949"/>
            <a:ext cx="9873922" cy="2591700"/>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blipFill dpi="0" rotWithShape="1">
            <a:blip r:embed="rId4" cstate="print"/>
            <a:srcRect/>
            <a:stretch>
              <a:fillRect/>
            </a:stretch>
          </a:blip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0" name="图片 9"/>
          <p:cNvPicPr>
            <a:picLocks noChangeAspect="1"/>
          </p:cNvPicPr>
          <p:nvPr/>
        </p:nvPicPr>
        <p:blipFill>
          <a:blip r:embed="rId5" cstate="screen"/>
          <a:stretch>
            <a:fillRect/>
          </a:stretch>
        </p:blipFill>
        <p:spPr>
          <a:xfrm>
            <a:off x="9885759" y="6463678"/>
            <a:ext cx="2540199" cy="512648"/>
          </a:xfrm>
          <a:prstGeom prst="rect">
            <a:avLst/>
          </a:prstGeom>
        </p:spPr>
      </p:pic>
      <p:pic>
        <p:nvPicPr>
          <p:cNvPr id="11" name="图片 10"/>
          <p:cNvPicPr>
            <a:picLocks noChangeAspect="1"/>
          </p:cNvPicPr>
          <p:nvPr/>
        </p:nvPicPr>
        <p:blipFill>
          <a:blip r:embed="rId6"/>
          <a:stretch>
            <a:fillRect/>
          </a:stretch>
        </p:blipFill>
        <p:spPr>
          <a:xfrm>
            <a:off x="7911720" y="1960141"/>
            <a:ext cx="2550342" cy="22473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advTm="0">
        <p14:flythrough/>
      </p:transition>
    </mc:Choice>
    <mc:Fallback xmlns="">
      <p:transition spd="slow" advTm="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2" cstate="print"/>
          <a:stretch>
            <a:fillRect/>
          </a:stretch>
        </p:blipFill>
        <p:spPr>
          <a:xfrm>
            <a:off x="3502731" y="3043"/>
            <a:ext cx="9407363" cy="7232650"/>
          </a:xfrm>
          <a:prstGeom prst="rect">
            <a:avLst/>
          </a:prstGeom>
        </p:spPr>
      </p:pic>
      <p:sp>
        <p:nvSpPr>
          <p:cNvPr id="3" name="任意多边形: 形状 413"/>
          <p:cNvSpPr/>
          <p:nvPr/>
        </p:nvSpPr>
        <p:spPr>
          <a:xfrm>
            <a:off x="8657509" y="-56083"/>
            <a:ext cx="4252587" cy="263990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a:off x="6071023" y="-45851"/>
            <a:ext cx="5236303" cy="5241442"/>
          </a:xfrm>
          <a:prstGeom prst="diamond">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414"/>
          <p:cNvSpPr/>
          <p:nvPr/>
        </p:nvSpPr>
        <p:spPr>
          <a:xfrm>
            <a:off x="8673342" y="2587435"/>
            <a:ext cx="4236752" cy="4645214"/>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410"/>
          <p:cNvSpPr/>
          <p:nvPr/>
        </p:nvSpPr>
        <p:spPr>
          <a:xfrm>
            <a:off x="11276751" y="939924"/>
            <a:ext cx="1633345" cy="3269894"/>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412"/>
          <p:cNvSpPr/>
          <p:nvPr/>
        </p:nvSpPr>
        <p:spPr>
          <a:xfrm>
            <a:off x="3424266" y="-56083"/>
            <a:ext cx="5249077" cy="2645978"/>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416"/>
          <p:cNvSpPr/>
          <p:nvPr/>
        </p:nvSpPr>
        <p:spPr>
          <a:xfrm>
            <a:off x="-34347" y="5332615"/>
            <a:ext cx="1898173" cy="1900035"/>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32" name="文本框 31"/>
          <p:cNvSpPr txBox="1"/>
          <p:nvPr/>
        </p:nvSpPr>
        <p:spPr>
          <a:xfrm>
            <a:off x="392023" y="266575"/>
            <a:ext cx="615553"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读书</a:t>
            </a:r>
          </a:p>
        </p:txBody>
      </p:sp>
      <p:sp>
        <p:nvSpPr>
          <p:cNvPr id="33" name="文本框 32"/>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34" name="矩形 33"/>
          <p:cNvSpPr/>
          <p:nvPr/>
        </p:nvSpPr>
        <p:spPr>
          <a:xfrm>
            <a:off x="1441374" y="4058625"/>
            <a:ext cx="4801314" cy="910955"/>
          </a:xfrm>
          <a:prstGeom prst="rect">
            <a:avLst/>
          </a:prstGeom>
          <a:effectLst>
            <a:outerShdw blurRad="63500" sx="102000" sy="102000" algn="ctr" rotWithShape="0">
              <a:prstClr val="black">
                <a:alpha val="40000"/>
              </a:prstClr>
            </a:outerShdw>
          </a:effectLst>
        </p:spPr>
        <p:txBody>
          <a:bodyPr wrap="none">
            <a:spAutoFit/>
          </a:bodyPr>
          <a:lstStyle/>
          <a:p>
            <a:pPr algn="ctr">
              <a:lnSpc>
                <a:spcPct val="150000"/>
              </a:lnSpc>
            </a:pPr>
            <a:r>
              <a:rPr lang="zh-CN" altLang="en-US" sz="4000" dirty="0">
                <a:latin typeface="微软雅黑 Light" panose="020B0502040204020203" pitchFamily="34" charset="-122"/>
                <a:ea typeface="微软雅黑 Light" panose="020B0502040204020203" pitchFamily="34" charset="-122"/>
              </a:rPr>
              <a:t>教学、科研设施完善</a:t>
            </a:r>
            <a:endParaRPr lang="en-US" altLang="zh-CN" sz="4000" dirty="0">
              <a:latin typeface="微软雅黑 Light" panose="020B0502040204020203" pitchFamily="34" charset="-122"/>
              <a:ea typeface="微软雅黑 Light" panose="020B0502040204020203" pitchFamily="34" charset="-122"/>
            </a:endParaRPr>
          </a:p>
        </p:txBody>
      </p:sp>
      <p:cxnSp>
        <p:nvCxnSpPr>
          <p:cNvPr id="35" name="直接连接符 34"/>
          <p:cNvCxnSpPr/>
          <p:nvPr/>
        </p:nvCxnSpPr>
        <p:spPr>
          <a:xfrm>
            <a:off x="1581129" y="5064406"/>
            <a:ext cx="5400000" cy="0"/>
          </a:xfrm>
          <a:prstGeom prst="line">
            <a:avLst/>
          </a:prstGeom>
          <a:ln w="19050">
            <a:solidFill>
              <a:schemeClr val="tx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441376" y="3113936"/>
            <a:ext cx="6928274" cy="1200329"/>
          </a:xfrm>
          <a:prstGeom prst="rect">
            <a:avLst/>
          </a:prstGeom>
          <a:noFill/>
        </p:spPr>
        <p:txBody>
          <a:bodyPr wrap="square" rtlCol="0">
            <a:spAutoFit/>
          </a:bodyPr>
          <a:lstStyle/>
          <a:p>
            <a:r>
              <a:rPr lang="zh-CN" altLang="en-US" sz="7200" b="1" dirty="0">
                <a:latin typeface="等线 Light" panose="02010600030101010101" pitchFamily="2" charset="-122"/>
                <a:ea typeface="等线 Light" panose="02010600030101010101" pitchFamily="2" charset="-122"/>
              </a:rPr>
              <a:t>学在</a:t>
            </a:r>
            <a:r>
              <a:rPr lang="zh-CN" altLang="en-US" sz="7200" dirty="0">
                <a:solidFill>
                  <a:schemeClr val="accent2"/>
                </a:solidFill>
                <a:latin typeface="微软雅黑" panose="020B0503020204020204" pitchFamily="34" charset="-122"/>
                <a:ea typeface="微软雅黑" panose="020B0503020204020204" pitchFamily="34" charset="-122"/>
              </a:rPr>
              <a:t>哈工大</a:t>
            </a:r>
            <a:endParaRPr lang="zh-CN" altLang="en-US" sz="7200" b="1" dirty="0">
              <a:solidFill>
                <a:srgbClr val="00B0F0"/>
              </a:solidFill>
              <a:latin typeface="等线 Light" panose="02010600030101010101" pitchFamily="2" charset="-122"/>
              <a:ea typeface="等线 Light" panose="02010600030101010101" pitchFamily="2" charset="-122"/>
            </a:endParaRPr>
          </a:p>
        </p:txBody>
      </p:sp>
      <p:sp>
        <p:nvSpPr>
          <p:cNvPr id="37" name="文本框 36"/>
          <p:cNvSpPr txBox="1"/>
          <p:nvPr/>
        </p:nvSpPr>
        <p:spPr>
          <a:xfrm>
            <a:off x="1512365" y="5142963"/>
            <a:ext cx="5853114" cy="646331"/>
          </a:xfrm>
          <a:prstGeom prst="rect">
            <a:avLst/>
          </a:prstGeom>
          <a:noFill/>
        </p:spPr>
        <p:txBody>
          <a:bodyPr wrap="square" rtlCol="0">
            <a:spAutoFit/>
          </a:bodyPr>
          <a:lstStyle/>
          <a:p>
            <a:pPr lvl="0">
              <a:spcBef>
                <a:spcPct val="50000"/>
              </a:spcBef>
              <a:buClr>
                <a:srgbClr val="00B0F0"/>
              </a:buClr>
            </a:pP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有现代化的图书馆，图书馆占地面积</a:t>
            </a:r>
            <a:r>
              <a:rPr lang="en-US" altLang="zh-CN"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3.9</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万平方米，馆藏图书</a:t>
            </a:r>
            <a:r>
              <a:rPr lang="en-US" altLang="zh-CN"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325</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万册，电子图书</a:t>
            </a:r>
            <a:r>
              <a:rPr lang="en-US" altLang="zh-CN"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132</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万种。</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screen"/>
          <a:srcRect t="13740"/>
          <a:stretch>
            <a:fillRect/>
          </a:stretch>
        </p:blipFill>
        <p:spPr>
          <a:xfrm>
            <a:off x="8088985" y="4048373"/>
            <a:ext cx="3585855" cy="2260449"/>
          </a:xfrm>
          <a:prstGeom prst="rect">
            <a:avLst/>
          </a:prstGeom>
        </p:spPr>
      </p:pic>
      <p:pic>
        <p:nvPicPr>
          <p:cNvPr id="6" name="图片 5"/>
          <p:cNvPicPr>
            <a:picLocks noChangeAspect="1"/>
          </p:cNvPicPr>
          <p:nvPr/>
        </p:nvPicPr>
        <p:blipFill>
          <a:blip r:embed="rId3" cstate="screen"/>
          <a:stretch>
            <a:fillRect/>
          </a:stretch>
        </p:blipFill>
        <p:spPr>
          <a:xfrm>
            <a:off x="8088986" y="1290701"/>
            <a:ext cx="3585855" cy="2629603"/>
          </a:xfrm>
          <a:prstGeom prst="rect">
            <a:avLst/>
          </a:prstGeom>
        </p:spPr>
      </p:pic>
      <p:pic>
        <p:nvPicPr>
          <p:cNvPr id="8" name="图片 7"/>
          <p:cNvPicPr>
            <a:picLocks noChangeAspect="1"/>
          </p:cNvPicPr>
          <p:nvPr/>
        </p:nvPicPr>
        <p:blipFill rotWithShape="1">
          <a:blip r:embed="rId4" cstate="screen"/>
          <a:srcRect t="36462"/>
          <a:stretch>
            <a:fillRect/>
          </a:stretch>
        </p:blipFill>
        <p:spPr>
          <a:xfrm>
            <a:off x="5413200" y="1295290"/>
            <a:ext cx="2514484" cy="1505779"/>
          </a:xfrm>
          <a:prstGeom prst="rect">
            <a:avLst/>
          </a:prstGeom>
        </p:spPr>
      </p:pic>
      <p:pic>
        <p:nvPicPr>
          <p:cNvPr id="9" name="图片 8"/>
          <p:cNvPicPr>
            <a:picLocks noChangeAspect="1"/>
          </p:cNvPicPr>
          <p:nvPr/>
        </p:nvPicPr>
        <p:blipFill rotWithShape="1">
          <a:blip r:embed="rId5" cstate="screen"/>
          <a:srcRect b="10468"/>
          <a:stretch>
            <a:fillRect/>
          </a:stretch>
        </p:blipFill>
        <p:spPr>
          <a:xfrm>
            <a:off x="2690166" y="4606675"/>
            <a:ext cx="5324763" cy="1702147"/>
          </a:xfrm>
          <a:prstGeom prst="rect">
            <a:avLst/>
          </a:prstGeom>
        </p:spPr>
      </p:pic>
      <p:pic>
        <p:nvPicPr>
          <p:cNvPr id="10" name="图片 9"/>
          <p:cNvPicPr>
            <a:picLocks noChangeAspect="1"/>
          </p:cNvPicPr>
          <p:nvPr/>
        </p:nvPicPr>
        <p:blipFill rotWithShape="1">
          <a:blip r:embed="rId6" cstate="screen"/>
          <a:srcRect t="12998" b="8286"/>
          <a:stretch>
            <a:fillRect/>
          </a:stretch>
        </p:blipFill>
        <p:spPr>
          <a:xfrm>
            <a:off x="5398915" y="2987821"/>
            <a:ext cx="2522940" cy="1427512"/>
          </a:xfrm>
          <a:prstGeom prst="rect">
            <a:avLst/>
          </a:prstGeom>
        </p:spPr>
      </p:pic>
      <p:pic>
        <p:nvPicPr>
          <p:cNvPr id="11" name="图片 10"/>
          <p:cNvPicPr>
            <a:picLocks noChangeAspect="1"/>
          </p:cNvPicPr>
          <p:nvPr/>
        </p:nvPicPr>
        <p:blipFill rotWithShape="1">
          <a:blip r:embed="rId7" cstate="screen"/>
          <a:srcRect b="19035"/>
          <a:stretch>
            <a:fillRect/>
          </a:stretch>
        </p:blipFill>
        <p:spPr>
          <a:xfrm>
            <a:off x="2699499" y="3029969"/>
            <a:ext cx="2527775" cy="1403769"/>
          </a:xfrm>
          <a:prstGeom prst="rect">
            <a:avLst/>
          </a:prstGeom>
        </p:spPr>
      </p:pic>
      <p:pic>
        <p:nvPicPr>
          <p:cNvPr id="12" name="图片 11"/>
          <p:cNvPicPr>
            <a:picLocks noChangeAspect="1"/>
          </p:cNvPicPr>
          <p:nvPr/>
        </p:nvPicPr>
        <p:blipFill rotWithShape="1">
          <a:blip r:embed="rId8" cstate="screen"/>
          <a:srcRect t="24502" b="5246"/>
          <a:stretch>
            <a:fillRect/>
          </a:stretch>
        </p:blipFill>
        <p:spPr>
          <a:xfrm>
            <a:off x="2720403" y="1290701"/>
            <a:ext cx="2531495" cy="1510368"/>
          </a:xfrm>
          <a:prstGeom prst="rect">
            <a:avLst/>
          </a:prstGeom>
        </p:spPr>
      </p:pic>
      <p:sp>
        <p:nvSpPr>
          <p:cNvPr id="13" name="矩形 12"/>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14" name="文本框 13"/>
          <p:cNvSpPr txBox="1"/>
          <p:nvPr/>
        </p:nvSpPr>
        <p:spPr>
          <a:xfrm>
            <a:off x="392023" y="266575"/>
            <a:ext cx="615553"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校园</a:t>
            </a:r>
          </a:p>
        </p:txBody>
      </p:sp>
      <p:sp>
        <p:nvSpPr>
          <p:cNvPr id="15" name="文本框 14"/>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16" name="矩形 15"/>
          <p:cNvSpPr/>
          <p:nvPr/>
        </p:nvSpPr>
        <p:spPr>
          <a:xfrm>
            <a:off x="1505107" y="1278050"/>
            <a:ext cx="1013418" cy="50307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screen"/>
          <a:stretch>
            <a:fillRect/>
          </a:stretch>
        </p:blipFill>
        <p:spPr>
          <a:xfrm>
            <a:off x="3262" y="0"/>
            <a:ext cx="12858750" cy="7232649"/>
          </a:xfrm>
          <a:prstGeom prst="rect">
            <a:avLst/>
          </a:prstGeom>
        </p:spPr>
      </p:pic>
      <p:sp>
        <p:nvSpPr>
          <p:cNvPr id="3" name="任意多边形: 形状 27"/>
          <p:cNvSpPr/>
          <p:nvPr/>
        </p:nvSpPr>
        <p:spPr>
          <a:xfrm flipH="1">
            <a:off x="6405053" y="36404"/>
            <a:ext cx="11618208" cy="7232222"/>
          </a:xfrm>
          <a:custGeom>
            <a:avLst/>
            <a:gdLst>
              <a:gd name="connsiteX0" fmla="*/ 0 w 10244802"/>
              <a:gd name="connsiteY0" fmla="*/ 0 h 6858001"/>
              <a:gd name="connsiteX1" fmla="*/ 3386801 w 10244802"/>
              <a:gd name="connsiteY1" fmla="*/ 0 h 6858001"/>
              <a:gd name="connsiteX2" fmla="*/ 10244802 w 10244802"/>
              <a:gd name="connsiteY2" fmla="*/ 6858001 h 6858001"/>
              <a:gd name="connsiteX3" fmla="*/ 0 w 1024480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0244802" h="6858001">
                <a:moveTo>
                  <a:pt x="0" y="0"/>
                </a:moveTo>
                <a:lnTo>
                  <a:pt x="3386801" y="0"/>
                </a:lnTo>
                <a:lnTo>
                  <a:pt x="10244802" y="6858001"/>
                </a:lnTo>
                <a:lnTo>
                  <a:pt x="0" y="6858001"/>
                </a:lnTo>
                <a:close/>
              </a:path>
            </a:pathLst>
          </a:custGeom>
          <a:solidFill>
            <a:schemeClr val="accent2">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0"/>
          <p:cNvSpPr/>
          <p:nvPr/>
        </p:nvSpPr>
        <p:spPr>
          <a:xfrm flipH="1">
            <a:off x="6213351" y="-189694"/>
            <a:ext cx="8948742" cy="7970336"/>
          </a:xfrm>
          <a:custGeom>
            <a:avLst/>
            <a:gdLst>
              <a:gd name="connsiteX0" fmla="*/ 7160138 w 7160139"/>
              <a:gd name="connsiteY0" fmla="*/ 0 h 6858001"/>
              <a:gd name="connsiteX1" fmla="*/ 7160139 w 7160139"/>
              <a:gd name="connsiteY1" fmla="*/ 0 h 6858001"/>
              <a:gd name="connsiteX2" fmla="*/ 5281945 w 7160139"/>
              <a:gd name="connsiteY2" fmla="*/ 1878195 h 6858001"/>
              <a:gd name="connsiteX3" fmla="*/ 0 w 7160139"/>
              <a:gd name="connsiteY3" fmla="*/ 0 h 6858001"/>
              <a:gd name="connsiteX4" fmla="*/ 3386802 w 7160139"/>
              <a:gd name="connsiteY4" fmla="*/ 0 h 6858001"/>
              <a:gd name="connsiteX5" fmla="*/ 5273470 w 7160139"/>
              <a:gd name="connsiteY5" fmla="*/ 1886669 h 6858001"/>
              <a:gd name="connsiteX6" fmla="*/ 302138 w 7160139"/>
              <a:gd name="connsiteY6" fmla="*/ 6858001 h 6858001"/>
              <a:gd name="connsiteX7" fmla="*/ 0 w 716013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0139" h="6858001">
                <a:moveTo>
                  <a:pt x="7160138" y="0"/>
                </a:moveTo>
                <a:lnTo>
                  <a:pt x="7160139" y="0"/>
                </a:lnTo>
                <a:lnTo>
                  <a:pt x="5281945" y="1878195"/>
                </a:lnTo>
                <a:close/>
                <a:moveTo>
                  <a:pt x="0" y="0"/>
                </a:moveTo>
                <a:lnTo>
                  <a:pt x="3386802" y="0"/>
                </a:lnTo>
                <a:lnTo>
                  <a:pt x="5273470" y="1886669"/>
                </a:lnTo>
                <a:lnTo>
                  <a:pt x="302138" y="6858001"/>
                </a:lnTo>
                <a:lnTo>
                  <a:pt x="0" y="6858001"/>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25"/>
          <p:cNvSpPr/>
          <p:nvPr/>
        </p:nvSpPr>
        <p:spPr>
          <a:xfrm flipH="1">
            <a:off x="6432637" y="9054"/>
            <a:ext cx="4279185" cy="1989619"/>
          </a:xfrm>
          <a:custGeom>
            <a:avLst/>
            <a:gdLst>
              <a:gd name="connsiteX0" fmla="*/ 0 w 3773336"/>
              <a:gd name="connsiteY0" fmla="*/ 0 h 1886669"/>
              <a:gd name="connsiteX1" fmla="*/ 3773336 w 3773336"/>
              <a:gd name="connsiteY1" fmla="*/ 0 h 1886669"/>
              <a:gd name="connsiteX2" fmla="*/ 1886668 w 3773336"/>
              <a:gd name="connsiteY2" fmla="*/ 1886669 h 1886669"/>
            </a:gdLst>
            <a:ahLst/>
            <a:cxnLst>
              <a:cxn ang="0">
                <a:pos x="connsiteX0" y="connsiteY0"/>
              </a:cxn>
              <a:cxn ang="0">
                <a:pos x="connsiteX1" y="connsiteY1"/>
              </a:cxn>
              <a:cxn ang="0">
                <a:pos x="connsiteX2" y="connsiteY2"/>
              </a:cxn>
            </a:cxnLst>
            <a:rect l="l" t="t" r="r" b="b"/>
            <a:pathLst>
              <a:path w="3773336" h="1886669">
                <a:moveTo>
                  <a:pt x="0" y="0"/>
                </a:moveTo>
                <a:lnTo>
                  <a:pt x="3773336" y="0"/>
                </a:lnTo>
                <a:lnTo>
                  <a:pt x="1886668" y="1886669"/>
                </a:lnTo>
                <a:close/>
              </a:path>
            </a:pathLst>
          </a:cu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16" name="文本框 15"/>
          <p:cNvSpPr txBox="1"/>
          <p:nvPr/>
        </p:nvSpPr>
        <p:spPr>
          <a:xfrm>
            <a:off x="392023" y="266575"/>
            <a:ext cx="615553"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运动</a:t>
            </a:r>
          </a:p>
        </p:txBody>
      </p:sp>
      <p:sp>
        <p:nvSpPr>
          <p:cNvPr id="17" name="文本框 16"/>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21" name="文本框 20"/>
          <p:cNvSpPr txBox="1"/>
          <p:nvPr/>
        </p:nvSpPr>
        <p:spPr>
          <a:xfrm>
            <a:off x="2324919" y="4120381"/>
            <a:ext cx="5853114" cy="646331"/>
          </a:xfrm>
          <a:prstGeom prst="rect">
            <a:avLst/>
          </a:prstGeom>
          <a:noFill/>
        </p:spPr>
        <p:txBody>
          <a:bodyPr wrap="square" rtlCol="0">
            <a:spAutoFit/>
          </a:bodyPr>
          <a:lstStyle/>
          <a:p>
            <a:pPr lvl="0">
              <a:spcBef>
                <a:spcPct val="50000"/>
              </a:spcBef>
              <a:buClr>
                <a:srgbClr val="00B0F0"/>
              </a:buClr>
            </a:pP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足球场、篮球场、游泳馆、网球场等基础设施一应俱全更有滑冰、滑雪、冰壶等特色冰雪运动项目</a:t>
            </a:r>
          </a:p>
        </p:txBody>
      </p:sp>
      <p:sp>
        <p:nvSpPr>
          <p:cNvPr id="10" name="任意多边形: 形状 416"/>
          <p:cNvSpPr/>
          <p:nvPr/>
        </p:nvSpPr>
        <p:spPr>
          <a:xfrm>
            <a:off x="-34347" y="5332615"/>
            <a:ext cx="1898173" cy="1900035"/>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等腰三角形 38"/>
          <p:cNvSpPr/>
          <p:nvPr/>
        </p:nvSpPr>
        <p:spPr bwMode="auto">
          <a:xfrm rot="5400000">
            <a:off x="-359049" y="3076111"/>
            <a:ext cx="1799233" cy="10804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dirty="0"/>
          </a:p>
        </p:txBody>
      </p:sp>
      <p:sp>
        <p:nvSpPr>
          <p:cNvPr id="2" name="任意多边形 1"/>
          <p:cNvSpPr/>
          <p:nvPr/>
        </p:nvSpPr>
        <p:spPr>
          <a:xfrm>
            <a:off x="1071857" y="3607396"/>
            <a:ext cx="11768682" cy="0"/>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微软雅黑" panose="020B0503020204020204" pitchFamily="34" charset="-122"/>
              <a:ea typeface="微软雅黑" panose="020B0503020204020204" pitchFamily="34" charset="-122"/>
            </a:endParaRPr>
          </a:p>
        </p:txBody>
      </p:sp>
      <p:grpSp>
        <p:nvGrpSpPr>
          <p:cNvPr id="6" name="组合 4"/>
          <p:cNvGrpSpPr/>
          <p:nvPr/>
        </p:nvGrpSpPr>
        <p:grpSpPr bwMode="auto">
          <a:xfrm>
            <a:off x="1443859" y="3204466"/>
            <a:ext cx="774607" cy="776840"/>
            <a:chOff x="2307521" y="2283162"/>
            <a:chExt cx="551398" cy="551398"/>
          </a:xfrm>
        </p:grpSpPr>
        <p:sp>
          <p:nvSpPr>
            <p:cNvPr id="3" name="矩形 2"/>
            <p:cNvSpPr/>
            <p:nvPr/>
          </p:nvSpPr>
          <p:spPr>
            <a:xfrm>
              <a:off x="2307521" y="2283162"/>
              <a:ext cx="551398" cy="551398"/>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600">
                <a:latin typeface="微软雅黑" panose="020B0503020204020204" pitchFamily="34" charset="-122"/>
                <a:ea typeface="微软雅黑" panose="020B0503020204020204" pitchFamily="34" charset="-122"/>
              </a:endParaRPr>
            </a:p>
          </p:txBody>
        </p:sp>
        <p:sp>
          <p:nvSpPr>
            <p:cNvPr id="4" name="五角星 3"/>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600">
                <a:latin typeface="微软雅黑" panose="020B0503020204020204" pitchFamily="34" charset="-122"/>
                <a:ea typeface="微软雅黑" panose="020B0503020204020204" pitchFamily="34" charset="-122"/>
              </a:endParaRPr>
            </a:p>
          </p:txBody>
        </p:sp>
      </p:grpSp>
      <p:grpSp>
        <p:nvGrpSpPr>
          <p:cNvPr id="7" name="组合 42"/>
          <p:cNvGrpSpPr/>
          <p:nvPr/>
        </p:nvGrpSpPr>
        <p:grpSpPr bwMode="auto">
          <a:xfrm>
            <a:off x="3161654" y="3215463"/>
            <a:ext cx="774609" cy="776840"/>
            <a:chOff x="2307521" y="2283162"/>
            <a:chExt cx="551398" cy="551398"/>
          </a:xfrm>
        </p:grpSpPr>
        <p:sp>
          <p:nvSpPr>
            <p:cNvPr id="44" name="矩形 43"/>
            <p:cNvSpPr/>
            <p:nvPr/>
          </p:nvSpPr>
          <p:spPr>
            <a:xfrm>
              <a:off x="2307521" y="2283162"/>
              <a:ext cx="551398" cy="551398"/>
            </a:xfrm>
            <a:prstGeom prst="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600">
                <a:latin typeface="微软雅黑" panose="020B0503020204020204" pitchFamily="34" charset="-122"/>
                <a:ea typeface="微软雅黑" panose="020B0503020204020204" pitchFamily="34" charset="-122"/>
              </a:endParaRPr>
            </a:p>
          </p:txBody>
        </p:sp>
        <p:sp>
          <p:nvSpPr>
            <p:cNvPr id="45" name="五角星 44"/>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600">
                <a:latin typeface="微软雅黑" panose="020B0503020204020204" pitchFamily="34" charset="-122"/>
                <a:ea typeface="微软雅黑" panose="020B0503020204020204" pitchFamily="34" charset="-122"/>
              </a:endParaRPr>
            </a:p>
          </p:txBody>
        </p:sp>
      </p:grpSp>
      <p:grpSp>
        <p:nvGrpSpPr>
          <p:cNvPr id="10" name="组合 55"/>
          <p:cNvGrpSpPr/>
          <p:nvPr/>
        </p:nvGrpSpPr>
        <p:grpSpPr bwMode="auto">
          <a:xfrm>
            <a:off x="4910002" y="3218976"/>
            <a:ext cx="776840" cy="776840"/>
            <a:chOff x="2307521" y="2283162"/>
            <a:chExt cx="551398" cy="551398"/>
          </a:xfrm>
        </p:grpSpPr>
        <p:sp>
          <p:nvSpPr>
            <p:cNvPr id="57" name="矩形 56"/>
            <p:cNvSpPr/>
            <p:nvPr/>
          </p:nvSpPr>
          <p:spPr>
            <a:xfrm>
              <a:off x="2307521" y="2283162"/>
              <a:ext cx="551398" cy="551398"/>
            </a:xfrm>
            <a:prstGeom prst="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600">
                <a:latin typeface="微软雅黑" panose="020B0503020204020204" pitchFamily="34" charset="-122"/>
                <a:ea typeface="微软雅黑" panose="020B0503020204020204" pitchFamily="34" charset="-122"/>
              </a:endParaRPr>
            </a:p>
          </p:txBody>
        </p:sp>
        <p:sp>
          <p:nvSpPr>
            <p:cNvPr id="58" name="五角星 57"/>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600">
                <a:latin typeface="微软雅黑" panose="020B0503020204020204" pitchFamily="34" charset="-122"/>
                <a:ea typeface="微软雅黑" panose="020B0503020204020204" pitchFamily="34" charset="-122"/>
              </a:endParaRPr>
            </a:p>
          </p:txBody>
        </p:sp>
      </p:grpSp>
      <p:grpSp>
        <p:nvGrpSpPr>
          <p:cNvPr id="30" name="组合 7"/>
          <p:cNvGrpSpPr/>
          <p:nvPr/>
        </p:nvGrpSpPr>
        <p:grpSpPr bwMode="auto">
          <a:xfrm>
            <a:off x="1388816" y="2248172"/>
            <a:ext cx="3264840" cy="678147"/>
            <a:chOff x="4304616" y="1044083"/>
            <a:chExt cx="2320294" cy="482333"/>
          </a:xfrm>
        </p:grpSpPr>
        <p:sp>
          <p:nvSpPr>
            <p:cNvPr id="31" name="文本框 66"/>
            <p:cNvSpPr txBox="1">
              <a:spLocks noChangeArrowheads="1"/>
            </p:cNvSpPr>
            <p:nvPr/>
          </p:nvSpPr>
          <p:spPr bwMode="auto">
            <a:xfrm>
              <a:off x="4304616" y="1257982"/>
              <a:ext cx="2320294" cy="26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哈尔滨中俄工业学校开始筹建</a:t>
              </a:r>
            </a:p>
          </p:txBody>
        </p:sp>
        <p:sp>
          <p:nvSpPr>
            <p:cNvPr id="33" name="任意多边形 32"/>
            <p:cNvSpPr/>
            <p:nvPr/>
          </p:nvSpPr>
          <p:spPr>
            <a:xfrm>
              <a:off x="4354766" y="1286573"/>
              <a:ext cx="28715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600">
                <a:latin typeface="微软雅黑" panose="020B0503020204020204" pitchFamily="34" charset="-122"/>
                <a:ea typeface="微软雅黑" panose="020B0503020204020204" pitchFamily="34" charset="-122"/>
              </a:endParaRPr>
            </a:p>
          </p:txBody>
        </p:sp>
        <p:sp>
          <p:nvSpPr>
            <p:cNvPr id="34" name="文本框 66"/>
            <p:cNvSpPr txBox="1">
              <a:spLocks noChangeArrowheads="1"/>
            </p:cNvSpPr>
            <p:nvPr/>
          </p:nvSpPr>
          <p:spPr bwMode="auto">
            <a:xfrm>
              <a:off x="4309361" y="1044083"/>
              <a:ext cx="473013" cy="240797"/>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1920</a:t>
              </a: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35" name="组合 7"/>
          <p:cNvGrpSpPr/>
          <p:nvPr/>
        </p:nvGrpSpPr>
        <p:grpSpPr bwMode="auto">
          <a:xfrm>
            <a:off x="1388816" y="4238641"/>
            <a:ext cx="3264840" cy="766016"/>
            <a:chOff x="3161474" y="880115"/>
            <a:chExt cx="2320294" cy="544829"/>
          </a:xfrm>
        </p:grpSpPr>
        <p:sp>
          <p:nvSpPr>
            <p:cNvPr id="36" name="文本框 66"/>
            <p:cNvSpPr txBox="1">
              <a:spLocks noChangeArrowheads="1"/>
            </p:cNvSpPr>
            <p:nvPr/>
          </p:nvSpPr>
          <p:spPr bwMode="auto">
            <a:xfrm>
              <a:off x="3161474" y="1156510"/>
              <a:ext cx="2320294" cy="26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全面学习苏联的两所高校之一</a:t>
              </a:r>
              <a:endParaRPr lang="en-GB"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7" name="任意多边形 36"/>
            <p:cNvSpPr/>
            <p:nvPr/>
          </p:nvSpPr>
          <p:spPr>
            <a:xfrm>
              <a:off x="4422019" y="1103300"/>
              <a:ext cx="28715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38" name="文本框 66"/>
            <p:cNvSpPr txBox="1">
              <a:spLocks noChangeArrowheads="1"/>
            </p:cNvSpPr>
            <p:nvPr/>
          </p:nvSpPr>
          <p:spPr bwMode="auto">
            <a:xfrm>
              <a:off x="4338510" y="880115"/>
              <a:ext cx="473013" cy="240797"/>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600" dirty="0">
                  <a:latin typeface="微软雅黑" panose="020B0503020204020204" pitchFamily="34" charset="-122"/>
                  <a:ea typeface="微软雅黑" panose="020B0503020204020204" pitchFamily="34" charset="-122"/>
                </a:rPr>
                <a:t>1951</a:t>
              </a:r>
              <a:endParaRPr lang="zh-CN" altLang="en-US" sz="1600" dirty="0">
                <a:latin typeface="微软雅黑" panose="020B0503020204020204" pitchFamily="34" charset="-122"/>
                <a:ea typeface="微软雅黑" panose="020B0503020204020204" pitchFamily="34" charset="-122"/>
              </a:endParaRPr>
            </a:p>
          </p:txBody>
        </p:sp>
      </p:grpSp>
      <p:grpSp>
        <p:nvGrpSpPr>
          <p:cNvPr id="40" name="组合 7"/>
          <p:cNvGrpSpPr/>
          <p:nvPr/>
        </p:nvGrpSpPr>
        <p:grpSpPr bwMode="auto">
          <a:xfrm>
            <a:off x="4790776" y="2248173"/>
            <a:ext cx="3319267" cy="678141"/>
            <a:chOff x="4245844" y="1060906"/>
            <a:chExt cx="2358974" cy="482330"/>
          </a:xfrm>
        </p:grpSpPr>
        <p:sp>
          <p:nvSpPr>
            <p:cNvPr id="41" name="文本框 66"/>
            <p:cNvSpPr txBox="1">
              <a:spLocks noChangeArrowheads="1"/>
            </p:cNvSpPr>
            <p:nvPr/>
          </p:nvSpPr>
          <p:spPr bwMode="auto">
            <a:xfrm>
              <a:off x="4284524" y="1274801"/>
              <a:ext cx="2320294" cy="268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首批全国</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6</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所重点高校之一</a:t>
              </a:r>
            </a:p>
          </p:txBody>
        </p:sp>
        <p:sp>
          <p:nvSpPr>
            <p:cNvPr id="42" name="任意多边形 41"/>
            <p:cNvSpPr/>
            <p:nvPr/>
          </p:nvSpPr>
          <p:spPr>
            <a:xfrm>
              <a:off x="4354766" y="1286573"/>
              <a:ext cx="28715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600">
                <a:latin typeface="微软雅黑" panose="020B0503020204020204" pitchFamily="34" charset="-122"/>
                <a:ea typeface="微软雅黑" panose="020B0503020204020204" pitchFamily="34" charset="-122"/>
              </a:endParaRPr>
            </a:p>
          </p:txBody>
        </p:sp>
        <p:sp>
          <p:nvSpPr>
            <p:cNvPr id="43" name="文本框 66"/>
            <p:cNvSpPr txBox="1">
              <a:spLocks noChangeArrowheads="1"/>
            </p:cNvSpPr>
            <p:nvPr/>
          </p:nvSpPr>
          <p:spPr bwMode="auto">
            <a:xfrm>
              <a:off x="4245844" y="1060906"/>
              <a:ext cx="473013" cy="240798"/>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1954</a:t>
              </a: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发展沿革</a:t>
            </a:r>
          </a:p>
        </p:txBody>
      </p:sp>
      <p:sp>
        <p:nvSpPr>
          <p:cNvPr id="27" name="文本框 26"/>
          <p:cNvSpPr txBox="1"/>
          <p:nvPr/>
        </p:nvSpPr>
        <p:spPr>
          <a:xfrm>
            <a:off x="392023" y="635907"/>
            <a:ext cx="3544240"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HISTORY OF HARBIN INSTITUTE OF TECHNOLOGY  </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grpSp>
        <p:nvGrpSpPr>
          <p:cNvPr id="28" name="组合 42"/>
          <p:cNvGrpSpPr/>
          <p:nvPr/>
        </p:nvGrpSpPr>
        <p:grpSpPr bwMode="auto">
          <a:xfrm>
            <a:off x="6728526" y="3204466"/>
            <a:ext cx="774609" cy="776840"/>
            <a:chOff x="2307521" y="2283162"/>
            <a:chExt cx="551398" cy="551398"/>
          </a:xfrm>
        </p:grpSpPr>
        <p:sp>
          <p:nvSpPr>
            <p:cNvPr id="29" name="矩形 28"/>
            <p:cNvSpPr/>
            <p:nvPr/>
          </p:nvSpPr>
          <p:spPr>
            <a:xfrm>
              <a:off x="2307521" y="2283162"/>
              <a:ext cx="551398" cy="551398"/>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600">
                <a:latin typeface="微软雅黑" panose="020B0503020204020204" pitchFamily="34" charset="-122"/>
                <a:ea typeface="微软雅黑" panose="020B0503020204020204" pitchFamily="34" charset="-122"/>
              </a:endParaRPr>
            </a:p>
          </p:txBody>
        </p:sp>
        <p:sp>
          <p:nvSpPr>
            <p:cNvPr id="32" name="五角星 31"/>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600">
                <a:latin typeface="微软雅黑" panose="020B0503020204020204" pitchFamily="34" charset="-122"/>
                <a:ea typeface="微软雅黑" panose="020B0503020204020204" pitchFamily="34" charset="-122"/>
              </a:endParaRPr>
            </a:p>
          </p:txBody>
        </p:sp>
      </p:grpSp>
      <p:grpSp>
        <p:nvGrpSpPr>
          <p:cNvPr id="46" name="组合 7"/>
          <p:cNvGrpSpPr/>
          <p:nvPr/>
        </p:nvGrpSpPr>
        <p:grpSpPr bwMode="auto">
          <a:xfrm>
            <a:off x="4557167" y="4330838"/>
            <a:ext cx="3376087" cy="671014"/>
            <a:chOff x="2737156" y="880115"/>
            <a:chExt cx="2399356" cy="477259"/>
          </a:xfrm>
        </p:grpSpPr>
        <p:sp>
          <p:nvSpPr>
            <p:cNvPr id="47" name="文本框 66"/>
            <p:cNvSpPr txBox="1">
              <a:spLocks noChangeArrowheads="1"/>
            </p:cNvSpPr>
            <p:nvPr/>
          </p:nvSpPr>
          <p:spPr bwMode="auto">
            <a:xfrm>
              <a:off x="2737156" y="1088940"/>
              <a:ext cx="2399356" cy="26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国家重点投资建设的</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15</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所高校之一</a:t>
              </a:r>
              <a:endParaRPr lang="en-GB"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48" name="任意多边形 47"/>
            <p:cNvSpPr/>
            <p:nvPr/>
          </p:nvSpPr>
          <p:spPr>
            <a:xfrm>
              <a:off x="4323597" y="1088941"/>
              <a:ext cx="28715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49" name="文本框 66"/>
            <p:cNvSpPr txBox="1">
              <a:spLocks noChangeArrowheads="1"/>
            </p:cNvSpPr>
            <p:nvPr/>
          </p:nvSpPr>
          <p:spPr bwMode="auto">
            <a:xfrm>
              <a:off x="4221246" y="880115"/>
              <a:ext cx="473013" cy="240797"/>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600" dirty="0">
                  <a:latin typeface="微软雅黑" panose="020B0503020204020204" pitchFamily="34" charset="-122"/>
                  <a:ea typeface="微软雅黑" panose="020B0503020204020204" pitchFamily="34" charset="-122"/>
                </a:rPr>
                <a:t>1984</a:t>
              </a:r>
              <a:endParaRPr lang="zh-CN" altLang="en-US" sz="1600" dirty="0">
                <a:latin typeface="微软雅黑" panose="020B0503020204020204" pitchFamily="34" charset="-122"/>
                <a:ea typeface="微软雅黑" panose="020B0503020204020204" pitchFamily="34" charset="-122"/>
              </a:endParaRPr>
            </a:p>
          </p:txBody>
        </p:sp>
      </p:grpSp>
      <p:grpSp>
        <p:nvGrpSpPr>
          <p:cNvPr id="59" name="组合 55"/>
          <p:cNvGrpSpPr/>
          <p:nvPr/>
        </p:nvGrpSpPr>
        <p:grpSpPr bwMode="auto">
          <a:xfrm>
            <a:off x="8446323" y="3204466"/>
            <a:ext cx="776840" cy="776840"/>
            <a:chOff x="2307521" y="2283162"/>
            <a:chExt cx="551398" cy="551398"/>
          </a:xfrm>
        </p:grpSpPr>
        <p:sp>
          <p:nvSpPr>
            <p:cNvPr id="60" name="矩形 59"/>
            <p:cNvSpPr/>
            <p:nvPr/>
          </p:nvSpPr>
          <p:spPr>
            <a:xfrm>
              <a:off x="2307521" y="2283162"/>
              <a:ext cx="551398" cy="551398"/>
            </a:xfrm>
            <a:prstGeom prst="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600">
                <a:latin typeface="微软雅黑" panose="020B0503020204020204" pitchFamily="34" charset="-122"/>
                <a:ea typeface="微软雅黑" panose="020B0503020204020204" pitchFamily="34" charset="-122"/>
              </a:endParaRPr>
            </a:p>
          </p:txBody>
        </p:sp>
        <p:sp>
          <p:nvSpPr>
            <p:cNvPr id="61" name="五角星 60"/>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600">
                <a:latin typeface="微软雅黑" panose="020B0503020204020204" pitchFamily="34" charset="-122"/>
                <a:ea typeface="微软雅黑" panose="020B0503020204020204" pitchFamily="34" charset="-122"/>
              </a:endParaRPr>
            </a:p>
          </p:txBody>
        </p:sp>
      </p:grpSp>
      <p:grpSp>
        <p:nvGrpSpPr>
          <p:cNvPr id="62" name="组合 7"/>
          <p:cNvGrpSpPr/>
          <p:nvPr/>
        </p:nvGrpSpPr>
        <p:grpSpPr bwMode="auto">
          <a:xfrm>
            <a:off x="8229575" y="2248173"/>
            <a:ext cx="3264840" cy="663635"/>
            <a:chOff x="4210315" y="1071223"/>
            <a:chExt cx="2320294" cy="472011"/>
          </a:xfrm>
        </p:grpSpPr>
        <p:sp>
          <p:nvSpPr>
            <p:cNvPr id="63" name="文本框 66"/>
            <p:cNvSpPr txBox="1">
              <a:spLocks noChangeArrowheads="1"/>
            </p:cNvSpPr>
            <p:nvPr/>
          </p:nvSpPr>
          <p:spPr bwMode="auto">
            <a:xfrm>
              <a:off x="4210315" y="1274800"/>
              <a:ext cx="2320294" cy="26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211</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工程”首批建设的高校之一</a:t>
              </a:r>
            </a:p>
          </p:txBody>
        </p:sp>
        <p:sp>
          <p:nvSpPr>
            <p:cNvPr id="64" name="任意多边形 63"/>
            <p:cNvSpPr/>
            <p:nvPr/>
          </p:nvSpPr>
          <p:spPr>
            <a:xfrm>
              <a:off x="4354766" y="1286573"/>
              <a:ext cx="28715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65" name="文本框 66"/>
            <p:cNvSpPr txBox="1">
              <a:spLocks noChangeArrowheads="1"/>
            </p:cNvSpPr>
            <p:nvPr/>
          </p:nvSpPr>
          <p:spPr bwMode="auto">
            <a:xfrm>
              <a:off x="4266455" y="1071223"/>
              <a:ext cx="473013" cy="240797"/>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600" dirty="0">
                  <a:latin typeface="微软雅黑" panose="020B0503020204020204" pitchFamily="34" charset="-122"/>
                  <a:ea typeface="微软雅黑" panose="020B0503020204020204" pitchFamily="34" charset="-122"/>
                </a:rPr>
                <a:t>1996</a:t>
              </a:r>
              <a:endParaRPr lang="zh-CN" altLang="en-US" sz="1600" dirty="0">
                <a:latin typeface="微软雅黑" panose="020B0503020204020204" pitchFamily="34" charset="-122"/>
                <a:ea typeface="微软雅黑" panose="020B0503020204020204" pitchFamily="34" charset="-122"/>
              </a:endParaRPr>
            </a:p>
          </p:txBody>
        </p:sp>
      </p:grpSp>
      <p:grpSp>
        <p:nvGrpSpPr>
          <p:cNvPr id="66" name="组合 42"/>
          <p:cNvGrpSpPr/>
          <p:nvPr/>
        </p:nvGrpSpPr>
        <p:grpSpPr bwMode="auto">
          <a:xfrm>
            <a:off x="10104612" y="3204466"/>
            <a:ext cx="774609" cy="776840"/>
            <a:chOff x="2307521" y="2283162"/>
            <a:chExt cx="551398" cy="551398"/>
          </a:xfrm>
        </p:grpSpPr>
        <p:sp>
          <p:nvSpPr>
            <p:cNvPr id="67" name="矩形 66"/>
            <p:cNvSpPr/>
            <p:nvPr/>
          </p:nvSpPr>
          <p:spPr>
            <a:xfrm>
              <a:off x="2307521" y="2283162"/>
              <a:ext cx="551398" cy="551398"/>
            </a:xfrm>
            <a:prstGeom prst="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600">
                <a:latin typeface="微软雅黑" panose="020B0503020204020204" pitchFamily="34" charset="-122"/>
                <a:ea typeface="微软雅黑" panose="020B0503020204020204" pitchFamily="34" charset="-122"/>
              </a:endParaRPr>
            </a:p>
          </p:txBody>
        </p:sp>
        <p:sp>
          <p:nvSpPr>
            <p:cNvPr id="68" name="五角星 67"/>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600">
                <a:latin typeface="微软雅黑" panose="020B0503020204020204" pitchFamily="34" charset="-122"/>
                <a:ea typeface="微软雅黑" panose="020B0503020204020204" pitchFamily="34" charset="-122"/>
              </a:endParaRPr>
            </a:p>
          </p:txBody>
        </p:sp>
      </p:grpSp>
      <p:grpSp>
        <p:nvGrpSpPr>
          <p:cNvPr id="69" name="组合 7"/>
          <p:cNvGrpSpPr/>
          <p:nvPr/>
        </p:nvGrpSpPr>
        <p:grpSpPr bwMode="auto">
          <a:xfrm>
            <a:off x="8085560" y="4330839"/>
            <a:ext cx="3672406" cy="670628"/>
            <a:chOff x="2760446" y="880115"/>
            <a:chExt cx="2609948" cy="476984"/>
          </a:xfrm>
        </p:grpSpPr>
        <p:sp>
          <p:nvSpPr>
            <p:cNvPr id="70" name="文本框 66"/>
            <p:cNvSpPr txBox="1">
              <a:spLocks noChangeArrowheads="1"/>
            </p:cNvSpPr>
            <p:nvPr/>
          </p:nvSpPr>
          <p:spPr bwMode="auto">
            <a:xfrm>
              <a:off x="2760446" y="1088939"/>
              <a:ext cx="2609948" cy="26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mn-lt"/>
                </a:rPr>
                <a:t>“</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cs typeface="+mn-ea"/>
                  <a:sym typeface="+mn-lt"/>
                </a:rPr>
                <a:t>985</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mn-lt"/>
                </a:rPr>
                <a:t>工程”首批</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cs typeface="+mn-ea"/>
                  <a:sym typeface="+mn-lt"/>
                </a:rPr>
                <a:t>9</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mn-lt"/>
                </a:rPr>
                <a:t>所高校之一（</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cs typeface="+mn-ea"/>
                  <a:sym typeface="+mn-lt"/>
                </a:rPr>
                <a:t>C9</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mn-lt"/>
                </a:rPr>
                <a:t>）</a:t>
              </a:r>
            </a:p>
          </p:txBody>
        </p:sp>
        <p:sp>
          <p:nvSpPr>
            <p:cNvPr id="71" name="任意多边形 70"/>
            <p:cNvSpPr/>
            <p:nvPr/>
          </p:nvSpPr>
          <p:spPr>
            <a:xfrm>
              <a:off x="4323597" y="1088941"/>
              <a:ext cx="28715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600">
                <a:solidFill>
                  <a:schemeClr val="tx1"/>
                </a:solidFill>
              </a:endParaRPr>
            </a:p>
          </p:txBody>
        </p:sp>
        <p:sp>
          <p:nvSpPr>
            <p:cNvPr id="72" name="文本框 66"/>
            <p:cNvSpPr txBox="1">
              <a:spLocks noChangeArrowheads="1"/>
            </p:cNvSpPr>
            <p:nvPr/>
          </p:nvSpPr>
          <p:spPr bwMode="auto">
            <a:xfrm>
              <a:off x="4244535" y="880115"/>
              <a:ext cx="473013" cy="240796"/>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600" dirty="0">
                  <a:latin typeface="微软雅黑" panose="020B0503020204020204" pitchFamily="34" charset="-122"/>
                  <a:ea typeface="微软雅黑" panose="020B0503020204020204" pitchFamily="34" charset="-122"/>
                </a:rPr>
                <a:t>1999</a:t>
              </a:r>
              <a:endParaRPr lang="zh-CN" altLang="en-US" sz="1600" dirty="0">
                <a:latin typeface="微软雅黑" panose="020B0503020204020204" pitchFamily="34" charset="-122"/>
                <a:ea typeface="微软雅黑" panose="020B0503020204020204" pitchFamily="34" charset="-122"/>
              </a:endParaRPr>
            </a:p>
          </p:txBody>
        </p:sp>
      </p:grpSp>
      <p:sp>
        <p:nvSpPr>
          <p:cNvPr id="52" name="TextBox 3"/>
          <p:cNvSpPr txBox="1"/>
          <p:nvPr/>
        </p:nvSpPr>
        <p:spPr>
          <a:xfrm>
            <a:off x="2883777" y="1302653"/>
            <a:ext cx="6425435" cy="369332"/>
          </a:xfrm>
          <a:prstGeom prst="rect">
            <a:avLst/>
          </a:prstGeom>
          <a:noFill/>
        </p:spPr>
        <p:txBody>
          <a:bodyPr wrap="square" rtlCol="0">
            <a:spAutoFit/>
          </a:bodyPr>
          <a:lstStyle/>
          <a:p>
            <a:pPr algn="ctr"/>
            <a:endParaRPr kumimoji="1"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300" advTm="4000">
        <p14:pan dir="u"/>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22" presetClass="entr" presetSubtype="8" fill="hold" nodeType="withEffect">
                                  <p:stCondLst>
                                    <p:cond delay="2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000"/>
                                        <p:tgtEl>
                                          <p:spTgt spid="2"/>
                                        </p:tgtEl>
                                      </p:cBhvr>
                                    </p:animEffect>
                                  </p:childTnLst>
                                </p:cTn>
                              </p:par>
                              <p:par>
                                <p:cTn id="11" presetID="53" presetClass="entr" presetSubtype="16" fill="hold" nodeType="withEffect">
                                  <p:stCondLst>
                                    <p:cond delay="600"/>
                                  </p:stCondLst>
                                  <p:childTnLst>
                                    <p:set>
                                      <p:cBhvr>
                                        <p:cTn id="12" dur="1" fill="hold">
                                          <p:stCondLst>
                                            <p:cond delay="0"/>
                                          </p:stCondLst>
                                        </p:cTn>
                                        <p:tgtEl>
                                          <p:spTgt spid="6"/>
                                        </p:tgtEl>
                                        <p:attrNameLst>
                                          <p:attrName>style.visibility</p:attrName>
                                        </p:attrNameLst>
                                      </p:cBhvr>
                                      <p:to>
                                        <p:strVal val="visible"/>
                                      </p:to>
                                    </p:set>
                                    <p:anim calcmode="lin" valueType="num">
                                      <p:cBhvr>
                                        <p:cTn id="13" dur="750" fill="hold"/>
                                        <p:tgtEl>
                                          <p:spTgt spid="6"/>
                                        </p:tgtEl>
                                        <p:attrNameLst>
                                          <p:attrName>ppt_w</p:attrName>
                                        </p:attrNameLst>
                                      </p:cBhvr>
                                      <p:tavLst>
                                        <p:tav tm="0">
                                          <p:val>
                                            <p:fltVal val="0"/>
                                          </p:val>
                                        </p:tav>
                                        <p:tav tm="100000">
                                          <p:val>
                                            <p:strVal val="#ppt_w"/>
                                          </p:val>
                                        </p:tav>
                                      </p:tavLst>
                                    </p:anim>
                                    <p:anim calcmode="lin" valueType="num">
                                      <p:cBhvr>
                                        <p:cTn id="14" dur="750" fill="hold"/>
                                        <p:tgtEl>
                                          <p:spTgt spid="6"/>
                                        </p:tgtEl>
                                        <p:attrNameLst>
                                          <p:attrName>ppt_h</p:attrName>
                                        </p:attrNameLst>
                                      </p:cBhvr>
                                      <p:tavLst>
                                        <p:tav tm="0">
                                          <p:val>
                                            <p:fltVal val="0"/>
                                          </p:val>
                                        </p:tav>
                                        <p:tav tm="100000">
                                          <p:val>
                                            <p:strVal val="#ppt_h"/>
                                          </p:val>
                                        </p:tav>
                                      </p:tavLst>
                                    </p:anim>
                                    <p:animEffect transition="in" filter="fade">
                                      <p:cBhvr>
                                        <p:cTn id="15" dur="750"/>
                                        <p:tgtEl>
                                          <p:spTgt spid="6"/>
                                        </p:tgtEl>
                                      </p:cBhvr>
                                    </p:animEffect>
                                  </p:childTnLst>
                                </p:cTn>
                              </p:par>
                              <p:par>
                                <p:cTn id="16" presetID="53" presetClass="entr" presetSubtype="16" fill="hold" nodeType="withEffect">
                                  <p:stCondLst>
                                    <p:cond delay="900"/>
                                  </p:stCondLst>
                                  <p:childTnLst>
                                    <p:set>
                                      <p:cBhvr>
                                        <p:cTn id="17" dur="1" fill="hold">
                                          <p:stCondLst>
                                            <p:cond delay="0"/>
                                          </p:stCondLst>
                                        </p:cTn>
                                        <p:tgtEl>
                                          <p:spTgt spid="7"/>
                                        </p:tgtEl>
                                        <p:attrNameLst>
                                          <p:attrName>style.visibility</p:attrName>
                                        </p:attrNameLst>
                                      </p:cBhvr>
                                      <p:to>
                                        <p:strVal val="visible"/>
                                      </p:to>
                                    </p:set>
                                    <p:anim calcmode="lin" valueType="num">
                                      <p:cBhvr>
                                        <p:cTn id="18" dur="750" fill="hold"/>
                                        <p:tgtEl>
                                          <p:spTgt spid="7"/>
                                        </p:tgtEl>
                                        <p:attrNameLst>
                                          <p:attrName>ppt_w</p:attrName>
                                        </p:attrNameLst>
                                      </p:cBhvr>
                                      <p:tavLst>
                                        <p:tav tm="0">
                                          <p:val>
                                            <p:fltVal val="0"/>
                                          </p:val>
                                        </p:tav>
                                        <p:tav tm="100000">
                                          <p:val>
                                            <p:strVal val="#ppt_w"/>
                                          </p:val>
                                        </p:tav>
                                      </p:tavLst>
                                    </p:anim>
                                    <p:anim calcmode="lin" valueType="num">
                                      <p:cBhvr>
                                        <p:cTn id="19" dur="750" fill="hold"/>
                                        <p:tgtEl>
                                          <p:spTgt spid="7"/>
                                        </p:tgtEl>
                                        <p:attrNameLst>
                                          <p:attrName>ppt_h</p:attrName>
                                        </p:attrNameLst>
                                      </p:cBhvr>
                                      <p:tavLst>
                                        <p:tav tm="0">
                                          <p:val>
                                            <p:fltVal val="0"/>
                                          </p:val>
                                        </p:tav>
                                        <p:tav tm="100000">
                                          <p:val>
                                            <p:strVal val="#ppt_h"/>
                                          </p:val>
                                        </p:tav>
                                      </p:tavLst>
                                    </p:anim>
                                    <p:animEffect transition="in" filter="fade">
                                      <p:cBhvr>
                                        <p:cTn id="20" dur="750"/>
                                        <p:tgtEl>
                                          <p:spTgt spid="7"/>
                                        </p:tgtEl>
                                      </p:cBhvr>
                                    </p:animEffect>
                                  </p:childTnLst>
                                </p:cTn>
                              </p:par>
                              <p:par>
                                <p:cTn id="21" presetID="53" presetClass="entr" presetSubtype="16" fill="hold" nodeType="withEffect">
                                  <p:stCondLst>
                                    <p:cond delay="1100"/>
                                  </p:stCondLst>
                                  <p:childTnLst>
                                    <p:set>
                                      <p:cBhvr>
                                        <p:cTn id="22" dur="1" fill="hold">
                                          <p:stCondLst>
                                            <p:cond delay="0"/>
                                          </p:stCondLst>
                                        </p:cTn>
                                        <p:tgtEl>
                                          <p:spTgt spid="10"/>
                                        </p:tgtEl>
                                        <p:attrNameLst>
                                          <p:attrName>style.visibility</p:attrName>
                                        </p:attrNameLst>
                                      </p:cBhvr>
                                      <p:to>
                                        <p:strVal val="visible"/>
                                      </p:to>
                                    </p:set>
                                    <p:anim calcmode="lin" valueType="num">
                                      <p:cBhvr>
                                        <p:cTn id="23" dur="750" fill="hold"/>
                                        <p:tgtEl>
                                          <p:spTgt spid="10"/>
                                        </p:tgtEl>
                                        <p:attrNameLst>
                                          <p:attrName>ppt_w</p:attrName>
                                        </p:attrNameLst>
                                      </p:cBhvr>
                                      <p:tavLst>
                                        <p:tav tm="0">
                                          <p:val>
                                            <p:fltVal val="0"/>
                                          </p:val>
                                        </p:tav>
                                        <p:tav tm="100000">
                                          <p:val>
                                            <p:strVal val="#ppt_w"/>
                                          </p:val>
                                        </p:tav>
                                      </p:tavLst>
                                    </p:anim>
                                    <p:anim calcmode="lin" valueType="num">
                                      <p:cBhvr>
                                        <p:cTn id="24" dur="750" fill="hold"/>
                                        <p:tgtEl>
                                          <p:spTgt spid="10"/>
                                        </p:tgtEl>
                                        <p:attrNameLst>
                                          <p:attrName>ppt_h</p:attrName>
                                        </p:attrNameLst>
                                      </p:cBhvr>
                                      <p:tavLst>
                                        <p:tav tm="0">
                                          <p:val>
                                            <p:fltVal val="0"/>
                                          </p:val>
                                        </p:tav>
                                        <p:tav tm="100000">
                                          <p:val>
                                            <p:strVal val="#ppt_h"/>
                                          </p:val>
                                        </p:tav>
                                      </p:tavLst>
                                    </p:anim>
                                    <p:animEffect transition="in" filter="fade">
                                      <p:cBhvr>
                                        <p:cTn id="25" dur="750"/>
                                        <p:tgtEl>
                                          <p:spTgt spid="10"/>
                                        </p:tgtEl>
                                      </p:cBhvr>
                                    </p:animEffect>
                                  </p:childTnLst>
                                </p:cTn>
                              </p:par>
                              <p:par>
                                <p:cTn id="26" presetID="2" presetClass="entr" presetSubtype="2" fill="hold" nodeType="withEffect">
                                  <p:stCondLst>
                                    <p:cond delay="130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800" fill="hold"/>
                                        <p:tgtEl>
                                          <p:spTgt spid="30"/>
                                        </p:tgtEl>
                                        <p:attrNameLst>
                                          <p:attrName>ppt_x</p:attrName>
                                        </p:attrNameLst>
                                      </p:cBhvr>
                                      <p:tavLst>
                                        <p:tav tm="0">
                                          <p:val>
                                            <p:strVal val="1+#ppt_w/2"/>
                                          </p:val>
                                        </p:tav>
                                        <p:tav tm="100000">
                                          <p:val>
                                            <p:strVal val="#ppt_x"/>
                                          </p:val>
                                        </p:tav>
                                      </p:tavLst>
                                    </p:anim>
                                    <p:anim calcmode="lin" valueType="num">
                                      <p:cBhvr additive="base">
                                        <p:cTn id="29" dur="800" fill="hold"/>
                                        <p:tgtEl>
                                          <p:spTgt spid="30"/>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150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800" fill="hold"/>
                                        <p:tgtEl>
                                          <p:spTgt spid="35"/>
                                        </p:tgtEl>
                                        <p:attrNameLst>
                                          <p:attrName>ppt_x</p:attrName>
                                        </p:attrNameLst>
                                      </p:cBhvr>
                                      <p:tavLst>
                                        <p:tav tm="0">
                                          <p:val>
                                            <p:strVal val="1+#ppt_w/2"/>
                                          </p:val>
                                        </p:tav>
                                        <p:tav tm="100000">
                                          <p:val>
                                            <p:strVal val="#ppt_x"/>
                                          </p:val>
                                        </p:tav>
                                      </p:tavLst>
                                    </p:anim>
                                    <p:anim calcmode="lin" valueType="num">
                                      <p:cBhvr additive="base">
                                        <p:cTn id="33" dur="800" fill="hold"/>
                                        <p:tgtEl>
                                          <p:spTgt spid="35"/>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180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800" fill="hold"/>
                                        <p:tgtEl>
                                          <p:spTgt spid="40"/>
                                        </p:tgtEl>
                                        <p:attrNameLst>
                                          <p:attrName>ppt_x</p:attrName>
                                        </p:attrNameLst>
                                      </p:cBhvr>
                                      <p:tavLst>
                                        <p:tav tm="0">
                                          <p:val>
                                            <p:strVal val="1+#ppt_w/2"/>
                                          </p:val>
                                        </p:tav>
                                        <p:tav tm="100000">
                                          <p:val>
                                            <p:strVal val="#ppt_x"/>
                                          </p:val>
                                        </p:tav>
                                      </p:tavLst>
                                    </p:anim>
                                    <p:anim calcmode="lin" valueType="num">
                                      <p:cBhvr additive="base">
                                        <p:cTn id="37" dur="800" fill="hold"/>
                                        <p:tgtEl>
                                          <p:spTgt spid="40"/>
                                        </p:tgtEl>
                                        <p:attrNameLst>
                                          <p:attrName>ppt_y</p:attrName>
                                        </p:attrNameLst>
                                      </p:cBhvr>
                                      <p:tavLst>
                                        <p:tav tm="0">
                                          <p:val>
                                            <p:strVal val="#ppt_y"/>
                                          </p:val>
                                        </p:tav>
                                        <p:tav tm="100000">
                                          <p:val>
                                            <p:strVal val="#ppt_y"/>
                                          </p:val>
                                        </p:tav>
                                      </p:tavLst>
                                    </p:anim>
                                  </p:childTnLst>
                                </p:cTn>
                              </p:par>
                              <p:par>
                                <p:cTn id="38" presetID="53" presetClass="entr" presetSubtype="16" fill="hold" nodeType="withEffect">
                                  <p:stCondLst>
                                    <p:cond delay="2000"/>
                                  </p:stCondLst>
                                  <p:childTnLst>
                                    <p:set>
                                      <p:cBhvr>
                                        <p:cTn id="39" dur="1" fill="hold">
                                          <p:stCondLst>
                                            <p:cond delay="0"/>
                                          </p:stCondLst>
                                        </p:cTn>
                                        <p:tgtEl>
                                          <p:spTgt spid="28"/>
                                        </p:tgtEl>
                                        <p:attrNameLst>
                                          <p:attrName>style.visibility</p:attrName>
                                        </p:attrNameLst>
                                      </p:cBhvr>
                                      <p:to>
                                        <p:strVal val="visible"/>
                                      </p:to>
                                    </p:set>
                                    <p:anim calcmode="lin" valueType="num">
                                      <p:cBhvr>
                                        <p:cTn id="40" dur="750" fill="hold"/>
                                        <p:tgtEl>
                                          <p:spTgt spid="28"/>
                                        </p:tgtEl>
                                        <p:attrNameLst>
                                          <p:attrName>ppt_w</p:attrName>
                                        </p:attrNameLst>
                                      </p:cBhvr>
                                      <p:tavLst>
                                        <p:tav tm="0">
                                          <p:val>
                                            <p:fltVal val="0"/>
                                          </p:val>
                                        </p:tav>
                                        <p:tav tm="100000">
                                          <p:val>
                                            <p:strVal val="#ppt_w"/>
                                          </p:val>
                                        </p:tav>
                                      </p:tavLst>
                                    </p:anim>
                                    <p:anim calcmode="lin" valueType="num">
                                      <p:cBhvr>
                                        <p:cTn id="41" dur="750" fill="hold"/>
                                        <p:tgtEl>
                                          <p:spTgt spid="28"/>
                                        </p:tgtEl>
                                        <p:attrNameLst>
                                          <p:attrName>ppt_h</p:attrName>
                                        </p:attrNameLst>
                                      </p:cBhvr>
                                      <p:tavLst>
                                        <p:tav tm="0">
                                          <p:val>
                                            <p:fltVal val="0"/>
                                          </p:val>
                                        </p:tav>
                                        <p:tav tm="100000">
                                          <p:val>
                                            <p:strVal val="#ppt_h"/>
                                          </p:val>
                                        </p:tav>
                                      </p:tavLst>
                                    </p:anim>
                                    <p:animEffect transition="in" filter="fade">
                                      <p:cBhvr>
                                        <p:cTn id="42" dur="750"/>
                                        <p:tgtEl>
                                          <p:spTgt spid="28"/>
                                        </p:tgtEl>
                                      </p:cBhvr>
                                    </p:animEffect>
                                  </p:childTnLst>
                                </p:cTn>
                              </p:par>
                              <p:par>
                                <p:cTn id="43" presetID="2" presetClass="entr" presetSubtype="2" fill="hold" nodeType="withEffect">
                                  <p:stCondLst>
                                    <p:cond delay="2200"/>
                                  </p:stCondLst>
                                  <p:childTnLst>
                                    <p:set>
                                      <p:cBhvr>
                                        <p:cTn id="44" dur="1" fill="hold">
                                          <p:stCondLst>
                                            <p:cond delay="0"/>
                                          </p:stCondLst>
                                        </p:cTn>
                                        <p:tgtEl>
                                          <p:spTgt spid="46"/>
                                        </p:tgtEl>
                                        <p:attrNameLst>
                                          <p:attrName>style.visibility</p:attrName>
                                        </p:attrNameLst>
                                      </p:cBhvr>
                                      <p:to>
                                        <p:strVal val="visible"/>
                                      </p:to>
                                    </p:set>
                                    <p:anim calcmode="lin" valueType="num">
                                      <p:cBhvr additive="base">
                                        <p:cTn id="45" dur="800" fill="hold"/>
                                        <p:tgtEl>
                                          <p:spTgt spid="46"/>
                                        </p:tgtEl>
                                        <p:attrNameLst>
                                          <p:attrName>ppt_x</p:attrName>
                                        </p:attrNameLst>
                                      </p:cBhvr>
                                      <p:tavLst>
                                        <p:tav tm="0">
                                          <p:val>
                                            <p:strVal val="1+#ppt_w/2"/>
                                          </p:val>
                                        </p:tav>
                                        <p:tav tm="100000">
                                          <p:val>
                                            <p:strVal val="#ppt_x"/>
                                          </p:val>
                                        </p:tav>
                                      </p:tavLst>
                                    </p:anim>
                                    <p:anim calcmode="lin" valueType="num">
                                      <p:cBhvr additive="base">
                                        <p:cTn id="46" dur="800" fill="hold"/>
                                        <p:tgtEl>
                                          <p:spTgt spid="46"/>
                                        </p:tgtEl>
                                        <p:attrNameLst>
                                          <p:attrName>ppt_y</p:attrName>
                                        </p:attrNameLst>
                                      </p:cBhvr>
                                      <p:tavLst>
                                        <p:tav tm="0">
                                          <p:val>
                                            <p:strVal val="#ppt_y"/>
                                          </p:val>
                                        </p:tav>
                                        <p:tav tm="100000">
                                          <p:val>
                                            <p:strVal val="#ppt_y"/>
                                          </p:val>
                                        </p:tav>
                                      </p:tavLst>
                                    </p:anim>
                                  </p:childTnLst>
                                </p:cTn>
                              </p:par>
                              <p:par>
                                <p:cTn id="47" presetID="53" presetClass="entr" presetSubtype="16" fill="hold" nodeType="withEffect">
                                  <p:stCondLst>
                                    <p:cond delay="2500"/>
                                  </p:stCondLst>
                                  <p:childTnLst>
                                    <p:set>
                                      <p:cBhvr>
                                        <p:cTn id="48" dur="1" fill="hold">
                                          <p:stCondLst>
                                            <p:cond delay="0"/>
                                          </p:stCondLst>
                                        </p:cTn>
                                        <p:tgtEl>
                                          <p:spTgt spid="59"/>
                                        </p:tgtEl>
                                        <p:attrNameLst>
                                          <p:attrName>style.visibility</p:attrName>
                                        </p:attrNameLst>
                                      </p:cBhvr>
                                      <p:to>
                                        <p:strVal val="visible"/>
                                      </p:to>
                                    </p:set>
                                    <p:anim calcmode="lin" valueType="num">
                                      <p:cBhvr>
                                        <p:cTn id="49" dur="750" fill="hold"/>
                                        <p:tgtEl>
                                          <p:spTgt spid="59"/>
                                        </p:tgtEl>
                                        <p:attrNameLst>
                                          <p:attrName>ppt_w</p:attrName>
                                        </p:attrNameLst>
                                      </p:cBhvr>
                                      <p:tavLst>
                                        <p:tav tm="0">
                                          <p:val>
                                            <p:fltVal val="0"/>
                                          </p:val>
                                        </p:tav>
                                        <p:tav tm="100000">
                                          <p:val>
                                            <p:strVal val="#ppt_w"/>
                                          </p:val>
                                        </p:tav>
                                      </p:tavLst>
                                    </p:anim>
                                    <p:anim calcmode="lin" valueType="num">
                                      <p:cBhvr>
                                        <p:cTn id="50" dur="750" fill="hold"/>
                                        <p:tgtEl>
                                          <p:spTgt spid="59"/>
                                        </p:tgtEl>
                                        <p:attrNameLst>
                                          <p:attrName>ppt_h</p:attrName>
                                        </p:attrNameLst>
                                      </p:cBhvr>
                                      <p:tavLst>
                                        <p:tav tm="0">
                                          <p:val>
                                            <p:fltVal val="0"/>
                                          </p:val>
                                        </p:tav>
                                        <p:tav tm="100000">
                                          <p:val>
                                            <p:strVal val="#ppt_h"/>
                                          </p:val>
                                        </p:tav>
                                      </p:tavLst>
                                    </p:anim>
                                    <p:animEffect transition="in" filter="fade">
                                      <p:cBhvr>
                                        <p:cTn id="51" dur="750"/>
                                        <p:tgtEl>
                                          <p:spTgt spid="59"/>
                                        </p:tgtEl>
                                      </p:cBhvr>
                                    </p:animEffect>
                                  </p:childTnLst>
                                </p:cTn>
                              </p:par>
                              <p:par>
                                <p:cTn id="52" presetID="2" presetClass="entr" presetSubtype="2" fill="hold" nodeType="withEffect">
                                  <p:stCondLst>
                                    <p:cond delay="2600"/>
                                  </p:stCondLst>
                                  <p:childTnLst>
                                    <p:set>
                                      <p:cBhvr>
                                        <p:cTn id="53" dur="1" fill="hold">
                                          <p:stCondLst>
                                            <p:cond delay="0"/>
                                          </p:stCondLst>
                                        </p:cTn>
                                        <p:tgtEl>
                                          <p:spTgt spid="62"/>
                                        </p:tgtEl>
                                        <p:attrNameLst>
                                          <p:attrName>style.visibility</p:attrName>
                                        </p:attrNameLst>
                                      </p:cBhvr>
                                      <p:to>
                                        <p:strVal val="visible"/>
                                      </p:to>
                                    </p:set>
                                    <p:anim calcmode="lin" valueType="num">
                                      <p:cBhvr additive="base">
                                        <p:cTn id="54" dur="800" fill="hold"/>
                                        <p:tgtEl>
                                          <p:spTgt spid="62"/>
                                        </p:tgtEl>
                                        <p:attrNameLst>
                                          <p:attrName>ppt_x</p:attrName>
                                        </p:attrNameLst>
                                      </p:cBhvr>
                                      <p:tavLst>
                                        <p:tav tm="0">
                                          <p:val>
                                            <p:strVal val="1+#ppt_w/2"/>
                                          </p:val>
                                        </p:tav>
                                        <p:tav tm="100000">
                                          <p:val>
                                            <p:strVal val="#ppt_x"/>
                                          </p:val>
                                        </p:tav>
                                      </p:tavLst>
                                    </p:anim>
                                    <p:anim calcmode="lin" valueType="num">
                                      <p:cBhvr additive="base">
                                        <p:cTn id="55" dur="800" fill="hold"/>
                                        <p:tgtEl>
                                          <p:spTgt spid="62"/>
                                        </p:tgtEl>
                                        <p:attrNameLst>
                                          <p:attrName>ppt_y</p:attrName>
                                        </p:attrNameLst>
                                      </p:cBhvr>
                                      <p:tavLst>
                                        <p:tav tm="0">
                                          <p:val>
                                            <p:strVal val="#ppt_y"/>
                                          </p:val>
                                        </p:tav>
                                        <p:tav tm="100000">
                                          <p:val>
                                            <p:strVal val="#ppt_y"/>
                                          </p:val>
                                        </p:tav>
                                      </p:tavLst>
                                    </p:anim>
                                  </p:childTnLst>
                                </p:cTn>
                              </p:par>
                              <p:par>
                                <p:cTn id="56" presetID="53" presetClass="entr" presetSubtype="16" fill="hold" nodeType="withEffect">
                                  <p:stCondLst>
                                    <p:cond delay="2700"/>
                                  </p:stCondLst>
                                  <p:childTnLst>
                                    <p:set>
                                      <p:cBhvr>
                                        <p:cTn id="57" dur="1" fill="hold">
                                          <p:stCondLst>
                                            <p:cond delay="0"/>
                                          </p:stCondLst>
                                        </p:cTn>
                                        <p:tgtEl>
                                          <p:spTgt spid="66"/>
                                        </p:tgtEl>
                                        <p:attrNameLst>
                                          <p:attrName>style.visibility</p:attrName>
                                        </p:attrNameLst>
                                      </p:cBhvr>
                                      <p:to>
                                        <p:strVal val="visible"/>
                                      </p:to>
                                    </p:set>
                                    <p:anim calcmode="lin" valueType="num">
                                      <p:cBhvr>
                                        <p:cTn id="58" dur="750" fill="hold"/>
                                        <p:tgtEl>
                                          <p:spTgt spid="66"/>
                                        </p:tgtEl>
                                        <p:attrNameLst>
                                          <p:attrName>ppt_w</p:attrName>
                                        </p:attrNameLst>
                                      </p:cBhvr>
                                      <p:tavLst>
                                        <p:tav tm="0">
                                          <p:val>
                                            <p:fltVal val="0"/>
                                          </p:val>
                                        </p:tav>
                                        <p:tav tm="100000">
                                          <p:val>
                                            <p:strVal val="#ppt_w"/>
                                          </p:val>
                                        </p:tav>
                                      </p:tavLst>
                                    </p:anim>
                                    <p:anim calcmode="lin" valueType="num">
                                      <p:cBhvr>
                                        <p:cTn id="59" dur="750" fill="hold"/>
                                        <p:tgtEl>
                                          <p:spTgt spid="66"/>
                                        </p:tgtEl>
                                        <p:attrNameLst>
                                          <p:attrName>ppt_h</p:attrName>
                                        </p:attrNameLst>
                                      </p:cBhvr>
                                      <p:tavLst>
                                        <p:tav tm="0">
                                          <p:val>
                                            <p:fltVal val="0"/>
                                          </p:val>
                                        </p:tav>
                                        <p:tav tm="100000">
                                          <p:val>
                                            <p:strVal val="#ppt_h"/>
                                          </p:val>
                                        </p:tav>
                                      </p:tavLst>
                                    </p:anim>
                                    <p:animEffect transition="in" filter="fade">
                                      <p:cBhvr>
                                        <p:cTn id="60" dur="750"/>
                                        <p:tgtEl>
                                          <p:spTgt spid="66"/>
                                        </p:tgtEl>
                                      </p:cBhvr>
                                    </p:animEffect>
                                  </p:childTnLst>
                                </p:cTn>
                              </p:par>
                              <p:par>
                                <p:cTn id="61" presetID="2" presetClass="entr" presetSubtype="2" fill="hold" nodeType="withEffect">
                                  <p:stCondLst>
                                    <p:cond delay="2800"/>
                                  </p:stCondLst>
                                  <p:childTnLst>
                                    <p:set>
                                      <p:cBhvr>
                                        <p:cTn id="62" dur="1" fill="hold">
                                          <p:stCondLst>
                                            <p:cond delay="0"/>
                                          </p:stCondLst>
                                        </p:cTn>
                                        <p:tgtEl>
                                          <p:spTgt spid="69"/>
                                        </p:tgtEl>
                                        <p:attrNameLst>
                                          <p:attrName>style.visibility</p:attrName>
                                        </p:attrNameLst>
                                      </p:cBhvr>
                                      <p:to>
                                        <p:strVal val="visible"/>
                                      </p:to>
                                    </p:set>
                                    <p:anim calcmode="lin" valueType="num">
                                      <p:cBhvr additive="base">
                                        <p:cTn id="63" dur="800" fill="hold"/>
                                        <p:tgtEl>
                                          <p:spTgt spid="69"/>
                                        </p:tgtEl>
                                        <p:attrNameLst>
                                          <p:attrName>ppt_x</p:attrName>
                                        </p:attrNameLst>
                                      </p:cBhvr>
                                      <p:tavLst>
                                        <p:tav tm="0">
                                          <p:val>
                                            <p:strVal val="1+#ppt_w/2"/>
                                          </p:val>
                                        </p:tav>
                                        <p:tav tm="100000">
                                          <p:val>
                                            <p:strVal val="#ppt_x"/>
                                          </p:val>
                                        </p:tav>
                                      </p:tavLst>
                                    </p:anim>
                                    <p:anim calcmode="lin" valueType="num">
                                      <p:cBhvr additive="base">
                                        <p:cTn id="64" dur="8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文本框 31"/>
          <p:cNvSpPr txBox="1">
            <a:spLocks noChangeArrowheads="1"/>
          </p:cNvSpPr>
          <p:nvPr/>
        </p:nvSpPr>
        <p:spPr bwMode="auto">
          <a:xfrm>
            <a:off x="3263498" y="1584598"/>
            <a:ext cx="1183855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逾百家创业企业申请答辩，遴选出</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58</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家创业企业入园孵化</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8" name="文本框 27"/>
          <p:cNvSpPr txBox="1">
            <a:spLocks noChangeArrowheads="1"/>
          </p:cNvSpPr>
          <p:nvPr/>
        </p:nvSpPr>
        <p:spPr bwMode="auto">
          <a:xfrm>
            <a:off x="960334" y="1008660"/>
            <a:ext cx="120973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lvl="0"/>
            <a:r>
              <a:rPr lang="zh-CN" altLang="en-US" sz="2000" dirty="0">
                <a:solidFill>
                  <a:schemeClr val="tx1">
                    <a:lumMod val="65000"/>
                    <a:lumOff val="35000"/>
                  </a:schemeClr>
                </a:solidFill>
                <a:ea typeface="微软雅黑" panose="020B0503020204020204" pitchFamily="34" charset="-122"/>
                <a:cs typeface="+mn-ea"/>
              </a:rPr>
              <a:t>构建</a:t>
            </a:r>
            <a:r>
              <a:rPr lang="en-US" altLang="zh-CN" sz="2000" dirty="0">
                <a:solidFill>
                  <a:schemeClr val="tx1">
                    <a:lumMod val="65000"/>
                    <a:lumOff val="35000"/>
                  </a:schemeClr>
                </a:solidFill>
                <a:ea typeface="微软雅黑" panose="020B0503020204020204" pitchFamily="34" charset="-122"/>
                <a:cs typeface="+mn-ea"/>
              </a:rPr>
              <a:t>3700</a:t>
            </a:r>
            <a:r>
              <a:rPr lang="zh-CN" altLang="en-US" sz="2000" dirty="0">
                <a:solidFill>
                  <a:schemeClr val="tx1">
                    <a:lumMod val="65000"/>
                    <a:lumOff val="35000"/>
                  </a:schemeClr>
                </a:solidFill>
                <a:ea typeface="微软雅黑" panose="020B0503020204020204" pitchFamily="34" charset="-122"/>
                <a:cs typeface="+mn-ea"/>
              </a:rPr>
              <a:t>余平方米的大学生创新创业园，为创客团队提供全过程、全要素、全方位的创业支持。</a:t>
            </a:r>
            <a:endParaRPr lang="en-US" altLang="zh-CN" sz="2000" dirty="0">
              <a:solidFill>
                <a:schemeClr val="tx1">
                  <a:lumMod val="65000"/>
                  <a:lumOff val="35000"/>
                </a:schemeClr>
              </a:solidFill>
              <a:ea typeface="微软雅黑" panose="020B0503020204020204" pitchFamily="34" charset="-122"/>
              <a:cs typeface="+mn-ea"/>
            </a:endParaRPr>
          </a:p>
        </p:txBody>
      </p:sp>
      <p:sp>
        <p:nvSpPr>
          <p:cNvPr id="22" name="文本框 70"/>
          <p:cNvSpPr txBox="1"/>
          <p:nvPr/>
        </p:nvSpPr>
        <p:spPr>
          <a:xfrm>
            <a:off x="636995" y="383897"/>
            <a:ext cx="204039" cy="481799"/>
          </a:xfrm>
          <a:prstGeom prst="rect">
            <a:avLst/>
          </a:prstGeom>
          <a:noFill/>
        </p:spPr>
        <p:txBody>
          <a:bodyPr wrap="square" rtlCol="0">
            <a:spAutoFit/>
          </a:bodyPr>
          <a:lstStyle/>
          <a:p>
            <a:r>
              <a:rPr lang="en-US" altLang="zh-CN" sz="2530" dirty="0">
                <a:solidFill>
                  <a:schemeClr val="bg1"/>
                </a:solidFill>
                <a:latin typeface="微软雅黑 Light" panose="020B0502040204020203" pitchFamily="34" charset="-122"/>
                <a:ea typeface="微软雅黑 Light" panose="020B0502040204020203" pitchFamily="34" charset="-122"/>
              </a:rPr>
              <a:t>3</a:t>
            </a:r>
            <a:endParaRPr lang="zh-CN" altLang="en-US" sz="2530" dirty="0">
              <a:solidFill>
                <a:schemeClr val="bg1"/>
              </a:solidFill>
              <a:latin typeface="微软雅黑 Light" panose="020B0502040204020203" pitchFamily="34" charset="-122"/>
              <a:ea typeface="微软雅黑 Light" panose="020B0502040204020203" pitchFamily="34" charset="-122"/>
            </a:endParaRPr>
          </a:p>
        </p:txBody>
      </p:sp>
      <p:sp>
        <p:nvSpPr>
          <p:cNvPr id="24" name="文本框 23"/>
          <p:cNvSpPr txBox="1"/>
          <p:nvPr/>
        </p:nvSpPr>
        <p:spPr>
          <a:xfrm>
            <a:off x="392023" y="266575"/>
            <a:ext cx="615553"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创业</a:t>
            </a:r>
          </a:p>
        </p:txBody>
      </p:sp>
      <p:sp>
        <p:nvSpPr>
          <p:cNvPr id="25" name="文本框 24"/>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9" name="zsbwdh     _1"/>
          <p:cNvSpPr>
            <a:spLocks noEditPoints="1"/>
          </p:cNvSpPr>
          <p:nvPr/>
        </p:nvSpPr>
        <p:spPr bwMode="auto">
          <a:xfrm>
            <a:off x="4306824" y="3402466"/>
            <a:ext cx="609600" cy="609600"/>
          </a:xfrm>
          <a:custGeom>
            <a:avLst/>
            <a:gdLst>
              <a:gd name="T0" fmla="*/ 175 w 349"/>
              <a:gd name="T1" fmla="*/ 0 h 349"/>
              <a:gd name="T2" fmla="*/ 0 w 349"/>
              <a:gd name="T3" fmla="*/ 174 h 349"/>
              <a:gd name="T4" fmla="*/ 175 w 349"/>
              <a:gd name="T5" fmla="*/ 349 h 349"/>
              <a:gd name="T6" fmla="*/ 349 w 349"/>
              <a:gd name="T7" fmla="*/ 174 h 349"/>
              <a:gd name="T8" fmla="*/ 175 w 349"/>
              <a:gd name="T9" fmla="*/ 0 h 349"/>
              <a:gd name="T10" fmla="*/ 178 w 349"/>
              <a:gd name="T11" fmla="*/ 289 h 349"/>
              <a:gd name="T12" fmla="*/ 178 w 349"/>
              <a:gd name="T13" fmla="*/ 289 h 349"/>
              <a:gd name="T14" fmla="*/ 178 w 349"/>
              <a:gd name="T15" fmla="*/ 289 h 349"/>
              <a:gd name="T16" fmla="*/ 178 w 349"/>
              <a:gd name="T17" fmla="*/ 289 h 349"/>
              <a:gd name="T18" fmla="*/ 178 w 349"/>
              <a:gd name="T19" fmla="*/ 289 h 349"/>
              <a:gd name="T20" fmla="*/ 72 w 349"/>
              <a:gd name="T21" fmla="*/ 165 h 349"/>
              <a:gd name="T22" fmla="*/ 173 w 349"/>
              <a:gd name="T23" fmla="*/ 151 h 349"/>
              <a:gd name="T24" fmla="*/ 176 w 349"/>
              <a:gd name="T25" fmla="*/ 161 h 349"/>
              <a:gd name="T26" fmla="*/ 178 w 349"/>
              <a:gd name="T27" fmla="*/ 151 h 349"/>
              <a:gd name="T28" fmla="*/ 280 w 349"/>
              <a:gd name="T29" fmla="*/ 162 h 349"/>
              <a:gd name="T30" fmla="*/ 178 w 349"/>
              <a:gd name="T31" fmla="*/ 28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9" h="349">
                <a:moveTo>
                  <a:pt x="175" y="0"/>
                </a:moveTo>
                <a:cubicBezTo>
                  <a:pt x="78" y="0"/>
                  <a:pt x="0" y="78"/>
                  <a:pt x="0" y="174"/>
                </a:cubicBezTo>
                <a:cubicBezTo>
                  <a:pt x="0" y="271"/>
                  <a:pt x="78" y="349"/>
                  <a:pt x="175" y="349"/>
                </a:cubicBezTo>
                <a:cubicBezTo>
                  <a:pt x="271" y="349"/>
                  <a:pt x="349" y="271"/>
                  <a:pt x="349" y="174"/>
                </a:cubicBezTo>
                <a:cubicBezTo>
                  <a:pt x="349" y="78"/>
                  <a:pt x="271" y="0"/>
                  <a:pt x="175" y="0"/>
                </a:cubicBezTo>
                <a:close/>
                <a:moveTo>
                  <a:pt x="178" y="289"/>
                </a:moveTo>
                <a:cubicBezTo>
                  <a:pt x="178" y="289"/>
                  <a:pt x="178" y="289"/>
                  <a:pt x="178" y="289"/>
                </a:cubicBezTo>
                <a:cubicBezTo>
                  <a:pt x="178" y="289"/>
                  <a:pt x="178" y="289"/>
                  <a:pt x="178" y="289"/>
                </a:cubicBezTo>
                <a:cubicBezTo>
                  <a:pt x="178" y="289"/>
                  <a:pt x="178" y="289"/>
                  <a:pt x="178" y="289"/>
                </a:cubicBezTo>
                <a:cubicBezTo>
                  <a:pt x="178" y="289"/>
                  <a:pt x="178" y="289"/>
                  <a:pt x="178" y="289"/>
                </a:cubicBezTo>
                <a:cubicBezTo>
                  <a:pt x="142" y="257"/>
                  <a:pt x="73" y="220"/>
                  <a:pt x="72" y="165"/>
                </a:cubicBezTo>
                <a:cubicBezTo>
                  <a:pt x="72" y="96"/>
                  <a:pt x="157" y="86"/>
                  <a:pt x="173" y="151"/>
                </a:cubicBezTo>
                <a:cubicBezTo>
                  <a:pt x="176" y="161"/>
                  <a:pt x="176" y="161"/>
                  <a:pt x="176" y="161"/>
                </a:cubicBezTo>
                <a:cubicBezTo>
                  <a:pt x="178" y="151"/>
                  <a:pt x="178" y="151"/>
                  <a:pt x="178" y="151"/>
                </a:cubicBezTo>
                <a:cubicBezTo>
                  <a:pt x="193" y="86"/>
                  <a:pt x="279" y="93"/>
                  <a:pt x="280" y="162"/>
                </a:cubicBezTo>
                <a:cubicBezTo>
                  <a:pt x="280" y="218"/>
                  <a:pt x="212" y="256"/>
                  <a:pt x="178" y="289"/>
                </a:cubicBezTo>
                <a:close/>
              </a:path>
            </a:pathLst>
          </a:custGeom>
          <a:solidFill>
            <a:schemeClr val="accent2"/>
          </a:solidFill>
          <a:ln>
            <a:noFill/>
          </a:ln>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10" name="zsbwdh      _2"/>
          <p:cNvSpPr>
            <a:spLocks noEditPoints="1"/>
          </p:cNvSpPr>
          <p:nvPr/>
        </p:nvSpPr>
        <p:spPr bwMode="auto">
          <a:xfrm>
            <a:off x="4665599" y="2781754"/>
            <a:ext cx="614362" cy="614362"/>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89 w 352"/>
              <a:gd name="T11" fmla="*/ 90 h 352"/>
              <a:gd name="T12" fmla="*/ 263 w 352"/>
              <a:gd name="T13" fmla="*/ 90 h 352"/>
              <a:gd name="T14" fmla="*/ 276 w 352"/>
              <a:gd name="T15" fmla="*/ 93 h 352"/>
              <a:gd name="T16" fmla="*/ 176 w 352"/>
              <a:gd name="T17" fmla="*/ 182 h 352"/>
              <a:gd name="T18" fmla="*/ 75 w 352"/>
              <a:gd name="T19" fmla="*/ 93 h 352"/>
              <a:gd name="T20" fmla="*/ 89 w 352"/>
              <a:gd name="T21" fmla="*/ 90 h 352"/>
              <a:gd name="T22" fmla="*/ 60 w 352"/>
              <a:gd name="T23" fmla="*/ 235 h 352"/>
              <a:gd name="T24" fmla="*/ 60 w 352"/>
              <a:gd name="T25" fmla="*/ 119 h 352"/>
              <a:gd name="T26" fmla="*/ 65 w 352"/>
              <a:gd name="T27" fmla="*/ 103 h 352"/>
              <a:gd name="T28" fmla="*/ 137 w 352"/>
              <a:gd name="T29" fmla="*/ 167 h 352"/>
              <a:gd name="T30" fmla="*/ 64 w 352"/>
              <a:gd name="T31" fmla="*/ 248 h 352"/>
              <a:gd name="T32" fmla="*/ 60 w 352"/>
              <a:gd name="T33" fmla="*/ 235 h 352"/>
              <a:gd name="T34" fmla="*/ 263 w 352"/>
              <a:gd name="T35" fmla="*/ 263 h 352"/>
              <a:gd name="T36" fmla="*/ 89 w 352"/>
              <a:gd name="T37" fmla="*/ 263 h 352"/>
              <a:gd name="T38" fmla="*/ 74 w 352"/>
              <a:gd name="T39" fmla="*/ 259 h 352"/>
              <a:gd name="T40" fmla="*/ 148 w 352"/>
              <a:gd name="T41" fmla="*/ 176 h 352"/>
              <a:gd name="T42" fmla="*/ 171 w 352"/>
              <a:gd name="T43" fmla="*/ 197 h 352"/>
              <a:gd name="T44" fmla="*/ 176 w 352"/>
              <a:gd name="T45" fmla="*/ 198 h 352"/>
              <a:gd name="T46" fmla="*/ 181 w 352"/>
              <a:gd name="T47" fmla="*/ 197 h 352"/>
              <a:gd name="T48" fmla="*/ 204 w 352"/>
              <a:gd name="T49" fmla="*/ 176 h 352"/>
              <a:gd name="T50" fmla="*/ 278 w 352"/>
              <a:gd name="T51" fmla="*/ 259 h 352"/>
              <a:gd name="T52" fmla="*/ 263 w 352"/>
              <a:gd name="T53" fmla="*/ 263 h 352"/>
              <a:gd name="T54" fmla="*/ 286 w 352"/>
              <a:gd name="T55" fmla="*/ 233 h 352"/>
              <a:gd name="T56" fmla="*/ 283 w 352"/>
              <a:gd name="T57" fmla="*/ 247 h 352"/>
              <a:gd name="T58" fmla="*/ 211 w 352"/>
              <a:gd name="T59" fmla="*/ 167 h 352"/>
              <a:gd name="T60" fmla="*/ 282 w 352"/>
              <a:gd name="T61" fmla="*/ 105 h 352"/>
              <a:gd name="T62" fmla="*/ 286 w 352"/>
              <a:gd name="T63" fmla="*/ 120 h 352"/>
              <a:gd name="T64" fmla="*/ 286 w 352"/>
              <a:gd name="T65" fmla="*/ 23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89" y="90"/>
                </a:moveTo>
                <a:cubicBezTo>
                  <a:pt x="263" y="90"/>
                  <a:pt x="263" y="90"/>
                  <a:pt x="263" y="90"/>
                </a:cubicBezTo>
                <a:cubicBezTo>
                  <a:pt x="268" y="90"/>
                  <a:pt x="272" y="91"/>
                  <a:pt x="276" y="93"/>
                </a:cubicBezTo>
                <a:cubicBezTo>
                  <a:pt x="176" y="182"/>
                  <a:pt x="176" y="182"/>
                  <a:pt x="176" y="182"/>
                </a:cubicBezTo>
                <a:cubicBezTo>
                  <a:pt x="75" y="93"/>
                  <a:pt x="75" y="93"/>
                  <a:pt x="75" y="93"/>
                </a:cubicBezTo>
                <a:cubicBezTo>
                  <a:pt x="79" y="91"/>
                  <a:pt x="84" y="90"/>
                  <a:pt x="89" y="90"/>
                </a:cubicBezTo>
                <a:close/>
                <a:moveTo>
                  <a:pt x="60" y="235"/>
                </a:moveTo>
                <a:cubicBezTo>
                  <a:pt x="60" y="119"/>
                  <a:pt x="60" y="119"/>
                  <a:pt x="60" y="119"/>
                </a:cubicBezTo>
                <a:cubicBezTo>
                  <a:pt x="60" y="113"/>
                  <a:pt x="62" y="108"/>
                  <a:pt x="65" y="103"/>
                </a:cubicBezTo>
                <a:cubicBezTo>
                  <a:pt x="137" y="167"/>
                  <a:pt x="137" y="167"/>
                  <a:pt x="137" y="167"/>
                </a:cubicBezTo>
                <a:cubicBezTo>
                  <a:pt x="64" y="248"/>
                  <a:pt x="64" y="248"/>
                  <a:pt x="64" y="248"/>
                </a:cubicBezTo>
                <a:cubicBezTo>
                  <a:pt x="62" y="244"/>
                  <a:pt x="60" y="240"/>
                  <a:pt x="60" y="235"/>
                </a:cubicBezTo>
                <a:close/>
                <a:moveTo>
                  <a:pt x="263" y="263"/>
                </a:moveTo>
                <a:cubicBezTo>
                  <a:pt x="89" y="263"/>
                  <a:pt x="89" y="263"/>
                  <a:pt x="89" y="263"/>
                </a:cubicBezTo>
                <a:cubicBezTo>
                  <a:pt x="83" y="263"/>
                  <a:pt x="78" y="262"/>
                  <a:pt x="74" y="259"/>
                </a:cubicBezTo>
                <a:cubicBezTo>
                  <a:pt x="148" y="176"/>
                  <a:pt x="148" y="176"/>
                  <a:pt x="148" y="176"/>
                </a:cubicBezTo>
                <a:cubicBezTo>
                  <a:pt x="171" y="197"/>
                  <a:pt x="171" y="197"/>
                  <a:pt x="171" y="197"/>
                </a:cubicBezTo>
                <a:cubicBezTo>
                  <a:pt x="172" y="198"/>
                  <a:pt x="174" y="198"/>
                  <a:pt x="176" y="198"/>
                </a:cubicBezTo>
                <a:cubicBezTo>
                  <a:pt x="178" y="198"/>
                  <a:pt x="179" y="198"/>
                  <a:pt x="181" y="197"/>
                </a:cubicBezTo>
                <a:cubicBezTo>
                  <a:pt x="204" y="176"/>
                  <a:pt x="204" y="176"/>
                  <a:pt x="204" y="176"/>
                </a:cubicBezTo>
                <a:cubicBezTo>
                  <a:pt x="278" y="259"/>
                  <a:pt x="278" y="259"/>
                  <a:pt x="278" y="259"/>
                </a:cubicBezTo>
                <a:cubicBezTo>
                  <a:pt x="274" y="262"/>
                  <a:pt x="268" y="263"/>
                  <a:pt x="263" y="263"/>
                </a:cubicBezTo>
                <a:close/>
                <a:moveTo>
                  <a:pt x="286" y="233"/>
                </a:moveTo>
                <a:cubicBezTo>
                  <a:pt x="286" y="238"/>
                  <a:pt x="285" y="243"/>
                  <a:pt x="283" y="247"/>
                </a:cubicBezTo>
                <a:cubicBezTo>
                  <a:pt x="211" y="167"/>
                  <a:pt x="211" y="167"/>
                  <a:pt x="211" y="167"/>
                </a:cubicBezTo>
                <a:cubicBezTo>
                  <a:pt x="282" y="105"/>
                  <a:pt x="282" y="105"/>
                  <a:pt x="282" y="105"/>
                </a:cubicBezTo>
                <a:cubicBezTo>
                  <a:pt x="285" y="109"/>
                  <a:pt x="286" y="115"/>
                  <a:pt x="286" y="120"/>
                </a:cubicBezTo>
                <a:lnTo>
                  <a:pt x="286" y="233"/>
                </a:lnTo>
                <a:close/>
              </a:path>
            </a:pathLst>
          </a:custGeom>
          <a:solidFill>
            <a:schemeClr val="accent2"/>
          </a:solidFill>
          <a:ln>
            <a:noFill/>
          </a:ln>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grpSp>
        <p:nvGrpSpPr>
          <p:cNvPr id="11" name="zsbwdh"/>
          <p:cNvGrpSpPr/>
          <p:nvPr/>
        </p:nvGrpSpPr>
        <p:grpSpPr>
          <a:xfrm>
            <a:off x="4919747" y="4018794"/>
            <a:ext cx="500151" cy="501114"/>
            <a:chOff x="4427538" y="3192463"/>
            <a:chExt cx="823913" cy="825500"/>
          </a:xfrm>
          <a:solidFill>
            <a:schemeClr val="accent1"/>
          </a:solidFill>
        </p:grpSpPr>
        <p:sp>
          <p:nvSpPr>
            <p:cNvPr id="12" name="Oval 23"/>
            <p:cNvSpPr>
              <a:spLocks noChangeArrowheads="1"/>
            </p:cNvSpPr>
            <p:nvPr/>
          </p:nvSpPr>
          <p:spPr bwMode="auto">
            <a:xfrm>
              <a:off x="4813301" y="3825875"/>
              <a:ext cx="57150" cy="571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13" name="Rectangle 24"/>
            <p:cNvSpPr>
              <a:spLocks noChangeArrowheads="1"/>
            </p:cNvSpPr>
            <p:nvPr/>
          </p:nvSpPr>
          <p:spPr bwMode="auto">
            <a:xfrm>
              <a:off x="4784726" y="3352800"/>
              <a:ext cx="1158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14" name="Freeform 25"/>
            <p:cNvSpPr>
              <a:spLocks noEditPoints="1"/>
            </p:cNvSpPr>
            <p:nvPr/>
          </p:nvSpPr>
          <p:spPr bwMode="auto">
            <a:xfrm>
              <a:off x="4427538" y="3192463"/>
              <a:ext cx="823913" cy="825500"/>
            </a:xfrm>
            <a:custGeom>
              <a:avLst/>
              <a:gdLst>
                <a:gd name="T0" fmla="*/ 143 w 286"/>
                <a:gd name="T1" fmla="*/ 0 h 287"/>
                <a:gd name="T2" fmla="*/ 0 w 286"/>
                <a:gd name="T3" fmla="*/ 143 h 287"/>
                <a:gd name="T4" fmla="*/ 143 w 286"/>
                <a:gd name="T5" fmla="*/ 287 h 287"/>
                <a:gd name="T6" fmla="*/ 286 w 286"/>
                <a:gd name="T7" fmla="*/ 143 h 287"/>
                <a:gd name="T8" fmla="*/ 143 w 286"/>
                <a:gd name="T9" fmla="*/ 0 h 287"/>
                <a:gd name="T10" fmla="*/ 201 w 286"/>
                <a:gd name="T11" fmla="*/ 234 h 287"/>
                <a:gd name="T12" fmla="*/ 187 w 286"/>
                <a:gd name="T13" fmla="*/ 248 h 287"/>
                <a:gd name="T14" fmla="*/ 101 w 286"/>
                <a:gd name="T15" fmla="*/ 248 h 287"/>
                <a:gd name="T16" fmla="*/ 87 w 286"/>
                <a:gd name="T17" fmla="*/ 234 h 287"/>
                <a:gd name="T18" fmla="*/ 87 w 286"/>
                <a:gd name="T19" fmla="*/ 60 h 287"/>
                <a:gd name="T20" fmla="*/ 101 w 286"/>
                <a:gd name="T21" fmla="*/ 46 h 287"/>
                <a:gd name="T22" fmla="*/ 187 w 286"/>
                <a:gd name="T23" fmla="*/ 46 h 287"/>
                <a:gd name="T24" fmla="*/ 201 w 286"/>
                <a:gd name="T25" fmla="*/ 60 h 287"/>
                <a:gd name="T26" fmla="*/ 201 w 286"/>
                <a:gd name="T27" fmla="*/ 23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287">
                  <a:moveTo>
                    <a:pt x="143" y="0"/>
                  </a:moveTo>
                  <a:cubicBezTo>
                    <a:pt x="64" y="0"/>
                    <a:pt x="0" y="64"/>
                    <a:pt x="0" y="143"/>
                  </a:cubicBezTo>
                  <a:cubicBezTo>
                    <a:pt x="0" y="222"/>
                    <a:pt x="64" y="287"/>
                    <a:pt x="143" y="287"/>
                  </a:cubicBezTo>
                  <a:cubicBezTo>
                    <a:pt x="222" y="287"/>
                    <a:pt x="286" y="222"/>
                    <a:pt x="286" y="143"/>
                  </a:cubicBezTo>
                  <a:cubicBezTo>
                    <a:pt x="286" y="64"/>
                    <a:pt x="222" y="0"/>
                    <a:pt x="143" y="0"/>
                  </a:cubicBezTo>
                  <a:close/>
                  <a:moveTo>
                    <a:pt x="201" y="234"/>
                  </a:moveTo>
                  <a:cubicBezTo>
                    <a:pt x="201" y="242"/>
                    <a:pt x="195" y="248"/>
                    <a:pt x="187" y="248"/>
                  </a:cubicBezTo>
                  <a:cubicBezTo>
                    <a:pt x="101" y="248"/>
                    <a:pt x="101" y="248"/>
                    <a:pt x="101" y="248"/>
                  </a:cubicBezTo>
                  <a:cubicBezTo>
                    <a:pt x="93" y="248"/>
                    <a:pt x="87" y="242"/>
                    <a:pt x="87" y="234"/>
                  </a:cubicBezTo>
                  <a:cubicBezTo>
                    <a:pt x="87" y="60"/>
                    <a:pt x="87" y="60"/>
                    <a:pt x="87" y="60"/>
                  </a:cubicBezTo>
                  <a:cubicBezTo>
                    <a:pt x="87" y="52"/>
                    <a:pt x="93" y="46"/>
                    <a:pt x="101" y="46"/>
                  </a:cubicBezTo>
                  <a:cubicBezTo>
                    <a:pt x="187" y="46"/>
                    <a:pt x="187" y="46"/>
                    <a:pt x="187" y="46"/>
                  </a:cubicBezTo>
                  <a:cubicBezTo>
                    <a:pt x="195" y="46"/>
                    <a:pt x="201" y="52"/>
                    <a:pt x="201" y="60"/>
                  </a:cubicBezTo>
                  <a:lnTo>
                    <a:pt x="201" y="2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15" name="Oval 26"/>
            <p:cNvSpPr>
              <a:spLocks noChangeArrowheads="1"/>
            </p:cNvSpPr>
            <p:nvPr/>
          </p:nvSpPr>
          <p:spPr bwMode="auto">
            <a:xfrm>
              <a:off x="4926013" y="3351213"/>
              <a:ext cx="2222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16" name="Rectangle 27"/>
            <p:cNvSpPr>
              <a:spLocks noChangeArrowheads="1"/>
            </p:cNvSpPr>
            <p:nvPr/>
          </p:nvSpPr>
          <p:spPr bwMode="auto">
            <a:xfrm>
              <a:off x="4710113" y="3397250"/>
              <a:ext cx="265113" cy="400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grpSp>
      <p:sp>
        <p:nvSpPr>
          <p:cNvPr id="17" name="zsbwdh      _4"/>
          <p:cNvSpPr>
            <a:spLocks noEditPoints="1"/>
          </p:cNvSpPr>
          <p:nvPr/>
        </p:nvSpPr>
        <p:spPr bwMode="auto">
          <a:xfrm>
            <a:off x="4175061" y="4096204"/>
            <a:ext cx="622300" cy="619125"/>
          </a:xfrm>
          <a:custGeom>
            <a:avLst/>
            <a:gdLst>
              <a:gd name="T0" fmla="*/ 178 w 356"/>
              <a:gd name="T1" fmla="*/ 0 h 355"/>
              <a:gd name="T2" fmla="*/ 0 w 356"/>
              <a:gd name="T3" fmla="*/ 177 h 355"/>
              <a:gd name="T4" fmla="*/ 178 w 356"/>
              <a:gd name="T5" fmla="*/ 355 h 355"/>
              <a:gd name="T6" fmla="*/ 356 w 356"/>
              <a:gd name="T7" fmla="*/ 177 h 355"/>
              <a:gd name="T8" fmla="*/ 178 w 356"/>
              <a:gd name="T9" fmla="*/ 0 h 355"/>
              <a:gd name="T10" fmla="*/ 186 w 356"/>
              <a:gd name="T11" fmla="*/ 124 h 355"/>
              <a:gd name="T12" fmla="*/ 186 w 356"/>
              <a:gd name="T13" fmla="*/ 246 h 355"/>
              <a:gd name="T14" fmla="*/ 140 w 356"/>
              <a:gd name="T15" fmla="*/ 276 h 355"/>
              <a:gd name="T16" fmla="*/ 94 w 356"/>
              <a:gd name="T17" fmla="*/ 246 h 355"/>
              <a:gd name="T18" fmla="*/ 140 w 356"/>
              <a:gd name="T19" fmla="*/ 215 h 355"/>
              <a:gd name="T20" fmla="*/ 170 w 356"/>
              <a:gd name="T21" fmla="*/ 223 h 355"/>
              <a:gd name="T22" fmla="*/ 170 w 356"/>
              <a:gd name="T23" fmla="*/ 78 h 355"/>
              <a:gd name="T24" fmla="*/ 186 w 356"/>
              <a:gd name="T25" fmla="*/ 78 h 355"/>
              <a:gd name="T26" fmla="*/ 262 w 356"/>
              <a:gd name="T27" fmla="*/ 185 h 355"/>
              <a:gd name="T28" fmla="*/ 186 w 356"/>
              <a:gd name="T29" fmla="*/ 12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6" h="355">
                <a:moveTo>
                  <a:pt x="178" y="0"/>
                </a:moveTo>
                <a:cubicBezTo>
                  <a:pt x="80" y="0"/>
                  <a:pt x="0" y="79"/>
                  <a:pt x="0" y="177"/>
                </a:cubicBezTo>
                <a:cubicBezTo>
                  <a:pt x="0" y="275"/>
                  <a:pt x="80" y="355"/>
                  <a:pt x="178" y="355"/>
                </a:cubicBezTo>
                <a:cubicBezTo>
                  <a:pt x="276" y="355"/>
                  <a:pt x="356" y="275"/>
                  <a:pt x="356" y="177"/>
                </a:cubicBezTo>
                <a:cubicBezTo>
                  <a:pt x="356" y="79"/>
                  <a:pt x="276" y="0"/>
                  <a:pt x="178" y="0"/>
                </a:cubicBezTo>
                <a:close/>
                <a:moveTo>
                  <a:pt x="186" y="124"/>
                </a:moveTo>
                <a:cubicBezTo>
                  <a:pt x="186" y="246"/>
                  <a:pt x="186" y="246"/>
                  <a:pt x="186" y="246"/>
                </a:cubicBezTo>
                <a:cubicBezTo>
                  <a:pt x="186" y="262"/>
                  <a:pt x="165" y="276"/>
                  <a:pt x="140" y="276"/>
                </a:cubicBezTo>
                <a:cubicBezTo>
                  <a:pt x="115" y="276"/>
                  <a:pt x="94" y="262"/>
                  <a:pt x="94" y="246"/>
                </a:cubicBezTo>
                <a:cubicBezTo>
                  <a:pt x="94" y="229"/>
                  <a:pt x="115" y="215"/>
                  <a:pt x="140" y="215"/>
                </a:cubicBezTo>
                <a:cubicBezTo>
                  <a:pt x="152" y="215"/>
                  <a:pt x="162" y="218"/>
                  <a:pt x="170" y="223"/>
                </a:cubicBezTo>
                <a:cubicBezTo>
                  <a:pt x="170" y="78"/>
                  <a:pt x="170" y="78"/>
                  <a:pt x="170" y="78"/>
                </a:cubicBezTo>
                <a:cubicBezTo>
                  <a:pt x="186" y="78"/>
                  <a:pt x="186" y="78"/>
                  <a:pt x="186" y="78"/>
                </a:cubicBezTo>
                <a:cubicBezTo>
                  <a:pt x="186" y="78"/>
                  <a:pt x="252" y="78"/>
                  <a:pt x="262" y="185"/>
                </a:cubicBezTo>
                <a:cubicBezTo>
                  <a:pt x="246" y="162"/>
                  <a:pt x="224" y="118"/>
                  <a:pt x="186" y="124"/>
                </a:cubicBezTo>
                <a:close/>
              </a:path>
            </a:pathLst>
          </a:custGeom>
          <a:solidFill>
            <a:schemeClr val="accent2"/>
          </a:solidFill>
          <a:ln>
            <a:noFill/>
          </a:ln>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grpSp>
        <p:nvGrpSpPr>
          <p:cNvPr id="18" name="zsbwdh3      _5"/>
          <p:cNvGrpSpPr/>
          <p:nvPr/>
        </p:nvGrpSpPr>
        <p:grpSpPr>
          <a:xfrm>
            <a:off x="4880237" y="5303379"/>
            <a:ext cx="621574" cy="623502"/>
            <a:chOff x="4362451" y="5308600"/>
            <a:chExt cx="1023938" cy="1027113"/>
          </a:xfrm>
          <a:solidFill>
            <a:schemeClr val="accent1"/>
          </a:solidFill>
        </p:grpSpPr>
        <p:sp>
          <p:nvSpPr>
            <p:cNvPr id="19" name="Freeform 29"/>
            <p:cNvSpPr>
              <a:spLocks noEditPoints="1"/>
            </p:cNvSpPr>
            <p:nvPr/>
          </p:nvSpPr>
          <p:spPr bwMode="auto">
            <a:xfrm>
              <a:off x="4362451" y="5308600"/>
              <a:ext cx="1023938" cy="1027113"/>
            </a:xfrm>
            <a:custGeom>
              <a:avLst/>
              <a:gdLst>
                <a:gd name="T0" fmla="*/ 178 w 356"/>
                <a:gd name="T1" fmla="*/ 0 h 357"/>
                <a:gd name="T2" fmla="*/ 0 w 356"/>
                <a:gd name="T3" fmla="*/ 179 h 357"/>
                <a:gd name="T4" fmla="*/ 178 w 356"/>
                <a:gd name="T5" fmla="*/ 357 h 357"/>
                <a:gd name="T6" fmla="*/ 356 w 356"/>
                <a:gd name="T7" fmla="*/ 179 h 357"/>
                <a:gd name="T8" fmla="*/ 178 w 356"/>
                <a:gd name="T9" fmla="*/ 0 h 357"/>
                <a:gd name="T10" fmla="*/ 276 w 356"/>
                <a:gd name="T11" fmla="*/ 268 h 357"/>
                <a:gd name="T12" fmla="*/ 80 w 356"/>
                <a:gd name="T13" fmla="*/ 268 h 357"/>
                <a:gd name="T14" fmla="*/ 80 w 356"/>
                <a:gd name="T15" fmla="*/ 190 h 357"/>
                <a:gd name="T16" fmla="*/ 148 w 356"/>
                <a:gd name="T17" fmla="*/ 190 h 357"/>
                <a:gd name="T18" fmla="*/ 148 w 356"/>
                <a:gd name="T19" fmla="*/ 210 h 357"/>
                <a:gd name="T20" fmla="*/ 148 w 356"/>
                <a:gd name="T21" fmla="*/ 224 h 357"/>
                <a:gd name="T22" fmla="*/ 208 w 356"/>
                <a:gd name="T23" fmla="*/ 224 h 357"/>
                <a:gd name="T24" fmla="*/ 208 w 356"/>
                <a:gd name="T25" fmla="*/ 224 h 357"/>
                <a:gd name="T26" fmla="*/ 208 w 356"/>
                <a:gd name="T27" fmla="*/ 210 h 357"/>
                <a:gd name="T28" fmla="*/ 208 w 356"/>
                <a:gd name="T29" fmla="*/ 190 h 357"/>
                <a:gd name="T30" fmla="*/ 276 w 356"/>
                <a:gd name="T31" fmla="*/ 190 h 357"/>
                <a:gd name="T32" fmla="*/ 276 w 356"/>
                <a:gd name="T33" fmla="*/ 268 h 357"/>
                <a:gd name="T34" fmla="*/ 276 w 356"/>
                <a:gd name="T35" fmla="*/ 176 h 357"/>
                <a:gd name="T36" fmla="*/ 194 w 356"/>
                <a:gd name="T37" fmla="*/ 176 h 357"/>
                <a:gd name="T38" fmla="*/ 194 w 356"/>
                <a:gd name="T39" fmla="*/ 176 h 357"/>
                <a:gd name="T40" fmla="*/ 194 w 356"/>
                <a:gd name="T41" fmla="*/ 176 h 357"/>
                <a:gd name="T42" fmla="*/ 194 w 356"/>
                <a:gd name="T43" fmla="*/ 210 h 357"/>
                <a:gd name="T44" fmla="*/ 162 w 356"/>
                <a:gd name="T45" fmla="*/ 210 h 357"/>
                <a:gd name="T46" fmla="*/ 162 w 356"/>
                <a:gd name="T47" fmla="*/ 176 h 357"/>
                <a:gd name="T48" fmla="*/ 162 w 356"/>
                <a:gd name="T49" fmla="*/ 176 h 357"/>
                <a:gd name="T50" fmla="*/ 80 w 356"/>
                <a:gd name="T51" fmla="*/ 176 h 357"/>
                <a:gd name="T52" fmla="*/ 80 w 356"/>
                <a:gd name="T53" fmla="*/ 121 h 357"/>
                <a:gd name="T54" fmla="*/ 139 w 356"/>
                <a:gd name="T55" fmla="*/ 121 h 357"/>
                <a:gd name="T56" fmla="*/ 139 w 356"/>
                <a:gd name="T57" fmla="*/ 121 h 357"/>
                <a:gd name="T58" fmla="*/ 139 w 356"/>
                <a:gd name="T59" fmla="*/ 83 h 357"/>
                <a:gd name="T60" fmla="*/ 217 w 356"/>
                <a:gd name="T61" fmla="*/ 83 h 357"/>
                <a:gd name="T62" fmla="*/ 217 w 356"/>
                <a:gd name="T63" fmla="*/ 121 h 357"/>
                <a:gd name="T64" fmla="*/ 217 w 356"/>
                <a:gd name="T65" fmla="*/ 121 h 357"/>
                <a:gd name="T66" fmla="*/ 276 w 356"/>
                <a:gd name="T67" fmla="*/ 121 h 357"/>
                <a:gd name="T68" fmla="*/ 276 w 356"/>
                <a:gd name="T69" fmla="*/ 17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6" h="357">
                  <a:moveTo>
                    <a:pt x="178" y="0"/>
                  </a:moveTo>
                  <a:cubicBezTo>
                    <a:pt x="79" y="0"/>
                    <a:pt x="0" y="80"/>
                    <a:pt x="0" y="179"/>
                  </a:cubicBezTo>
                  <a:cubicBezTo>
                    <a:pt x="0" y="277"/>
                    <a:pt x="79" y="357"/>
                    <a:pt x="178" y="357"/>
                  </a:cubicBezTo>
                  <a:cubicBezTo>
                    <a:pt x="277" y="357"/>
                    <a:pt x="356" y="277"/>
                    <a:pt x="356" y="179"/>
                  </a:cubicBezTo>
                  <a:cubicBezTo>
                    <a:pt x="356" y="80"/>
                    <a:pt x="277" y="0"/>
                    <a:pt x="178" y="0"/>
                  </a:cubicBezTo>
                  <a:close/>
                  <a:moveTo>
                    <a:pt x="276" y="268"/>
                  </a:moveTo>
                  <a:cubicBezTo>
                    <a:pt x="80" y="268"/>
                    <a:pt x="80" y="268"/>
                    <a:pt x="80" y="268"/>
                  </a:cubicBezTo>
                  <a:cubicBezTo>
                    <a:pt x="80" y="190"/>
                    <a:pt x="80" y="190"/>
                    <a:pt x="80" y="190"/>
                  </a:cubicBezTo>
                  <a:cubicBezTo>
                    <a:pt x="148" y="190"/>
                    <a:pt x="148" y="190"/>
                    <a:pt x="148" y="190"/>
                  </a:cubicBezTo>
                  <a:cubicBezTo>
                    <a:pt x="148" y="210"/>
                    <a:pt x="148" y="210"/>
                    <a:pt x="148" y="210"/>
                  </a:cubicBezTo>
                  <a:cubicBezTo>
                    <a:pt x="148" y="224"/>
                    <a:pt x="148" y="224"/>
                    <a:pt x="148" y="224"/>
                  </a:cubicBezTo>
                  <a:cubicBezTo>
                    <a:pt x="208" y="224"/>
                    <a:pt x="208" y="224"/>
                    <a:pt x="208" y="224"/>
                  </a:cubicBezTo>
                  <a:cubicBezTo>
                    <a:pt x="208" y="224"/>
                    <a:pt x="208" y="224"/>
                    <a:pt x="208" y="224"/>
                  </a:cubicBezTo>
                  <a:cubicBezTo>
                    <a:pt x="208" y="210"/>
                    <a:pt x="208" y="210"/>
                    <a:pt x="208" y="210"/>
                  </a:cubicBezTo>
                  <a:cubicBezTo>
                    <a:pt x="208" y="190"/>
                    <a:pt x="208" y="190"/>
                    <a:pt x="208" y="190"/>
                  </a:cubicBezTo>
                  <a:cubicBezTo>
                    <a:pt x="276" y="190"/>
                    <a:pt x="276" y="190"/>
                    <a:pt x="276" y="190"/>
                  </a:cubicBezTo>
                  <a:lnTo>
                    <a:pt x="276" y="268"/>
                  </a:lnTo>
                  <a:close/>
                  <a:moveTo>
                    <a:pt x="276" y="176"/>
                  </a:moveTo>
                  <a:cubicBezTo>
                    <a:pt x="194" y="176"/>
                    <a:pt x="194" y="176"/>
                    <a:pt x="194" y="176"/>
                  </a:cubicBezTo>
                  <a:cubicBezTo>
                    <a:pt x="194" y="176"/>
                    <a:pt x="194" y="176"/>
                    <a:pt x="194" y="176"/>
                  </a:cubicBezTo>
                  <a:cubicBezTo>
                    <a:pt x="194" y="176"/>
                    <a:pt x="194" y="176"/>
                    <a:pt x="194" y="176"/>
                  </a:cubicBezTo>
                  <a:cubicBezTo>
                    <a:pt x="194" y="210"/>
                    <a:pt x="194" y="210"/>
                    <a:pt x="194" y="210"/>
                  </a:cubicBezTo>
                  <a:cubicBezTo>
                    <a:pt x="162" y="210"/>
                    <a:pt x="162" y="210"/>
                    <a:pt x="162" y="210"/>
                  </a:cubicBezTo>
                  <a:cubicBezTo>
                    <a:pt x="162" y="176"/>
                    <a:pt x="162" y="176"/>
                    <a:pt x="162" y="176"/>
                  </a:cubicBezTo>
                  <a:cubicBezTo>
                    <a:pt x="162" y="176"/>
                    <a:pt x="162" y="176"/>
                    <a:pt x="162" y="176"/>
                  </a:cubicBezTo>
                  <a:cubicBezTo>
                    <a:pt x="80" y="176"/>
                    <a:pt x="80" y="176"/>
                    <a:pt x="80" y="176"/>
                  </a:cubicBezTo>
                  <a:cubicBezTo>
                    <a:pt x="80" y="121"/>
                    <a:pt x="80" y="121"/>
                    <a:pt x="80" y="121"/>
                  </a:cubicBezTo>
                  <a:cubicBezTo>
                    <a:pt x="139" y="121"/>
                    <a:pt x="139" y="121"/>
                    <a:pt x="139" y="121"/>
                  </a:cubicBezTo>
                  <a:cubicBezTo>
                    <a:pt x="139" y="121"/>
                    <a:pt x="139" y="121"/>
                    <a:pt x="139" y="121"/>
                  </a:cubicBezTo>
                  <a:cubicBezTo>
                    <a:pt x="139" y="83"/>
                    <a:pt x="139" y="83"/>
                    <a:pt x="139" y="83"/>
                  </a:cubicBezTo>
                  <a:cubicBezTo>
                    <a:pt x="217" y="83"/>
                    <a:pt x="217" y="83"/>
                    <a:pt x="217" y="83"/>
                  </a:cubicBezTo>
                  <a:cubicBezTo>
                    <a:pt x="217" y="121"/>
                    <a:pt x="217" y="121"/>
                    <a:pt x="217" y="121"/>
                  </a:cubicBezTo>
                  <a:cubicBezTo>
                    <a:pt x="217" y="121"/>
                    <a:pt x="217" y="121"/>
                    <a:pt x="217" y="121"/>
                  </a:cubicBezTo>
                  <a:cubicBezTo>
                    <a:pt x="276" y="121"/>
                    <a:pt x="276" y="121"/>
                    <a:pt x="276" y="121"/>
                  </a:cubicBezTo>
                  <a:lnTo>
                    <a:pt x="276" y="1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20" name="Freeform 30"/>
            <p:cNvSpPr/>
            <p:nvPr/>
          </p:nvSpPr>
          <p:spPr bwMode="auto">
            <a:xfrm>
              <a:off x="4822826" y="5618163"/>
              <a:ext cx="103188" cy="38100"/>
            </a:xfrm>
            <a:custGeom>
              <a:avLst/>
              <a:gdLst>
                <a:gd name="T0" fmla="*/ 0 w 65"/>
                <a:gd name="T1" fmla="*/ 0 h 24"/>
                <a:gd name="T2" fmla="*/ 0 w 65"/>
                <a:gd name="T3" fmla="*/ 24 h 24"/>
                <a:gd name="T4" fmla="*/ 0 w 65"/>
                <a:gd name="T5" fmla="*/ 24 h 24"/>
                <a:gd name="T6" fmla="*/ 65 w 65"/>
                <a:gd name="T7" fmla="*/ 24 h 24"/>
                <a:gd name="T8" fmla="*/ 65 w 65"/>
                <a:gd name="T9" fmla="*/ 24 h 24"/>
                <a:gd name="T10" fmla="*/ 65 w 65"/>
                <a:gd name="T11" fmla="*/ 0 h 24"/>
                <a:gd name="T12" fmla="*/ 0 w 6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65" h="24">
                  <a:moveTo>
                    <a:pt x="0" y="0"/>
                  </a:moveTo>
                  <a:lnTo>
                    <a:pt x="0" y="24"/>
                  </a:lnTo>
                  <a:lnTo>
                    <a:pt x="0" y="24"/>
                  </a:lnTo>
                  <a:lnTo>
                    <a:pt x="65" y="24"/>
                  </a:lnTo>
                  <a:lnTo>
                    <a:pt x="65" y="24"/>
                  </a:lnTo>
                  <a:lnTo>
                    <a:pt x="6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grpSp>
      <p:sp>
        <p:nvSpPr>
          <p:cNvPr id="23" name="zsbwdh      _6"/>
          <p:cNvSpPr>
            <a:spLocks noEditPoints="1"/>
          </p:cNvSpPr>
          <p:nvPr/>
        </p:nvSpPr>
        <p:spPr bwMode="auto">
          <a:xfrm>
            <a:off x="7403071" y="4065016"/>
            <a:ext cx="595181" cy="595181"/>
          </a:xfrm>
          <a:custGeom>
            <a:avLst/>
            <a:gdLst>
              <a:gd name="T0" fmla="*/ 140 w 280"/>
              <a:gd name="T1" fmla="*/ 0 h 280"/>
              <a:gd name="T2" fmla="*/ 0 w 280"/>
              <a:gd name="T3" fmla="*/ 140 h 280"/>
              <a:gd name="T4" fmla="*/ 140 w 280"/>
              <a:gd name="T5" fmla="*/ 280 h 280"/>
              <a:gd name="T6" fmla="*/ 280 w 280"/>
              <a:gd name="T7" fmla="*/ 140 h 280"/>
              <a:gd name="T8" fmla="*/ 140 w 280"/>
              <a:gd name="T9" fmla="*/ 0 h 280"/>
              <a:gd name="T10" fmla="*/ 185 w 280"/>
              <a:gd name="T11" fmla="*/ 69 h 280"/>
              <a:gd name="T12" fmla="*/ 211 w 280"/>
              <a:gd name="T13" fmla="*/ 95 h 280"/>
              <a:gd name="T14" fmla="*/ 185 w 280"/>
              <a:gd name="T15" fmla="*/ 122 h 280"/>
              <a:gd name="T16" fmla="*/ 174 w 280"/>
              <a:gd name="T17" fmla="*/ 119 h 280"/>
              <a:gd name="T18" fmla="*/ 158 w 280"/>
              <a:gd name="T19" fmla="*/ 95 h 280"/>
              <a:gd name="T20" fmla="*/ 185 w 280"/>
              <a:gd name="T21" fmla="*/ 69 h 280"/>
              <a:gd name="T22" fmla="*/ 141 w 280"/>
              <a:gd name="T23" fmla="*/ 96 h 280"/>
              <a:gd name="T24" fmla="*/ 167 w 280"/>
              <a:gd name="T25" fmla="*/ 123 h 280"/>
              <a:gd name="T26" fmla="*/ 141 w 280"/>
              <a:gd name="T27" fmla="*/ 149 h 280"/>
              <a:gd name="T28" fmla="*/ 115 w 280"/>
              <a:gd name="T29" fmla="*/ 123 h 280"/>
              <a:gd name="T30" fmla="*/ 141 w 280"/>
              <a:gd name="T31" fmla="*/ 96 h 280"/>
              <a:gd name="T32" fmla="*/ 95 w 280"/>
              <a:gd name="T33" fmla="*/ 69 h 280"/>
              <a:gd name="T34" fmla="*/ 121 w 280"/>
              <a:gd name="T35" fmla="*/ 95 h 280"/>
              <a:gd name="T36" fmla="*/ 121 w 280"/>
              <a:gd name="T37" fmla="*/ 97 h 280"/>
              <a:gd name="T38" fmla="*/ 109 w 280"/>
              <a:gd name="T39" fmla="*/ 118 h 280"/>
              <a:gd name="T40" fmla="*/ 95 w 280"/>
              <a:gd name="T41" fmla="*/ 122 h 280"/>
              <a:gd name="T42" fmla="*/ 68 w 280"/>
              <a:gd name="T43" fmla="*/ 95 h 280"/>
              <a:gd name="T44" fmla="*/ 95 w 280"/>
              <a:gd name="T45" fmla="*/ 69 h 280"/>
              <a:gd name="T46" fmla="*/ 90 w 280"/>
              <a:gd name="T47" fmla="*/ 193 h 280"/>
              <a:gd name="T48" fmla="*/ 52 w 280"/>
              <a:gd name="T49" fmla="*/ 186 h 280"/>
              <a:gd name="T50" fmla="*/ 50 w 280"/>
              <a:gd name="T51" fmla="*/ 185 h 280"/>
              <a:gd name="T52" fmla="*/ 50 w 280"/>
              <a:gd name="T53" fmla="*/ 185 h 280"/>
              <a:gd name="T54" fmla="*/ 50 w 280"/>
              <a:gd name="T55" fmla="*/ 157 h 280"/>
              <a:gd name="T56" fmla="*/ 84 w 280"/>
              <a:gd name="T57" fmla="*/ 124 h 280"/>
              <a:gd name="T58" fmla="*/ 106 w 280"/>
              <a:gd name="T59" fmla="*/ 124 h 280"/>
              <a:gd name="T60" fmla="*/ 108 w 280"/>
              <a:gd name="T61" fmla="*/ 124 h 280"/>
              <a:gd name="T62" fmla="*/ 118 w 280"/>
              <a:gd name="T63" fmla="*/ 146 h 280"/>
              <a:gd name="T64" fmla="*/ 90 w 280"/>
              <a:gd name="T65" fmla="*/ 185 h 280"/>
              <a:gd name="T66" fmla="*/ 90 w 280"/>
              <a:gd name="T67" fmla="*/ 193 h 280"/>
              <a:gd name="T68" fmla="*/ 186 w 280"/>
              <a:gd name="T69" fmla="*/ 212 h 280"/>
              <a:gd name="T70" fmla="*/ 186 w 280"/>
              <a:gd name="T71" fmla="*/ 212 h 280"/>
              <a:gd name="T72" fmla="*/ 184 w 280"/>
              <a:gd name="T73" fmla="*/ 213 h 280"/>
              <a:gd name="T74" fmla="*/ 144 w 280"/>
              <a:gd name="T75" fmla="*/ 220 h 280"/>
              <a:gd name="T76" fmla="*/ 98 w 280"/>
              <a:gd name="T77" fmla="*/ 213 h 280"/>
              <a:gd name="T78" fmla="*/ 96 w 280"/>
              <a:gd name="T79" fmla="*/ 212 h 280"/>
              <a:gd name="T80" fmla="*/ 96 w 280"/>
              <a:gd name="T81" fmla="*/ 212 h 280"/>
              <a:gd name="T82" fmla="*/ 96 w 280"/>
              <a:gd name="T83" fmla="*/ 185 h 280"/>
              <a:gd name="T84" fmla="*/ 130 w 280"/>
              <a:gd name="T85" fmla="*/ 151 h 280"/>
              <a:gd name="T86" fmla="*/ 152 w 280"/>
              <a:gd name="T87" fmla="*/ 151 h 280"/>
              <a:gd name="T88" fmla="*/ 186 w 280"/>
              <a:gd name="T89" fmla="*/ 185 h 280"/>
              <a:gd name="T90" fmla="*/ 186 w 280"/>
              <a:gd name="T91" fmla="*/ 212 h 280"/>
              <a:gd name="T92" fmla="*/ 230 w 280"/>
              <a:gd name="T93" fmla="*/ 185 h 280"/>
              <a:gd name="T94" fmla="*/ 230 w 280"/>
              <a:gd name="T95" fmla="*/ 185 h 280"/>
              <a:gd name="T96" fmla="*/ 228 w 280"/>
              <a:gd name="T97" fmla="*/ 186 h 280"/>
              <a:gd name="T98" fmla="*/ 192 w 280"/>
              <a:gd name="T99" fmla="*/ 193 h 280"/>
              <a:gd name="T100" fmla="*/ 192 w 280"/>
              <a:gd name="T101" fmla="*/ 185 h 280"/>
              <a:gd name="T102" fmla="*/ 164 w 280"/>
              <a:gd name="T103" fmla="*/ 146 h 280"/>
              <a:gd name="T104" fmla="*/ 174 w 280"/>
              <a:gd name="T105" fmla="*/ 124 h 280"/>
              <a:gd name="T106" fmla="*/ 196 w 280"/>
              <a:gd name="T107" fmla="*/ 124 h 280"/>
              <a:gd name="T108" fmla="*/ 230 w 280"/>
              <a:gd name="T109" fmla="*/ 157 h 280"/>
              <a:gd name="T110" fmla="*/ 230 w 280"/>
              <a:gd name="T111" fmla="*/ 18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0" h="280">
                <a:moveTo>
                  <a:pt x="140" y="0"/>
                </a:moveTo>
                <a:cubicBezTo>
                  <a:pt x="62" y="0"/>
                  <a:pt x="0" y="62"/>
                  <a:pt x="0" y="140"/>
                </a:cubicBezTo>
                <a:cubicBezTo>
                  <a:pt x="0" y="217"/>
                  <a:pt x="62" y="280"/>
                  <a:pt x="140" y="280"/>
                </a:cubicBezTo>
                <a:cubicBezTo>
                  <a:pt x="217" y="280"/>
                  <a:pt x="280" y="217"/>
                  <a:pt x="280" y="140"/>
                </a:cubicBezTo>
                <a:cubicBezTo>
                  <a:pt x="280" y="62"/>
                  <a:pt x="217" y="0"/>
                  <a:pt x="140" y="0"/>
                </a:cubicBezTo>
                <a:close/>
                <a:moveTo>
                  <a:pt x="185" y="69"/>
                </a:moveTo>
                <a:cubicBezTo>
                  <a:pt x="199" y="69"/>
                  <a:pt x="211" y="81"/>
                  <a:pt x="211" y="95"/>
                </a:cubicBezTo>
                <a:cubicBezTo>
                  <a:pt x="211" y="110"/>
                  <a:pt x="199" y="122"/>
                  <a:pt x="185" y="122"/>
                </a:cubicBezTo>
                <a:cubicBezTo>
                  <a:pt x="181" y="122"/>
                  <a:pt x="177" y="121"/>
                  <a:pt x="174" y="119"/>
                </a:cubicBezTo>
                <a:cubicBezTo>
                  <a:pt x="173" y="109"/>
                  <a:pt x="167" y="100"/>
                  <a:pt x="158" y="95"/>
                </a:cubicBezTo>
                <a:cubicBezTo>
                  <a:pt x="159" y="81"/>
                  <a:pt x="170" y="69"/>
                  <a:pt x="185" y="69"/>
                </a:cubicBezTo>
                <a:close/>
                <a:moveTo>
                  <a:pt x="141" y="96"/>
                </a:moveTo>
                <a:cubicBezTo>
                  <a:pt x="156" y="96"/>
                  <a:pt x="167" y="108"/>
                  <a:pt x="167" y="123"/>
                </a:cubicBezTo>
                <a:cubicBezTo>
                  <a:pt x="167" y="137"/>
                  <a:pt x="156" y="149"/>
                  <a:pt x="141" y="149"/>
                </a:cubicBezTo>
                <a:cubicBezTo>
                  <a:pt x="127" y="149"/>
                  <a:pt x="115" y="137"/>
                  <a:pt x="115" y="123"/>
                </a:cubicBezTo>
                <a:cubicBezTo>
                  <a:pt x="115" y="108"/>
                  <a:pt x="127" y="96"/>
                  <a:pt x="141" y="96"/>
                </a:cubicBezTo>
                <a:close/>
                <a:moveTo>
                  <a:pt x="95" y="69"/>
                </a:moveTo>
                <a:cubicBezTo>
                  <a:pt x="109" y="69"/>
                  <a:pt x="121" y="81"/>
                  <a:pt x="121" y="95"/>
                </a:cubicBezTo>
                <a:cubicBezTo>
                  <a:pt x="121" y="96"/>
                  <a:pt x="121" y="96"/>
                  <a:pt x="121" y="97"/>
                </a:cubicBezTo>
                <a:cubicBezTo>
                  <a:pt x="115" y="102"/>
                  <a:pt x="110" y="109"/>
                  <a:pt x="109" y="118"/>
                </a:cubicBezTo>
                <a:cubicBezTo>
                  <a:pt x="105" y="120"/>
                  <a:pt x="100" y="122"/>
                  <a:pt x="95" y="122"/>
                </a:cubicBezTo>
                <a:cubicBezTo>
                  <a:pt x="80" y="122"/>
                  <a:pt x="68" y="110"/>
                  <a:pt x="68" y="95"/>
                </a:cubicBezTo>
                <a:cubicBezTo>
                  <a:pt x="68" y="81"/>
                  <a:pt x="80" y="69"/>
                  <a:pt x="95" y="69"/>
                </a:cubicBezTo>
                <a:close/>
                <a:moveTo>
                  <a:pt x="90" y="193"/>
                </a:moveTo>
                <a:cubicBezTo>
                  <a:pt x="79" y="192"/>
                  <a:pt x="66" y="190"/>
                  <a:pt x="52" y="186"/>
                </a:cubicBezTo>
                <a:cubicBezTo>
                  <a:pt x="50" y="185"/>
                  <a:pt x="50" y="185"/>
                  <a:pt x="50" y="185"/>
                </a:cubicBezTo>
                <a:cubicBezTo>
                  <a:pt x="50" y="185"/>
                  <a:pt x="50" y="185"/>
                  <a:pt x="50" y="185"/>
                </a:cubicBezTo>
                <a:cubicBezTo>
                  <a:pt x="50" y="157"/>
                  <a:pt x="50" y="157"/>
                  <a:pt x="50" y="157"/>
                </a:cubicBezTo>
                <a:cubicBezTo>
                  <a:pt x="50" y="139"/>
                  <a:pt x="65" y="124"/>
                  <a:pt x="84" y="124"/>
                </a:cubicBezTo>
                <a:cubicBezTo>
                  <a:pt x="106" y="124"/>
                  <a:pt x="106" y="124"/>
                  <a:pt x="106" y="124"/>
                </a:cubicBezTo>
                <a:cubicBezTo>
                  <a:pt x="107" y="124"/>
                  <a:pt x="108" y="124"/>
                  <a:pt x="108" y="124"/>
                </a:cubicBezTo>
                <a:cubicBezTo>
                  <a:pt x="109" y="132"/>
                  <a:pt x="113" y="140"/>
                  <a:pt x="118" y="146"/>
                </a:cubicBezTo>
                <a:cubicBezTo>
                  <a:pt x="102" y="151"/>
                  <a:pt x="90" y="166"/>
                  <a:pt x="90" y="185"/>
                </a:cubicBezTo>
                <a:lnTo>
                  <a:pt x="90" y="193"/>
                </a:lnTo>
                <a:close/>
                <a:moveTo>
                  <a:pt x="186" y="212"/>
                </a:moveTo>
                <a:cubicBezTo>
                  <a:pt x="186" y="212"/>
                  <a:pt x="186" y="212"/>
                  <a:pt x="186" y="212"/>
                </a:cubicBezTo>
                <a:cubicBezTo>
                  <a:pt x="184" y="213"/>
                  <a:pt x="184" y="213"/>
                  <a:pt x="184" y="213"/>
                </a:cubicBezTo>
                <a:cubicBezTo>
                  <a:pt x="183" y="213"/>
                  <a:pt x="169" y="220"/>
                  <a:pt x="144" y="220"/>
                </a:cubicBezTo>
                <a:cubicBezTo>
                  <a:pt x="131" y="220"/>
                  <a:pt x="116" y="218"/>
                  <a:pt x="98" y="213"/>
                </a:cubicBezTo>
                <a:cubicBezTo>
                  <a:pt x="96" y="212"/>
                  <a:pt x="96" y="212"/>
                  <a:pt x="96" y="212"/>
                </a:cubicBezTo>
                <a:cubicBezTo>
                  <a:pt x="96" y="212"/>
                  <a:pt x="96" y="212"/>
                  <a:pt x="96" y="212"/>
                </a:cubicBezTo>
                <a:cubicBezTo>
                  <a:pt x="96" y="185"/>
                  <a:pt x="96" y="185"/>
                  <a:pt x="96" y="185"/>
                </a:cubicBezTo>
                <a:cubicBezTo>
                  <a:pt x="96" y="166"/>
                  <a:pt x="111" y="151"/>
                  <a:pt x="130" y="151"/>
                </a:cubicBezTo>
                <a:cubicBezTo>
                  <a:pt x="152" y="151"/>
                  <a:pt x="152" y="151"/>
                  <a:pt x="152" y="151"/>
                </a:cubicBezTo>
                <a:cubicBezTo>
                  <a:pt x="171" y="151"/>
                  <a:pt x="186" y="166"/>
                  <a:pt x="186" y="185"/>
                </a:cubicBezTo>
                <a:lnTo>
                  <a:pt x="186" y="212"/>
                </a:lnTo>
                <a:close/>
                <a:moveTo>
                  <a:pt x="230" y="185"/>
                </a:moveTo>
                <a:cubicBezTo>
                  <a:pt x="230" y="185"/>
                  <a:pt x="230" y="185"/>
                  <a:pt x="230" y="185"/>
                </a:cubicBezTo>
                <a:cubicBezTo>
                  <a:pt x="228" y="186"/>
                  <a:pt x="228" y="186"/>
                  <a:pt x="228" y="186"/>
                </a:cubicBezTo>
                <a:cubicBezTo>
                  <a:pt x="227" y="186"/>
                  <a:pt x="214" y="192"/>
                  <a:pt x="192" y="193"/>
                </a:cubicBezTo>
                <a:cubicBezTo>
                  <a:pt x="192" y="185"/>
                  <a:pt x="192" y="185"/>
                  <a:pt x="192" y="185"/>
                </a:cubicBezTo>
                <a:cubicBezTo>
                  <a:pt x="192" y="166"/>
                  <a:pt x="180" y="151"/>
                  <a:pt x="164" y="146"/>
                </a:cubicBezTo>
                <a:cubicBezTo>
                  <a:pt x="170" y="140"/>
                  <a:pt x="173" y="132"/>
                  <a:pt x="174" y="124"/>
                </a:cubicBezTo>
                <a:cubicBezTo>
                  <a:pt x="196" y="124"/>
                  <a:pt x="196" y="124"/>
                  <a:pt x="196" y="124"/>
                </a:cubicBezTo>
                <a:cubicBezTo>
                  <a:pt x="215" y="124"/>
                  <a:pt x="230" y="139"/>
                  <a:pt x="230" y="157"/>
                </a:cubicBezTo>
                <a:lnTo>
                  <a:pt x="230" y="185"/>
                </a:lnTo>
                <a:close/>
              </a:path>
            </a:pathLst>
          </a:custGeom>
          <a:solidFill>
            <a:schemeClr val="accent1"/>
          </a:solidFill>
          <a:ln>
            <a:noFill/>
          </a:ln>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grpSp>
        <p:nvGrpSpPr>
          <p:cNvPr id="26" name="zsbwdh      _7"/>
          <p:cNvGrpSpPr/>
          <p:nvPr/>
        </p:nvGrpSpPr>
        <p:grpSpPr>
          <a:xfrm>
            <a:off x="6206261" y="2458596"/>
            <a:ext cx="606155" cy="606155"/>
            <a:chOff x="6546851" y="622300"/>
            <a:chExt cx="998538" cy="998538"/>
          </a:xfrm>
          <a:solidFill>
            <a:schemeClr val="accent2"/>
          </a:solidFill>
        </p:grpSpPr>
        <p:sp>
          <p:nvSpPr>
            <p:cNvPr id="27" name="Freeform 32"/>
            <p:cNvSpPr>
              <a:spLocks noEditPoints="1"/>
            </p:cNvSpPr>
            <p:nvPr/>
          </p:nvSpPr>
          <p:spPr bwMode="auto">
            <a:xfrm>
              <a:off x="6773863" y="849313"/>
              <a:ext cx="541338" cy="541338"/>
            </a:xfrm>
            <a:custGeom>
              <a:avLst/>
              <a:gdLst>
                <a:gd name="T0" fmla="*/ 94 w 188"/>
                <a:gd name="T1" fmla="*/ 0 h 188"/>
                <a:gd name="T2" fmla="*/ 0 w 188"/>
                <a:gd name="T3" fmla="*/ 94 h 188"/>
                <a:gd name="T4" fmla="*/ 94 w 188"/>
                <a:gd name="T5" fmla="*/ 188 h 188"/>
                <a:gd name="T6" fmla="*/ 188 w 188"/>
                <a:gd name="T7" fmla="*/ 94 h 188"/>
                <a:gd name="T8" fmla="*/ 94 w 188"/>
                <a:gd name="T9" fmla="*/ 0 h 188"/>
                <a:gd name="T10" fmla="*/ 138 w 188"/>
                <a:gd name="T11" fmla="*/ 36 h 188"/>
                <a:gd name="T12" fmla="*/ 152 w 188"/>
                <a:gd name="T13" fmla="*/ 58 h 188"/>
                <a:gd name="T14" fmla="*/ 138 w 188"/>
                <a:gd name="T15" fmla="*/ 80 h 188"/>
                <a:gd name="T16" fmla="*/ 123 w 188"/>
                <a:gd name="T17" fmla="*/ 58 h 188"/>
                <a:gd name="T18" fmla="*/ 138 w 188"/>
                <a:gd name="T19" fmla="*/ 36 h 188"/>
                <a:gd name="T20" fmla="*/ 51 w 188"/>
                <a:gd name="T21" fmla="*/ 36 h 188"/>
                <a:gd name="T22" fmla="*/ 65 w 188"/>
                <a:gd name="T23" fmla="*/ 58 h 188"/>
                <a:gd name="T24" fmla="*/ 51 w 188"/>
                <a:gd name="T25" fmla="*/ 80 h 188"/>
                <a:gd name="T26" fmla="*/ 36 w 188"/>
                <a:gd name="T27" fmla="*/ 58 h 188"/>
                <a:gd name="T28" fmla="*/ 51 w 188"/>
                <a:gd name="T29" fmla="*/ 36 h 188"/>
                <a:gd name="T30" fmla="*/ 94 w 188"/>
                <a:gd name="T31" fmla="*/ 167 h 188"/>
                <a:gd name="T32" fmla="*/ 22 w 188"/>
                <a:gd name="T33" fmla="*/ 95 h 188"/>
                <a:gd name="T34" fmla="*/ 94 w 188"/>
                <a:gd name="T35" fmla="*/ 114 h 188"/>
                <a:gd name="T36" fmla="*/ 167 w 188"/>
                <a:gd name="T37" fmla="*/ 95 h 188"/>
                <a:gd name="T38" fmla="*/ 94 w 188"/>
                <a:gd name="T39" fmla="*/ 16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 h="188">
                  <a:moveTo>
                    <a:pt x="94" y="0"/>
                  </a:moveTo>
                  <a:cubicBezTo>
                    <a:pt x="42" y="0"/>
                    <a:pt x="0" y="42"/>
                    <a:pt x="0" y="94"/>
                  </a:cubicBezTo>
                  <a:cubicBezTo>
                    <a:pt x="0" y="146"/>
                    <a:pt x="42" y="188"/>
                    <a:pt x="94" y="188"/>
                  </a:cubicBezTo>
                  <a:cubicBezTo>
                    <a:pt x="146" y="188"/>
                    <a:pt x="188" y="146"/>
                    <a:pt x="188" y="94"/>
                  </a:cubicBezTo>
                  <a:cubicBezTo>
                    <a:pt x="188" y="42"/>
                    <a:pt x="146" y="0"/>
                    <a:pt x="94" y="0"/>
                  </a:cubicBezTo>
                  <a:close/>
                  <a:moveTo>
                    <a:pt x="138" y="36"/>
                  </a:moveTo>
                  <a:cubicBezTo>
                    <a:pt x="146" y="36"/>
                    <a:pt x="152" y="46"/>
                    <a:pt x="152" y="58"/>
                  </a:cubicBezTo>
                  <a:cubicBezTo>
                    <a:pt x="152" y="70"/>
                    <a:pt x="146" y="80"/>
                    <a:pt x="138" y="80"/>
                  </a:cubicBezTo>
                  <a:cubicBezTo>
                    <a:pt x="130" y="80"/>
                    <a:pt x="123" y="70"/>
                    <a:pt x="123" y="58"/>
                  </a:cubicBezTo>
                  <a:cubicBezTo>
                    <a:pt x="123" y="46"/>
                    <a:pt x="130" y="36"/>
                    <a:pt x="138" y="36"/>
                  </a:cubicBezTo>
                  <a:close/>
                  <a:moveTo>
                    <a:pt x="51" y="36"/>
                  </a:moveTo>
                  <a:cubicBezTo>
                    <a:pt x="59" y="36"/>
                    <a:pt x="65" y="46"/>
                    <a:pt x="65" y="58"/>
                  </a:cubicBezTo>
                  <a:cubicBezTo>
                    <a:pt x="65" y="70"/>
                    <a:pt x="59" y="80"/>
                    <a:pt x="51" y="80"/>
                  </a:cubicBezTo>
                  <a:cubicBezTo>
                    <a:pt x="43" y="80"/>
                    <a:pt x="36" y="70"/>
                    <a:pt x="36" y="58"/>
                  </a:cubicBezTo>
                  <a:cubicBezTo>
                    <a:pt x="36" y="46"/>
                    <a:pt x="43" y="36"/>
                    <a:pt x="51" y="36"/>
                  </a:cubicBezTo>
                  <a:close/>
                  <a:moveTo>
                    <a:pt x="94" y="167"/>
                  </a:moveTo>
                  <a:cubicBezTo>
                    <a:pt x="56" y="167"/>
                    <a:pt x="25" y="135"/>
                    <a:pt x="22" y="95"/>
                  </a:cubicBezTo>
                  <a:cubicBezTo>
                    <a:pt x="43" y="107"/>
                    <a:pt x="68" y="114"/>
                    <a:pt x="94" y="114"/>
                  </a:cubicBezTo>
                  <a:cubicBezTo>
                    <a:pt x="120" y="114"/>
                    <a:pt x="145" y="107"/>
                    <a:pt x="167" y="95"/>
                  </a:cubicBezTo>
                  <a:cubicBezTo>
                    <a:pt x="163" y="135"/>
                    <a:pt x="132" y="167"/>
                    <a:pt x="94" y="1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28" name="Freeform 33"/>
            <p:cNvSpPr>
              <a:spLocks noEditPoints="1"/>
            </p:cNvSpPr>
            <p:nvPr/>
          </p:nvSpPr>
          <p:spPr bwMode="auto">
            <a:xfrm>
              <a:off x="6546851" y="622300"/>
              <a:ext cx="998538" cy="998538"/>
            </a:xfrm>
            <a:custGeom>
              <a:avLst/>
              <a:gdLst>
                <a:gd name="T0" fmla="*/ 173 w 347"/>
                <a:gd name="T1" fmla="*/ 0 h 347"/>
                <a:gd name="T2" fmla="*/ 0 w 347"/>
                <a:gd name="T3" fmla="*/ 173 h 347"/>
                <a:gd name="T4" fmla="*/ 173 w 347"/>
                <a:gd name="T5" fmla="*/ 347 h 347"/>
                <a:gd name="T6" fmla="*/ 347 w 347"/>
                <a:gd name="T7" fmla="*/ 173 h 347"/>
                <a:gd name="T8" fmla="*/ 173 w 347"/>
                <a:gd name="T9" fmla="*/ 0 h 347"/>
                <a:gd name="T10" fmla="*/ 173 w 347"/>
                <a:gd name="T11" fmla="*/ 289 h 347"/>
                <a:gd name="T12" fmla="*/ 57 w 347"/>
                <a:gd name="T13" fmla="*/ 173 h 347"/>
                <a:gd name="T14" fmla="*/ 173 w 347"/>
                <a:gd name="T15" fmla="*/ 57 h 347"/>
                <a:gd name="T16" fmla="*/ 289 w 347"/>
                <a:gd name="T17" fmla="*/ 173 h 347"/>
                <a:gd name="T18" fmla="*/ 173 w 347"/>
                <a:gd name="T19" fmla="*/ 28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3" y="0"/>
                  </a:moveTo>
                  <a:cubicBezTo>
                    <a:pt x="77" y="0"/>
                    <a:pt x="0" y="77"/>
                    <a:pt x="0" y="173"/>
                  </a:cubicBezTo>
                  <a:cubicBezTo>
                    <a:pt x="0" y="269"/>
                    <a:pt x="77" y="347"/>
                    <a:pt x="173" y="347"/>
                  </a:cubicBezTo>
                  <a:cubicBezTo>
                    <a:pt x="269" y="347"/>
                    <a:pt x="347" y="269"/>
                    <a:pt x="347" y="173"/>
                  </a:cubicBezTo>
                  <a:cubicBezTo>
                    <a:pt x="347" y="77"/>
                    <a:pt x="269" y="0"/>
                    <a:pt x="173" y="0"/>
                  </a:cubicBezTo>
                  <a:close/>
                  <a:moveTo>
                    <a:pt x="173" y="289"/>
                  </a:moveTo>
                  <a:cubicBezTo>
                    <a:pt x="109" y="289"/>
                    <a:pt x="57" y="237"/>
                    <a:pt x="57" y="173"/>
                  </a:cubicBezTo>
                  <a:cubicBezTo>
                    <a:pt x="57" y="109"/>
                    <a:pt x="109" y="57"/>
                    <a:pt x="173" y="57"/>
                  </a:cubicBezTo>
                  <a:cubicBezTo>
                    <a:pt x="237" y="57"/>
                    <a:pt x="289" y="109"/>
                    <a:pt x="289" y="173"/>
                  </a:cubicBezTo>
                  <a:cubicBezTo>
                    <a:pt x="289" y="237"/>
                    <a:pt x="237" y="289"/>
                    <a:pt x="173" y="2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grpSp>
      <p:grpSp>
        <p:nvGrpSpPr>
          <p:cNvPr id="29" name="zsbwdh      _8"/>
          <p:cNvGrpSpPr/>
          <p:nvPr/>
        </p:nvGrpSpPr>
        <p:grpSpPr>
          <a:xfrm>
            <a:off x="6648590" y="5299524"/>
            <a:ext cx="614828" cy="614828"/>
            <a:chOff x="7275513" y="5302250"/>
            <a:chExt cx="1012825" cy="1012825"/>
          </a:xfrm>
          <a:solidFill>
            <a:schemeClr val="accent1"/>
          </a:solidFill>
        </p:grpSpPr>
        <p:sp>
          <p:nvSpPr>
            <p:cNvPr id="30" name="Freeform 34"/>
            <p:cNvSpPr/>
            <p:nvPr/>
          </p:nvSpPr>
          <p:spPr bwMode="auto">
            <a:xfrm>
              <a:off x="7467601" y="5521325"/>
              <a:ext cx="608013" cy="606425"/>
            </a:xfrm>
            <a:custGeom>
              <a:avLst/>
              <a:gdLst>
                <a:gd name="T0" fmla="*/ 189 w 211"/>
                <a:gd name="T1" fmla="*/ 85 h 211"/>
                <a:gd name="T2" fmla="*/ 187 w 211"/>
                <a:gd name="T3" fmla="*/ 64 h 211"/>
                <a:gd name="T4" fmla="*/ 192 w 211"/>
                <a:gd name="T5" fmla="*/ 41 h 211"/>
                <a:gd name="T6" fmla="*/ 179 w 211"/>
                <a:gd name="T7" fmla="*/ 31 h 211"/>
                <a:gd name="T8" fmla="*/ 170 w 211"/>
                <a:gd name="T9" fmla="*/ 36 h 211"/>
                <a:gd name="T10" fmla="*/ 164 w 211"/>
                <a:gd name="T11" fmla="*/ 34 h 211"/>
                <a:gd name="T12" fmla="*/ 155 w 211"/>
                <a:gd name="T13" fmla="*/ 26 h 211"/>
                <a:gd name="T14" fmla="*/ 148 w 211"/>
                <a:gd name="T15" fmla="*/ 20 h 211"/>
                <a:gd name="T16" fmla="*/ 149 w 211"/>
                <a:gd name="T17" fmla="*/ 11 h 211"/>
                <a:gd name="T18" fmla="*/ 125 w 211"/>
                <a:gd name="T19" fmla="*/ 5 h 211"/>
                <a:gd name="T20" fmla="*/ 106 w 211"/>
                <a:gd name="T21" fmla="*/ 1 h 211"/>
                <a:gd name="T22" fmla="*/ 89 w 211"/>
                <a:gd name="T23" fmla="*/ 2 h 211"/>
                <a:gd name="T24" fmla="*/ 88 w 211"/>
                <a:gd name="T25" fmla="*/ 7 h 211"/>
                <a:gd name="T26" fmla="*/ 99 w 211"/>
                <a:gd name="T27" fmla="*/ 3 h 211"/>
                <a:gd name="T28" fmla="*/ 101 w 211"/>
                <a:gd name="T29" fmla="*/ 13 h 211"/>
                <a:gd name="T30" fmla="*/ 83 w 211"/>
                <a:gd name="T31" fmla="*/ 23 h 211"/>
                <a:gd name="T32" fmla="*/ 87 w 211"/>
                <a:gd name="T33" fmla="*/ 31 h 211"/>
                <a:gd name="T34" fmla="*/ 96 w 211"/>
                <a:gd name="T35" fmla="*/ 25 h 211"/>
                <a:gd name="T36" fmla="*/ 108 w 211"/>
                <a:gd name="T37" fmla="*/ 30 h 211"/>
                <a:gd name="T38" fmla="*/ 118 w 211"/>
                <a:gd name="T39" fmla="*/ 29 h 211"/>
                <a:gd name="T40" fmla="*/ 130 w 211"/>
                <a:gd name="T41" fmla="*/ 32 h 211"/>
                <a:gd name="T42" fmla="*/ 128 w 211"/>
                <a:gd name="T43" fmla="*/ 37 h 211"/>
                <a:gd name="T44" fmla="*/ 116 w 211"/>
                <a:gd name="T45" fmla="*/ 43 h 211"/>
                <a:gd name="T46" fmla="*/ 117 w 211"/>
                <a:gd name="T47" fmla="*/ 50 h 211"/>
                <a:gd name="T48" fmla="*/ 113 w 211"/>
                <a:gd name="T49" fmla="*/ 58 h 211"/>
                <a:gd name="T50" fmla="*/ 110 w 211"/>
                <a:gd name="T51" fmla="*/ 91 h 211"/>
                <a:gd name="T52" fmla="*/ 104 w 211"/>
                <a:gd name="T53" fmla="*/ 97 h 211"/>
                <a:gd name="T54" fmla="*/ 88 w 211"/>
                <a:gd name="T55" fmla="*/ 77 h 211"/>
                <a:gd name="T56" fmla="*/ 57 w 211"/>
                <a:gd name="T57" fmla="*/ 83 h 211"/>
                <a:gd name="T58" fmla="*/ 73 w 211"/>
                <a:gd name="T59" fmla="*/ 89 h 211"/>
                <a:gd name="T60" fmla="*/ 75 w 211"/>
                <a:gd name="T61" fmla="*/ 94 h 211"/>
                <a:gd name="T62" fmla="*/ 63 w 211"/>
                <a:gd name="T63" fmla="*/ 97 h 211"/>
                <a:gd name="T64" fmla="*/ 62 w 211"/>
                <a:gd name="T65" fmla="*/ 105 h 211"/>
                <a:gd name="T66" fmla="*/ 70 w 211"/>
                <a:gd name="T67" fmla="*/ 110 h 211"/>
                <a:gd name="T68" fmla="*/ 84 w 211"/>
                <a:gd name="T69" fmla="*/ 107 h 211"/>
                <a:gd name="T70" fmla="*/ 99 w 211"/>
                <a:gd name="T71" fmla="*/ 114 h 211"/>
                <a:gd name="T72" fmla="*/ 116 w 211"/>
                <a:gd name="T73" fmla="*/ 109 h 211"/>
                <a:gd name="T74" fmla="*/ 118 w 211"/>
                <a:gd name="T75" fmla="*/ 131 h 211"/>
                <a:gd name="T76" fmla="*/ 109 w 211"/>
                <a:gd name="T77" fmla="*/ 159 h 211"/>
                <a:gd name="T78" fmla="*/ 90 w 211"/>
                <a:gd name="T79" fmla="*/ 189 h 211"/>
                <a:gd name="T80" fmla="*/ 82 w 211"/>
                <a:gd name="T81" fmla="*/ 197 h 211"/>
                <a:gd name="T82" fmla="*/ 79 w 211"/>
                <a:gd name="T83" fmla="*/ 181 h 211"/>
                <a:gd name="T84" fmla="*/ 78 w 211"/>
                <a:gd name="T85" fmla="*/ 159 h 211"/>
                <a:gd name="T86" fmla="*/ 63 w 211"/>
                <a:gd name="T87" fmla="*/ 132 h 211"/>
                <a:gd name="T88" fmla="*/ 72 w 211"/>
                <a:gd name="T89" fmla="*/ 125 h 211"/>
                <a:gd name="T90" fmla="*/ 60 w 211"/>
                <a:gd name="T91" fmla="*/ 115 h 211"/>
                <a:gd name="T92" fmla="*/ 55 w 211"/>
                <a:gd name="T93" fmla="*/ 102 h 211"/>
                <a:gd name="T94" fmla="*/ 50 w 211"/>
                <a:gd name="T95" fmla="*/ 89 h 211"/>
                <a:gd name="T96" fmla="*/ 38 w 211"/>
                <a:gd name="T97" fmla="*/ 78 h 211"/>
                <a:gd name="T98" fmla="*/ 37 w 211"/>
                <a:gd name="T99" fmla="*/ 91 h 211"/>
                <a:gd name="T100" fmla="*/ 30 w 211"/>
                <a:gd name="T101" fmla="*/ 91 h 211"/>
                <a:gd name="T102" fmla="*/ 32 w 211"/>
                <a:gd name="T103" fmla="*/ 52 h 211"/>
                <a:gd name="T104" fmla="*/ 20 w 211"/>
                <a:gd name="T105" fmla="*/ 148 h 211"/>
                <a:gd name="T106" fmla="*/ 167 w 211"/>
                <a:gd name="T107" fmla="*/ 185 h 211"/>
                <a:gd name="T108" fmla="*/ 160 w 211"/>
                <a:gd name="T109" fmla="*/ 127 h 211"/>
                <a:gd name="T110" fmla="*/ 184 w 211"/>
                <a:gd name="T111" fmla="*/ 133 h 211"/>
                <a:gd name="T112" fmla="*/ 201 w 211"/>
                <a:gd name="T113" fmla="*/ 146 h 211"/>
                <a:gd name="T114" fmla="*/ 206 w 211"/>
                <a:gd name="T115" fmla="*/ 10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1" h="211">
                  <a:moveTo>
                    <a:pt x="196" y="93"/>
                  </a:moveTo>
                  <a:cubicBezTo>
                    <a:pt x="195" y="88"/>
                    <a:pt x="194" y="87"/>
                    <a:pt x="189" y="85"/>
                  </a:cubicBezTo>
                  <a:cubicBezTo>
                    <a:pt x="183" y="84"/>
                    <a:pt x="181" y="81"/>
                    <a:pt x="183" y="76"/>
                  </a:cubicBezTo>
                  <a:cubicBezTo>
                    <a:pt x="184" y="72"/>
                    <a:pt x="186" y="68"/>
                    <a:pt x="187" y="64"/>
                  </a:cubicBezTo>
                  <a:cubicBezTo>
                    <a:pt x="189" y="61"/>
                    <a:pt x="190" y="57"/>
                    <a:pt x="189" y="52"/>
                  </a:cubicBezTo>
                  <a:cubicBezTo>
                    <a:pt x="188" y="48"/>
                    <a:pt x="189" y="44"/>
                    <a:pt x="192" y="41"/>
                  </a:cubicBezTo>
                  <a:cubicBezTo>
                    <a:pt x="189" y="37"/>
                    <a:pt x="186" y="34"/>
                    <a:pt x="182" y="30"/>
                  </a:cubicBezTo>
                  <a:cubicBezTo>
                    <a:pt x="181" y="28"/>
                    <a:pt x="180" y="29"/>
                    <a:pt x="179" y="31"/>
                  </a:cubicBezTo>
                  <a:cubicBezTo>
                    <a:pt x="179" y="32"/>
                    <a:pt x="179" y="33"/>
                    <a:pt x="179" y="33"/>
                  </a:cubicBezTo>
                  <a:cubicBezTo>
                    <a:pt x="178" y="38"/>
                    <a:pt x="174" y="39"/>
                    <a:pt x="170" y="36"/>
                  </a:cubicBezTo>
                  <a:cubicBezTo>
                    <a:pt x="170" y="36"/>
                    <a:pt x="169" y="35"/>
                    <a:pt x="168" y="35"/>
                  </a:cubicBezTo>
                  <a:cubicBezTo>
                    <a:pt x="167" y="34"/>
                    <a:pt x="165" y="34"/>
                    <a:pt x="164" y="34"/>
                  </a:cubicBezTo>
                  <a:cubicBezTo>
                    <a:pt x="160" y="35"/>
                    <a:pt x="159" y="34"/>
                    <a:pt x="159" y="30"/>
                  </a:cubicBezTo>
                  <a:cubicBezTo>
                    <a:pt x="160" y="27"/>
                    <a:pt x="159" y="25"/>
                    <a:pt x="155" y="26"/>
                  </a:cubicBezTo>
                  <a:cubicBezTo>
                    <a:pt x="154" y="26"/>
                    <a:pt x="153" y="26"/>
                    <a:pt x="152" y="26"/>
                  </a:cubicBezTo>
                  <a:cubicBezTo>
                    <a:pt x="149" y="26"/>
                    <a:pt x="147" y="23"/>
                    <a:pt x="148" y="20"/>
                  </a:cubicBezTo>
                  <a:cubicBezTo>
                    <a:pt x="148" y="18"/>
                    <a:pt x="149" y="17"/>
                    <a:pt x="149" y="15"/>
                  </a:cubicBezTo>
                  <a:cubicBezTo>
                    <a:pt x="150" y="14"/>
                    <a:pt x="150" y="12"/>
                    <a:pt x="149" y="11"/>
                  </a:cubicBezTo>
                  <a:cubicBezTo>
                    <a:pt x="147" y="9"/>
                    <a:pt x="144" y="7"/>
                    <a:pt x="141" y="5"/>
                  </a:cubicBezTo>
                  <a:cubicBezTo>
                    <a:pt x="136" y="1"/>
                    <a:pt x="130" y="4"/>
                    <a:pt x="125" y="5"/>
                  </a:cubicBezTo>
                  <a:cubicBezTo>
                    <a:pt x="124" y="9"/>
                    <a:pt x="124" y="10"/>
                    <a:pt x="119" y="9"/>
                  </a:cubicBezTo>
                  <a:cubicBezTo>
                    <a:pt x="114" y="7"/>
                    <a:pt x="110" y="5"/>
                    <a:pt x="106" y="1"/>
                  </a:cubicBezTo>
                  <a:cubicBezTo>
                    <a:pt x="106" y="0"/>
                    <a:pt x="105" y="0"/>
                    <a:pt x="104" y="0"/>
                  </a:cubicBezTo>
                  <a:cubicBezTo>
                    <a:pt x="99" y="1"/>
                    <a:pt x="94" y="1"/>
                    <a:pt x="89" y="2"/>
                  </a:cubicBezTo>
                  <a:cubicBezTo>
                    <a:pt x="88" y="2"/>
                    <a:pt x="87" y="3"/>
                    <a:pt x="87" y="4"/>
                  </a:cubicBezTo>
                  <a:cubicBezTo>
                    <a:pt x="87" y="5"/>
                    <a:pt x="87" y="6"/>
                    <a:pt x="88" y="7"/>
                  </a:cubicBezTo>
                  <a:cubicBezTo>
                    <a:pt x="90" y="7"/>
                    <a:pt x="92" y="7"/>
                    <a:pt x="93" y="6"/>
                  </a:cubicBezTo>
                  <a:cubicBezTo>
                    <a:pt x="95" y="5"/>
                    <a:pt x="97" y="4"/>
                    <a:pt x="99" y="3"/>
                  </a:cubicBezTo>
                  <a:cubicBezTo>
                    <a:pt x="102" y="2"/>
                    <a:pt x="103" y="2"/>
                    <a:pt x="104" y="5"/>
                  </a:cubicBezTo>
                  <a:cubicBezTo>
                    <a:pt x="105" y="8"/>
                    <a:pt x="104" y="11"/>
                    <a:pt x="101" y="13"/>
                  </a:cubicBezTo>
                  <a:cubicBezTo>
                    <a:pt x="98" y="15"/>
                    <a:pt x="94" y="17"/>
                    <a:pt x="90" y="19"/>
                  </a:cubicBezTo>
                  <a:cubicBezTo>
                    <a:pt x="88" y="20"/>
                    <a:pt x="85" y="22"/>
                    <a:pt x="83" y="23"/>
                  </a:cubicBezTo>
                  <a:cubicBezTo>
                    <a:pt x="81" y="25"/>
                    <a:pt x="79" y="27"/>
                    <a:pt x="81" y="30"/>
                  </a:cubicBezTo>
                  <a:cubicBezTo>
                    <a:pt x="82" y="32"/>
                    <a:pt x="85" y="31"/>
                    <a:pt x="87" y="31"/>
                  </a:cubicBezTo>
                  <a:cubicBezTo>
                    <a:pt x="89" y="30"/>
                    <a:pt x="91" y="29"/>
                    <a:pt x="93" y="28"/>
                  </a:cubicBezTo>
                  <a:cubicBezTo>
                    <a:pt x="94" y="27"/>
                    <a:pt x="95" y="26"/>
                    <a:pt x="96" y="25"/>
                  </a:cubicBezTo>
                  <a:cubicBezTo>
                    <a:pt x="98" y="24"/>
                    <a:pt x="99" y="24"/>
                    <a:pt x="100" y="27"/>
                  </a:cubicBezTo>
                  <a:cubicBezTo>
                    <a:pt x="102" y="31"/>
                    <a:pt x="105" y="32"/>
                    <a:pt x="108" y="30"/>
                  </a:cubicBezTo>
                  <a:cubicBezTo>
                    <a:pt x="110" y="29"/>
                    <a:pt x="111" y="27"/>
                    <a:pt x="113" y="26"/>
                  </a:cubicBezTo>
                  <a:cubicBezTo>
                    <a:pt x="116" y="25"/>
                    <a:pt x="118" y="26"/>
                    <a:pt x="118" y="29"/>
                  </a:cubicBezTo>
                  <a:cubicBezTo>
                    <a:pt x="119" y="33"/>
                    <a:pt x="120" y="34"/>
                    <a:pt x="124" y="33"/>
                  </a:cubicBezTo>
                  <a:cubicBezTo>
                    <a:pt x="126" y="33"/>
                    <a:pt x="128" y="33"/>
                    <a:pt x="130" y="32"/>
                  </a:cubicBezTo>
                  <a:cubicBezTo>
                    <a:pt x="130" y="33"/>
                    <a:pt x="131" y="33"/>
                    <a:pt x="131" y="33"/>
                  </a:cubicBezTo>
                  <a:cubicBezTo>
                    <a:pt x="130" y="34"/>
                    <a:pt x="130" y="36"/>
                    <a:pt x="128" y="37"/>
                  </a:cubicBezTo>
                  <a:cubicBezTo>
                    <a:pt x="127" y="39"/>
                    <a:pt x="124" y="40"/>
                    <a:pt x="122" y="41"/>
                  </a:cubicBezTo>
                  <a:cubicBezTo>
                    <a:pt x="119" y="42"/>
                    <a:pt x="116" y="43"/>
                    <a:pt x="116" y="43"/>
                  </a:cubicBezTo>
                  <a:cubicBezTo>
                    <a:pt x="116" y="43"/>
                    <a:pt x="120" y="45"/>
                    <a:pt x="118" y="46"/>
                  </a:cubicBezTo>
                  <a:cubicBezTo>
                    <a:pt x="114" y="47"/>
                    <a:pt x="108" y="53"/>
                    <a:pt x="117" y="50"/>
                  </a:cubicBezTo>
                  <a:cubicBezTo>
                    <a:pt x="118" y="50"/>
                    <a:pt x="120" y="50"/>
                    <a:pt x="122" y="49"/>
                  </a:cubicBezTo>
                  <a:cubicBezTo>
                    <a:pt x="120" y="54"/>
                    <a:pt x="116" y="56"/>
                    <a:pt x="113" y="58"/>
                  </a:cubicBezTo>
                  <a:cubicBezTo>
                    <a:pt x="102" y="64"/>
                    <a:pt x="101" y="79"/>
                    <a:pt x="107" y="86"/>
                  </a:cubicBezTo>
                  <a:cubicBezTo>
                    <a:pt x="108" y="88"/>
                    <a:pt x="109" y="89"/>
                    <a:pt x="110" y="91"/>
                  </a:cubicBezTo>
                  <a:cubicBezTo>
                    <a:pt x="111" y="93"/>
                    <a:pt x="111" y="96"/>
                    <a:pt x="109" y="97"/>
                  </a:cubicBezTo>
                  <a:cubicBezTo>
                    <a:pt x="108" y="98"/>
                    <a:pt x="105" y="97"/>
                    <a:pt x="104" y="97"/>
                  </a:cubicBezTo>
                  <a:cubicBezTo>
                    <a:pt x="101" y="94"/>
                    <a:pt x="98" y="92"/>
                    <a:pt x="96" y="89"/>
                  </a:cubicBezTo>
                  <a:cubicBezTo>
                    <a:pt x="93" y="85"/>
                    <a:pt x="91" y="81"/>
                    <a:pt x="88" y="77"/>
                  </a:cubicBezTo>
                  <a:cubicBezTo>
                    <a:pt x="78" y="66"/>
                    <a:pt x="66" y="68"/>
                    <a:pt x="57" y="77"/>
                  </a:cubicBezTo>
                  <a:cubicBezTo>
                    <a:pt x="54" y="79"/>
                    <a:pt x="55" y="81"/>
                    <a:pt x="57" y="83"/>
                  </a:cubicBezTo>
                  <a:cubicBezTo>
                    <a:pt x="58" y="83"/>
                    <a:pt x="59" y="84"/>
                    <a:pt x="60" y="84"/>
                  </a:cubicBezTo>
                  <a:cubicBezTo>
                    <a:pt x="65" y="86"/>
                    <a:pt x="69" y="88"/>
                    <a:pt x="73" y="89"/>
                  </a:cubicBezTo>
                  <a:cubicBezTo>
                    <a:pt x="74" y="90"/>
                    <a:pt x="75" y="90"/>
                    <a:pt x="76" y="91"/>
                  </a:cubicBezTo>
                  <a:cubicBezTo>
                    <a:pt x="77" y="92"/>
                    <a:pt x="77" y="93"/>
                    <a:pt x="75" y="94"/>
                  </a:cubicBezTo>
                  <a:cubicBezTo>
                    <a:pt x="74" y="95"/>
                    <a:pt x="72" y="95"/>
                    <a:pt x="71" y="95"/>
                  </a:cubicBezTo>
                  <a:cubicBezTo>
                    <a:pt x="68" y="96"/>
                    <a:pt x="65" y="96"/>
                    <a:pt x="63" y="97"/>
                  </a:cubicBezTo>
                  <a:cubicBezTo>
                    <a:pt x="61" y="98"/>
                    <a:pt x="59" y="100"/>
                    <a:pt x="59" y="101"/>
                  </a:cubicBezTo>
                  <a:cubicBezTo>
                    <a:pt x="59" y="102"/>
                    <a:pt x="61" y="104"/>
                    <a:pt x="62" y="105"/>
                  </a:cubicBezTo>
                  <a:cubicBezTo>
                    <a:pt x="63" y="106"/>
                    <a:pt x="64" y="106"/>
                    <a:pt x="65" y="107"/>
                  </a:cubicBezTo>
                  <a:cubicBezTo>
                    <a:pt x="67" y="108"/>
                    <a:pt x="69" y="109"/>
                    <a:pt x="70" y="110"/>
                  </a:cubicBezTo>
                  <a:cubicBezTo>
                    <a:pt x="72" y="113"/>
                    <a:pt x="74" y="113"/>
                    <a:pt x="76" y="112"/>
                  </a:cubicBezTo>
                  <a:cubicBezTo>
                    <a:pt x="79" y="110"/>
                    <a:pt x="81" y="109"/>
                    <a:pt x="84" y="107"/>
                  </a:cubicBezTo>
                  <a:cubicBezTo>
                    <a:pt x="87" y="105"/>
                    <a:pt x="87" y="105"/>
                    <a:pt x="89" y="108"/>
                  </a:cubicBezTo>
                  <a:cubicBezTo>
                    <a:pt x="91" y="112"/>
                    <a:pt x="94" y="115"/>
                    <a:pt x="99" y="114"/>
                  </a:cubicBezTo>
                  <a:cubicBezTo>
                    <a:pt x="102" y="114"/>
                    <a:pt x="106" y="112"/>
                    <a:pt x="109" y="111"/>
                  </a:cubicBezTo>
                  <a:cubicBezTo>
                    <a:pt x="111" y="110"/>
                    <a:pt x="113" y="109"/>
                    <a:pt x="116" y="109"/>
                  </a:cubicBezTo>
                  <a:cubicBezTo>
                    <a:pt x="121" y="108"/>
                    <a:pt x="124" y="112"/>
                    <a:pt x="124" y="118"/>
                  </a:cubicBezTo>
                  <a:cubicBezTo>
                    <a:pt x="125" y="124"/>
                    <a:pt x="122" y="128"/>
                    <a:pt x="118" y="131"/>
                  </a:cubicBezTo>
                  <a:cubicBezTo>
                    <a:pt x="114" y="135"/>
                    <a:pt x="112" y="139"/>
                    <a:pt x="114" y="145"/>
                  </a:cubicBezTo>
                  <a:cubicBezTo>
                    <a:pt x="116" y="150"/>
                    <a:pt x="114" y="155"/>
                    <a:pt x="109" y="159"/>
                  </a:cubicBezTo>
                  <a:cubicBezTo>
                    <a:pt x="106" y="162"/>
                    <a:pt x="103" y="164"/>
                    <a:pt x="99" y="167"/>
                  </a:cubicBezTo>
                  <a:cubicBezTo>
                    <a:pt x="95" y="169"/>
                    <a:pt x="89" y="184"/>
                    <a:pt x="90" y="189"/>
                  </a:cubicBezTo>
                  <a:cubicBezTo>
                    <a:pt x="90" y="190"/>
                    <a:pt x="91" y="191"/>
                    <a:pt x="90" y="192"/>
                  </a:cubicBezTo>
                  <a:cubicBezTo>
                    <a:pt x="90" y="197"/>
                    <a:pt x="87" y="196"/>
                    <a:pt x="82" y="197"/>
                  </a:cubicBezTo>
                  <a:cubicBezTo>
                    <a:pt x="79" y="198"/>
                    <a:pt x="80" y="192"/>
                    <a:pt x="79" y="189"/>
                  </a:cubicBezTo>
                  <a:cubicBezTo>
                    <a:pt x="78" y="186"/>
                    <a:pt x="78" y="183"/>
                    <a:pt x="79" y="181"/>
                  </a:cubicBezTo>
                  <a:cubicBezTo>
                    <a:pt x="79" y="178"/>
                    <a:pt x="81" y="176"/>
                    <a:pt x="81" y="173"/>
                  </a:cubicBezTo>
                  <a:cubicBezTo>
                    <a:pt x="83" y="168"/>
                    <a:pt x="82" y="163"/>
                    <a:pt x="78" y="159"/>
                  </a:cubicBezTo>
                  <a:cubicBezTo>
                    <a:pt x="76" y="158"/>
                    <a:pt x="74" y="156"/>
                    <a:pt x="73" y="154"/>
                  </a:cubicBezTo>
                  <a:cubicBezTo>
                    <a:pt x="66" y="148"/>
                    <a:pt x="63" y="141"/>
                    <a:pt x="63" y="132"/>
                  </a:cubicBezTo>
                  <a:cubicBezTo>
                    <a:pt x="63" y="128"/>
                    <a:pt x="65" y="126"/>
                    <a:pt x="69" y="126"/>
                  </a:cubicBezTo>
                  <a:cubicBezTo>
                    <a:pt x="70" y="126"/>
                    <a:pt x="71" y="125"/>
                    <a:pt x="72" y="125"/>
                  </a:cubicBezTo>
                  <a:cubicBezTo>
                    <a:pt x="71" y="122"/>
                    <a:pt x="70" y="120"/>
                    <a:pt x="66" y="120"/>
                  </a:cubicBezTo>
                  <a:cubicBezTo>
                    <a:pt x="63" y="120"/>
                    <a:pt x="61" y="118"/>
                    <a:pt x="60" y="115"/>
                  </a:cubicBezTo>
                  <a:cubicBezTo>
                    <a:pt x="59" y="114"/>
                    <a:pt x="59" y="112"/>
                    <a:pt x="59" y="111"/>
                  </a:cubicBezTo>
                  <a:cubicBezTo>
                    <a:pt x="57" y="108"/>
                    <a:pt x="57" y="104"/>
                    <a:pt x="55" y="102"/>
                  </a:cubicBezTo>
                  <a:cubicBezTo>
                    <a:pt x="53" y="99"/>
                    <a:pt x="52" y="97"/>
                    <a:pt x="52" y="94"/>
                  </a:cubicBezTo>
                  <a:cubicBezTo>
                    <a:pt x="52" y="92"/>
                    <a:pt x="51" y="91"/>
                    <a:pt x="50" y="89"/>
                  </a:cubicBezTo>
                  <a:cubicBezTo>
                    <a:pt x="47" y="87"/>
                    <a:pt x="45" y="84"/>
                    <a:pt x="42" y="82"/>
                  </a:cubicBezTo>
                  <a:cubicBezTo>
                    <a:pt x="41" y="81"/>
                    <a:pt x="40" y="80"/>
                    <a:pt x="38" y="78"/>
                  </a:cubicBezTo>
                  <a:cubicBezTo>
                    <a:pt x="38" y="81"/>
                    <a:pt x="38" y="83"/>
                    <a:pt x="38" y="84"/>
                  </a:cubicBezTo>
                  <a:cubicBezTo>
                    <a:pt x="38" y="86"/>
                    <a:pt x="38" y="89"/>
                    <a:pt x="37" y="91"/>
                  </a:cubicBezTo>
                  <a:cubicBezTo>
                    <a:pt x="37" y="92"/>
                    <a:pt x="35" y="94"/>
                    <a:pt x="34" y="94"/>
                  </a:cubicBezTo>
                  <a:cubicBezTo>
                    <a:pt x="33" y="94"/>
                    <a:pt x="31" y="92"/>
                    <a:pt x="30" y="91"/>
                  </a:cubicBezTo>
                  <a:cubicBezTo>
                    <a:pt x="30" y="89"/>
                    <a:pt x="30" y="86"/>
                    <a:pt x="30" y="84"/>
                  </a:cubicBezTo>
                  <a:cubicBezTo>
                    <a:pt x="32" y="73"/>
                    <a:pt x="33" y="62"/>
                    <a:pt x="32" y="52"/>
                  </a:cubicBezTo>
                  <a:cubicBezTo>
                    <a:pt x="32" y="48"/>
                    <a:pt x="31" y="44"/>
                    <a:pt x="30" y="39"/>
                  </a:cubicBezTo>
                  <a:cubicBezTo>
                    <a:pt x="10" y="64"/>
                    <a:pt x="0" y="108"/>
                    <a:pt x="20" y="148"/>
                  </a:cubicBezTo>
                  <a:cubicBezTo>
                    <a:pt x="42" y="190"/>
                    <a:pt x="89" y="211"/>
                    <a:pt x="135" y="199"/>
                  </a:cubicBezTo>
                  <a:cubicBezTo>
                    <a:pt x="147" y="196"/>
                    <a:pt x="158" y="191"/>
                    <a:pt x="167" y="185"/>
                  </a:cubicBezTo>
                  <a:cubicBezTo>
                    <a:pt x="162" y="183"/>
                    <a:pt x="155" y="180"/>
                    <a:pt x="154" y="161"/>
                  </a:cubicBezTo>
                  <a:cubicBezTo>
                    <a:pt x="153" y="133"/>
                    <a:pt x="157" y="127"/>
                    <a:pt x="160" y="127"/>
                  </a:cubicBezTo>
                  <a:cubicBezTo>
                    <a:pt x="162" y="127"/>
                    <a:pt x="164" y="126"/>
                    <a:pt x="172" y="134"/>
                  </a:cubicBezTo>
                  <a:cubicBezTo>
                    <a:pt x="179" y="143"/>
                    <a:pt x="183" y="139"/>
                    <a:pt x="184" y="133"/>
                  </a:cubicBezTo>
                  <a:cubicBezTo>
                    <a:pt x="184" y="127"/>
                    <a:pt x="190" y="118"/>
                    <a:pt x="193" y="127"/>
                  </a:cubicBezTo>
                  <a:cubicBezTo>
                    <a:pt x="194" y="133"/>
                    <a:pt x="198" y="141"/>
                    <a:pt x="201" y="146"/>
                  </a:cubicBezTo>
                  <a:cubicBezTo>
                    <a:pt x="207" y="135"/>
                    <a:pt x="210" y="123"/>
                    <a:pt x="211" y="111"/>
                  </a:cubicBezTo>
                  <a:cubicBezTo>
                    <a:pt x="209" y="110"/>
                    <a:pt x="208" y="110"/>
                    <a:pt x="206" y="109"/>
                  </a:cubicBezTo>
                  <a:cubicBezTo>
                    <a:pt x="200" y="106"/>
                    <a:pt x="196" y="101"/>
                    <a:pt x="196" y="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31" name="Freeform 35"/>
            <p:cNvSpPr>
              <a:spLocks noEditPoints="1"/>
            </p:cNvSpPr>
            <p:nvPr/>
          </p:nvSpPr>
          <p:spPr bwMode="auto">
            <a:xfrm>
              <a:off x="7275513" y="5302250"/>
              <a:ext cx="1012825" cy="1012825"/>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58 w 352"/>
                <a:gd name="T11" fmla="*/ 261 h 352"/>
                <a:gd name="T12" fmla="*/ 188 w 352"/>
                <a:gd name="T13" fmla="*/ 294 h 352"/>
                <a:gd name="T14" fmla="*/ 96 w 352"/>
                <a:gd name="T15" fmla="*/ 263 h 352"/>
                <a:gd name="T16" fmla="*/ 59 w 352"/>
                <a:gd name="T17" fmla="*/ 189 h 352"/>
                <a:gd name="T18" fmla="*/ 157 w 352"/>
                <a:gd name="T19" fmla="*/ 60 h 352"/>
                <a:gd name="T20" fmla="*/ 175 w 352"/>
                <a:gd name="T21" fmla="*/ 58 h 352"/>
                <a:gd name="T22" fmla="*/ 176 w 352"/>
                <a:gd name="T23" fmla="*/ 58 h 352"/>
                <a:gd name="T24" fmla="*/ 196 w 352"/>
                <a:gd name="T25" fmla="*/ 60 h 352"/>
                <a:gd name="T26" fmla="*/ 272 w 352"/>
                <a:gd name="T27" fmla="*/ 108 h 352"/>
                <a:gd name="T28" fmla="*/ 293 w 352"/>
                <a:gd name="T29" fmla="*/ 162 h 352"/>
                <a:gd name="T30" fmla="*/ 258 w 352"/>
                <a:gd name="T31" fmla="*/ 26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258" y="261"/>
                  </a:moveTo>
                  <a:cubicBezTo>
                    <a:pt x="238" y="280"/>
                    <a:pt x="215" y="291"/>
                    <a:pt x="188" y="294"/>
                  </a:cubicBezTo>
                  <a:cubicBezTo>
                    <a:pt x="153" y="297"/>
                    <a:pt x="122" y="287"/>
                    <a:pt x="96" y="263"/>
                  </a:cubicBezTo>
                  <a:cubicBezTo>
                    <a:pt x="75" y="243"/>
                    <a:pt x="62" y="218"/>
                    <a:pt x="59" y="189"/>
                  </a:cubicBezTo>
                  <a:cubicBezTo>
                    <a:pt x="52" y="127"/>
                    <a:pt x="96" y="69"/>
                    <a:pt x="157" y="60"/>
                  </a:cubicBezTo>
                  <a:cubicBezTo>
                    <a:pt x="163" y="59"/>
                    <a:pt x="169" y="59"/>
                    <a:pt x="175" y="58"/>
                  </a:cubicBezTo>
                  <a:cubicBezTo>
                    <a:pt x="176" y="58"/>
                    <a:pt x="176" y="58"/>
                    <a:pt x="176" y="58"/>
                  </a:cubicBezTo>
                  <a:cubicBezTo>
                    <a:pt x="183" y="59"/>
                    <a:pt x="189" y="59"/>
                    <a:pt x="196" y="60"/>
                  </a:cubicBezTo>
                  <a:cubicBezTo>
                    <a:pt x="227" y="66"/>
                    <a:pt x="253" y="82"/>
                    <a:pt x="272" y="108"/>
                  </a:cubicBezTo>
                  <a:cubicBezTo>
                    <a:pt x="283" y="124"/>
                    <a:pt x="291" y="142"/>
                    <a:pt x="293" y="162"/>
                  </a:cubicBezTo>
                  <a:cubicBezTo>
                    <a:pt x="297" y="200"/>
                    <a:pt x="286" y="234"/>
                    <a:pt x="258"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grpSp>
      <p:sp>
        <p:nvSpPr>
          <p:cNvPr id="32" name="zsbwdh      _9"/>
          <p:cNvSpPr>
            <a:spLocks noEditPoints="1"/>
          </p:cNvSpPr>
          <p:nvPr/>
        </p:nvSpPr>
        <p:spPr bwMode="auto">
          <a:xfrm>
            <a:off x="7278624" y="3365954"/>
            <a:ext cx="623887" cy="620712"/>
          </a:xfrm>
          <a:custGeom>
            <a:avLst/>
            <a:gdLst>
              <a:gd name="T0" fmla="*/ 178 w 357"/>
              <a:gd name="T1" fmla="*/ 0 h 356"/>
              <a:gd name="T2" fmla="*/ 0 w 357"/>
              <a:gd name="T3" fmla="*/ 178 h 356"/>
              <a:gd name="T4" fmla="*/ 178 w 357"/>
              <a:gd name="T5" fmla="*/ 356 h 356"/>
              <a:gd name="T6" fmla="*/ 357 w 357"/>
              <a:gd name="T7" fmla="*/ 178 h 356"/>
              <a:gd name="T8" fmla="*/ 178 w 357"/>
              <a:gd name="T9" fmla="*/ 0 h 356"/>
              <a:gd name="T10" fmla="*/ 220 w 357"/>
              <a:gd name="T11" fmla="*/ 77 h 356"/>
              <a:gd name="T12" fmla="*/ 258 w 357"/>
              <a:gd name="T13" fmla="*/ 77 h 356"/>
              <a:gd name="T14" fmla="*/ 258 w 357"/>
              <a:gd name="T15" fmla="*/ 125 h 356"/>
              <a:gd name="T16" fmla="*/ 220 w 357"/>
              <a:gd name="T17" fmla="*/ 94 h 356"/>
              <a:gd name="T18" fmla="*/ 220 w 357"/>
              <a:gd name="T19" fmla="*/ 77 h 356"/>
              <a:gd name="T20" fmla="*/ 258 w 357"/>
              <a:gd name="T21" fmla="*/ 200 h 356"/>
              <a:gd name="T22" fmla="*/ 258 w 357"/>
              <a:gd name="T23" fmla="*/ 272 h 356"/>
              <a:gd name="T24" fmla="*/ 208 w 357"/>
              <a:gd name="T25" fmla="*/ 272 h 356"/>
              <a:gd name="T26" fmla="*/ 208 w 357"/>
              <a:gd name="T27" fmla="*/ 185 h 356"/>
              <a:gd name="T28" fmla="*/ 149 w 357"/>
              <a:gd name="T29" fmla="*/ 185 h 356"/>
              <a:gd name="T30" fmla="*/ 149 w 357"/>
              <a:gd name="T31" fmla="*/ 272 h 356"/>
              <a:gd name="T32" fmla="*/ 98 w 357"/>
              <a:gd name="T33" fmla="*/ 272 h 356"/>
              <a:gd name="T34" fmla="*/ 98 w 357"/>
              <a:gd name="T35" fmla="*/ 184 h 356"/>
              <a:gd name="T36" fmla="*/ 178 w 357"/>
              <a:gd name="T37" fmla="*/ 118 h 356"/>
              <a:gd name="T38" fmla="*/ 220 w 357"/>
              <a:gd name="T39" fmla="*/ 152 h 356"/>
              <a:gd name="T40" fmla="*/ 258 w 357"/>
              <a:gd name="T41" fmla="*/ 184 h 356"/>
              <a:gd name="T42" fmla="*/ 258 w 357"/>
              <a:gd name="T43" fmla="*/ 200 h 356"/>
              <a:gd name="T44" fmla="*/ 276 w 357"/>
              <a:gd name="T45" fmla="*/ 190 h 356"/>
              <a:gd name="T46" fmla="*/ 258 w 357"/>
              <a:gd name="T47" fmla="*/ 175 h 356"/>
              <a:gd name="T48" fmla="*/ 220 w 357"/>
              <a:gd name="T49" fmla="*/ 144 h 356"/>
              <a:gd name="T50" fmla="*/ 178 w 357"/>
              <a:gd name="T51" fmla="*/ 110 h 356"/>
              <a:gd name="T52" fmla="*/ 98 w 357"/>
              <a:gd name="T53" fmla="*/ 175 h 356"/>
              <a:gd name="T54" fmla="*/ 81 w 357"/>
              <a:gd name="T55" fmla="*/ 190 h 356"/>
              <a:gd name="T56" fmla="*/ 60 w 357"/>
              <a:gd name="T57" fmla="*/ 165 h 356"/>
              <a:gd name="T58" fmla="*/ 178 w 357"/>
              <a:gd name="T59" fmla="*/ 69 h 356"/>
              <a:gd name="T60" fmla="*/ 220 w 357"/>
              <a:gd name="T61" fmla="*/ 102 h 356"/>
              <a:gd name="T62" fmla="*/ 258 w 357"/>
              <a:gd name="T63" fmla="*/ 134 h 356"/>
              <a:gd name="T64" fmla="*/ 296 w 357"/>
              <a:gd name="T65" fmla="*/ 165 h 356"/>
              <a:gd name="T66" fmla="*/ 276 w 357"/>
              <a:gd name="T67" fmla="*/ 19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7" h="356">
                <a:moveTo>
                  <a:pt x="178" y="0"/>
                </a:moveTo>
                <a:cubicBezTo>
                  <a:pt x="80" y="0"/>
                  <a:pt x="0" y="80"/>
                  <a:pt x="0" y="178"/>
                </a:cubicBezTo>
                <a:cubicBezTo>
                  <a:pt x="0" y="277"/>
                  <a:pt x="80" y="356"/>
                  <a:pt x="178" y="356"/>
                </a:cubicBezTo>
                <a:cubicBezTo>
                  <a:pt x="277" y="356"/>
                  <a:pt x="357" y="277"/>
                  <a:pt x="357" y="178"/>
                </a:cubicBezTo>
                <a:cubicBezTo>
                  <a:pt x="357" y="80"/>
                  <a:pt x="277" y="0"/>
                  <a:pt x="178" y="0"/>
                </a:cubicBezTo>
                <a:close/>
                <a:moveTo>
                  <a:pt x="220" y="77"/>
                </a:moveTo>
                <a:cubicBezTo>
                  <a:pt x="258" y="77"/>
                  <a:pt x="258" y="77"/>
                  <a:pt x="258" y="77"/>
                </a:cubicBezTo>
                <a:cubicBezTo>
                  <a:pt x="258" y="125"/>
                  <a:pt x="258" y="125"/>
                  <a:pt x="258" y="125"/>
                </a:cubicBezTo>
                <a:cubicBezTo>
                  <a:pt x="220" y="94"/>
                  <a:pt x="220" y="94"/>
                  <a:pt x="220" y="94"/>
                </a:cubicBezTo>
                <a:lnTo>
                  <a:pt x="220" y="77"/>
                </a:lnTo>
                <a:close/>
                <a:moveTo>
                  <a:pt x="258" y="200"/>
                </a:moveTo>
                <a:cubicBezTo>
                  <a:pt x="258" y="272"/>
                  <a:pt x="258" y="272"/>
                  <a:pt x="258" y="272"/>
                </a:cubicBezTo>
                <a:cubicBezTo>
                  <a:pt x="208" y="272"/>
                  <a:pt x="208" y="272"/>
                  <a:pt x="208" y="272"/>
                </a:cubicBezTo>
                <a:cubicBezTo>
                  <a:pt x="208" y="185"/>
                  <a:pt x="208" y="185"/>
                  <a:pt x="208" y="185"/>
                </a:cubicBezTo>
                <a:cubicBezTo>
                  <a:pt x="149" y="185"/>
                  <a:pt x="149" y="185"/>
                  <a:pt x="149" y="185"/>
                </a:cubicBezTo>
                <a:cubicBezTo>
                  <a:pt x="149" y="272"/>
                  <a:pt x="149" y="272"/>
                  <a:pt x="149" y="272"/>
                </a:cubicBezTo>
                <a:cubicBezTo>
                  <a:pt x="98" y="272"/>
                  <a:pt x="98" y="272"/>
                  <a:pt x="98" y="272"/>
                </a:cubicBezTo>
                <a:cubicBezTo>
                  <a:pt x="98" y="184"/>
                  <a:pt x="98" y="184"/>
                  <a:pt x="98" y="184"/>
                </a:cubicBezTo>
                <a:cubicBezTo>
                  <a:pt x="178" y="118"/>
                  <a:pt x="178" y="118"/>
                  <a:pt x="178" y="118"/>
                </a:cubicBezTo>
                <a:cubicBezTo>
                  <a:pt x="220" y="152"/>
                  <a:pt x="220" y="152"/>
                  <a:pt x="220" y="152"/>
                </a:cubicBezTo>
                <a:cubicBezTo>
                  <a:pt x="258" y="184"/>
                  <a:pt x="258" y="184"/>
                  <a:pt x="258" y="184"/>
                </a:cubicBezTo>
                <a:lnTo>
                  <a:pt x="258" y="200"/>
                </a:lnTo>
                <a:close/>
                <a:moveTo>
                  <a:pt x="276" y="190"/>
                </a:moveTo>
                <a:cubicBezTo>
                  <a:pt x="258" y="175"/>
                  <a:pt x="258" y="175"/>
                  <a:pt x="258" y="175"/>
                </a:cubicBezTo>
                <a:cubicBezTo>
                  <a:pt x="220" y="144"/>
                  <a:pt x="220" y="144"/>
                  <a:pt x="220" y="144"/>
                </a:cubicBezTo>
                <a:cubicBezTo>
                  <a:pt x="178" y="110"/>
                  <a:pt x="178" y="110"/>
                  <a:pt x="178" y="110"/>
                </a:cubicBezTo>
                <a:cubicBezTo>
                  <a:pt x="98" y="175"/>
                  <a:pt x="98" y="175"/>
                  <a:pt x="98" y="175"/>
                </a:cubicBezTo>
                <a:cubicBezTo>
                  <a:pt x="81" y="190"/>
                  <a:pt x="81" y="190"/>
                  <a:pt x="81" y="190"/>
                </a:cubicBezTo>
                <a:cubicBezTo>
                  <a:pt x="60" y="165"/>
                  <a:pt x="60" y="165"/>
                  <a:pt x="60" y="165"/>
                </a:cubicBezTo>
                <a:cubicBezTo>
                  <a:pt x="178" y="69"/>
                  <a:pt x="178" y="69"/>
                  <a:pt x="178" y="69"/>
                </a:cubicBezTo>
                <a:cubicBezTo>
                  <a:pt x="220" y="102"/>
                  <a:pt x="220" y="102"/>
                  <a:pt x="220" y="102"/>
                </a:cubicBezTo>
                <a:cubicBezTo>
                  <a:pt x="258" y="134"/>
                  <a:pt x="258" y="134"/>
                  <a:pt x="258" y="134"/>
                </a:cubicBezTo>
                <a:cubicBezTo>
                  <a:pt x="296" y="165"/>
                  <a:pt x="296" y="165"/>
                  <a:pt x="296" y="165"/>
                </a:cubicBezTo>
                <a:lnTo>
                  <a:pt x="276" y="190"/>
                </a:lnTo>
                <a:close/>
              </a:path>
            </a:pathLst>
          </a:custGeom>
          <a:solidFill>
            <a:schemeClr val="accent2"/>
          </a:solidFill>
          <a:ln>
            <a:noFill/>
          </a:ln>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grpSp>
        <p:nvGrpSpPr>
          <p:cNvPr id="33" name="zsbwdh     _10"/>
          <p:cNvGrpSpPr/>
          <p:nvPr/>
        </p:nvGrpSpPr>
        <p:grpSpPr>
          <a:xfrm>
            <a:off x="4356959" y="4792629"/>
            <a:ext cx="615792" cy="614828"/>
            <a:chOff x="3500438" y="4467225"/>
            <a:chExt cx="1014413" cy="1012825"/>
          </a:xfrm>
          <a:solidFill>
            <a:schemeClr val="accent2"/>
          </a:solidFill>
        </p:grpSpPr>
        <p:sp>
          <p:nvSpPr>
            <p:cNvPr id="34" name="Oval 37"/>
            <p:cNvSpPr>
              <a:spLocks noChangeArrowheads="1"/>
            </p:cNvSpPr>
            <p:nvPr/>
          </p:nvSpPr>
          <p:spPr bwMode="auto">
            <a:xfrm>
              <a:off x="4008438" y="4845050"/>
              <a:ext cx="79375" cy="82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35" name="Freeform 38"/>
            <p:cNvSpPr/>
            <p:nvPr/>
          </p:nvSpPr>
          <p:spPr bwMode="auto">
            <a:xfrm>
              <a:off x="4119563" y="4845050"/>
              <a:ext cx="84138" cy="82550"/>
            </a:xfrm>
            <a:custGeom>
              <a:avLst/>
              <a:gdLst>
                <a:gd name="T0" fmla="*/ 14 w 29"/>
                <a:gd name="T1" fmla="*/ 29 h 29"/>
                <a:gd name="T2" fmla="*/ 15 w 29"/>
                <a:gd name="T3" fmla="*/ 29 h 29"/>
                <a:gd name="T4" fmla="*/ 29 w 29"/>
                <a:gd name="T5" fmla="*/ 14 h 29"/>
                <a:gd name="T6" fmla="*/ 15 w 29"/>
                <a:gd name="T7" fmla="*/ 0 h 29"/>
                <a:gd name="T8" fmla="*/ 14 w 29"/>
                <a:gd name="T9" fmla="*/ 0 h 29"/>
                <a:gd name="T10" fmla="*/ 0 w 29"/>
                <a:gd name="T11" fmla="*/ 14 h 29"/>
                <a:gd name="T12" fmla="*/ 14 w 2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9" h="29">
                  <a:moveTo>
                    <a:pt x="14" y="29"/>
                  </a:moveTo>
                  <a:cubicBezTo>
                    <a:pt x="15" y="29"/>
                    <a:pt x="15" y="29"/>
                    <a:pt x="15" y="29"/>
                  </a:cubicBezTo>
                  <a:cubicBezTo>
                    <a:pt x="23" y="28"/>
                    <a:pt x="29" y="22"/>
                    <a:pt x="29" y="14"/>
                  </a:cubicBezTo>
                  <a:cubicBezTo>
                    <a:pt x="29" y="7"/>
                    <a:pt x="23" y="1"/>
                    <a:pt x="15" y="0"/>
                  </a:cubicBezTo>
                  <a:cubicBezTo>
                    <a:pt x="15" y="0"/>
                    <a:pt x="15" y="0"/>
                    <a:pt x="14" y="0"/>
                  </a:cubicBezTo>
                  <a:cubicBezTo>
                    <a:pt x="7" y="0"/>
                    <a:pt x="0" y="7"/>
                    <a:pt x="0" y="14"/>
                  </a:cubicBezTo>
                  <a:cubicBezTo>
                    <a:pt x="0" y="22"/>
                    <a:pt x="7" y="29"/>
                    <a:pt x="1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36" name="Oval 39"/>
            <p:cNvSpPr>
              <a:spLocks noChangeArrowheads="1"/>
            </p:cNvSpPr>
            <p:nvPr/>
          </p:nvSpPr>
          <p:spPr bwMode="auto">
            <a:xfrm>
              <a:off x="4235451" y="4845050"/>
              <a:ext cx="80963" cy="82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37" name="Oval 40"/>
            <p:cNvSpPr>
              <a:spLocks noChangeArrowheads="1"/>
            </p:cNvSpPr>
            <p:nvPr/>
          </p:nvSpPr>
          <p:spPr bwMode="auto">
            <a:xfrm>
              <a:off x="3895726" y="4845050"/>
              <a:ext cx="80963" cy="82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38" name="Freeform 41"/>
            <p:cNvSpPr>
              <a:spLocks noEditPoints="1"/>
            </p:cNvSpPr>
            <p:nvPr/>
          </p:nvSpPr>
          <p:spPr bwMode="auto">
            <a:xfrm>
              <a:off x="3500438" y="4467225"/>
              <a:ext cx="1014413" cy="1012825"/>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30 w 352"/>
                <a:gd name="T11" fmla="*/ 249 h 352"/>
                <a:gd name="T12" fmla="*/ 102 w 352"/>
                <a:gd name="T13" fmla="*/ 249 h 352"/>
                <a:gd name="T14" fmla="*/ 71 w 352"/>
                <a:gd name="T15" fmla="*/ 282 h 352"/>
                <a:gd name="T16" fmla="*/ 71 w 352"/>
                <a:gd name="T17" fmla="*/ 249 h 352"/>
                <a:gd name="T18" fmla="*/ 52 w 352"/>
                <a:gd name="T19" fmla="*/ 249 h 352"/>
                <a:gd name="T20" fmla="*/ 52 w 352"/>
                <a:gd name="T21" fmla="*/ 129 h 352"/>
                <a:gd name="T22" fmla="*/ 108 w 352"/>
                <a:gd name="T23" fmla="*/ 129 h 352"/>
                <a:gd name="T24" fmla="*/ 108 w 352"/>
                <a:gd name="T25" fmla="*/ 206 h 352"/>
                <a:gd name="T26" fmla="*/ 108 w 352"/>
                <a:gd name="T27" fmla="*/ 213 h 352"/>
                <a:gd name="T28" fmla="*/ 114 w 352"/>
                <a:gd name="T29" fmla="*/ 213 h 352"/>
                <a:gd name="T30" fmla="*/ 230 w 352"/>
                <a:gd name="T31" fmla="*/ 213 h 352"/>
                <a:gd name="T32" fmla="*/ 230 w 352"/>
                <a:gd name="T33" fmla="*/ 249 h 352"/>
                <a:gd name="T34" fmla="*/ 299 w 352"/>
                <a:gd name="T35" fmla="*/ 206 h 352"/>
                <a:gd name="T36" fmla="*/ 279 w 352"/>
                <a:gd name="T37" fmla="*/ 206 h 352"/>
                <a:gd name="T38" fmla="*/ 279 w 352"/>
                <a:gd name="T39" fmla="*/ 242 h 352"/>
                <a:gd name="T40" fmla="*/ 247 w 352"/>
                <a:gd name="T41" fmla="*/ 206 h 352"/>
                <a:gd name="T42" fmla="*/ 230 w 352"/>
                <a:gd name="T43" fmla="*/ 206 h 352"/>
                <a:gd name="T44" fmla="*/ 115 w 352"/>
                <a:gd name="T45" fmla="*/ 206 h 352"/>
                <a:gd name="T46" fmla="*/ 115 w 352"/>
                <a:gd name="T47" fmla="*/ 129 h 352"/>
                <a:gd name="T48" fmla="*/ 115 w 352"/>
                <a:gd name="T49" fmla="*/ 82 h 352"/>
                <a:gd name="T50" fmla="*/ 299 w 352"/>
                <a:gd name="T51" fmla="*/ 82 h 352"/>
                <a:gd name="T52" fmla="*/ 299 w 352"/>
                <a:gd name="T53" fmla="*/ 20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2" h="352">
                  <a:moveTo>
                    <a:pt x="176" y="0"/>
                  </a:moveTo>
                  <a:cubicBezTo>
                    <a:pt x="78" y="0"/>
                    <a:pt x="0" y="79"/>
                    <a:pt x="0" y="176"/>
                  </a:cubicBezTo>
                  <a:cubicBezTo>
                    <a:pt x="0" y="273"/>
                    <a:pt x="78" y="352"/>
                    <a:pt x="176" y="352"/>
                  </a:cubicBezTo>
                  <a:cubicBezTo>
                    <a:pt x="273" y="352"/>
                    <a:pt x="352" y="273"/>
                    <a:pt x="352" y="176"/>
                  </a:cubicBezTo>
                  <a:cubicBezTo>
                    <a:pt x="352" y="79"/>
                    <a:pt x="273" y="0"/>
                    <a:pt x="176" y="0"/>
                  </a:cubicBezTo>
                  <a:close/>
                  <a:moveTo>
                    <a:pt x="230" y="249"/>
                  </a:moveTo>
                  <a:cubicBezTo>
                    <a:pt x="102" y="249"/>
                    <a:pt x="102" y="249"/>
                    <a:pt x="102" y="249"/>
                  </a:cubicBezTo>
                  <a:cubicBezTo>
                    <a:pt x="71" y="282"/>
                    <a:pt x="71" y="282"/>
                    <a:pt x="71" y="282"/>
                  </a:cubicBezTo>
                  <a:cubicBezTo>
                    <a:pt x="71" y="249"/>
                    <a:pt x="71" y="249"/>
                    <a:pt x="71" y="249"/>
                  </a:cubicBezTo>
                  <a:cubicBezTo>
                    <a:pt x="52" y="249"/>
                    <a:pt x="52" y="249"/>
                    <a:pt x="52" y="249"/>
                  </a:cubicBezTo>
                  <a:cubicBezTo>
                    <a:pt x="52" y="129"/>
                    <a:pt x="52" y="129"/>
                    <a:pt x="52" y="129"/>
                  </a:cubicBezTo>
                  <a:cubicBezTo>
                    <a:pt x="108" y="129"/>
                    <a:pt x="108" y="129"/>
                    <a:pt x="108" y="129"/>
                  </a:cubicBezTo>
                  <a:cubicBezTo>
                    <a:pt x="108" y="206"/>
                    <a:pt x="108" y="206"/>
                    <a:pt x="108" y="206"/>
                  </a:cubicBezTo>
                  <a:cubicBezTo>
                    <a:pt x="108" y="213"/>
                    <a:pt x="108" y="213"/>
                    <a:pt x="108" y="213"/>
                  </a:cubicBezTo>
                  <a:cubicBezTo>
                    <a:pt x="114" y="213"/>
                    <a:pt x="114" y="213"/>
                    <a:pt x="114" y="213"/>
                  </a:cubicBezTo>
                  <a:cubicBezTo>
                    <a:pt x="230" y="213"/>
                    <a:pt x="230" y="213"/>
                    <a:pt x="230" y="213"/>
                  </a:cubicBezTo>
                  <a:lnTo>
                    <a:pt x="230" y="249"/>
                  </a:lnTo>
                  <a:close/>
                  <a:moveTo>
                    <a:pt x="299" y="206"/>
                  </a:moveTo>
                  <a:cubicBezTo>
                    <a:pt x="279" y="206"/>
                    <a:pt x="279" y="206"/>
                    <a:pt x="279" y="206"/>
                  </a:cubicBezTo>
                  <a:cubicBezTo>
                    <a:pt x="279" y="242"/>
                    <a:pt x="279" y="242"/>
                    <a:pt x="279" y="242"/>
                  </a:cubicBezTo>
                  <a:cubicBezTo>
                    <a:pt x="247" y="206"/>
                    <a:pt x="247" y="206"/>
                    <a:pt x="247" y="206"/>
                  </a:cubicBezTo>
                  <a:cubicBezTo>
                    <a:pt x="230" y="206"/>
                    <a:pt x="230" y="206"/>
                    <a:pt x="230" y="206"/>
                  </a:cubicBezTo>
                  <a:cubicBezTo>
                    <a:pt x="115" y="206"/>
                    <a:pt x="115" y="206"/>
                    <a:pt x="115" y="206"/>
                  </a:cubicBezTo>
                  <a:cubicBezTo>
                    <a:pt x="115" y="129"/>
                    <a:pt x="115" y="129"/>
                    <a:pt x="115" y="129"/>
                  </a:cubicBezTo>
                  <a:cubicBezTo>
                    <a:pt x="115" y="82"/>
                    <a:pt x="115" y="82"/>
                    <a:pt x="115" y="82"/>
                  </a:cubicBezTo>
                  <a:cubicBezTo>
                    <a:pt x="299" y="82"/>
                    <a:pt x="299" y="82"/>
                    <a:pt x="299" y="82"/>
                  </a:cubicBezTo>
                  <a:lnTo>
                    <a:pt x="299"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grpSp>
      <p:sp>
        <p:nvSpPr>
          <p:cNvPr id="43" name="zsbwdh      _12"/>
          <p:cNvSpPr>
            <a:spLocks noEditPoints="1"/>
          </p:cNvSpPr>
          <p:nvPr/>
        </p:nvSpPr>
        <p:spPr bwMode="auto">
          <a:xfrm>
            <a:off x="5379974" y="2461079"/>
            <a:ext cx="596900" cy="598487"/>
          </a:xfrm>
          <a:custGeom>
            <a:avLst/>
            <a:gdLst>
              <a:gd name="T0" fmla="*/ 0 w 342"/>
              <a:gd name="T1" fmla="*/ 171 h 342"/>
              <a:gd name="T2" fmla="*/ 342 w 342"/>
              <a:gd name="T3" fmla="*/ 171 h 342"/>
              <a:gd name="T4" fmla="*/ 48 w 342"/>
              <a:gd name="T5" fmla="*/ 140 h 342"/>
              <a:gd name="T6" fmla="*/ 108 w 342"/>
              <a:gd name="T7" fmla="*/ 164 h 342"/>
              <a:gd name="T8" fmla="*/ 48 w 342"/>
              <a:gd name="T9" fmla="*/ 140 h 342"/>
              <a:gd name="T10" fmla="*/ 109 w 342"/>
              <a:gd name="T11" fmla="*/ 171 h 342"/>
              <a:gd name="T12" fmla="*/ 66 w 342"/>
              <a:gd name="T13" fmla="*/ 209 h 342"/>
              <a:gd name="T14" fmla="*/ 95 w 342"/>
              <a:gd name="T15" fmla="*/ 283 h 342"/>
              <a:gd name="T16" fmla="*/ 95 w 342"/>
              <a:gd name="T17" fmla="*/ 245 h 342"/>
              <a:gd name="T18" fmla="*/ 95 w 342"/>
              <a:gd name="T19" fmla="*/ 283 h 342"/>
              <a:gd name="T20" fmla="*/ 67 w 342"/>
              <a:gd name="T21" fmla="*/ 216 h 342"/>
              <a:gd name="T22" fmla="*/ 114 w 342"/>
              <a:gd name="T23" fmla="*/ 239 h 342"/>
              <a:gd name="T24" fmla="*/ 169 w 342"/>
              <a:gd name="T25" fmla="*/ 239 h 342"/>
              <a:gd name="T26" fmla="*/ 120 w 342"/>
              <a:gd name="T27" fmla="*/ 216 h 342"/>
              <a:gd name="T28" fmla="*/ 169 w 342"/>
              <a:gd name="T29" fmla="*/ 239 h 342"/>
              <a:gd name="T30" fmla="*/ 119 w 342"/>
              <a:gd name="T31" fmla="*/ 209 h 342"/>
              <a:gd name="T32" fmla="*/ 175 w 342"/>
              <a:gd name="T33" fmla="*/ 171 h 342"/>
              <a:gd name="T34" fmla="*/ 116 w 342"/>
              <a:gd name="T35" fmla="*/ 164 h 342"/>
              <a:gd name="T36" fmla="*/ 177 w 342"/>
              <a:gd name="T37" fmla="*/ 140 h 342"/>
              <a:gd name="T38" fmla="*/ 116 w 342"/>
              <a:gd name="T39" fmla="*/ 164 h 342"/>
              <a:gd name="T40" fmla="*/ 177 w 342"/>
              <a:gd name="T41" fmla="*/ 264 h 342"/>
              <a:gd name="T42" fmla="*/ 215 w 342"/>
              <a:gd name="T43" fmla="*/ 264 h 342"/>
              <a:gd name="T44" fmla="*/ 217 w 342"/>
              <a:gd name="T45" fmla="*/ 239 h 342"/>
              <a:gd name="T46" fmla="*/ 178 w 342"/>
              <a:gd name="T47" fmla="*/ 216 h 342"/>
              <a:gd name="T48" fmla="*/ 217 w 342"/>
              <a:gd name="T49" fmla="*/ 239 h 342"/>
              <a:gd name="T50" fmla="*/ 179 w 342"/>
              <a:gd name="T51" fmla="*/ 209 h 342"/>
              <a:gd name="T52" fmla="*/ 235 w 342"/>
              <a:gd name="T53" fmla="*/ 171 h 342"/>
              <a:gd name="T54" fmla="*/ 283 w 342"/>
              <a:gd name="T55" fmla="*/ 126 h 342"/>
              <a:gd name="T56" fmla="*/ 241 w 342"/>
              <a:gd name="T57" fmla="*/ 149 h 342"/>
              <a:gd name="T58" fmla="*/ 182 w 342"/>
              <a:gd name="T59" fmla="*/ 164 h 342"/>
              <a:gd name="T60" fmla="*/ 220 w 342"/>
              <a:gd name="T61" fmla="*/ 140 h 342"/>
              <a:gd name="T62" fmla="*/ 252 w 342"/>
              <a:gd name="T63" fmla="*/ 107 h 342"/>
              <a:gd name="T64" fmla="*/ 260 w 342"/>
              <a:gd name="T65" fmla="*/ 103 h 342"/>
              <a:gd name="T66" fmla="*/ 283 w 342"/>
              <a:gd name="T67" fmla="*/ 12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2" h="342">
                <a:moveTo>
                  <a:pt x="171" y="0"/>
                </a:moveTo>
                <a:cubicBezTo>
                  <a:pt x="76" y="0"/>
                  <a:pt x="0" y="77"/>
                  <a:pt x="0" y="171"/>
                </a:cubicBezTo>
                <a:cubicBezTo>
                  <a:pt x="0" y="266"/>
                  <a:pt x="76" y="342"/>
                  <a:pt x="171" y="342"/>
                </a:cubicBezTo>
                <a:cubicBezTo>
                  <a:pt x="265" y="342"/>
                  <a:pt x="342" y="266"/>
                  <a:pt x="342" y="171"/>
                </a:cubicBezTo>
                <a:cubicBezTo>
                  <a:pt x="342" y="77"/>
                  <a:pt x="265" y="0"/>
                  <a:pt x="171" y="0"/>
                </a:cubicBezTo>
                <a:close/>
                <a:moveTo>
                  <a:pt x="48" y="140"/>
                </a:moveTo>
                <a:cubicBezTo>
                  <a:pt x="106" y="140"/>
                  <a:pt x="106" y="140"/>
                  <a:pt x="106" y="140"/>
                </a:cubicBezTo>
                <a:cubicBezTo>
                  <a:pt x="108" y="164"/>
                  <a:pt x="108" y="164"/>
                  <a:pt x="108" y="164"/>
                </a:cubicBezTo>
                <a:cubicBezTo>
                  <a:pt x="54" y="164"/>
                  <a:pt x="54" y="164"/>
                  <a:pt x="54" y="164"/>
                </a:cubicBezTo>
                <a:lnTo>
                  <a:pt x="48" y="140"/>
                </a:lnTo>
                <a:close/>
                <a:moveTo>
                  <a:pt x="56" y="171"/>
                </a:moveTo>
                <a:cubicBezTo>
                  <a:pt x="109" y="171"/>
                  <a:pt x="109" y="171"/>
                  <a:pt x="109" y="171"/>
                </a:cubicBezTo>
                <a:cubicBezTo>
                  <a:pt x="112" y="209"/>
                  <a:pt x="112" y="209"/>
                  <a:pt x="112" y="209"/>
                </a:cubicBezTo>
                <a:cubicBezTo>
                  <a:pt x="66" y="209"/>
                  <a:pt x="66" y="209"/>
                  <a:pt x="66" y="209"/>
                </a:cubicBezTo>
                <a:lnTo>
                  <a:pt x="56" y="171"/>
                </a:lnTo>
                <a:close/>
                <a:moveTo>
                  <a:pt x="95" y="283"/>
                </a:moveTo>
                <a:cubicBezTo>
                  <a:pt x="85" y="283"/>
                  <a:pt x="76" y="275"/>
                  <a:pt x="76" y="264"/>
                </a:cubicBezTo>
                <a:cubicBezTo>
                  <a:pt x="76" y="254"/>
                  <a:pt x="85" y="245"/>
                  <a:pt x="95" y="245"/>
                </a:cubicBezTo>
                <a:cubicBezTo>
                  <a:pt x="106" y="245"/>
                  <a:pt x="114" y="254"/>
                  <a:pt x="114" y="264"/>
                </a:cubicBezTo>
                <a:cubicBezTo>
                  <a:pt x="114" y="275"/>
                  <a:pt x="106" y="283"/>
                  <a:pt x="95" y="283"/>
                </a:cubicBezTo>
                <a:close/>
                <a:moveTo>
                  <a:pt x="73" y="239"/>
                </a:moveTo>
                <a:cubicBezTo>
                  <a:pt x="67" y="216"/>
                  <a:pt x="67" y="216"/>
                  <a:pt x="67" y="216"/>
                </a:cubicBezTo>
                <a:cubicBezTo>
                  <a:pt x="113" y="216"/>
                  <a:pt x="113" y="216"/>
                  <a:pt x="113" y="216"/>
                </a:cubicBezTo>
                <a:cubicBezTo>
                  <a:pt x="114" y="239"/>
                  <a:pt x="114" y="239"/>
                  <a:pt x="114" y="239"/>
                </a:cubicBezTo>
                <a:lnTo>
                  <a:pt x="73" y="239"/>
                </a:lnTo>
                <a:close/>
                <a:moveTo>
                  <a:pt x="169" y="239"/>
                </a:moveTo>
                <a:cubicBezTo>
                  <a:pt x="122" y="239"/>
                  <a:pt x="122" y="239"/>
                  <a:pt x="122" y="239"/>
                </a:cubicBezTo>
                <a:cubicBezTo>
                  <a:pt x="120" y="216"/>
                  <a:pt x="120" y="216"/>
                  <a:pt x="120" y="216"/>
                </a:cubicBezTo>
                <a:cubicBezTo>
                  <a:pt x="171" y="216"/>
                  <a:pt x="171" y="216"/>
                  <a:pt x="171" y="216"/>
                </a:cubicBezTo>
                <a:lnTo>
                  <a:pt x="169" y="239"/>
                </a:lnTo>
                <a:close/>
                <a:moveTo>
                  <a:pt x="171" y="209"/>
                </a:moveTo>
                <a:cubicBezTo>
                  <a:pt x="119" y="209"/>
                  <a:pt x="119" y="209"/>
                  <a:pt x="119" y="209"/>
                </a:cubicBezTo>
                <a:cubicBezTo>
                  <a:pt x="116" y="171"/>
                  <a:pt x="116" y="171"/>
                  <a:pt x="116" y="171"/>
                </a:cubicBezTo>
                <a:cubicBezTo>
                  <a:pt x="175" y="171"/>
                  <a:pt x="175" y="171"/>
                  <a:pt x="175" y="171"/>
                </a:cubicBezTo>
                <a:lnTo>
                  <a:pt x="171" y="209"/>
                </a:lnTo>
                <a:close/>
                <a:moveTo>
                  <a:pt x="116" y="164"/>
                </a:moveTo>
                <a:cubicBezTo>
                  <a:pt x="114" y="140"/>
                  <a:pt x="114" y="140"/>
                  <a:pt x="114" y="140"/>
                </a:cubicBezTo>
                <a:cubicBezTo>
                  <a:pt x="177" y="140"/>
                  <a:pt x="177" y="140"/>
                  <a:pt x="177" y="140"/>
                </a:cubicBezTo>
                <a:cubicBezTo>
                  <a:pt x="175" y="164"/>
                  <a:pt x="175" y="164"/>
                  <a:pt x="175" y="164"/>
                </a:cubicBezTo>
                <a:lnTo>
                  <a:pt x="116" y="164"/>
                </a:lnTo>
                <a:close/>
                <a:moveTo>
                  <a:pt x="196" y="283"/>
                </a:moveTo>
                <a:cubicBezTo>
                  <a:pt x="185" y="283"/>
                  <a:pt x="177" y="275"/>
                  <a:pt x="177" y="264"/>
                </a:cubicBezTo>
                <a:cubicBezTo>
                  <a:pt x="177" y="254"/>
                  <a:pt x="185" y="245"/>
                  <a:pt x="196" y="245"/>
                </a:cubicBezTo>
                <a:cubicBezTo>
                  <a:pt x="206" y="245"/>
                  <a:pt x="215" y="254"/>
                  <a:pt x="215" y="264"/>
                </a:cubicBezTo>
                <a:cubicBezTo>
                  <a:pt x="215" y="275"/>
                  <a:pt x="206" y="283"/>
                  <a:pt x="196" y="283"/>
                </a:cubicBezTo>
                <a:close/>
                <a:moveTo>
                  <a:pt x="217" y="239"/>
                </a:moveTo>
                <a:cubicBezTo>
                  <a:pt x="176" y="239"/>
                  <a:pt x="176" y="239"/>
                  <a:pt x="176" y="239"/>
                </a:cubicBezTo>
                <a:cubicBezTo>
                  <a:pt x="178" y="216"/>
                  <a:pt x="178" y="216"/>
                  <a:pt x="178" y="216"/>
                </a:cubicBezTo>
                <a:cubicBezTo>
                  <a:pt x="223" y="216"/>
                  <a:pt x="223" y="216"/>
                  <a:pt x="223" y="216"/>
                </a:cubicBezTo>
                <a:lnTo>
                  <a:pt x="217" y="239"/>
                </a:lnTo>
                <a:close/>
                <a:moveTo>
                  <a:pt x="225" y="209"/>
                </a:moveTo>
                <a:cubicBezTo>
                  <a:pt x="179" y="209"/>
                  <a:pt x="179" y="209"/>
                  <a:pt x="179" y="209"/>
                </a:cubicBezTo>
                <a:cubicBezTo>
                  <a:pt x="182" y="171"/>
                  <a:pt x="182" y="171"/>
                  <a:pt x="182" y="171"/>
                </a:cubicBezTo>
                <a:cubicBezTo>
                  <a:pt x="235" y="171"/>
                  <a:pt x="235" y="171"/>
                  <a:pt x="235" y="171"/>
                </a:cubicBezTo>
                <a:lnTo>
                  <a:pt x="225" y="209"/>
                </a:lnTo>
                <a:close/>
                <a:moveTo>
                  <a:pt x="283" y="126"/>
                </a:moveTo>
                <a:cubicBezTo>
                  <a:pt x="264" y="126"/>
                  <a:pt x="264" y="126"/>
                  <a:pt x="264" y="126"/>
                </a:cubicBezTo>
                <a:cubicBezTo>
                  <a:pt x="256" y="133"/>
                  <a:pt x="249" y="141"/>
                  <a:pt x="241" y="149"/>
                </a:cubicBezTo>
                <a:cubicBezTo>
                  <a:pt x="237" y="164"/>
                  <a:pt x="237" y="164"/>
                  <a:pt x="237" y="164"/>
                </a:cubicBezTo>
                <a:cubicBezTo>
                  <a:pt x="182" y="164"/>
                  <a:pt x="182" y="164"/>
                  <a:pt x="182" y="164"/>
                </a:cubicBezTo>
                <a:cubicBezTo>
                  <a:pt x="184" y="140"/>
                  <a:pt x="184" y="140"/>
                  <a:pt x="184" y="140"/>
                </a:cubicBezTo>
                <a:cubicBezTo>
                  <a:pt x="220" y="140"/>
                  <a:pt x="220" y="140"/>
                  <a:pt x="220" y="140"/>
                </a:cubicBezTo>
                <a:cubicBezTo>
                  <a:pt x="221" y="139"/>
                  <a:pt x="221" y="138"/>
                  <a:pt x="222" y="137"/>
                </a:cubicBezTo>
                <a:cubicBezTo>
                  <a:pt x="232" y="127"/>
                  <a:pt x="242" y="117"/>
                  <a:pt x="252" y="107"/>
                </a:cubicBezTo>
                <a:cubicBezTo>
                  <a:pt x="252" y="107"/>
                  <a:pt x="253" y="106"/>
                  <a:pt x="254" y="105"/>
                </a:cubicBezTo>
                <a:cubicBezTo>
                  <a:pt x="256" y="104"/>
                  <a:pt x="258" y="103"/>
                  <a:pt x="260" y="103"/>
                </a:cubicBezTo>
                <a:cubicBezTo>
                  <a:pt x="283" y="103"/>
                  <a:pt x="283" y="103"/>
                  <a:pt x="283" y="103"/>
                </a:cubicBezTo>
                <a:cubicBezTo>
                  <a:pt x="297" y="103"/>
                  <a:pt x="297" y="126"/>
                  <a:pt x="283" y="126"/>
                </a:cubicBezTo>
                <a:close/>
              </a:path>
            </a:pathLst>
          </a:custGeom>
          <a:solidFill>
            <a:schemeClr val="accent1"/>
          </a:solidFill>
          <a:ln>
            <a:noFill/>
          </a:ln>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grpSp>
        <p:nvGrpSpPr>
          <p:cNvPr id="44" name="zsbwdh    _13"/>
          <p:cNvGrpSpPr/>
          <p:nvPr/>
        </p:nvGrpSpPr>
        <p:grpSpPr>
          <a:xfrm>
            <a:off x="7142958" y="4777209"/>
            <a:ext cx="616756" cy="616756"/>
            <a:chOff x="8089901" y="4441825"/>
            <a:chExt cx="1016000" cy="1016000"/>
          </a:xfrm>
          <a:solidFill>
            <a:schemeClr val="accent2"/>
          </a:solidFill>
        </p:grpSpPr>
        <p:sp>
          <p:nvSpPr>
            <p:cNvPr id="45" name="Rectangle 46"/>
            <p:cNvSpPr>
              <a:spLocks noChangeArrowheads="1"/>
            </p:cNvSpPr>
            <p:nvPr/>
          </p:nvSpPr>
          <p:spPr bwMode="auto">
            <a:xfrm>
              <a:off x="8507413" y="4703763"/>
              <a:ext cx="255588" cy="134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46" name="Freeform 47"/>
            <p:cNvSpPr>
              <a:spLocks noEditPoints="1"/>
            </p:cNvSpPr>
            <p:nvPr/>
          </p:nvSpPr>
          <p:spPr bwMode="auto">
            <a:xfrm>
              <a:off x="8089901" y="4441825"/>
              <a:ext cx="1016000" cy="1016000"/>
            </a:xfrm>
            <a:custGeom>
              <a:avLst/>
              <a:gdLst>
                <a:gd name="T0" fmla="*/ 176 w 353"/>
                <a:gd name="T1" fmla="*/ 0 h 353"/>
                <a:gd name="T2" fmla="*/ 0 w 353"/>
                <a:gd name="T3" fmla="*/ 176 h 353"/>
                <a:gd name="T4" fmla="*/ 176 w 353"/>
                <a:gd name="T5" fmla="*/ 353 h 353"/>
                <a:gd name="T6" fmla="*/ 353 w 353"/>
                <a:gd name="T7" fmla="*/ 176 h 353"/>
                <a:gd name="T8" fmla="*/ 176 w 353"/>
                <a:gd name="T9" fmla="*/ 0 h 353"/>
                <a:gd name="T10" fmla="*/ 271 w 353"/>
                <a:gd name="T11" fmla="*/ 280 h 353"/>
                <a:gd name="T12" fmla="*/ 107 w 353"/>
                <a:gd name="T13" fmla="*/ 280 h 353"/>
                <a:gd name="T14" fmla="*/ 107 w 353"/>
                <a:gd name="T15" fmla="*/ 257 h 353"/>
                <a:gd name="T16" fmla="*/ 98 w 353"/>
                <a:gd name="T17" fmla="*/ 259 h 353"/>
                <a:gd name="T18" fmla="*/ 93 w 353"/>
                <a:gd name="T19" fmla="*/ 278 h 353"/>
                <a:gd name="T20" fmla="*/ 82 w 353"/>
                <a:gd name="T21" fmla="*/ 278 h 353"/>
                <a:gd name="T22" fmla="*/ 89 w 353"/>
                <a:gd name="T23" fmla="*/ 251 h 353"/>
                <a:gd name="T24" fmla="*/ 107 w 353"/>
                <a:gd name="T25" fmla="*/ 245 h 353"/>
                <a:gd name="T26" fmla="*/ 107 w 353"/>
                <a:gd name="T27" fmla="*/ 213 h 353"/>
                <a:gd name="T28" fmla="*/ 98 w 353"/>
                <a:gd name="T29" fmla="*/ 215 h 353"/>
                <a:gd name="T30" fmla="*/ 93 w 353"/>
                <a:gd name="T31" fmla="*/ 234 h 353"/>
                <a:gd name="T32" fmla="*/ 82 w 353"/>
                <a:gd name="T33" fmla="*/ 234 h 353"/>
                <a:gd name="T34" fmla="*/ 89 w 353"/>
                <a:gd name="T35" fmla="*/ 207 h 353"/>
                <a:gd name="T36" fmla="*/ 107 w 353"/>
                <a:gd name="T37" fmla="*/ 201 h 353"/>
                <a:gd name="T38" fmla="*/ 107 w 353"/>
                <a:gd name="T39" fmla="*/ 169 h 353"/>
                <a:gd name="T40" fmla="*/ 98 w 353"/>
                <a:gd name="T41" fmla="*/ 171 h 353"/>
                <a:gd name="T42" fmla="*/ 93 w 353"/>
                <a:gd name="T43" fmla="*/ 190 h 353"/>
                <a:gd name="T44" fmla="*/ 82 w 353"/>
                <a:gd name="T45" fmla="*/ 190 h 353"/>
                <a:gd name="T46" fmla="*/ 89 w 353"/>
                <a:gd name="T47" fmla="*/ 163 h 353"/>
                <a:gd name="T48" fmla="*/ 107 w 353"/>
                <a:gd name="T49" fmla="*/ 157 h 353"/>
                <a:gd name="T50" fmla="*/ 107 w 353"/>
                <a:gd name="T51" fmla="*/ 125 h 353"/>
                <a:gd name="T52" fmla="*/ 98 w 353"/>
                <a:gd name="T53" fmla="*/ 127 h 353"/>
                <a:gd name="T54" fmla="*/ 93 w 353"/>
                <a:gd name="T55" fmla="*/ 146 h 353"/>
                <a:gd name="T56" fmla="*/ 82 w 353"/>
                <a:gd name="T57" fmla="*/ 146 h 353"/>
                <a:gd name="T58" fmla="*/ 89 w 353"/>
                <a:gd name="T59" fmla="*/ 119 h 353"/>
                <a:gd name="T60" fmla="*/ 107 w 353"/>
                <a:gd name="T61" fmla="*/ 113 h 353"/>
                <a:gd name="T62" fmla="*/ 107 w 353"/>
                <a:gd name="T63" fmla="*/ 81 h 353"/>
                <a:gd name="T64" fmla="*/ 98 w 353"/>
                <a:gd name="T65" fmla="*/ 83 h 353"/>
                <a:gd name="T66" fmla="*/ 93 w 353"/>
                <a:gd name="T67" fmla="*/ 102 h 353"/>
                <a:gd name="T68" fmla="*/ 82 w 353"/>
                <a:gd name="T69" fmla="*/ 102 h 353"/>
                <a:gd name="T70" fmla="*/ 89 w 353"/>
                <a:gd name="T71" fmla="*/ 75 h 353"/>
                <a:gd name="T72" fmla="*/ 107 w 353"/>
                <a:gd name="T73" fmla="*/ 69 h 353"/>
                <a:gd name="T74" fmla="*/ 107 w 353"/>
                <a:gd name="T75" fmla="*/ 69 h 353"/>
                <a:gd name="T76" fmla="*/ 271 w 353"/>
                <a:gd name="T77" fmla="*/ 69 h 353"/>
                <a:gd name="T78" fmla="*/ 271 w 353"/>
                <a:gd name="T79" fmla="*/ 28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3" h="353">
                  <a:moveTo>
                    <a:pt x="176" y="0"/>
                  </a:moveTo>
                  <a:cubicBezTo>
                    <a:pt x="79" y="0"/>
                    <a:pt x="0" y="79"/>
                    <a:pt x="0" y="176"/>
                  </a:cubicBezTo>
                  <a:cubicBezTo>
                    <a:pt x="0" y="274"/>
                    <a:pt x="79" y="353"/>
                    <a:pt x="176" y="353"/>
                  </a:cubicBezTo>
                  <a:cubicBezTo>
                    <a:pt x="274" y="353"/>
                    <a:pt x="353" y="274"/>
                    <a:pt x="353" y="176"/>
                  </a:cubicBezTo>
                  <a:cubicBezTo>
                    <a:pt x="353" y="79"/>
                    <a:pt x="274" y="0"/>
                    <a:pt x="176" y="0"/>
                  </a:cubicBezTo>
                  <a:close/>
                  <a:moveTo>
                    <a:pt x="271" y="280"/>
                  </a:moveTo>
                  <a:cubicBezTo>
                    <a:pt x="107" y="280"/>
                    <a:pt x="107" y="280"/>
                    <a:pt x="107" y="280"/>
                  </a:cubicBezTo>
                  <a:cubicBezTo>
                    <a:pt x="107" y="257"/>
                    <a:pt x="107" y="257"/>
                    <a:pt x="107" y="257"/>
                  </a:cubicBezTo>
                  <a:cubicBezTo>
                    <a:pt x="104" y="257"/>
                    <a:pt x="100" y="257"/>
                    <a:pt x="98" y="259"/>
                  </a:cubicBezTo>
                  <a:cubicBezTo>
                    <a:pt x="92" y="263"/>
                    <a:pt x="93" y="272"/>
                    <a:pt x="93" y="278"/>
                  </a:cubicBezTo>
                  <a:cubicBezTo>
                    <a:pt x="94" y="285"/>
                    <a:pt x="82" y="285"/>
                    <a:pt x="82" y="278"/>
                  </a:cubicBezTo>
                  <a:cubicBezTo>
                    <a:pt x="81" y="268"/>
                    <a:pt x="82" y="258"/>
                    <a:pt x="89" y="251"/>
                  </a:cubicBezTo>
                  <a:cubicBezTo>
                    <a:pt x="94" y="247"/>
                    <a:pt x="101" y="245"/>
                    <a:pt x="107" y="245"/>
                  </a:cubicBezTo>
                  <a:cubicBezTo>
                    <a:pt x="107" y="213"/>
                    <a:pt x="107" y="213"/>
                    <a:pt x="107" y="213"/>
                  </a:cubicBezTo>
                  <a:cubicBezTo>
                    <a:pt x="104" y="213"/>
                    <a:pt x="100" y="213"/>
                    <a:pt x="98" y="215"/>
                  </a:cubicBezTo>
                  <a:cubicBezTo>
                    <a:pt x="92" y="219"/>
                    <a:pt x="93" y="228"/>
                    <a:pt x="93" y="234"/>
                  </a:cubicBezTo>
                  <a:cubicBezTo>
                    <a:pt x="94" y="241"/>
                    <a:pt x="82" y="241"/>
                    <a:pt x="82" y="234"/>
                  </a:cubicBezTo>
                  <a:cubicBezTo>
                    <a:pt x="81" y="224"/>
                    <a:pt x="82" y="214"/>
                    <a:pt x="89" y="207"/>
                  </a:cubicBezTo>
                  <a:cubicBezTo>
                    <a:pt x="94" y="202"/>
                    <a:pt x="101" y="201"/>
                    <a:pt x="107" y="201"/>
                  </a:cubicBezTo>
                  <a:cubicBezTo>
                    <a:pt x="107" y="169"/>
                    <a:pt x="107" y="169"/>
                    <a:pt x="107" y="169"/>
                  </a:cubicBezTo>
                  <a:cubicBezTo>
                    <a:pt x="104" y="169"/>
                    <a:pt x="100" y="169"/>
                    <a:pt x="98" y="171"/>
                  </a:cubicBezTo>
                  <a:cubicBezTo>
                    <a:pt x="92" y="175"/>
                    <a:pt x="93" y="184"/>
                    <a:pt x="93" y="190"/>
                  </a:cubicBezTo>
                  <a:cubicBezTo>
                    <a:pt x="94" y="197"/>
                    <a:pt x="82" y="197"/>
                    <a:pt x="82" y="190"/>
                  </a:cubicBezTo>
                  <a:cubicBezTo>
                    <a:pt x="81" y="180"/>
                    <a:pt x="82" y="170"/>
                    <a:pt x="89" y="163"/>
                  </a:cubicBezTo>
                  <a:cubicBezTo>
                    <a:pt x="94" y="158"/>
                    <a:pt x="101" y="157"/>
                    <a:pt x="107" y="157"/>
                  </a:cubicBezTo>
                  <a:cubicBezTo>
                    <a:pt x="107" y="125"/>
                    <a:pt x="107" y="125"/>
                    <a:pt x="107" y="125"/>
                  </a:cubicBezTo>
                  <a:cubicBezTo>
                    <a:pt x="104" y="125"/>
                    <a:pt x="100" y="125"/>
                    <a:pt x="98" y="127"/>
                  </a:cubicBezTo>
                  <a:cubicBezTo>
                    <a:pt x="92" y="131"/>
                    <a:pt x="93" y="140"/>
                    <a:pt x="93" y="146"/>
                  </a:cubicBezTo>
                  <a:cubicBezTo>
                    <a:pt x="94" y="153"/>
                    <a:pt x="82" y="153"/>
                    <a:pt x="82" y="146"/>
                  </a:cubicBezTo>
                  <a:cubicBezTo>
                    <a:pt x="81" y="136"/>
                    <a:pt x="82" y="126"/>
                    <a:pt x="89" y="119"/>
                  </a:cubicBezTo>
                  <a:cubicBezTo>
                    <a:pt x="94" y="114"/>
                    <a:pt x="101" y="113"/>
                    <a:pt x="107" y="113"/>
                  </a:cubicBezTo>
                  <a:cubicBezTo>
                    <a:pt x="107" y="81"/>
                    <a:pt x="107" y="81"/>
                    <a:pt x="107" y="81"/>
                  </a:cubicBezTo>
                  <a:cubicBezTo>
                    <a:pt x="104" y="81"/>
                    <a:pt x="100" y="81"/>
                    <a:pt x="98" y="83"/>
                  </a:cubicBezTo>
                  <a:cubicBezTo>
                    <a:pt x="92" y="87"/>
                    <a:pt x="93" y="96"/>
                    <a:pt x="93" y="102"/>
                  </a:cubicBezTo>
                  <a:cubicBezTo>
                    <a:pt x="94" y="109"/>
                    <a:pt x="82" y="109"/>
                    <a:pt x="82" y="102"/>
                  </a:cubicBezTo>
                  <a:cubicBezTo>
                    <a:pt x="81" y="92"/>
                    <a:pt x="82" y="82"/>
                    <a:pt x="89" y="75"/>
                  </a:cubicBezTo>
                  <a:cubicBezTo>
                    <a:pt x="94" y="70"/>
                    <a:pt x="101" y="69"/>
                    <a:pt x="107" y="69"/>
                  </a:cubicBezTo>
                  <a:cubicBezTo>
                    <a:pt x="107" y="69"/>
                    <a:pt x="107" y="69"/>
                    <a:pt x="107" y="69"/>
                  </a:cubicBezTo>
                  <a:cubicBezTo>
                    <a:pt x="271" y="69"/>
                    <a:pt x="271" y="69"/>
                    <a:pt x="271" y="69"/>
                  </a:cubicBezTo>
                  <a:lnTo>
                    <a:pt x="271"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grpSp>
      <p:grpSp>
        <p:nvGrpSpPr>
          <p:cNvPr id="47" name="zsbwdh   _14"/>
          <p:cNvGrpSpPr/>
          <p:nvPr/>
        </p:nvGrpSpPr>
        <p:grpSpPr>
          <a:xfrm>
            <a:off x="6552221" y="3408784"/>
            <a:ext cx="501114" cy="500151"/>
            <a:chOff x="7116763" y="2187575"/>
            <a:chExt cx="825500" cy="823913"/>
          </a:xfrm>
          <a:solidFill>
            <a:schemeClr val="accent2"/>
          </a:solidFill>
        </p:grpSpPr>
        <p:sp>
          <p:nvSpPr>
            <p:cNvPr id="48" name="Freeform 48"/>
            <p:cNvSpPr/>
            <p:nvPr/>
          </p:nvSpPr>
          <p:spPr bwMode="auto">
            <a:xfrm>
              <a:off x="7473951" y="2566988"/>
              <a:ext cx="71438" cy="98425"/>
            </a:xfrm>
            <a:custGeom>
              <a:avLst/>
              <a:gdLst>
                <a:gd name="T0" fmla="*/ 0 w 25"/>
                <a:gd name="T1" fmla="*/ 32 h 34"/>
                <a:gd name="T2" fmla="*/ 3 w 25"/>
                <a:gd name="T3" fmla="*/ 34 h 34"/>
                <a:gd name="T4" fmla="*/ 25 w 25"/>
                <a:gd name="T5" fmla="*/ 0 h 34"/>
                <a:gd name="T6" fmla="*/ 13 w 25"/>
                <a:gd name="T7" fmla="*/ 4 h 34"/>
                <a:gd name="T8" fmla="*/ 0 w 25"/>
                <a:gd name="T9" fmla="*/ 32 h 34"/>
              </a:gdLst>
              <a:ahLst/>
              <a:cxnLst>
                <a:cxn ang="0">
                  <a:pos x="T0" y="T1"/>
                </a:cxn>
                <a:cxn ang="0">
                  <a:pos x="T2" y="T3"/>
                </a:cxn>
                <a:cxn ang="0">
                  <a:pos x="T4" y="T5"/>
                </a:cxn>
                <a:cxn ang="0">
                  <a:pos x="T6" y="T7"/>
                </a:cxn>
                <a:cxn ang="0">
                  <a:pos x="T8" y="T9"/>
                </a:cxn>
              </a:cxnLst>
              <a:rect l="0" t="0" r="r" b="b"/>
              <a:pathLst>
                <a:path w="25" h="34">
                  <a:moveTo>
                    <a:pt x="0" y="32"/>
                  </a:moveTo>
                  <a:cubicBezTo>
                    <a:pt x="0" y="34"/>
                    <a:pt x="2" y="34"/>
                    <a:pt x="3" y="34"/>
                  </a:cubicBezTo>
                  <a:cubicBezTo>
                    <a:pt x="9" y="34"/>
                    <a:pt x="18" y="28"/>
                    <a:pt x="25" y="0"/>
                  </a:cubicBezTo>
                  <a:cubicBezTo>
                    <a:pt x="20" y="0"/>
                    <a:pt x="15" y="2"/>
                    <a:pt x="13" y="4"/>
                  </a:cubicBezTo>
                  <a:cubicBezTo>
                    <a:pt x="6" y="11"/>
                    <a:pt x="0" y="23"/>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49" name="Freeform 49"/>
            <p:cNvSpPr>
              <a:spLocks noEditPoints="1"/>
            </p:cNvSpPr>
            <p:nvPr/>
          </p:nvSpPr>
          <p:spPr bwMode="auto">
            <a:xfrm>
              <a:off x="7116763" y="2187575"/>
              <a:ext cx="825500" cy="823913"/>
            </a:xfrm>
            <a:custGeom>
              <a:avLst/>
              <a:gdLst>
                <a:gd name="T0" fmla="*/ 143 w 287"/>
                <a:gd name="T1" fmla="*/ 0 h 286"/>
                <a:gd name="T2" fmla="*/ 0 w 287"/>
                <a:gd name="T3" fmla="*/ 143 h 286"/>
                <a:gd name="T4" fmla="*/ 143 w 287"/>
                <a:gd name="T5" fmla="*/ 286 h 286"/>
                <a:gd name="T6" fmla="*/ 287 w 287"/>
                <a:gd name="T7" fmla="*/ 143 h 286"/>
                <a:gd name="T8" fmla="*/ 143 w 287"/>
                <a:gd name="T9" fmla="*/ 0 h 286"/>
                <a:gd name="T10" fmla="*/ 222 w 287"/>
                <a:gd name="T11" fmla="*/ 171 h 286"/>
                <a:gd name="T12" fmla="*/ 180 w 287"/>
                <a:gd name="T13" fmla="*/ 194 h 286"/>
                <a:gd name="T14" fmla="*/ 154 w 287"/>
                <a:gd name="T15" fmla="*/ 184 h 286"/>
                <a:gd name="T16" fmla="*/ 125 w 287"/>
                <a:gd name="T17" fmla="*/ 194 h 286"/>
                <a:gd name="T18" fmla="*/ 91 w 287"/>
                <a:gd name="T19" fmla="*/ 165 h 286"/>
                <a:gd name="T20" fmla="*/ 110 w 287"/>
                <a:gd name="T21" fmla="*/ 120 h 286"/>
                <a:gd name="T22" fmla="*/ 170 w 287"/>
                <a:gd name="T23" fmla="*/ 103 h 286"/>
                <a:gd name="T24" fmla="*/ 180 w 287"/>
                <a:gd name="T25" fmla="*/ 103 h 286"/>
                <a:gd name="T26" fmla="*/ 187 w 287"/>
                <a:gd name="T27" fmla="*/ 104 h 286"/>
                <a:gd name="T28" fmla="*/ 185 w 287"/>
                <a:gd name="T29" fmla="*/ 110 h 286"/>
                <a:gd name="T30" fmla="*/ 178 w 287"/>
                <a:gd name="T31" fmla="*/ 149 h 286"/>
                <a:gd name="T32" fmla="*/ 177 w 287"/>
                <a:gd name="T33" fmla="*/ 151 h 286"/>
                <a:gd name="T34" fmla="*/ 175 w 287"/>
                <a:gd name="T35" fmla="*/ 162 h 286"/>
                <a:gd name="T36" fmla="*/ 181 w 287"/>
                <a:gd name="T37" fmla="*/ 166 h 286"/>
                <a:gd name="T38" fmla="*/ 196 w 287"/>
                <a:gd name="T39" fmla="*/ 154 h 286"/>
                <a:gd name="T40" fmla="*/ 201 w 287"/>
                <a:gd name="T41" fmla="*/ 131 h 286"/>
                <a:gd name="T42" fmla="*/ 186 w 287"/>
                <a:gd name="T43" fmla="*/ 94 h 286"/>
                <a:gd name="T44" fmla="*/ 146 w 287"/>
                <a:gd name="T45" fmla="*/ 80 h 286"/>
                <a:gd name="T46" fmla="*/ 79 w 287"/>
                <a:gd name="T47" fmla="*/ 161 h 286"/>
                <a:gd name="T48" fmla="*/ 94 w 287"/>
                <a:gd name="T49" fmla="*/ 199 h 286"/>
                <a:gd name="T50" fmla="*/ 135 w 287"/>
                <a:gd name="T51" fmla="*/ 213 h 286"/>
                <a:gd name="T52" fmla="*/ 201 w 287"/>
                <a:gd name="T53" fmla="*/ 193 h 286"/>
                <a:gd name="T54" fmla="*/ 206 w 287"/>
                <a:gd name="T55" fmla="*/ 191 h 286"/>
                <a:gd name="T56" fmla="*/ 208 w 287"/>
                <a:gd name="T57" fmla="*/ 196 h 286"/>
                <a:gd name="T58" fmla="*/ 216 w 287"/>
                <a:gd name="T59" fmla="*/ 212 h 286"/>
                <a:gd name="T60" fmla="*/ 218 w 287"/>
                <a:gd name="T61" fmla="*/ 217 h 286"/>
                <a:gd name="T62" fmla="*/ 214 w 287"/>
                <a:gd name="T63" fmla="*/ 219 h 286"/>
                <a:gd name="T64" fmla="*/ 133 w 287"/>
                <a:gd name="T65" fmla="*/ 240 h 286"/>
                <a:gd name="T66" fmla="*/ 74 w 287"/>
                <a:gd name="T67" fmla="*/ 221 h 286"/>
                <a:gd name="T68" fmla="*/ 46 w 287"/>
                <a:gd name="T69" fmla="*/ 160 h 286"/>
                <a:gd name="T70" fmla="*/ 71 w 287"/>
                <a:gd name="T71" fmla="*/ 88 h 286"/>
                <a:gd name="T72" fmla="*/ 148 w 287"/>
                <a:gd name="T73" fmla="*/ 52 h 286"/>
                <a:gd name="T74" fmla="*/ 204 w 287"/>
                <a:gd name="T75" fmla="*/ 70 h 286"/>
                <a:gd name="T76" fmla="*/ 234 w 287"/>
                <a:gd name="T77" fmla="*/ 129 h 286"/>
                <a:gd name="T78" fmla="*/ 222 w 287"/>
                <a:gd name="T79" fmla="*/ 17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7" h="286">
                  <a:moveTo>
                    <a:pt x="143" y="0"/>
                  </a:moveTo>
                  <a:cubicBezTo>
                    <a:pt x="64" y="0"/>
                    <a:pt x="0" y="64"/>
                    <a:pt x="0" y="143"/>
                  </a:cubicBezTo>
                  <a:cubicBezTo>
                    <a:pt x="0" y="222"/>
                    <a:pt x="64" y="286"/>
                    <a:pt x="143" y="286"/>
                  </a:cubicBezTo>
                  <a:cubicBezTo>
                    <a:pt x="223" y="286"/>
                    <a:pt x="287" y="222"/>
                    <a:pt x="287" y="143"/>
                  </a:cubicBezTo>
                  <a:cubicBezTo>
                    <a:pt x="287" y="64"/>
                    <a:pt x="223" y="0"/>
                    <a:pt x="143" y="0"/>
                  </a:cubicBezTo>
                  <a:close/>
                  <a:moveTo>
                    <a:pt x="222" y="171"/>
                  </a:moveTo>
                  <a:cubicBezTo>
                    <a:pt x="212" y="186"/>
                    <a:pt x="198" y="194"/>
                    <a:pt x="180" y="194"/>
                  </a:cubicBezTo>
                  <a:cubicBezTo>
                    <a:pt x="167" y="194"/>
                    <a:pt x="161" y="190"/>
                    <a:pt x="154" y="184"/>
                  </a:cubicBezTo>
                  <a:cubicBezTo>
                    <a:pt x="146" y="190"/>
                    <a:pt x="138" y="194"/>
                    <a:pt x="125" y="194"/>
                  </a:cubicBezTo>
                  <a:cubicBezTo>
                    <a:pt x="105" y="194"/>
                    <a:pt x="91" y="182"/>
                    <a:pt x="91" y="165"/>
                  </a:cubicBezTo>
                  <a:cubicBezTo>
                    <a:pt x="91" y="150"/>
                    <a:pt x="99" y="132"/>
                    <a:pt x="110" y="120"/>
                  </a:cubicBezTo>
                  <a:cubicBezTo>
                    <a:pt x="119" y="110"/>
                    <a:pt x="133" y="103"/>
                    <a:pt x="170" y="103"/>
                  </a:cubicBezTo>
                  <a:cubicBezTo>
                    <a:pt x="173" y="103"/>
                    <a:pt x="177" y="103"/>
                    <a:pt x="180" y="103"/>
                  </a:cubicBezTo>
                  <a:cubicBezTo>
                    <a:pt x="187" y="104"/>
                    <a:pt x="187" y="104"/>
                    <a:pt x="187" y="104"/>
                  </a:cubicBezTo>
                  <a:cubicBezTo>
                    <a:pt x="185" y="110"/>
                    <a:pt x="185" y="110"/>
                    <a:pt x="185" y="110"/>
                  </a:cubicBezTo>
                  <a:cubicBezTo>
                    <a:pt x="178" y="149"/>
                    <a:pt x="178" y="149"/>
                    <a:pt x="178" y="149"/>
                  </a:cubicBezTo>
                  <a:cubicBezTo>
                    <a:pt x="177" y="149"/>
                    <a:pt x="177" y="150"/>
                    <a:pt x="177" y="151"/>
                  </a:cubicBezTo>
                  <a:cubicBezTo>
                    <a:pt x="177" y="154"/>
                    <a:pt x="175" y="159"/>
                    <a:pt x="175" y="162"/>
                  </a:cubicBezTo>
                  <a:cubicBezTo>
                    <a:pt x="175" y="165"/>
                    <a:pt x="177" y="166"/>
                    <a:pt x="181" y="166"/>
                  </a:cubicBezTo>
                  <a:cubicBezTo>
                    <a:pt x="187" y="166"/>
                    <a:pt x="192" y="162"/>
                    <a:pt x="196" y="154"/>
                  </a:cubicBezTo>
                  <a:cubicBezTo>
                    <a:pt x="200" y="146"/>
                    <a:pt x="201" y="136"/>
                    <a:pt x="201" y="131"/>
                  </a:cubicBezTo>
                  <a:cubicBezTo>
                    <a:pt x="201" y="116"/>
                    <a:pt x="196" y="103"/>
                    <a:pt x="186" y="94"/>
                  </a:cubicBezTo>
                  <a:cubicBezTo>
                    <a:pt x="176" y="84"/>
                    <a:pt x="162" y="80"/>
                    <a:pt x="146" y="80"/>
                  </a:cubicBezTo>
                  <a:cubicBezTo>
                    <a:pt x="112" y="80"/>
                    <a:pt x="79" y="107"/>
                    <a:pt x="79" y="161"/>
                  </a:cubicBezTo>
                  <a:cubicBezTo>
                    <a:pt x="79" y="177"/>
                    <a:pt x="84" y="190"/>
                    <a:pt x="94" y="199"/>
                  </a:cubicBezTo>
                  <a:cubicBezTo>
                    <a:pt x="104" y="208"/>
                    <a:pt x="118" y="213"/>
                    <a:pt x="135" y="213"/>
                  </a:cubicBezTo>
                  <a:cubicBezTo>
                    <a:pt x="161" y="213"/>
                    <a:pt x="182" y="203"/>
                    <a:pt x="201" y="193"/>
                  </a:cubicBezTo>
                  <a:cubicBezTo>
                    <a:pt x="206" y="191"/>
                    <a:pt x="206" y="191"/>
                    <a:pt x="206" y="191"/>
                  </a:cubicBezTo>
                  <a:cubicBezTo>
                    <a:pt x="208" y="196"/>
                    <a:pt x="208" y="196"/>
                    <a:pt x="208" y="196"/>
                  </a:cubicBezTo>
                  <a:cubicBezTo>
                    <a:pt x="216" y="212"/>
                    <a:pt x="216" y="212"/>
                    <a:pt x="216" y="212"/>
                  </a:cubicBezTo>
                  <a:cubicBezTo>
                    <a:pt x="218" y="217"/>
                    <a:pt x="218" y="217"/>
                    <a:pt x="218" y="217"/>
                  </a:cubicBezTo>
                  <a:cubicBezTo>
                    <a:pt x="214" y="219"/>
                    <a:pt x="214" y="219"/>
                    <a:pt x="214" y="219"/>
                  </a:cubicBezTo>
                  <a:cubicBezTo>
                    <a:pt x="189" y="233"/>
                    <a:pt x="161" y="240"/>
                    <a:pt x="133" y="240"/>
                  </a:cubicBezTo>
                  <a:cubicBezTo>
                    <a:pt x="111" y="240"/>
                    <a:pt x="90" y="233"/>
                    <a:pt x="74" y="221"/>
                  </a:cubicBezTo>
                  <a:cubicBezTo>
                    <a:pt x="55" y="207"/>
                    <a:pt x="46" y="186"/>
                    <a:pt x="46" y="160"/>
                  </a:cubicBezTo>
                  <a:cubicBezTo>
                    <a:pt x="46" y="134"/>
                    <a:pt x="55" y="108"/>
                    <a:pt x="71" y="88"/>
                  </a:cubicBezTo>
                  <a:cubicBezTo>
                    <a:pt x="84" y="72"/>
                    <a:pt x="108" y="52"/>
                    <a:pt x="148" y="52"/>
                  </a:cubicBezTo>
                  <a:cubicBezTo>
                    <a:pt x="167" y="52"/>
                    <a:pt x="188" y="59"/>
                    <a:pt x="204" y="70"/>
                  </a:cubicBezTo>
                  <a:cubicBezTo>
                    <a:pt x="217" y="80"/>
                    <a:pt x="234" y="98"/>
                    <a:pt x="234" y="129"/>
                  </a:cubicBezTo>
                  <a:cubicBezTo>
                    <a:pt x="234" y="144"/>
                    <a:pt x="229" y="159"/>
                    <a:pt x="222" y="1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grpSp>
      <p:sp>
        <p:nvSpPr>
          <p:cNvPr id="50" name="zsbwdh     _15"/>
          <p:cNvSpPr>
            <a:spLocks noEditPoints="1"/>
          </p:cNvSpPr>
          <p:nvPr/>
        </p:nvSpPr>
        <p:spPr bwMode="auto">
          <a:xfrm>
            <a:off x="5824474" y="3061154"/>
            <a:ext cx="506412" cy="504825"/>
          </a:xfrm>
          <a:custGeom>
            <a:avLst/>
            <a:gdLst>
              <a:gd name="T0" fmla="*/ 145 w 290"/>
              <a:gd name="T1" fmla="*/ 0 h 289"/>
              <a:gd name="T2" fmla="*/ 0 w 290"/>
              <a:gd name="T3" fmla="*/ 144 h 289"/>
              <a:gd name="T4" fmla="*/ 145 w 290"/>
              <a:gd name="T5" fmla="*/ 289 h 289"/>
              <a:gd name="T6" fmla="*/ 290 w 290"/>
              <a:gd name="T7" fmla="*/ 144 h 289"/>
              <a:gd name="T8" fmla="*/ 145 w 290"/>
              <a:gd name="T9" fmla="*/ 0 h 289"/>
              <a:gd name="T10" fmla="*/ 173 w 290"/>
              <a:gd name="T11" fmla="*/ 144 h 289"/>
              <a:gd name="T12" fmla="*/ 173 w 290"/>
              <a:gd name="T13" fmla="*/ 236 h 289"/>
              <a:gd name="T14" fmla="*/ 79 w 290"/>
              <a:gd name="T15" fmla="*/ 197 h 289"/>
              <a:gd name="T16" fmla="*/ 79 w 290"/>
              <a:gd name="T17" fmla="*/ 183 h 289"/>
              <a:gd name="T18" fmla="*/ 46 w 290"/>
              <a:gd name="T19" fmla="*/ 183 h 289"/>
              <a:gd name="T20" fmla="*/ 46 w 290"/>
              <a:gd name="T21" fmla="*/ 106 h 289"/>
              <a:gd name="T22" fmla="*/ 79 w 290"/>
              <a:gd name="T23" fmla="*/ 106 h 289"/>
              <a:gd name="T24" fmla="*/ 79 w 290"/>
              <a:gd name="T25" fmla="*/ 91 h 289"/>
              <a:gd name="T26" fmla="*/ 173 w 290"/>
              <a:gd name="T27" fmla="*/ 53 h 289"/>
              <a:gd name="T28" fmla="*/ 173 w 290"/>
              <a:gd name="T29" fmla="*/ 144 h 289"/>
              <a:gd name="T30" fmla="*/ 182 w 290"/>
              <a:gd name="T31" fmla="*/ 196 h 289"/>
              <a:gd name="T32" fmla="*/ 194 w 290"/>
              <a:gd name="T33" fmla="*/ 144 h 289"/>
              <a:gd name="T34" fmla="*/ 182 w 290"/>
              <a:gd name="T35" fmla="*/ 93 h 289"/>
              <a:gd name="T36" fmla="*/ 197 w 290"/>
              <a:gd name="T37" fmla="*/ 84 h 289"/>
              <a:gd name="T38" fmla="*/ 211 w 290"/>
              <a:gd name="T39" fmla="*/ 144 h 289"/>
              <a:gd name="T40" fmla="*/ 197 w 290"/>
              <a:gd name="T41" fmla="*/ 204 h 289"/>
              <a:gd name="T42" fmla="*/ 182 w 290"/>
              <a:gd name="T43" fmla="*/ 196 h 289"/>
              <a:gd name="T44" fmla="*/ 225 w 290"/>
              <a:gd name="T45" fmla="*/ 225 h 289"/>
              <a:gd name="T46" fmla="*/ 210 w 290"/>
              <a:gd name="T47" fmla="*/ 216 h 289"/>
              <a:gd name="T48" fmla="*/ 227 w 290"/>
              <a:gd name="T49" fmla="*/ 144 h 289"/>
              <a:gd name="T50" fmla="*/ 210 w 290"/>
              <a:gd name="T51" fmla="*/ 72 h 289"/>
              <a:gd name="T52" fmla="*/ 225 w 290"/>
              <a:gd name="T53" fmla="*/ 64 h 289"/>
              <a:gd name="T54" fmla="*/ 244 w 290"/>
              <a:gd name="T55" fmla="*/ 144 h 289"/>
              <a:gd name="T56" fmla="*/ 225 w 290"/>
              <a:gd name="T57" fmla="*/ 22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0" h="289">
                <a:moveTo>
                  <a:pt x="145" y="0"/>
                </a:moveTo>
                <a:cubicBezTo>
                  <a:pt x="65" y="0"/>
                  <a:pt x="0" y="64"/>
                  <a:pt x="0" y="144"/>
                </a:cubicBezTo>
                <a:cubicBezTo>
                  <a:pt x="0" y="224"/>
                  <a:pt x="65" y="289"/>
                  <a:pt x="145" y="289"/>
                </a:cubicBezTo>
                <a:cubicBezTo>
                  <a:pt x="225" y="289"/>
                  <a:pt x="290" y="224"/>
                  <a:pt x="290" y="144"/>
                </a:cubicBezTo>
                <a:cubicBezTo>
                  <a:pt x="290" y="64"/>
                  <a:pt x="225" y="0"/>
                  <a:pt x="145" y="0"/>
                </a:cubicBezTo>
                <a:close/>
                <a:moveTo>
                  <a:pt x="173" y="144"/>
                </a:moveTo>
                <a:cubicBezTo>
                  <a:pt x="173" y="236"/>
                  <a:pt x="173" y="236"/>
                  <a:pt x="173" y="236"/>
                </a:cubicBezTo>
                <a:cubicBezTo>
                  <a:pt x="79" y="197"/>
                  <a:pt x="79" y="197"/>
                  <a:pt x="79" y="197"/>
                </a:cubicBezTo>
                <a:cubicBezTo>
                  <a:pt x="79" y="183"/>
                  <a:pt x="79" y="183"/>
                  <a:pt x="79" y="183"/>
                </a:cubicBezTo>
                <a:cubicBezTo>
                  <a:pt x="46" y="183"/>
                  <a:pt x="46" y="183"/>
                  <a:pt x="46" y="183"/>
                </a:cubicBezTo>
                <a:cubicBezTo>
                  <a:pt x="46" y="106"/>
                  <a:pt x="46" y="106"/>
                  <a:pt x="46" y="106"/>
                </a:cubicBezTo>
                <a:cubicBezTo>
                  <a:pt x="79" y="106"/>
                  <a:pt x="79" y="106"/>
                  <a:pt x="79" y="106"/>
                </a:cubicBezTo>
                <a:cubicBezTo>
                  <a:pt x="79" y="91"/>
                  <a:pt x="79" y="91"/>
                  <a:pt x="79" y="91"/>
                </a:cubicBezTo>
                <a:cubicBezTo>
                  <a:pt x="173" y="53"/>
                  <a:pt x="173" y="53"/>
                  <a:pt x="173" y="53"/>
                </a:cubicBezTo>
                <a:lnTo>
                  <a:pt x="173" y="144"/>
                </a:lnTo>
                <a:close/>
                <a:moveTo>
                  <a:pt x="182" y="196"/>
                </a:moveTo>
                <a:cubicBezTo>
                  <a:pt x="190" y="182"/>
                  <a:pt x="194" y="163"/>
                  <a:pt x="194" y="144"/>
                </a:cubicBezTo>
                <a:cubicBezTo>
                  <a:pt x="194" y="125"/>
                  <a:pt x="190" y="107"/>
                  <a:pt x="182" y="93"/>
                </a:cubicBezTo>
                <a:cubicBezTo>
                  <a:pt x="197" y="84"/>
                  <a:pt x="197" y="84"/>
                  <a:pt x="197" y="84"/>
                </a:cubicBezTo>
                <a:cubicBezTo>
                  <a:pt x="206" y="101"/>
                  <a:pt x="211" y="123"/>
                  <a:pt x="211" y="144"/>
                </a:cubicBezTo>
                <a:cubicBezTo>
                  <a:pt x="211" y="166"/>
                  <a:pt x="206" y="187"/>
                  <a:pt x="197" y="204"/>
                </a:cubicBezTo>
                <a:lnTo>
                  <a:pt x="182" y="196"/>
                </a:lnTo>
                <a:close/>
                <a:moveTo>
                  <a:pt x="225" y="225"/>
                </a:moveTo>
                <a:cubicBezTo>
                  <a:pt x="210" y="216"/>
                  <a:pt x="210" y="216"/>
                  <a:pt x="210" y="216"/>
                </a:cubicBezTo>
                <a:cubicBezTo>
                  <a:pt x="221" y="196"/>
                  <a:pt x="227" y="171"/>
                  <a:pt x="227" y="144"/>
                </a:cubicBezTo>
                <a:cubicBezTo>
                  <a:pt x="227" y="118"/>
                  <a:pt x="221" y="93"/>
                  <a:pt x="210" y="72"/>
                </a:cubicBezTo>
                <a:cubicBezTo>
                  <a:pt x="225" y="64"/>
                  <a:pt x="225" y="64"/>
                  <a:pt x="225" y="64"/>
                </a:cubicBezTo>
                <a:cubicBezTo>
                  <a:pt x="237" y="87"/>
                  <a:pt x="244" y="115"/>
                  <a:pt x="244" y="144"/>
                </a:cubicBezTo>
                <a:cubicBezTo>
                  <a:pt x="244" y="174"/>
                  <a:pt x="237" y="202"/>
                  <a:pt x="225" y="225"/>
                </a:cubicBezTo>
                <a:close/>
              </a:path>
            </a:pathLst>
          </a:custGeom>
          <a:solidFill>
            <a:schemeClr val="accent2"/>
          </a:solidFill>
          <a:ln>
            <a:noFill/>
          </a:ln>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54" name="zsbwdh    _17"/>
          <p:cNvSpPr>
            <a:spLocks noEditPoints="1"/>
          </p:cNvSpPr>
          <p:nvPr/>
        </p:nvSpPr>
        <p:spPr bwMode="auto">
          <a:xfrm>
            <a:off x="6856349" y="2783341"/>
            <a:ext cx="611187" cy="611188"/>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277 w 350"/>
              <a:gd name="T11" fmla="*/ 257 h 350"/>
              <a:gd name="T12" fmla="*/ 268 w 350"/>
              <a:gd name="T13" fmla="*/ 261 h 350"/>
              <a:gd name="T14" fmla="*/ 255 w 350"/>
              <a:gd name="T15" fmla="*/ 264 h 350"/>
              <a:gd name="T16" fmla="*/ 248 w 350"/>
              <a:gd name="T17" fmla="*/ 270 h 350"/>
              <a:gd name="T18" fmla="*/ 230 w 350"/>
              <a:gd name="T19" fmla="*/ 270 h 350"/>
              <a:gd name="T20" fmla="*/ 223 w 350"/>
              <a:gd name="T21" fmla="*/ 264 h 350"/>
              <a:gd name="T22" fmla="*/ 223 w 350"/>
              <a:gd name="T23" fmla="*/ 175 h 350"/>
              <a:gd name="T24" fmla="*/ 230 w 350"/>
              <a:gd name="T25" fmla="*/ 169 h 350"/>
              <a:gd name="T26" fmla="*/ 248 w 350"/>
              <a:gd name="T27" fmla="*/ 169 h 350"/>
              <a:gd name="T28" fmla="*/ 255 w 350"/>
              <a:gd name="T29" fmla="*/ 175 h 350"/>
              <a:gd name="T30" fmla="*/ 262 w 350"/>
              <a:gd name="T31" fmla="*/ 176 h 350"/>
              <a:gd name="T32" fmla="*/ 175 w 350"/>
              <a:gd name="T33" fmla="*/ 96 h 350"/>
              <a:gd name="T34" fmla="*/ 88 w 350"/>
              <a:gd name="T35" fmla="*/ 176 h 350"/>
              <a:gd name="T36" fmla="*/ 95 w 350"/>
              <a:gd name="T37" fmla="*/ 175 h 350"/>
              <a:gd name="T38" fmla="*/ 101 w 350"/>
              <a:gd name="T39" fmla="*/ 169 h 350"/>
              <a:gd name="T40" fmla="*/ 120 w 350"/>
              <a:gd name="T41" fmla="*/ 169 h 350"/>
              <a:gd name="T42" fmla="*/ 126 w 350"/>
              <a:gd name="T43" fmla="*/ 175 h 350"/>
              <a:gd name="T44" fmla="*/ 126 w 350"/>
              <a:gd name="T45" fmla="*/ 264 h 350"/>
              <a:gd name="T46" fmla="*/ 120 w 350"/>
              <a:gd name="T47" fmla="*/ 270 h 350"/>
              <a:gd name="T48" fmla="*/ 101 w 350"/>
              <a:gd name="T49" fmla="*/ 270 h 350"/>
              <a:gd name="T50" fmla="*/ 95 w 350"/>
              <a:gd name="T51" fmla="*/ 264 h 350"/>
              <a:gd name="T52" fmla="*/ 52 w 350"/>
              <a:gd name="T53" fmla="*/ 219 h 350"/>
              <a:gd name="T54" fmla="*/ 71 w 350"/>
              <a:gd name="T55" fmla="*/ 183 h 350"/>
              <a:gd name="T56" fmla="*/ 175 w 350"/>
              <a:gd name="T57" fmla="*/ 80 h 350"/>
              <a:gd name="T58" fmla="*/ 279 w 350"/>
              <a:gd name="T59" fmla="*/ 183 h 350"/>
              <a:gd name="T60" fmla="*/ 298 w 350"/>
              <a:gd name="T61" fmla="*/ 219 h 350"/>
              <a:gd name="T62" fmla="*/ 277 w 350"/>
              <a:gd name="T63" fmla="*/ 25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0" h="350">
                <a:moveTo>
                  <a:pt x="175" y="0"/>
                </a:moveTo>
                <a:cubicBezTo>
                  <a:pt x="78" y="0"/>
                  <a:pt x="0" y="78"/>
                  <a:pt x="0" y="175"/>
                </a:cubicBezTo>
                <a:cubicBezTo>
                  <a:pt x="0" y="272"/>
                  <a:pt x="78" y="350"/>
                  <a:pt x="175" y="350"/>
                </a:cubicBezTo>
                <a:cubicBezTo>
                  <a:pt x="271" y="350"/>
                  <a:pt x="350" y="272"/>
                  <a:pt x="350" y="175"/>
                </a:cubicBezTo>
                <a:cubicBezTo>
                  <a:pt x="350" y="78"/>
                  <a:pt x="271" y="0"/>
                  <a:pt x="175" y="0"/>
                </a:cubicBezTo>
                <a:close/>
                <a:moveTo>
                  <a:pt x="277" y="257"/>
                </a:moveTo>
                <a:cubicBezTo>
                  <a:pt x="268" y="261"/>
                  <a:pt x="268" y="261"/>
                  <a:pt x="268" y="261"/>
                </a:cubicBezTo>
                <a:cubicBezTo>
                  <a:pt x="264" y="263"/>
                  <a:pt x="260" y="264"/>
                  <a:pt x="255" y="264"/>
                </a:cubicBezTo>
                <a:cubicBezTo>
                  <a:pt x="255" y="267"/>
                  <a:pt x="252" y="270"/>
                  <a:pt x="248" y="270"/>
                </a:cubicBezTo>
                <a:cubicBezTo>
                  <a:pt x="230" y="270"/>
                  <a:pt x="230" y="270"/>
                  <a:pt x="230" y="270"/>
                </a:cubicBezTo>
                <a:cubicBezTo>
                  <a:pt x="226" y="270"/>
                  <a:pt x="223" y="267"/>
                  <a:pt x="223" y="264"/>
                </a:cubicBezTo>
                <a:cubicBezTo>
                  <a:pt x="223" y="175"/>
                  <a:pt x="223" y="175"/>
                  <a:pt x="223" y="175"/>
                </a:cubicBezTo>
                <a:cubicBezTo>
                  <a:pt x="223" y="171"/>
                  <a:pt x="226" y="169"/>
                  <a:pt x="230" y="169"/>
                </a:cubicBezTo>
                <a:cubicBezTo>
                  <a:pt x="248" y="169"/>
                  <a:pt x="248" y="169"/>
                  <a:pt x="248" y="169"/>
                </a:cubicBezTo>
                <a:cubicBezTo>
                  <a:pt x="252" y="169"/>
                  <a:pt x="255" y="171"/>
                  <a:pt x="255" y="175"/>
                </a:cubicBezTo>
                <a:cubicBezTo>
                  <a:pt x="257" y="175"/>
                  <a:pt x="259" y="175"/>
                  <a:pt x="262" y="176"/>
                </a:cubicBezTo>
                <a:cubicBezTo>
                  <a:pt x="258" y="131"/>
                  <a:pt x="220" y="96"/>
                  <a:pt x="175" y="96"/>
                </a:cubicBezTo>
                <a:cubicBezTo>
                  <a:pt x="129" y="96"/>
                  <a:pt x="92" y="131"/>
                  <a:pt x="88" y="176"/>
                </a:cubicBezTo>
                <a:cubicBezTo>
                  <a:pt x="90" y="175"/>
                  <a:pt x="92" y="175"/>
                  <a:pt x="95" y="175"/>
                </a:cubicBezTo>
                <a:cubicBezTo>
                  <a:pt x="95" y="171"/>
                  <a:pt x="98" y="169"/>
                  <a:pt x="101" y="169"/>
                </a:cubicBezTo>
                <a:cubicBezTo>
                  <a:pt x="120" y="169"/>
                  <a:pt x="120" y="169"/>
                  <a:pt x="120" y="169"/>
                </a:cubicBezTo>
                <a:cubicBezTo>
                  <a:pt x="123" y="169"/>
                  <a:pt x="126" y="171"/>
                  <a:pt x="126" y="175"/>
                </a:cubicBezTo>
                <a:cubicBezTo>
                  <a:pt x="126" y="264"/>
                  <a:pt x="126" y="264"/>
                  <a:pt x="126" y="264"/>
                </a:cubicBezTo>
                <a:cubicBezTo>
                  <a:pt x="126" y="267"/>
                  <a:pt x="123" y="270"/>
                  <a:pt x="120" y="270"/>
                </a:cubicBezTo>
                <a:cubicBezTo>
                  <a:pt x="101" y="270"/>
                  <a:pt x="101" y="270"/>
                  <a:pt x="101" y="270"/>
                </a:cubicBezTo>
                <a:cubicBezTo>
                  <a:pt x="98" y="270"/>
                  <a:pt x="95" y="267"/>
                  <a:pt x="95" y="264"/>
                </a:cubicBezTo>
                <a:cubicBezTo>
                  <a:pt x="71" y="263"/>
                  <a:pt x="52" y="243"/>
                  <a:pt x="52" y="219"/>
                </a:cubicBezTo>
                <a:cubicBezTo>
                  <a:pt x="52" y="204"/>
                  <a:pt x="59" y="191"/>
                  <a:pt x="71" y="183"/>
                </a:cubicBezTo>
                <a:cubicBezTo>
                  <a:pt x="71" y="126"/>
                  <a:pt x="118" y="80"/>
                  <a:pt x="175" y="80"/>
                </a:cubicBezTo>
                <a:cubicBezTo>
                  <a:pt x="232" y="80"/>
                  <a:pt x="278" y="126"/>
                  <a:pt x="279" y="183"/>
                </a:cubicBezTo>
                <a:cubicBezTo>
                  <a:pt x="290" y="191"/>
                  <a:pt x="298" y="204"/>
                  <a:pt x="298" y="219"/>
                </a:cubicBezTo>
                <a:cubicBezTo>
                  <a:pt x="298" y="235"/>
                  <a:pt x="290" y="249"/>
                  <a:pt x="277" y="257"/>
                </a:cubicBezTo>
                <a:close/>
              </a:path>
            </a:pathLst>
          </a:custGeom>
          <a:solidFill>
            <a:schemeClr val="accent1"/>
          </a:solidFill>
          <a:ln>
            <a:noFill/>
          </a:ln>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55" name="zsbwdh      _18"/>
          <p:cNvSpPr>
            <a:spLocks noEditPoints="1"/>
          </p:cNvSpPr>
          <p:nvPr/>
        </p:nvSpPr>
        <p:spPr bwMode="auto">
          <a:xfrm>
            <a:off x="5108511" y="3391354"/>
            <a:ext cx="504825" cy="504825"/>
          </a:xfrm>
          <a:custGeom>
            <a:avLst/>
            <a:gdLst>
              <a:gd name="T0" fmla="*/ 145 w 289"/>
              <a:gd name="T1" fmla="*/ 0 h 289"/>
              <a:gd name="T2" fmla="*/ 0 w 289"/>
              <a:gd name="T3" fmla="*/ 145 h 289"/>
              <a:gd name="T4" fmla="*/ 145 w 289"/>
              <a:gd name="T5" fmla="*/ 289 h 289"/>
              <a:gd name="T6" fmla="*/ 289 w 289"/>
              <a:gd name="T7" fmla="*/ 145 h 289"/>
              <a:gd name="T8" fmla="*/ 145 w 289"/>
              <a:gd name="T9" fmla="*/ 0 h 289"/>
              <a:gd name="T10" fmla="*/ 145 w 289"/>
              <a:gd name="T11" fmla="*/ 227 h 289"/>
              <a:gd name="T12" fmla="*/ 121 w 289"/>
              <a:gd name="T13" fmla="*/ 204 h 289"/>
              <a:gd name="T14" fmla="*/ 145 w 289"/>
              <a:gd name="T15" fmla="*/ 181 h 289"/>
              <a:gd name="T16" fmla="*/ 168 w 289"/>
              <a:gd name="T17" fmla="*/ 204 h 289"/>
              <a:gd name="T18" fmla="*/ 145 w 289"/>
              <a:gd name="T19" fmla="*/ 227 h 289"/>
              <a:gd name="T20" fmla="*/ 206 w 289"/>
              <a:gd name="T21" fmla="*/ 174 h 289"/>
              <a:gd name="T22" fmla="*/ 185 w 289"/>
              <a:gd name="T23" fmla="*/ 174 h 289"/>
              <a:gd name="T24" fmla="*/ 180 w 289"/>
              <a:gd name="T25" fmla="*/ 168 h 289"/>
              <a:gd name="T26" fmla="*/ 113 w 289"/>
              <a:gd name="T27" fmla="*/ 168 h 289"/>
              <a:gd name="T28" fmla="*/ 105 w 289"/>
              <a:gd name="T29" fmla="*/ 176 h 289"/>
              <a:gd name="T30" fmla="*/ 85 w 289"/>
              <a:gd name="T31" fmla="*/ 176 h 289"/>
              <a:gd name="T32" fmla="*/ 85 w 289"/>
              <a:gd name="T33" fmla="*/ 156 h 289"/>
              <a:gd name="T34" fmla="*/ 89 w 289"/>
              <a:gd name="T35" fmla="*/ 151 h 289"/>
              <a:gd name="T36" fmla="*/ 93 w 289"/>
              <a:gd name="T37" fmla="*/ 148 h 289"/>
              <a:gd name="T38" fmla="*/ 198 w 289"/>
              <a:gd name="T39" fmla="*/ 145 h 289"/>
              <a:gd name="T40" fmla="*/ 198 w 289"/>
              <a:gd name="T41" fmla="*/ 146 h 289"/>
              <a:gd name="T42" fmla="*/ 199 w 289"/>
              <a:gd name="T43" fmla="*/ 147 h 289"/>
              <a:gd name="T44" fmla="*/ 200 w 289"/>
              <a:gd name="T45" fmla="*/ 148 h 289"/>
              <a:gd name="T46" fmla="*/ 206 w 289"/>
              <a:gd name="T47" fmla="*/ 154 h 289"/>
              <a:gd name="T48" fmla="*/ 210 w 289"/>
              <a:gd name="T49" fmla="*/ 164 h 289"/>
              <a:gd name="T50" fmla="*/ 206 w 289"/>
              <a:gd name="T51" fmla="*/ 174 h 289"/>
              <a:gd name="T52" fmla="*/ 240 w 289"/>
              <a:gd name="T53" fmla="*/ 138 h 289"/>
              <a:gd name="T54" fmla="*/ 221 w 289"/>
              <a:gd name="T55" fmla="*/ 138 h 289"/>
              <a:gd name="T56" fmla="*/ 214 w 289"/>
              <a:gd name="T57" fmla="*/ 131 h 289"/>
              <a:gd name="T58" fmla="*/ 76 w 289"/>
              <a:gd name="T59" fmla="*/ 132 h 289"/>
              <a:gd name="T60" fmla="*/ 76 w 289"/>
              <a:gd name="T61" fmla="*/ 132 h 289"/>
              <a:gd name="T62" fmla="*/ 67 w 289"/>
              <a:gd name="T63" fmla="*/ 141 h 289"/>
              <a:gd name="T64" fmla="*/ 49 w 289"/>
              <a:gd name="T65" fmla="*/ 141 h 289"/>
              <a:gd name="T66" fmla="*/ 48 w 289"/>
              <a:gd name="T67" fmla="*/ 122 h 289"/>
              <a:gd name="T68" fmla="*/ 57 w 289"/>
              <a:gd name="T69" fmla="*/ 113 h 289"/>
              <a:gd name="T70" fmla="*/ 58 w 289"/>
              <a:gd name="T71" fmla="*/ 112 h 289"/>
              <a:gd name="T72" fmla="*/ 229 w 289"/>
              <a:gd name="T73" fmla="*/ 109 h 289"/>
              <a:gd name="T74" fmla="*/ 231 w 289"/>
              <a:gd name="T75" fmla="*/ 110 h 289"/>
              <a:gd name="T76" fmla="*/ 235 w 289"/>
              <a:gd name="T77" fmla="*/ 114 h 289"/>
              <a:gd name="T78" fmla="*/ 235 w 289"/>
              <a:gd name="T79" fmla="*/ 114 h 289"/>
              <a:gd name="T80" fmla="*/ 240 w 289"/>
              <a:gd name="T81" fmla="*/ 119 h 289"/>
              <a:gd name="T82" fmla="*/ 240 w 289"/>
              <a:gd name="T83" fmla="*/ 13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9" h="289">
                <a:moveTo>
                  <a:pt x="145" y="0"/>
                </a:moveTo>
                <a:cubicBezTo>
                  <a:pt x="65" y="0"/>
                  <a:pt x="0" y="65"/>
                  <a:pt x="0" y="145"/>
                </a:cubicBezTo>
                <a:cubicBezTo>
                  <a:pt x="0" y="224"/>
                  <a:pt x="65" y="289"/>
                  <a:pt x="145" y="289"/>
                </a:cubicBezTo>
                <a:cubicBezTo>
                  <a:pt x="225" y="289"/>
                  <a:pt x="289" y="224"/>
                  <a:pt x="289" y="145"/>
                </a:cubicBezTo>
                <a:cubicBezTo>
                  <a:pt x="289" y="65"/>
                  <a:pt x="225" y="0"/>
                  <a:pt x="145" y="0"/>
                </a:cubicBezTo>
                <a:close/>
                <a:moveTo>
                  <a:pt x="145" y="227"/>
                </a:moveTo>
                <a:cubicBezTo>
                  <a:pt x="132" y="227"/>
                  <a:pt x="121" y="217"/>
                  <a:pt x="121" y="204"/>
                </a:cubicBezTo>
                <a:cubicBezTo>
                  <a:pt x="121" y="191"/>
                  <a:pt x="132" y="181"/>
                  <a:pt x="145" y="181"/>
                </a:cubicBezTo>
                <a:cubicBezTo>
                  <a:pt x="158" y="181"/>
                  <a:pt x="168" y="191"/>
                  <a:pt x="168" y="204"/>
                </a:cubicBezTo>
                <a:cubicBezTo>
                  <a:pt x="168" y="217"/>
                  <a:pt x="158" y="227"/>
                  <a:pt x="145" y="227"/>
                </a:cubicBezTo>
                <a:close/>
                <a:moveTo>
                  <a:pt x="206" y="174"/>
                </a:moveTo>
                <a:cubicBezTo>
                  <a:pt x="200" y="180"/>
                  <a:pt x="191" y="180"/>
                  <a:pt x="185" y="174"/>
                </a:cubicBezTo>
                <a:cubicBezTo>
                  <a:pt x="180" y="168"/>
                  <a:pt x="180" y="168"/>
                  <a:pt x="180" y="168"/>
                </a:cubicBezTo>
                <a:cubicBezTo>
                  <a:pt x="161" y="150"/>
                  <a:pt x="132" y="150"/>
                  <a:pt x="113" y="168"/>
                </a:cubicBezTo>
                <a:cubicBezTo>
                  <a:pt x="105" y="176"/>
                  <a:pt x="105" y="176"/>
                  <a:pt x="105" y="176"/>
                </a:cubicBezTo>
                <a:cubicBezTo>
                  <a:pt x="100" y="182"/>
                  <a:pt x="90" y="182"/>
                  <a:pt x="85" y="176"/>
                </a:cubicBezTo>
                <a:cubicBezTo>
                  <a:pt x="79" y="171"/>
                  <a:pt x="79" y="161"/>
                  <a:pt x="85" y="156"/>
                </a:cubicBezTo>
                <a:cubicBezTo>
                  <a:pt x="89" y="151"/>
                  <a:pt x="89" y="151"/>
                  <a:pt x="89" y="151"/>
                </a:cubicBezTo>
                <a:cubicBezTo>
                  <a:pt x="93" y="148"/>
                  <a:pt x="93" y="148"/>
                  <a:pt x="93" y="148"/>
                </a:cubicBezTo>
                <a:cubicBezTo>
                  <a:pt x="121" y="119"/>
                  <a:pt x="167" y="118"/>
                  <a:pt x="198" y="145"/>
                </a:cubicBezTo>
                <a:cubicBezTo>
                  <a:pt x="198" y="145"/>
                  <a:pt x="198" y="146"/>
                  <a:pt x="198" y="146"/>
                </a:cubicBezTo>
                <a:cubicBezTo>
                  <a:pt x="199" y="147"/>
                  <a:pt x="199" y="147"/>
                  <a:pt x="199" y="147"/>
                </a:cubicBezTo>
                <a:cubicBezTo>
                  <a:pt x="200" y="147"/>
                  <a:pt x="200" y="147"/>
                  <a:pt x="200" y="148"/>
                </a:cubicBezTo>
                <a:cubicBezTo>
                  <a:pt x="206" y="154"/>
                  <a:pt x="206" y="154"/>
                  <a:pt x="206" y="154"/>
                </a:cubicBezTo>
                <a:cubicBezTo>
                  <a:pt x="209" y="156"/>
                  <a:pt x="210" y="160"/>
                  <a:pt x="210" y="164"/>
                </a:cubicBezTo>
                <a:cubicBezTo>
                  <a:pt x="210" y="168"/>
                  <a:pt x="209" y="171"/>
                  <a:pt x="206" y="174"/>
                </a:cubicBezTo>
                <a:close/>
                <a:moveTo>
                  <a:pt x="240" y="138"/>
                </a:moveTo>
                <a:cubicBezTo>
                  <a:pt x="235" y="143"/>
                  <a:pt x="226" y="143"/>
                  <a:pt x="221" y="138"/>
                </a:cubicBezTo>
                <a:cubicBezTo>
                  <a:pt x="214" y="131"/>
                  <a:pt x="214" y="131"/>
                  <a:pt x="214" y="131"/>
                </a:cubicBezTo>
                <a:cubicBezTo>
                  <a:pt x="176" y="94"/>
                  <a:pt x="115" y="95"/>
                  <a:pt x="76" y="132"/>
                </a:cubicBezTo>
                <a:cubicBezTo>
                  <a:pt x="76" y="132"/>
                  <a:pt x="76" y="132"/>
                  <a:pt x="76" y="132"/>
                </a:cubicBezTo>
                <a:cubicBezTo>
                  <a:pt x="67" y="141"/>
                  <a:pt x="67" y="141"/>
                  <a:pt x="67" y="141"/>
                </a:cubicBezTo>
                <a:cubicBezTo>
                  <a:pt x="62" y="146"/>
                  <a:pt x="54" y="146"/>
                  <a:pt x="49" y="141"/>
                </a:cubicBezTo>
                <a:cubicBezTo>
                  <a:pt x="43" y="135"/>
                  <a:pt x="43" y="127"/>
                  <a:pt x="48" y="122"/>
                </a:cubicBezTo>
                <a:cubicBezTo>
                  <a:pt x="57" y="113"/>
                  <a:pt x="57" y="113"/>
                  <a:pt x="57" y="113"/>
                </a:cubicBezTo>
                <a:cubicBezTo>
                  <a:pt x="57" y="113"/>
                  <a:pt x="58" y="113"/>
                  <a:pt x="58" y="112"/>
                </a:cubicBezTo>
                <a:cubicBezTo>
                  <a:pt x="105" y="67"/>
                  <a:pt x="180" y="65"/>
                  <a:pt x="229" y="109"/>
                </a:cubicBezTo>
                <a:cubicBezTo>
                  <a:pt x="230" y="109"/>
                  <a:pt x="231" y="110"/>
                  <a:pt x="231" y="110"/>
                </a:cubicBezTo>
                <a:cubicBezTo>
                  <a:pt x="235" y="114"/>
                  <a:pt x="235" y="114"/>
                  <a:pt x="235" y="114"/>
                </a:cubicBezTo>
                <a:cubicBezTo>
                  <a:pt x="235" y="114"/>
                  <a:pt x="235" y="114"/>
                  <a:pt x="235" y="114"/>
                </a:cubicBezTo>
                <a:cubicBezTo>
                  <a:pt x="240" y="119"/>
                  <a:pt x="240" y="119"/>
                  <a:pt x="240" y="119"/>
                </a:cubicBezTo>
                <a:cubicBezTo>
                  <a:pt x="245" y="124"/>
                  <a:pt x="245" y="133"/>
                  <a:pt x="240" y="138"/>
                </a:cubicBezTo>
                <a:close/>
              </a:path>
            </a:pathLst>
          </a:custGeom>
          <a:solidFill>
            <a:schemeClr val="accent1"/>
          </a:solidFill>
          <a:ln>
            <a:noFill/>
          </a:ln>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grpSp>
        <p:nvGrpSpPr>
          <p:cNvPr id="56" name="zsbwdh      _19"/>
          <p:cNvGrpSpPr/>
          <p:nvPr/>
        </p:nvGrpSpPr>
        <p:grpSpPr>
          <a:xfrm>
            <a:off x="6739176" y="4008193"/>
            <a:ext cx="539661" cy="539661"/>
            <a:chOff x="7424738" y="3175000"/>
            <a:chExt cx="889000" cy="889000"/>
          </a:xfrm>
          <a:solidFill>
            <a:schemeClr val="accent2"/>
          </a:solidFill>
        </p:grpSpPr>
        <p:sp>
          <p:nvSpPr>
            <p:cNvPr id="57" name="Rectangle 55"/>
            <p:cNvSpPr>
              <a:spLocks noChangeArrowheads="1"/>
            </p:cNvSpPr>
            <p:nvPr/>
          </p:nvSpPr>
          <p:spPr bwMode="auto">
            <a:xfrm>
              <a:off x="7612063" y="3603625"/>
              <a:ext cx="746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58" name="Freeform 56"/>
            <p:cNvSpPr/>
            <p:nvPr/>
          </p:nvSpPr>
          <p:spPr bwMode="auto">
            <a:xfrm>
              <a:off x="7675563" y="3738563"/>
              <a:ext cx="76200" cy="76200"/>
            </a:xfrm>
            <a:custGeom>
              <a:avLst/>
              <a:gdLst>
                <a:gd name="T0" fmla="*/ 0 w 48"/>
                <a:gd name="T1" fmla="*/ 33 h 48"/>
                <a:gd name="T2" fmla="*/ 14 w 48"/>
                <a:gd name="T3" fmla="*/ 48 h 48"/>
                <a:gd name="T4" fmla="*/ 48 w 48"/>
                <a:gd name="T5" fmla="*/ 15 h 48"/>
                <a:gd name="T6" fmla="*/ 34 w 48"/>
                <a:gd name="T7" fmla="*/ 0 h 48"/>
                <a:gd name="T8" fmla="*/ 0 w 48"/>
                <a:gd name="T9" fmla="*/ 33 h 48"/>
              </a:gdLst>
              <a:ahLst/>
              <a:cxnLst>
                <a:cxn ang="0">
                  <a:pos x="T0" y="T1"/>
                </a:cxn>
                <a:cxn ang="0">
                  <a:pos x="T2" y="T3"/>
                </a:cxn>
                <a:cxn ang="0">
                  <a:pos x="T4" y="T5"/>
                </a:cxn>
                <a:cxn ang="0">
                  <a:pos x="T6" y="T7"/>
                </a:cxn>
                <a:cxn ang="0">
                  <a:pos x="T8" y="T9"/>
                </a:cxn>
              </a:cxnLst>
              <a:rect l="0" t="0" r="r" b="b"/>
              <a:pathLst>
                <a:path w="48" h="48">
                  <a:moveTo>
                    <a:pt x="0" y="33"/>
                  </a:moveTo>
                  <a:lnTo>
                    <a:pt x="14" y="48"/>
                  </a:lnTo>
                  <a:lnTo>
                    <a:pt x="48" y="15"/>
                  </a:lnTo>
                  <a:lnTo>
                    <a:pt x="34" y="0"/>
                  </a:lnTo>
                  <a:lnTo>
                    <a:pt x="0"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59" name="Freeform 57"/>
            <p:cNvSpPr/>
            <p:nvPr/>
          </p:nvSpPr>
          <p:spPr bwMode="auto">
            <a:xfrm>
              <a:off x="7675563" y="3425825"/>
              <a:ext cx="76200" cy="77788"/>
            </a:xfrm>
            <a:custGeom>
              <a:avLst/>
              <a:gdLst>
                <a:gd name="T0" fmla="*/ 0 w 48"/>
                <a:gd name="T1" fmla="*/ 14 h 49"/>
                <a:gd name="T2" fmla="*/ 34 w 48"/>
                <a:gd name="T3" fmla="*/ 49 h 49"/>
                <a:gd name="T4" fmla="*/ 48 w 48"/>
                <a:gd name="T5" fmla="*/ 34 h 49"/>
                <a:gd name="T6" fmla="*/ 14 w 48"/>
                <a:gd name="T7" fmla="*/ 0 h 49"/>
                <a:gd name="T8" fmla="*/ 0 w 48"/>
                <a:gd name="T9" fmla="*/ 14 h 49"/>
              </a:gdLst>
              <a:ahLst/>
              <a:cxnLst>
                <a:cxn ang="0">
                  <a:pos x="T0" y="T1"/>
                </a:cxn>
                <a:cxn ang="0">
                  <a:pos x="T2" y="T3"/>
                </a:cxn>
                <a:cxn ang="0">
                  <a:pos x="T4" y="T5"/>
                </a:cxn>
                <a:cxn ang="0">
                  <a:pos x="T6" y="T7"/>
                </a:cxn>
                <a:cxn ang="0">
                  <a:pos x="T8" y="T9"/>
                </a:cxn>
              </a:cxnLst>
              <a:rect l="0" t="0" r="r" b="b"/>
              <a:pathLst>
                <a:path w="48" h="49">
                  <a:moveTo>
                    <a:pt x="0" y="14"/>
                  </a:moveTo>
                  <a:lnTo>
                    <a:pt x="34" y="49"/>
                  </a:lnTo>
                  <a:lnTo>
                    <a:pt x="48" y="34"/>
                  </a:lnTo>
                  <a:lnTo>
                    <a:pt x="14" y="0"/>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60" name="Rectangle 58"/>
            <p:cNvSpPr>
              <a:spLocks noChangeArrowheads="1"/>
            </p:cNvSpPr>
            <p:nvPr/>
          </p:nvSpPr>
          <p:spPr bwMode="auto">
            <a:xfrm>
              <a:off x="7853363" y="3362325"/>
              <a:ext cx="31750"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61" name="Freeform 59"/>
            <p:cNvSpPr/>
            <p:nvPr/>
          </p:nvSpPr>
          <p:spPr bwMode="auto">
            <a:xfrm>
              <a:off x="7988301" y="3425825"/>
              <a:ext cx="74613" cy="77788"/>
            </a:xfrm>
            <a:custGeom>
              <a:avLst/>
              <a:gdLst>
                <a:gd name="T0" fmla="*/ 47 w 47"/>
                <a:gd name="T1" fmla="*/ 14 h 49"/>
                <a:gd name="T2" fmla="*/ 33 w 47"/>
                <a:gd name="T3" fmla="*/ 0 h 49"/>
                <a:gd name="T4" fmla="*/ 0 w 47"/>
                <a:gd name="T5" fmla="*/ 34 h 49"/>
                <a:gd name="T6" fmla="*/ 15 w 47"/>
                <a:gd name="T7" fmla="*/ 49 h 49"/>
                <a:gd name="T8" fmla="*/ 47 w 47"/>
                <a:gd name="T9" fmla="*/ 14 h 49"/>
              </a:gdLst>
              <a:ahLst/>
              <a:cxnLst>
                <a:cxn ang="0">
                  <a:pos x="T0" y="T1"/>
                </a:cxn>
                <a:cxn ang="0">
                  <a:pos x="T2" y="T3"/>
                </a:cxn>
                <a:cxn ang="0">
                  <a:pos x="T4" y="T5"/>
                </a:cxn>
                <a:cxn ang="0">
                  <a:pos x="T6" y="T7"/>
                </a:cxn>
                <a:cxn ang="0">
                  <a:pos x="T8" y="T9"/>
                </a:cxn>
              </a:cxnLst>
              <a:rect l="0" t="0" r="r" b="b"/>
              <a:pathLst>
                <a:path w="47" h="49">
                  <a:moveTo>
                    <a:pt x="47" y="14"/>
                  </a:moveTo>
                  <a:lnTo>
                    <a:pt x="33" y="0"/>
                  </a:lnTo>
                  <a:lnTo>
                    <a:pt x="0" y="34"/>
                  </a:lnTo>
                  <a:lnTo>
                    <a:pt x="15" y="49"/>
                  </a:lnTo>
                  <a:lnTo>
                    <a:pt x="47"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62" name="Rectangle 60"/>
            <p:cNvSpPr>
              <a:spLocks noChangeArrowheads="1"/>
            </p:cNvSpPr>
            <p:nvPr/>
          </p:nvSpPr>
          <p:spPr bwMode="auto">
            <a:xfrm>
              <a:off x="8051801" y="3603625"/>
              <a:ext cx="746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63" name="Freeform 61"/>
            <p:cNvSpPr/>
            <p:nvPr/>
          </p:nvSpPr>
          <p:spPr bwMode="auto">
            <a:xfrm>
              <a:off x="7988301" y="3738563"/>
              <a:ext cx="74613" cy="76200"/>
            </a:xfrm>
            <a:custGeom>
              <a:avLst/>
              <a:gdLst>
                <a:gd name="T0" fmla="*/ 0 w 47"/>
                <a:gd name="T1" fmla="*/ 15 h 48"/>
                <a:gd name="T2" fmla="*/ 33 w 47"/>
                <a:gd name="T3" fmla="*/ 48 h 48"/>
                <a:gd name="T4" fmla="*/ 47 w 47"/>
                <a:gd name="T5" fmla="*/ 33 h 48"/>
                <a:gd name="T6" fmla="*/ 15 w 47"/>
                <a:gd name="T7" fmla="*/ 0 h 48"/>
                <a:gd name="T8" fmla="*/ 0 w 47"/>
                <a:gd name="T9" fmla="*/ 15 h 48"/>
              </a:gdLst>
              <a:ahLst/>
              <a:cxnLst>
                <a:cxn ang="0">
                  <a:pos x="T0" y="T1"/>
                </a:cxn>
                <a:cxn ang="0">
                  <a:pos x="T2" y="T3"/>
                </a:cxn>
                <a:cxn ang="0">
                  <a:pos x="T4" y="T5"/>
                </a:cxn>
                <a:cxn ang="0">
                  <a:pos x="T6" y="T7"/>
                </a:cxn>
                <a:cxn ang="0">
                  <a:pos x="T8" y="T9"/>
                </a:cxn>
              </a:cxnLst>
              <a:rect l="0" t="0" r="r" b="b"/>
              <a:pathLst>
                <a:path w="47" h="48">
                  <a:moveTo>
                    <a:pt x="0" y="15"/>
                  </a:moveTo>
                  <a:lnTo>
                    <a:pt x="33" y="48"/>
                  </a:lnTo>
                  <a:lnTo>
                    <a:pt x="47" y="33"/>
                  </a:lnTo>
                  <a:lnTo>
                    <a:pt x="15" y="0"/>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64" name="Freeform 62"/>
            <p:cNvSpPr>
              <a:spLocks noEditPoints="1"/>
            </p:cNvSpPr>
            <p:nvPr/>
          </p:nvSpPr>
          <p:spPr bwMode="auto">
            <a:xfrm>
              <a:off x="7424738" y="3175000"/>
              <a:ext cx="889000" cy="889000"/>
            </a:xfrm>
            <a:custGeom>
              <a:avLst/>
              <a:gdLst>
                <a:gd name="T0" fmla="*/ 155 w 309"/>
                <a:gd name="T1" fmla="*/ 0 h 309"/>
                <a:gd name="T2" fmla="*/ 0 w 309"/>
                <a:gd name="T3" fmla="*/ 155 h 309"/>
                <a:gd name="T4" fmla="*/ 155 w 309"/>
                <a:gd name="T5" fmla="*/ 309 h 309"/>
                <a:gd name="T6" fmla="*/ 309 w 309"/>
                <a:gd name="T7" fmla="*/ 155 h 309"/>
                <a:gd name="T8" fmla="*/ 155 w 309"/>
                <a:gd name="T9" fmla="*/ 0 h 309"/>
                <a:gd name="T10" fmla="*/ 155 w 309"/>
                <a:gd name="T11" fmla="*/ 253 h 309"/>
                <a:gd name="T12" fmla="*/ 56 w 309"/>
                <a:gd name="T13" fmla="*/ 155 h 309"/>
                <a:gd name="T14" fmla="*/ 155 w 309"/>
                <a:gd name="T15" fmla="*/ 57 h 309"/>
                <a:gd name="T16" fmla="*/ 253 w 309"/>
                <a:gd name="T17" fmla="*/ 155 h 309"/>
                <a:gd name="T18" fmla="*/ 155 w 309"/>
                <a:gd name="T19" fmla="*/ 25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155" y="0"/>
                  </a:moveTo>
                  <a:cubicBezTo>
                    <a:pt x="69" y="0"/>
                    <a:pt x="0" y="70"/>
                    <a:pt x="0" y="155"/>
                  </a:cubicBezTo>
                  <a:cubicBezTo>
                    <a:pt x="0" y="240"/>
                    <a:pt x="69" y="309"/>
                    <a:pt x="155" y="309"/>
                  </a:cubicBezTo>
                  <a:cubicBezTo>
                    <a:pt x="240" y="309"/>
                    <a:pt x="309" y="240"/>
                    <a:pt x="309" y="155"/>
                  </a:cubicBezTo>
                  <a:cubicBezTo>
                    <a:pt x="309" y="70"/>
                    <a:pt x="240" y="0"/>
                    <a:pt x="155" y="0"/>
                  </a:cubicBezTo>
                  <a:close/>
                  <a:moveTo>
                    <a:pt x="155" y="253"/>
                  </a:moveTo>
                  <a:cubicBezTo>
                    <a:pt x="100" y="253"/>
                    <a:pt x="56" y="209"/>
                    <a:pt x="56" y="155"/>
                  </a:cubicBezTo>
                  <a:cubicBezTo>
                    <a:pt x="56" y="101"/>
                    <a:pt x="100" y="57"/>
                    <a:pt x="155" y="57"/>
                  </a:cubicBezTo>
                  <a:cubicBezTo>
                    <a:pt x="209" y="57"/>
                    <a:pt x="253" y="101"/>
                    <a:pt x="253" y="155"/>
                  </a:cubicBezTo>
                  <a:cubicBezTo>
                    <a:pt x="253" y="209"/>
                    <a:pt x="209" y="253"/>
                    <a:pt x="155" y="2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65" name="Rectangle 63"/>
            <p:cNvSpPr>
              <a:spLocks noChangeArrowheads="1"/>
            </p:cNvSpPr>
            <p:nvPr/>
          </p:nvSpPr>
          <p:spPr bwMode="auto">
            <a:xfrm>
              <a:off x="7853363" y="3805238"/>
              <a:ext cx="31750"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66" name="Freeform 64"/>
            <p:cNvSpPr/>
            <p:nvPr/>
          </p:nvSpPr>
          <p:spPr bwMode="auto">
            <a:xfrm>
              <a:off x="7800976" y="3514725"/>
              <a:ext cx="182563" cy="131763"/>
            </a:xfrm>
            <a:custGeom>
              <a:avLst/>
              <a:gdLst>
                <a:gd name="T0" fmla="*/ 46 w 115"/>
                <a:gd name="T1" fmla="*/ 54 h 83"/>
                <a:gd name="T2" fmla="*/ 15 w 115"/>
                <a:gd name="T3" fmla="*/ 25 h 83"/>
                <a:gd name="T4" fmla="*/ 0 w 115"/>
                <a:gd name="T5" fmla="*/ 40 h 83"/>
                <a:gd name="T6" fmla="*/ 46 w 115"/>
                <a:gd name="T7" fmla="*/ 83 h 83"/>
                <a:gd name="T8" fmla="*/ 115 w 115"/>
                <a:gd name="T9" fmla="*/ 15 h 83"/>
                <a:gd name="T10" fmla="*/ 100 w 115"/>
                <a:gd name="T11" fmla="*/ 0 h 83"/>
                <a:gd name="T12" fmla="*/ 46 w 115"/>
                <a:gd name="T13" fmla="*/ 54 h 83"/>
              </a:gdLst>
              <a:ahLst/>
              <a:cxnLst>
                <a:cxn ang="0">
                  <a:pos x="T0" y="T1"/>
                </a:cxn>
                <a:cxn ang="0">
                  <a:pos x="T2" y="T3"/>
                </a:cxn>
                <a:cxn ang="0">
                  <a:pos x="T4" y="T5"/>
                </a:cxn>
                <a:cxn ang="0">
                  <a:pos x="T6" y="T7"/>
                </a:cxn>
                <a:cxn ang="0">
                  <a:pos x="T8" y="T9"/>
                </a:cxn>
                <a:cxn ang="0">
                  <a:pos x="T10" y="T11"/>
                </a:cxn>
                <a:cxn ang="0">
                  <a:pos x="T12" y="T13"/>
                </a:cxn>
              </a:cxnLst>
              <a:rect l="0" t="0" r="r" b="b"/>
              <a:pathLst>
                <a:path w="115" h="83">
                  <a:moveTo>
                    <a:pt x="46" y="54"/>
                  </a:moveTo>
                  <a:lnTo>
                    <a:pt x="15" y="25"/>
                  </a:lnTo>
                  <a:lnTo>
                    <a:pt x="0" y="40"/>
                  </a:lnTo>
                  <a:lnTo>
                    <a:pt x="46" y="83"/>
                  </a:lnTo>
                  <a:lnTo>
                    <a:pt x="115" y="15"/>
                  </a:lnTo>
                  <a:lnTo>
                    <a:pt x="100" y="0"/>
                  </a:lnTo>
                  <a:lnTo>
                    <a:pt x="46"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grpSp>
      <p:grpSp>
        <p:nvGrpSpPr>
          <p:cNvPr id="67" name="zsbwdh     _20"/>
          <p:cNvGrpSpPr/>
          <p:nvPr/>
        </p:nvGrpSpPr>
        <p:grpSpPr>
          <a:xfrm>
            <a:off x="6451999" y="4614348"/>
            <a:ext cx="538698" cy="538698"/>
            <a:chOff x="6951663" y="4173538"/>
            <a:chExt cx="887413" cy="887413"/>
          </a:xfrm>
          <a:solidFill>
            <a:schemeClr val="accent2"/>
          </a:solidFill>
        </p:grpSpPr>
        <p:sp>
          <p:nvSpPr>
            <p:cNvPr id="68" name="Freeform 65"/>
            <p:cNvSpPr/>
            <p:nvPr/>
          </p:nvSpPr>
          <p:spPr bwMode="auto">
            <a:xfrm>
              <a:off x="7597776" y="4640263"/>
              <a:ext cx="77788" cy="114300"/>
            </a:xfrm>
            <a:custGeom>
              <a:avLst/>
              <a:gdLst>
                <a:gd name="T0" fmla="*/ 9 w 27"/>
                <a:gd name="T1" fmla="*/ 0 h 40"/>
                <a:gd name="T2" fmla="*/ 9 w 27"/>
                <a:gd name="T3" fmla="*/ 0 h 40"/>
                <a:gd name="T4" fmla="*/ 0 w 27"/>
                <a:gd name="T5" fmla="*/ 39 h 40"/>
                <a:gd name="T6" fmla="*/ 6 w 27"/>
                <a:gd name="T7" fmla="*/ 40 h 40"/>
                <a:gd name="T8" fmla="*/ 27 w 27"/>
                <a:gd name="T9" fmla="*/ 20 h 40"/>
                <a:gd name="T10" fmla="*/ 9 w 27"/>
                <a:gd name="T11" fmla="*/ 0 h 40"/>
              </a:gdLst>
              <a:ahLst/>
              <a:cxnLst>
                <a:cxn ang="0">
                  <a:pos x="T0" y="T1"/>
                </a:cxn>
                <a:cxn ang="0">
                  <a:pos x="T2" y="T3"/>
                </a:cxn>
                <a:cxn ang="0">
                  <a:pos x="T4" y="T5"/>
                </a:cxn>
                <a:cxn ang="0">
                  <a:pos x="T6" y="T7"/>
                </a:cxn>
                <a:cxn ang="0">
                  <a:pos x="T8" y="T9"/>
                </a:cxn>
                <a:cxn ang="0">
                  <a:pos x="T10" y="T11"/>
                </a:cxn>
              </a:cxnLst>
              <a:rect l="0" t="0" r="r" b="b"/>
              <a:pathLst>
                <a:path w="27" h="40">
                  <a:moveTo>
                    <a:pt x="9" y="0"/>
                  </a:moveTo>
                  <a:cubicBezTo>
                    <a:pt x="9" y="0"/>
                    <a:pt x="9" y="0"/>
                    <a:pt x="9" y="0"/>
                  </a:cubicBezTo>
                  <a:cubicBezTo>
                    <a:pt x="9" y="14"/>
                    <a:pt x="6" y="27"/>
                    <a:pt x="0" y="39"/>
                  </a:cubicBezTo>
                  <a:cubicBezTo>
                    <a:pt x="2" y="40"/>
                    <a:pt x="4" y="40"/>
                    <a:pt x="6" y="40"/>
                  </a:cubicBezTo>
                  <a:cubicBezTo>
                    <a:pt x="17" y="40"/>
                    <a:pt x="27" y="31"/>
                    <a:pt x="27" y="20"/>
                  </a:cubicBezTo>
                  <a:cubicBezTo>
                    <a:pt x="27" y="10"/>
                    <a:pt x="19" y="1"/>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69" name="Freeform 66"/>
            <p:cNvSpPr>
              <a:spLocks noEditPoints="1"/>
            </p:cNvSpPr>
            <p:nvPr/>
          </p:nvSpPr>
          <p:spPr bwMode="auto">
            <a:xfrm>
              <a:off x="6951663" y="4173538"/>
              <a:ext cx="887413" cy="887413"/>
            </a:xfrm>
            <a:custGeom>
              <a:avLst/>
              <a:gdLst>
                <a:gd name="T0" fmla="*/ 154 w 308"/>
                <a:gd name="T1" fmla="*/ 0 h 308"/>
                <a:gd name="T2" fmla="*/ 0 w 308"/>
                <a:gd name="T3" fmla="*/ 154 h 308"/>
                <a:gd name="T4" fmla="*/ 154 w 308"/>
                <a:gd name="T5" fmla="*/ 308 h 308"/>
                <a:gd name="T6" fmla="*/ 308 w 308"/>
                <a:gd name="T7" fmla="*/ 154 h 308"/>
                <a:gd name="T8" fmla="*/ 154 w 308"/>
                <a:gd name="T9" fmla="*/ 0 h 308"/>
                <a:gd name="T10" fmla="*/ 165 w 308"/>
                <a:gd name="T11" fmla="*/ 62 h 308"/>
                <a:gd name="T12" fmla="*/ 174 w 308"/>
                <a:gd name="T13" fmla="*/ 77 h 308"/>
                <a:gd name="T14" fmla="*/ 174 w 308"/>
                <a:gd name="T15" fmla="*/ 90 h 308"/>
                <a:gd name="T16" fmla="*/ 182 w 308"/>
                <a:gd name="T17" fmla="*/ 107 h 308"/>
                <a:gd name="T18" fmla="*/ 169 w 308"/>
                <a:gd name="T19" fmla="*/ 136 h 308"/>
                <a:gd name="T20" fmla="*/ 164 w 308"/>
                <a:gd name="T21" fmla="*/ 120 h 308"/>
                <a:gd name="T22" fmla="*/ 156 w 308"/>
                <a:gd name="T23" fmla="*/ 91 h 308"/>
                <a:gd name="T24" fmla="*/ 165 w 308"/>
                <a:gd name="T25" fmla="*/ 62 h 308"/>
                <a:gd name="T26" fmla="*/ 117 w 308"/>
                <a:gd name="T27" fmla="*/ 62 h 308"/>
                <a:gd name="T28" fmla="*/ 125 w 308"/>
                <a:gd name="T29" fmla="*/ 77 h 308"/>
                <a:gd name="T30" fmla="*/ 126 w 308"/>
                <a:gd name="T31" fmla="*/ 90 h 308"/>
                <a:gd name="T32" fmla="*/ 134 w 308"/>
                <a:gd name="T33" fmla="*/ 107 h 308"/>
                <a:gd name="T34" fmla="*/ 120 w 308"/>
                <a:gd name="T35" fmla="*/ 136 h 308"/>
                <a:gd name="T36" fmla="*/ 116 w 308"/>
                <a:gd name="T37" fmla="*/ 120 h 308"/>
                <a:gd name="T38" fmla="*/ 108 w 308"/>
                <a:gd name="T39" fmla="*/ 91 h 308"/>
                <a:gd name="T40" fmla="*/ 117 w 308"/>
                <a:gd name="T41" fmla="*/ 62 h 308"/>
                <a:gd name="T42" fmla="*/ 230 w 308"/>
                <a:gd name="T43" fmla="*/ 218 h 308"/>
                <a:gd name="T44" fmla="*/ 215 w 308"/>
                <a:gd name="T45" fmla="*/ 215 h 308"/>
                <a:gd name="T46" fmla="*/ 147 w 308"/>
                <a:gd name="T47" fmla="*/ 247 h 308"/>
                <a:gd name="T48" fmla="*/ 62 w 308"/>
                <a:gd name="T49" fmla="*/ 162 h 308"/>
                <a:gd name="T50" fmla="*/ 63 w 308"/>
                <a:gd name="T51" fmla="*/ 146 h 308"/>
                <a:gd name="T52" fmla="*/ 232 w 308"/>
                <a:gd name="T53" fmla="*/ 146 h 308"/>
                <a:gd name="T54" fmla="*/ 232 w 308"/>
                <a:gd name="T55" fmla="*/ 146 h 308"/>
                <a:gd name="T56" fmla="*/ 266 w 308"/>
                <a:gd name="T57" fmla="*/ 182 h 308"/>
                <a:gd name="T58" fmla="*/ 230 w 308"/>
                <a:gd name="T59" fmla="*/ 21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8" h="308">
                  <a:moveTo>
                    <a:pt x="154" y="0"/>
                  </a:moveTo>
                  <a:cubicBezTo>
                    <a:pt x="69" y="0"/>
                    <a:pt x="0" y="69"/>
                    <a:pt x="0" y="154"/>
                  </a:cubicBezTo>
                  <a:cubicBezTo>
                    <a:pt x="0" y="239"/>
                    <a:pt x="69" y="308"/>
                    <a:pt x="154" y="308"/>
                  </a:cubicBezTo>
                  <a:cubicBezTo>
                    <a:pt x="239" y="308"/>
                    <a:pt x="308" y="239"/>
                    <a:pt x="308" y="154"/>
                  </a:cubicBezTo>
                  <a:cubicBezTo>
                    <a:pt x="308" y="69"/>
                    <a:pt x="239" y="0"/>
                    <a:pt x="154" y="0"/>
                  </a:cubicBezTo>
                  <a:close/>
                  <a:moveTo>
                    <a:pt x="165" y="62"/>
                  </a:moveTo>
                  <a:cubicBezTo>
                    <a:pt x="174" y="56"/>
                    <a:pt x="183" y="71"/>
                    <a:pt x="174" y="77"/>
                  </a:cubicBezTo>
                  <a:cubicBezTo>
                    <a:pt x="169" y="79"/>
                    <a:pt x="172" y="86"/>
                    <a:pt x="174" y="90"/>
                  </a:cubicBezTo>
                  <a:cubicBezTo>
                    <a:pt x="177" y="95"/>
                    <a:pt x="181" y="101"/>
                    <a:pt x="182" y="107"/>
                  </a:cubicBezTo>
                  <a:cubicBezTo>
                    <a:pt x="185" y="119"/>
                    <a:pt x="181" y="132"/>
                    <a:pt x="169" y="136"/>
                  </a:cubicBezTo>
                  <a:cubicBezTo>
                    <a:pt x="158" y="140"/>
                    <a:pt x="153" y="123"/>
                    <a:pt x="164" y="120"/>
                  </a:cubicBezTo>
                  <a:cubicBezTo>
                    <a:pt x="172" y="117"/>
                    <a:pt x="157" y="95"/>
                    <a:pt x="156" y="91"/>
                  </a:cubicBezTo>
                  <a:cubicBezTo>
                    <a:pt x="152" y="80"/>
                    <a:pt x="154" y="68"/>
                    <a:pt x="165" y="62"/>
                  </a:cubicBezTo>
                  <a:close/>
                  <a:moveTo>
                    <a:pt x="117" y="62"/>
                  </a:moveTo>
                  <a:cubicBezTo>
                    <a:pt x="126" y="56"/>
                    <a:pt x="135" y="71"/>
                    <a:pt x="125" y="77"/>
                  </a:cubicBezTo>
                  <a:cubicBezTo>
                    <a:pt x="121" y="79"/>
                    <a:pt x="124" y="86"/>
                    <a:pt x="126" y="90"/>
                  </a:cubicBezTo>
                  <a:cubicBezTo>
                    <a:pt x="129" y="95"/>
                    <a:pt x="133" y="101"/>
                    <a:pt x="134" y="107"/>
                  </a:cubicBezTo>
                  <a:cubicBezTo>
                    <a:pt x="137" y="119"/>
                    <a:pt x="133" y="132"/>
                    <a:pt x="120" y="136"/>
                  </a:cubicBezTo>
                  <a:cubicBezTo>
                    <a:pt x="110" y="140"/>
                    <a:pt x="105" y="123"/>
                    <a:pt x="116" y="120"/>
                  </a:cubicBezTo>
                  <a:cubicBezTo>
                    <a:pt x="124" y="117"/>
                    <a:pt x="109" y="95"/>
                    <a:pt x="108" y="91"/>
                  </a:cubicBezTo>
                  <a:cubicBezTo>
                    <a:pt x="104" y="80"/>
                    <a:pt x="106" y="68"/>
                    <a:pt x="117" y="62"/>
                  </a:cubicBezTo>
                  <a:close/>
                  <a:moveTo>
                    <a:pt x="230" y="218"/>
                  </a:moveTo>
                  <a:cubicBezTo>
                    <a:pt x="225" y="218"/>
                    <a:pt x="219" y="217"/>
                    <a:pt x="215" y="215"/>
                  </a:cubicBezTo>
                  <a:cubicBezTo>
                    <a:pt x="199" y="235"/>
                    <a:pt x="175" y="247"/>
                    <a:pt x="147" y="247"/>
                  </a:cubicBezTo>
                  <a:cubicBezTo>
                    <a:pt x="100" y="247"/>
                    <a:pt x="62" y="209"/>
                    <a:pt x="62" y="162"/>
                  </a:cubicBezTo>
                  <a:cubicBezTo>
                    <a:pt x="62" y="156"/>
                    <a:pt x="62" y="151"/>
                    <a:pt x="63" y="146"/>
                  </a:cubicBezTo>
                  <a:cubicBezTo>
                    <a:pt x="232" y="146"/>
                    <a:pt x="232" y="146"/>
                    <a:pt x="232" y="146"/>
                  </a:cubicBezTo>
                  <a:cubicBezTo>
                    <a:pt x="232" y="146"/>
                    <a:pt x="232" y="146"/>
                    <a:pt x="232" y="146"/>
                  </a:cubicBezTo>
                  <a:cubicBezTo>
                    <a:pt x="251" y="147"/>
                    <a:pt x="266" y="162"/>
                    <a:pt x="266" y="182"/>
                  </a:cubicBezTo>
                  <a:cubicBezTo>
                    <a:pt x="266" y="202"/>
                    <a:pt x="250" y="218"/>
                    <a:pt x="230" y="2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grpSp>
      <p:grpSp>
        <p:nvGrpSpPr>
          <p:cNvPr id="70" name="zsbwdh     _21"/>
          <p:cNvGrpSpPr/>
          <p:nvPr/>
        </p:nvGrpSpPr>
        <p:grpSpPr>
          <a:xfrm>
            <a:off x="5149104" y="4598929"/>
            <a:ext cx="543516" cy="541589"/>
            <a:chOff x="4805363" y="4148138"/>
            <a:chExt cx="895350" cy="892175"/>
          </a:xfrm>
          <a:solidFill>
            <a:schemeClr val="accent2"/>
          </a:solidFill>
        </p:grpSpPr>
        <p:sp>
          <p:nvSpPr>
            <p:cNvPr id="71" name="Freeform 67"/>
            <p:cNvSpPr/>
            <p:nvPr/>
          </p:nvSpPr>
          <p:spPr bwMode="auto">
            <a:xfrm>
              <a:off x="5332413" y="4371975"/>
              <a:ext cx="103188" cy="66675"/>
            </a:xfrm>
            <a:custGeom>
              <a:avLst/>
              <a:gdLst>
                <a:gd name="T0" fmla="*/ 36 w 36"/>
                <a:gd name="T1" fmla="*/ 2 h 23"/>
                <a:gd name="T2" fmla="*/ 34 w 36"/>
                <a:gd name="T3" fmla="*/ 1 h 23"/>
                <a:gd name="T4" fmla="*/ 0 w 36"/>
                <a:gd name="T5" fmla="*/ 23 h 23"/>
                <a:gd name="T6" fmla="*/ 22 w 36"/>
                <a:gd name="T7" fmla="*/ 15 h 23"/>
                <a:gd name="T8" fmla="*/ 32 w 36"/>
                <a:gd name="T9" fmla="*/ 6 h 23"/>
                <a:gd name="T10" fmla="*/ 36 w 36"/>
                <a:gd name="T11" fmla="*/ 2 h 23"/>
              </a:gdLst>
              <a:ahLst/>
              <a:cxnLst>
                <a:cxn ang="0">
                  <a:pos x="T0" y="T1"/>
                </a:cxn>
                <a:cxn ang="0">
                  <a:pos x="T2" y="T3"/>
                </a:cxn>
                <a:cxn ang="0">
                  <a:pos x="T4" y="T5"/>
                </a:cxn>
                <a:cxn ang="0">
                  <a:pos x="T6" y="T7"/>
                </a:cxn>
                <a:cxn ang="0">
                  <a:pos x="T8" y="T9"/>
                </a:cxn>
                <a:cxn ang="0">
                  <a:pos x="T10" y="T11"/>
                </a:cxn>
              </a:cxnLst>
              <a:rect l="0" t="0" r="r" b="b"/>
              <a:pathLst>
                <a:path w="36" h="23">
                  <a:moveTo>
                    <a:pt x="36" y="2"/>
                  </a:moveTo>
                  <a:cubicBezTo>
                    <a:pt x="35" y="2"/>
                    <a:pt x="35" y="1"/>
                    <a:pt x="34" y="1"/>
                  </a:cubicBezTo>
                  <a:cubicBezTo>
                    <a:pt x="19" y="0"/>
                    <a:pt x="5" y="9"/>
                    <a:pt x="0" y="23"/>
                  </a:cubicBezTo>
                  <a:cubicBezTo>
                    <a:pt x="8" y="22"/>
                    <a:pt x="15" y="19"/>
                    <a:pt x="22" y="15"/>
                  </a:cubicBezTo>
                  <a:cubicBezTo>
                    <a:pt x="25" y="12"/>
                    <a:pt x="29" y="10"/>
                    <a:pt x="32" y="6"/>
                  </a:cubicBezTo>
                  <a:cubicBezTo>
                    <a:pt x="32" y="6"/>
                    <a:pt x="35" y="3"/>
                    <a:pt x="3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72" name="Freeform 68"/>
            <p:cNvSpPr/>
            <p:nvPr/>
          </p:nvSpPr>
          <p:spPr bwMode="auto">
            <a:xfrm>
              <a:off x="5067301" y="4371975"/>
              <a:ext cx="103188" cy="66675"/>
            </a:xfrm>
            <a:custGeom>
              <a:avLst/>
              <a:gdLst>
                <a:gd name="T0" fmla="*/ 4 w 36"/>
                <a:gd name="T1" fmla="*/ 6 h 23"/>
                <a:gd name="T2" fmla="*/ 14 w 36"/>
                <a:gd name="T3" fmla="*/ 15 h 23"/>
                <a:gd name="T4" fmla="*/ 36 w 36"/>
                <a:gd name="T5" fmla="*/ 23 h 23"/>
                <a:gd name="T6" fmla="*/ 2 w 36"/>
                <a:gd name="T7" fmla="*/ 1 h 23"/>
                <a:gd name="T8" fmla="*/ 0 w 36"/>
                <a:gd name="T9" fmla="*/ 2 h 23"/>
                <a:gd name="T10" fmla="*/ 4 w 36"/>
                <a:gd name="T11" fmla="*/ 6 h 23"/>
              </a:gdLst>
              <a:ahLst/>
              <a:cxnLst>
                <a:cxn ang="0">
                  <a:pos x="T0" y="T1"/>
                </a:cxn>
                <a:cxn ang="0">
                  <a:pos x="T2" y="T3"/>
                </a:cxn>
                <a:cxn ang="0">
                  <a:pos x="T4" y="T5"/>
                </a:cxn>
                <a:cxn ang="0">
                  <a:pos x="T6" y="T7"/>
                </a:cxn>
                <a:cxn ang="0">
                  <a:pos x="T8" y="T9"/>
                </a:cxn>
                <a:cxn ang="0">
                  <a:pos x="T10" y="T11"/>
                </a:cxn>
              </a:cxnLst>
              <a:rect l="0" t="0" r="r" b="b"/>
              <a:pathLst>
                <a:path w="36" h="23">
                  <a:moveTo>
                    <a:pt x="4" y="6"/>
                  </a:moveTo>
                  <a:cubicBezTo>
                    <a:pt x="7" y="10"/>
                    <a:pt x="10" y="12"/>
                    <a:pt x="14" y="15"/>
                  </a:cubicBezTo>
                  <a:cubicBezTo>
                    <a:pt x="21" y="19"/>
                    <a:pt x="28" y="22"/>
                    <a:pt x="36" y="23"/>
                  </a:cubicBezTo>
                  <a:cubicBezTo>
                    <a:pt x="31" y="9"/>
                    <a:pt x="17" y="0"/>
                    <a:pt x="2" y="1"/>
                  </a:cubicBezTo>
                  <a:cubicBezTo>
                    <a:pt x="1" y="1"/>
                    <a:pt x="1" y="2"/>
                    <a:pt x="0" y="2"/>
                  </a:cubicBezTo>
                  <a:cubicBezTo>
                    <a:pt x="1" y="3"/>
                    <a:pt x="3"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73" name="Freeform 69"/>
            <p:cNvSpPr>
              <a:spLocks noEditPoints="1"/>
            </p:cNvSpPr>
            <p:nvPr/>
          </p:nvSpPr>
          <p:spPr bwMode="auto">
            <a:xfrm>
              <a:off x="4805363" y="4148138"/>
              <a:ext cx="895350" cy="892175"/>
            </a:xfrm>
            <a:custGeom>
              <a:avLst/>
              <a:gdLst>
                <a:gd name="T0" fmla="*/ 155 w 311"/>
                <a:gd name="T1" fmla="*/ 0 h 310"/>
                <a:gd name="T2" fmla="*/ 0 w 311"/>
                <a:gd name="T3" fmla="*/ 155 h 310"/>
                <a:gd name="T4" fmla="*/ 155 w 311"/>
                <a:gd name="T5" fmla="*/ 310 h 310"/>
                <a:gd name="T6" fmla="*/ 311 w 311"/>
                <a:gd name="T7" fmla="*/ 155 h 310"/>
                <a:gd name="T8" fmla="*/ 155 w 311"/>
                <a:gd name="T9" fmla="*/ 0 h 310"/>
                <a:gd name="T10" fmla="*/ 187 w 311"/>
                <a:gd name="T11" fmla="*/ 73 h 310"/>
                <a:gd name="T12" fmla="*/ 208 w 311"/>
                <a:gd name="T13" fmla="*/ 65 h 310"/>
                <a:gd name="T14" fmla="*/ 227 w 311"/>
                <a:gd name="T15" fmla="*/ 67 h 310"/>
                <a:gd name="T16" fmla="*/ 217 w 311"/>
                <a:gd name="T17" fmla="*/ 102 h 310"/>
                <a:gd name="T18" fmla="*/ 208 w 311"/>
                <a:gd name="T19" fmla="*/ 108 h 310"/>
                <a:gd name="T20" fmla="*/ 166 w 311"/>
                <a:gd name="T21" fmla="*/ 108 h 310"/>
                <a:gd name="T22" fmla="*/ 187 w 311"/>
                <a:gd name="T23" fmla="*/ 73 h 310"/>
                <a:gd name="T24" fmla="*/ 148 w 311"/>
                <a:gd name="T25" fmla="*/ 92 h 310"/>
                <a:gd name="T26" fmla="*/ 163 w 311"/>
                <a:gd name="T27" fmla="*/ 92 h 310"/>
                <a:gd name="T28" fmla="*/ 163 w 311"/>
                <a:gd name="T29" fmla="*/ 108 h 310"/>
                <a:gd name="T30" fmla="*/ 148 w 311"/>
                <a:gd name="T31" fmla="*/ 108 h 310"/>
                <a:gd name="T32" fmla="*/ 148 w 311"/>
                <a:gd name="T33" fmla="*/ 92 h 310"/>
                <a:gd name="T34" fmla="*/ 83 w 311"/>
                <a:gd name="T35" fmla="*/ 67 h 310"/>
                <a:gd name="T36" fmla="*/ 102 w 311"/>
                <a:gd name="T37" fmla="*/ 65 h 310"/>
                <a:gd name="T38" fmla="*/ 123 w 311"/>
                <a:gd name="T39" fmla="*/ 73 h 310"/>
                <a:gd name="T40" fmla="*/ 143 w 311"/>
                <a:gd name="T41" fmla="*/ 108 h 310"/>
                <a:gd name="T42" fmla="*/ 102 w 311"/>
                <a:gd name="T43" fmla="*/ 108 h 310"/>
                <a:gd name="T44" fmla="*/ 92 w 311"/>
                <a:gd name="T45" fmla="*/ 102 h 310"/>
                <a:gd name="T46" fmla="*/ 83 w 311"/>
                <a:gd name="T47" fmla="*/ 67 h 310"/>
                <a:gd name="T48" fmla="*/ 238 w 311"/>
                <a:gd name="T49" fmla="*/ 245 h 310"/>
                <a:gd name="T50" fmla="*/ 73 w 311"/>
                <a:gd name="T51" fmla="*/ 245 h 310"/>
                <a:gd name="T52" fmla="*/ 73 w 311"/>
                <a:gd name="T53" fmla="*/ 114 h 310"/>
                <a:gd name="T54" fmla="*/ 116 w 311"/>
                <a:gd name="T55" fmla="*/ 114 h 310"/>
                <a:gd name="T56" fmla="*/ 137 w 311"/>
                <a:gd name="T57" fmla="*/ 114 h 310"/>
                <a:gd name="T58" fmla="*/ 137 w 311"/>
                <a:gd name="T59" fmla="*/ 118 h 310"/>
                <a:gd name="T60" fmla="*/ 137 w 311"/>
                <a:gd name="T61" fmla="*/ 183 h 310"/>
                <a:gd name="T62" fmla="*/ 156 w 311"/>
                <a:gd name="T63" fmla="*/ 167 h 310"/>
                <a:gd name="T64" fmla="*/ 175 w 311"/>
                <a:gd name="T65" fmla="*/ 183 h 310"/>
                <a:gd name="T66" fmla="*/ 175 w 311"/>
                <a:gd name="T67" fmla="*/ 117 h 310"/>
                <a:gd name="T68" fmla="*/ 175 w 311"/>
                <a:gd name="T69" fmla="*/ 114 h 310"/>
                <a:gd name="T70" fmla="*/ 194 w 311"/>
                <a:gd name="T71" fmla="*/ 114 h 310"/>
                <a:gd name="T72" fmla="*/ 238 w 311"/>
                <a:gd name="T73" fmla="*/ 114 h 310"/>
                <a:gd name="T74" fmla="*/ 238 w 311"/>
                <a:gd name="T75"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1" h="310">
                  <a:moveTo>
                    <a:pt x="155" y="0"/>
                  </a:moveTo>
                  <a:cubicBezTo>
                    <a:pt x="70" y="0"/>
                    <a:pt x="0" y="69"/>
                    <a:pt x="0" y="155"/>
                  </a:cubicBezTo>
                  <a:cubicBezTo>
                    <a:pt x="0" y="240"/>
                    <a:pt x="70" y="310"/>
                    <a:pt x="155" y="310"/>
                  </a:cubicBezTo>
                  <a:cubicBezTo>
                    <a:pt x="241" y="310"/>
                    <a:pt x="311" y="240"/>
                    <a:pt x="311" y="155"/>
                  </a:cubicBezTo>
                  <a:cubicBezTo>
                    <a:pt x="311" y="69"/>
                    <a:pt x="241" y="0"/>
                    <a:pt x="155" y="0"/>
                  </a:cubicBezTo>
                  <a:close/>
                  <a:moveTo>
                    <a:pt x="187" y="73"/>
                  </a:moveTo>
                  <a:cubicBezTo>
                    <a:pt x="193" y="68"/>
                    <a:pt x="200" y="66"/>
                    <a:pt x="208" y="65"/>
                  </a:cubicBezTo>
                  <a:cubicBezTo>
                    <a:pt x="214" y="64"/>
                    <a:pt x="222" y="64"/>
                    <a:pt x="227" y="67"/>
                  </a:cubicBezTo>
                  <a:cubicBezTo>
                    <a:pt x="242" y="78"/>
                    <a:pt x="227" y="94"/>
                    <a:pt x="217" y="102"/>
                  </a:cubicBezTo>
                  <a:cubicBezTo>
                    <a:pt x="214" y="104"/>
                    <a:pt x="211" y="106"/>
                    <a:pt x="208" y="108"/>
                  </a:cubicBezTo>
                  <a:cubicBezTo>
                    <a:pt x="166" y="108"/>
                    <a:pt x="166" y="108"/>
                    <a:pt x="166" y="108"/>
                  </a:cubicBezTo>
                  <a:cubicBezTo>
                    <a:pt x="168" y="94"/>
                    <a:pt x="175" y="80"/>
                    <a:pt x="187" y="73"/>
                  </a:cubicBezTo>
                  <a:close/>
                  <a:moveTo>
                    <a:pt x="148" y="92"/>
                  </a:moveTo>
                  <a:cubicBezTo>
                    <a:pt x="148" y="82"/>
                    <a:pt x="163" y="82"/>
                    <a:pt x="163" y="92"/>
                  </a:cubicBezTo>
                  <a:cubicBezTo>
                    <a:pt x="163" y="108"/>
                    <a:pt x="163" y="108"/>
                    <a:pt x="163" y="108"/>
                  </a:cubicBezTo>
                  <a:cubicBezTo>
                    <a:pt x="148" y="108"/>
                    <a:pt x="148" y="108"/>
                    <a:pt x="148" y="108"/>
                  </a:cubicBezTo>
                  <a:lnTo>
                    <a:pt x="148" y="92"/>
                  </a:lnTo>
                  <a:close/>
                  <a:moveTo>
                    <a:pt x="83" y="67"/>
                  </a:moveTo>
                  <a:cubicBezTo>
                    <a:pt x="88" y="64"/>
                    <a:pt x="96" y="64"/>
                    <a:pt x="102" y="65"/>
                  </a:cubicBezTo>
                  <a:cubicBezTo>
                    <a:pt x="109" y="66"/>
                    <a:pt x="116" y="68"/>
                    <a:pt x="123" y="73"/>
                  </a:cubicBezTo>
                  <a:cubicBezTo>
                    <a:pt x="135" y="80"/>
                    <a:pt x="142" y="94"/>
                    <a:pt x="143" y="108"/>
                  </a:cubicBezTo>
                  <a:cubicBezTo>
                    <a:pt x="102" y="108"/>
                    <a:pt x="102" y="108"/>
                    <a:pt x="102" y="108"/>
                  </a:cubicBezTo>
                  <a:cubicBezTo>
                    <a:pt x="99" y="106"/>
                    <a:pt x="96" y="104"/>
                    <a:pt x="92" y="102"/>
                  </a:cubicBezTo>
                  <a:cubicBezTo>
                    <a:pt x="82" y="94"/>
                    <a:pt x="67" y="78"/>
                    <a:pt x="83" y="67"/>
                  </a:cubicBezTo>
                  <a:close/>
                  <a:moveTo>
                    <a:pt x="238" y="245"/>
                  </a:moveTo>
                  <a:cubicBezTo>
                    <a:pt x="73" y="245"/>
                    <a:pt x="73" y="245"/>
                    <a:pt x="73" y="245"/>
                  </a:cubicBezTo>
                  <a:cubicBezTo>
                    <a:pt x="73" y="114"/>
                    <a:pt x="73" y="114"/>
                    <a:pt x="73" y="114"/>
                  </a:cubicBezTo>
                  <a:cubicBezTo>
                    <a:pt x="116" y="114"/>
                    <a:pt x="116" y="114"/>
                    <a:pt x="116" y="114"/>
                  </a:cubicBezTo>
                  <a:cubicBezTo>
                    <a:pt x="137" y="114"/>
                    <a:pt x="137" y="114"/>
                    <a:pt x="137" y="114"/>
                  </a:cubicBezTo>
                  <a:cubicBezTo>
                    <a:pt x="137" y="118"/>
                    <a:pt x="137" y="118"/>
                    <a:pt x="137" y="118"/>
                  </a:cubicBezTo>
                  <a:cubicBezTo>
                    <a:pt x="137" y="183"/>
                    <a:pt x="137" y="183"/>
                    <a:pt x="137" y="183"/>
                  </a:cubicBezTo>
                  <a:cubicBezTo>
                    <a:pt x="156" y="167"/>
                    <a:pt x="156" y="167"/>
                    <a:pt x="156" y="167"/>
                  </a:cubicBezTo>
                  <a:cubicBezTo>
                    <a:pt x="175" y="183"/>
                    <a:pt x="175" y="183"/>
                    <a:pt x="175" y="183"/>
                  </a:cubicBezTo>
                  <a:cubicBezTo>
                    <a:pt x="175" y="117"/>
                    <a:pt x="175" y="117"/>
                    <a:pt x="175" y="117"/>
                  </a:cubicBezTo>
                  <a:cubicBezTo>
                    <a:pt x="175" y="114"/>
                    <a:pt x="175" y="114"/>
                    <a:pt x="175" y="114"/>
                  </a:cubicBezTo>
                  <a:cubicBezTo>
                    <a:pt x="194" y="114"/>
                    <a:pt x="194" y="114"/>
                    <a:pt x="194" y="114"/>
                  </a:cubicBezTo>
                  <a:cubicBezTo>
                    <a:pt x="238" y="114"/>
                    <a:pt x="238" y="114"/>
                    <a:pt x="238" y="114"/>
                  </a:cubicBezTo>
                  <a:lnTo>
                    <a:pt x="238"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grpSp>
      <p:sp>
        <p:nvSpPr>
          <p:cNvPr id="158" name="Freeform 35"/>
          <p:cNvSpPr>
            <a:spLocks noEditPoints="1"/>
          </p:cNvSpPr>
          <p:nvPr/>
        </p:nvSpPr>
        <p:spPr bwMode="auto">
          <a:xfrm>
            <a:off x="9737206" y="4527368"/>
            <a:ext cx="294681" cy="294681"/>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58 w 352"/>
              <a:gd name="T11" fmla="*/ 261 h 352"/>
              <a:gd name="T12" fmla="*/ 188 w 352"/>
              <a:gd name="T13" fmla="*/ 294 h 352"/>
              <a:gd name="T14" fmla="*/ 96 w 352"/>
              <a:gd name="T15" fmla="*/ 263 h 352"/>
              <a:gd name="T16" fmla="*/ 59 w 352"/>
              <a:gd name="T17" fmla="*/ 189 h 352"/>
              <a:gd name="T18" fmla="*/ 157 w 352"/>
              <a:gd name="T19" fmla="*/ 60 h 352"/>
              <a:gd name="T20" fmla="*/ 175 w 352"/>
              <a:gd name="T21" fmla="*/ 58 h 352"/>
              <a:gd name="T22" fmla="*/ 176 w 352"/>
              <a:gd name="T23" fmla="*/ 58 h 352"/>
              <a:gd name="T24" fmla="*/ 196 w 352"/>
              <a:gd name="T25" fmla="*/ 60 h 352"/>
              <a:gd name="T26" fmla="*/ 272 w 352"/>
              <a:gd name="T27" fmla="*/ 108 h 352"/>
              <a:gd name="T28" fmla="*/ 293 w 352"/>
              <a:gd name="T29" fmla="*/ 162 h 352"/>
              <a:gd name="T30" fmla="*/ 258 w 352"/>
              <a:gd name="T31" fmla="*/ 26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258" y="261"/>
                </a:moveTo>
                <a:cubicBezTo>
                  <a:pt x="238" y="280"/>
                  <a:pt x="215" y="291"/>
                  <a:pt x="188" y="294"/>
                </a:cubicBezTo>
                <a:cubicBezTo>
                  <a:pt x="153" y="297"/>
                  <a:pt x="122" y="287"/>
                  <a:pt x="96" y="263"/>
                </a:cubicBezTo>
                <a:cubicBezTo>
                  <a:pt x="75" y="243"/>
                  <a:pt x="62" y="218"/>
                  <a:pt x="59" y="189"/>
                </a:cubicBezTo>
                <a:cubicBezTo>
                  <a:pt x="52" y="127"/>
                  <a:pt x="96" y="69"/>
                  <a:pt x="157" y="60"/>
                </a:cubicBezTo>
                <a:cubicBezTo>
                  <a:pt x="163" y="59"/>
                  <a:pt x="169" y="59"/>
                  <a:pt x="175" y="58"/>
                </a:cubicBezTo>
                <a:cubicBezTo>
                  <a:pt x="176" y="58"/>
                  <a:pt x="176" y="58"/>
                  <a:pt x="176" y="58"/>
                </a:cubicBezTo>
                <a:cubicBezTo>
                  <a:pt x="183" y="59"/>
                  <a:pt x="189" y="59"/>
                  <a:pt x="196" y="60"/>
                </a:cubicBezTo>
                <a:cubicBezTo>
                  <a:pt x="227" y="66"/>
                  <a:pt x="253" y="82"/>
                  <a:pt x="272" y="108"/>
                </a:cubicBezTo>
                <a:cubicBezTo>
                  <a:pt x="283" y="124"/>
                  <a:pt x="291" y="142"/>
                  <a:pt x="293" y="162"/>
                </a:cubicBezTo>
                <a:cubicBezTo>
                  <a:pt x="297" y="200"/>
                  <a:pt x="286" y="234"/>
                  <a:pt x="258" y="26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163" name="Oval 26"/>
          <p:cNvSpPr>
            <a:spLocks noChangeArrowheads="1"/>
          </p:cNvSpPr>
          <p:nvPr/>
        </p:nvSpPr>
        <p:spPr bwMode="auto">
          <a:xfrm>
            <a:off x="8996483" y="4157898"/>
            <a:ext cx="11653" cy="998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165" name="zsbwdh     _54"/>
          <p:cNvSpPr txBox="1">
            <a:spLocks noChangeArrowheads="1"/>
          </p:cNvSpPr>
          <p:nvPr/>
        </p:nvSpPr>
        <p:spPr bwMode="auto">
          <a:xfrm>
            <a:off x="10146099" y="4552242"/>
            <a:ext cx="16065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120">
              <a:defRPr sz="1300">
                <a:solidFill>
                  <a:schemeClr val="tx1"/>
                </a:solidFill>
                <a:latin typeface="华文细黑" panose="02010600040101010101" pitchFamily="2" charset="-122"/>
                <a:ea typeface="华文细黑" panose="02010600040101010101" pitchFamily="2" charset="-122"/>
              </a:defRPr>
            </a:lvl1pPr>
            <a:lvl2pPr marL="742950" indent="-285750" defTabSz="1087120">
              <a:defRPr sz="1300">
                <a:solidFill>
                  <a:schemeClr val="tx1"/>
                </a:solidFill>
                <a:latin typeface="华文细黑" panose="02010600040101010101" pitchFamily="2" charset="-122"/>
                <a:ea typeface="华文细黑" panose="02010600040101010101" pitchFamily="2" charset="-122"/>
              </a:defRPr>
            </a:lvl2pPr>
            <a:lvl3pPr marL="1143000" indent="-228600" defTabSz="1087120">
              <a:defRPr sz="1300">
                <a:solidFill>
                  <a:schemeClr val="tx1"/>
                </a:solidFill>
                <a:latin typeface="华文细黑" panose="02010600040101010101" pitchFamily="2" charset="-122"/>
                <a:ea typeface="华文细黑" panose="02010600040101010101" pitchFamily="2" charset="-122"/>
              </a:defRPr>
            </a:lvl3pPr>
            <a:lvl4pPr marL="1600200" indent="-228600" defTabSz="1087120">
              <a:defRPr sz="1300">
                <a:solidFill>
                  <a:schemeClr val="tx1"/>
                </a:solidFill>
                <a:latin typeface="华文细黑" panose="02010600040101010101" pitchFamily="2" charset="-122"/>
                <a:ea typeface="华文细黑" panose="02010600040101010101" pitchFamily="2" charset="-122"/>
              </a:defRPr>
            </a:lvl4pPr>
            <a:lvl5pPr marL="2057400" indent="-228600" defTabSz="1087120">
              <a:defRPr sz="1300">
                <a:solidFill>
                  <a:schemeClr val="tx1"/>
                </a:solidFill>
                <a:latin typeface="华文细黑" panose="02010600040101010101" pitchFamily="2" charset="-122"/>
                <a:ea typeface="华文细黑" panose="02010600040101010101" pitchFamily="2" charset="-122"/>
              </a:defRPr>
            </a:lvl5pPr>
            <a:lvl6pPr marL="25146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en-US" altLang="zh-CN" sz="1200" dirty="0">
                <a:solidFill>
                  <a:schemeClr val="tx1">
                    <a:lumMod val="65000"/>
                    <a:lumOff val="35000"/>
                  </a:schemeClr>
                </a:solidFill>
                <a:ea typeface="微软雅黑" panose="020B0503020204020204" pitchFamily="34" charset="-122"/>
                <a:cs typeface="+mn-ea"/>
              </a:rPr>
              <a:t>5</a:t>
            </a:r>
            <a:r>
              <a:rPr lang="zh-CN" altLang="en-US" sz="1200" dirty="0">
                <a:solidFill>
                  <a:schemeClr val="tx1">
                    <a:lumMod val="65000"/>
                    <a:lumOff val="35000"/>
                  </a:schemeClr>
                </a:solidFill>
                <a:ea typeface="微软雅黑" panose="020B0503020204020204" pitchFamily="34" charset="-122"/>
                <a:cs typeface="+mn-ea"/>
              </a:rPr>
              <a:t>家公司估值过亿</a:t>
            </a:r>
            <a:endParaRPr lang="en-US" altLang="zh-CN" sz="1000" dirty="0">
              <a:solidFill>
                <a:schemeClr val="accent1"/>
              </a:solidFill>
            </a:endParaRPr>
          </a:p>
        </p:txBody>
      </p:sp>
      <p:sp>
        <p:nvSpPr>
          <p:cNvPr id="166" name="zsbwdh _55"/>
          <p:cNvSpPr txBox="1">
            <a:spLocks noChangeArrowheads="1"/>
          </p:cNvSpPr>
          <p:nvPr/>
        </p:nvSpPr>
        <p:spPr bwMode="auto">
          <a:xfrm>
            <a:off x="10146099" y="3029902"/>
            <a:ext cx="2583209"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20" tIns="22860" rIns="45720" bIns="22860">
            <a:spAutoFit/>
          </a:bodyPr>
          <a:lstStyle>
            <a:lvl1pPr defTabSz="1087120">
              <a:defRPr sz="1300">
                <a:solidFill>
                  <a:schemeClr val="tx1"/>
                </a:solidFill>
                <a:latin typeface="华文细黑" panose="02010600040101010101" pitchFamily="2" charset="-122"/>
                <a:ea typeface="华文细黑" panose="02010600040101010101" pitchFamily="2" charset="-122"/>
              </a:defRPr>
            </a:lvl1pPr>
            <a:lvl2pPr marL="742950" indent="-285750" defTabSz="1087120">
              <a:defRPr sz="1300">
                <a:solidFill>
                  <a:schemeClr val="tx1"/>
                </a:solidFill>
                <a:latin typeface="华文细黑" panose="02010600040101010101" pitchFamily="2" charset="-122"/>
                <a:ea typeface="华文细黑" panose="02010600040101010101" pitchFamily="2" charset="-122"/>
              </a:defRPr>
            </a:lvl2pPr>
            <a:lvl3pPr marL="1143000" indent="-228600" defTabSz="1087120">
              <a:defRPr sz="1300">
                <a:solidFill>
                  <a:schemeClr val="tx1"/>
                </a:solidFill>
                <a:latin typeface="华文细黑" panose="02010600040101010101" pitchFamily="2" charset="-122"/>
                <a:ea typeface="华文细黑" panose="02010600040101010101" pitchFamily="2" charset="-122"/>
              </a:defRPr>
            </a:lvl3pPr>
            <a:lvl4pPr marL="1600200" indent="-228600" defTabSz="1087120">
              <a:defRPr sz="1300">
                <a:solidFill>
                  <a:schemeClr val="tx1"/>
                </a:solidFill>
                <a:latin typeface="华文细黑" panose="02010600040101010101" pitchFamily="2" charset="-122"/>
                <a:ea typeface="华文细黑" panose="02010600040101010101" pitchFamily="2" charset="-122"/>
              </a:defRPr>
            </a:lvl4pPr>
            <a:lvl5pPr marL="2057400" indent="-228600" defTabSz="1087120">
              <a:defRPr sz="1300">
                <a:solidFill>
                  <a:schemeClr val="tx1"/>
                </a:solidFill>
                <a:latin typeface="华文细黑" panose="02010600040101010101" pitchFamily="2" charset="-122"/>
                <a:ea typeface="华文细黑" panose="02010600040101010101" pitchFamily="2" charset="-122"/>
              </a:defRPr>
            </a:lvl5pPr>
            <a:lvl6pPr marL="25146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kumimoji="1"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rPr>
              <a:t>机器人</a:t>
            </a:r>
            <a:r>
              <a:rPr kumimoji="1" lang="en-US" altLang="zh-CN" sz="1200" dirty="0">
                <a:solidFill>
                  <a:schemeClr val="tx1">
                    <a:lumMod val="65000"/>
                    <a:lumOff val="35000"/>
                  </a:schemeClr>
                </a:solidFill>
                <a:latin typeface="Arial" panose="020B0604020202020204" pitchFamily="34" charset="0"/>
                <a:ea typeface="微软雅黑" panose="020B0503020204020204" pitchFamily="34" charset="-122"/>
                <a:cs typeface="+mn-ea"/>
              </a:rPr>
              <a:t>5</a:t>
            </a:r>
            <a:r>
              <a:rPr kumimoji="1"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rPr>
              <a:t>家</a:t>
            </a:r>
            <a:endParaRPr kumimoji="1" lang="en-US" altLang="zh-CN" sz="120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eaLnBrk="1" hangingPunct="1"/>
            <a:r>
              <a:rPr kumimoji="1"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rPr>
              <a:t>智能硬件</a:t>
            </a:r>
            <a:r>
              <a:rPr kumimoji="1" lang="en-US" altLang="zh-CN" sz="1200" dirty="0">
                <a:solidFill>
                  <a:schemeClr val="tx1">
                    <a:lumMod val="65000"/>
                    <a:lumOff val="35000"/>
                  </a:schemeClr>
                </a:solidFill>
                <a:latin typeface="Arial" panose="020B0604020202020204" pitchFamily="34" charset="0"/>
                <a:ea typeface="微软雅黑" panose="020B0503020204020204" pitchFamily="34" charset="-122"/>
                <a:cs typeface="+mn-ea"/>
              </a:rPr>
              <a:t>19</a:t>
            </a:r>
            <a:r>
              <a:rPr kumimoji="1"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rPr>
              <a:t>家</a:t>
            </a:r>
            <a:endParaRPr kumimoji="1" lang="en-US" altLang="zh-CN" sz="120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eaLnBrk="1" hangingPunct="1"/>
            <a:r>
              <a:rPr kumimoji="1"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rPr>
              <a:t>高端装备</a:t>
            </a:r>
            <a:r>
              <a:rPr kumimoji="1" lang="en-US" altLang="zh-CN" sz="1200" dirty="0">
                <a:solidFill>
                  <a:schemeClr val="tx1">
                    <a:lumMod val="65000"/>
                    <a:lumOff val="35000"/>
                  </a:schemeClr>
                </a:solidFill>
                <a:latin typeface="Arial" panose="020B0604020202020204" pitchFamily="34" charset="0"/>
                <a:ea typeface="微软雅黑" panose="020B0503020204020204" pitchFamily="34" charset="-122"/>
                <a:cs typeface="+mn-ea"/>
              </a:rPr>
              <a:t>3</a:t>
            </a:r>
            <a:r>
              <a:rPr kumimoji="1"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rPr>
              <a:t>家</a:t>
            </a:r>
            <a:endParaRPr kumimoji="1" lang="en-US" altLang="zh-CN" sz="120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eaLnBrk="1" hangingPunct="1"/>
            <a:r>
              <a:rPr kumimoji="1"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rPr>
              <a:t>产业服务</a:t>
            </a:r>
            <a:r>
              <a:rPr kumimoji="1" lang="en-US" altLang="zh-CN" sz="1200" dirty="0">
                <a:solidFill>
                  <a:schemeClr val="tx1">
                    <a:lumMod val="65000"/>
                    <a:lumOff val="35000"/>
                  </a:schemeClr>
                </a:solidFill>
                <a:latin typeface="Arial" panose="020B0604020202020204" pitchFamily="34" charset="0"/>
                <a:ea typeface="微软雅黑" panose="020B0503020204020204" pitchFamily="34" charset="-122"/>
                <a:cs typeface="+mn-ea"/>
              </a:rPr>
              <a:t>10</a:t>
            </a:r>
            <a:r>
              <a:rPr kumimoji="1"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rPr>
              <a:t>家</a:t>
            </a:r>
            <a:endParaRPr kumimoji="1" lang="en-US" altLang="zh-CN" sz="120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eaLnBrk="1" hangingPunct="1"/>
            <a:r>
              <a:rPr kumimoji="1"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rPr>
              <a:t>互联网</a:t>
            </a:r>
            <a:r>
              <a:rPr kumimoji="1" lang="en-US" altLang="zh-CN" sz="1200" dirty="0">
                <a:solidFill>
                  <a:schemeClr val="tx1">
                    <a:lumMod val="65000"/>
                    <a:lumOff val="35000"/>
                  </a:schemeClr>
                </a:solidFill>
                <a:latin typeface="Arial" panose="020B0604020202020204" pitchFamily="34" charset="0"/>
                <a:ea typeface="微软雅黑" panose="020B0503020204020204" pitchFamily="34" charset="-122"/>
                <a:cs typeface="+mn-ea"/>
              </a:rPr>
              <a:t>+</a:t>
            </a:r>
            <a:r>
              <a:rPr kumimoji="1"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rPr>
              <a:t>企业</a:t>
            </a:r>
            <a:r>
              <a:rPr kumimoji="1" lang="en-US" altLang="zh-CN" sz="1200" dirty="0">
                <a:solidFill>
                  <a:schemeClr val="tx1">
                    <a:lumMod val="65000"/>
                    <a:lumOff val="35000"/>
                  </a:schemeClr>
                </a:solidFill>
                <a:latin typeface="Arial" panose="020B0604020202020204" pitchFamily="34" charset="0"/>
                <a:ea typeface="微软雅黑" panose="020B0503020204020204" pitchFamily="34" charset="-122"/>
                <a:cs typeface="+mn-ea"/>
              </a:rPr>
              <a:t>13</a:t>
            </a:r>
            <a:r>
              <a:rPr kumimoji="1"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rPr>
              <a:t>家</a:t>
            </a:r>
            <a:endParaRPr kumimoji="1" lang="en-US" altLang="zh-CN" sz="120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eaLnBrk="1" hangingPunct="1"/>
            <a:r>
              <a:rPr kumimoji="1"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rPr>
              <a:t>教育培训</a:t>
            </a:r>
            <a:r>
              <a:rPr kumimoji="1" lang="en-US" altLang="zh-CN" sz="1200" dirty="0">
                <a:solidFill>
                  <a:schemeClr val="tx1">
                    <a:lumMod val="65000"/>
                    <a:lumOff val="35000"/>
                  </a:schemeClr>
                </a:solidFill>
                <a:latin typeface="Arial" panose="020B0604020202020204" pitchFamily="34" charset="0"/>
                <a:ea typeface="微软雅黑" panose="020B0503020204020204" pitchFamily="34" charset="-122"/>
                <a:cs typeface="+mn-ea"/>
              </a:rPr>
              <a:t>3</a:t>
            </a:r>
            <a:r>
              <a:rPr kumimoji="1"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rPr>
              <a:t>家</a:t>
            </a:r>
            <a:endParaRPr kumimoji="1" lang="en-US" altLang="zh-CN" sz="1200" dirty="0">
              <a:solidFill>
                <a:schemeClr val="tx1">
                  <a:lumMod val="65000"/>
                  <a:lumOff val="35000"/>
                </a:schemeClr>
              </a:solidFill>
              <a:latin typeface="Arial" panose="020B0604020202020204" pitchFamily="34" charset="0"/>
              <a:ea typeface="微软雅黑" panose="020B0503020204020204" pitchFamily="34" charset="-122"/>
              <a:cs typeface="+mn-ea"/>
            </a:endParaRPr>
          </a:p>
        </p:txBody>
      </p:sp>
      <p:pic>
        <p:nvPicPr>
          <p:cNvPr id="167" name="图片 166"/>
          <p:cNvPicPr>
            <a:picLocks noChangeAspect="1"/>
          </p:cNvPicPr>
          <p:nvPr/>
        </p:nvPicPr>
        <p:blipFill>
          <a:blip r:embed="rId3" cstate="print"/>
          <a:stretch>
            <a:fillRect/>
          </a:stretch>
        </p:blipFill>
        <p:spPr>
          <a:xfrm>
            <a:off x="5567412" y="5546271"/>
            <a:ext cx="1136250" cy="1001250"/>
          </a:xfrm>
          <a:prstGeom prst="rect">
            <a:avLst/>
          </a:prstGeom>
        </p:spPr>
      </p:pic>
      <p:sp>
        <p:nvSpPr>
          <p:cNvPr id="168" name="Freeform 35"/>
          <p:cNvSpPr>
            <a:spLocks noEditPoints="1"/>
          </p:cNvSpPr>
          <p:nvPr/>
        </p:nvSpPr>
        <p:spPr bwMode="auto">
          <a:xfrm>
            <a:off x="9736470" y="2953798"/>
            <a:ext cx="298578" cy="298578"/>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58 w 352"/>
              <a:gd name="T11" fmla="*/ 261 h 352"/>
              <a:gd name="T12" fmla="*/ 188 w 352"/>
              <a:gd name="T13" fmla="*/ 294 h 352"/>
              <a:gd name="T14" fmla="*/ 96 w 352"/>
              <a:gd name="T15" fmla="*/ 263 h 352"/>
              <a:gd name="T16" fmla="*/ 59 w 352"/>
              <a:gd name="T17" fmla="*/ 189 h 352"/>
              <a:gd name="T18" fmla="*/ 157 w 352"/>
              <a:gd name="T19" fmla="*/ 60 h 352"/>
              <a:gd name="T20" fmla="*/ 175 w 352"/>
              <a:gd name="T21" fmla="*/ 58 h 352"/>
              <a:gd name="T22" fmla="*/ 176 w 352"/>
              <a:gd name="T23" fmla="*/ 58 h 352"/>
              <a:gd name="T24" fmla="*/ 196 w 352"/>
              <a:gd name="T25" fmla="*/ 60 h 352"/>
              <a:gd name="T26" fmla="*/ 272 w 352"/>
              <a:gd name="T27" fmla="*/ 108 h 352"/>
              <a:gd name="T28" fmla="*/ 293 w 352"/>
              <a:gd name="T29" fmla="*/ 162 h 352"/>
              <a:gd name="T30" fmla="*/ 258 w 352"/>
              <a:gd name="T31" fmla="*/ 26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258" y="261"/>
                </a:moveTo>
                <a:cubicBezTo>
                  <a:pt x="238" y="280"/>
                  <a:pt x="215" y="291"/>
                  <a:pt x="188" y="294"/>
                </a:cubicBezTo>
                <a:cubicBezTo>
                  <a:pt x="153" y="297"/>
                  <a:pt x="122" y="287"/>
                  <a:pt x="96" y="263"/>
                </a:cubicBezTo>
                <a:cubicBezTo>
                  <a:pt x="75" y="243"/>
                  <a:pt x="62" y="218"/>
                  <a:pt x="59" y="189"/>
                </a:cubicBezTo>
                <a:cubicBezTo>
                  <a:pt x="52" y="127"/>
                  <a:pt x="96" y="69"/>
                  <a:pt x="157" y="60"/>
                </a:cubicBezTo>
                <a:cubicBezTo>
                  <a:pt x="163" y="59"/>
                  <a:pt x="169" y="59"/>
                  <a:pt x="175" y="58"/>
                </a:cubicBezTo>
                <a:cubicBezTo>
                  <a:pt x="176" y="58"/>
                  <a:pt x="176" y="58"/>
                  <a:pt x="176" y="58"/>
                </a:cubicBezTo>
                <a:cubicBezTo>
                  <a:pt x="183" y="59"/>
                  <a:pt x="189" y="59"/>
                  <a:pt x="196" y="60"/>
                </a:cubicBezTo>
                <a:cubicBezTo>
                  <a:pt x="227" y="66"/>
                  <a:pt x="253" y="82"/>
                  <a:pt x="272" y="108"/>
                </a:cubicBezTo>
                <a:cubicBezTo>
                  <a:pt x="283" y="124"/>
                  <a:pt x="291" y="142"/>
                  <a:pt x="293" y="162"/>
                </a:cubicBezTo>
                <a:cubicBezTo>
                  <a:pt x="297" y="200"/>
                  <a:pt x="286" y="234"/>
                  <a:pt x="258" y="26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defTabSz="685165" eaLnBrk="1" fontAlgn="auto" hangingPunct="1">
              <a:spcBef>
                <a:spcPts val="0"/>
              </a:spcBef>
              <a:spcAft>
                <a:spcPts val="0"/>
              </a:spcAft>
              <a:defRPr/>
            </a:pPr>
            <a:endParaRPr lang="id-ID" sz="1015">
              <a:latin typeface="+mn-lt"/>
              <a:ea typeface="+mn-ea"/>
            </a:endParaRPr>
          </a:p>
        </p:txBody>
      </p:sp>
      <p:sp>
        <p:nvSpPr>
          <p:cNvPr id="169" name="zsbwdh     _54"/>
          <p:cNvSpPr txBox="1">
            <a:spLocks noChangeArrowheads="1"/>
          </p:cNvSpPr>
          <p:nvPr/>
        </p:nvSpPr>
        <p:spPr bwMode="auto">
          <a:xfrm>
            <a:off x="3314529" y="2758354"/>
            <a:ext cx="16065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120">
              <a:defRPr sz="1300">
                <a:solidFill>
                  <a:schemeClr val="tx1"/>
                </a:solidFill>
                <a:latin typeface="华文细黑" panose="02010600040101010101" pitchFamily="2" charset="-122"/>
                <a:ea typeface="华文细黑" panose="02010600040101010101" pitchFamily="2" charset="-122"/>
              </a:defRPr>
            </a:lvl1pPr>
            <a:lvl2pPr marL="742950" indent="-285750" defTabSz="1087120">
              <a:defRPr sz="1300">
                <a:solidFill>
                  <a:schemeClr val="tx1"/>
                </a:solidFill>
                <a:latin typeface="华文细黑" panose="02010600040101010101" pitchFamily="2" charset="-122"/>
                <a:ea typeface="华文细黑" panose="02010600040101010101" pitchFamily="2" charset="-122"/>
              </a:defRPr>
            </a:lvl2pPr>
            <a:lvl3pPr marL="1143000" indent="-228600" defTabSz="1087120">
              <a:defRPr sz="1300">
                <a:solidFill>
                  <a:schemeClr val="tx1"/>
                </a:solidFill>
                <a:latin typeface="华文细黑" panose="02010600040101010101" pitchFamily="2" charset="-122"/>
                <a:ea typeface="华文细黑" panose="02010600040101010101" pitchFamily="2" charset="-122"/>
              </a:defRPr>
            </a:lvl3pPr>
            <a:lvl4pPr marL="1600200" indent="-228600" defTabSz="1087120">
              <a:defRPr sz="1300">
                <a:solidFill>
                  <a:schemeClr val="tx1"/>
                </a:solidFill>
                <a:latin typeface="华文细黑" panose="02010600040101010101" pitchFamily="2" charset="-122"/>
                <a:ea typeface="华文细黑" panose="02010600040101010101" pitchFamily="2" charset="-122"/>
              </a:defRPr>
            </a:lvl4pPr>
            <a:lvl5pPr marL="2057400" indent="-228600" defTabSz="1087120">
              <a:defRPr sz="1300">
                <a:solidFill>
                  <a:schemeClr val="tx1"/>
                </a:solidFill>
                <a:latin typeface="华文细黑" panose="02010600040101010101" pitchFamily="2" charset="-122"/>
                <a:ea typeface="华文细黑" panose="02010600040101010101" pitchFamily="2" charset="-122"/>
              </a:defRPr>
            </a:lvl5pPr>
            <a:lvl6pPr marL="25146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1200" dirty="0">
                <a:solidFill>
                  <a:schemeClr val="tx1">
                    <a:lumMod val="65000"/>
                    <a:lumOff val="35000"/>
                  </a:schemeClr>
                </a:solidFill>
                <a:ea typeface="微软雅黑" panose="020B0503020204020204" pitchFamily="34" charset="-122"/>
                <a:cs typeface="+mn-ea"/>
              </a:rPr>
              <a:t>斯坦德机器人</a:t>
            </a:r>
            <a:endParaRPr lang="en-US" altLang="zh-CN" sz="1000" dirty="0">
              <a:solidFill>
                <a:schemeClr val="accent1"/>
              </a:solidFill>
            </a:endParaRPr>
          </a:p>
        </p:txBody>
      </p:sp>
      <p:sp>
        <p:nvSpPr>
          <p:cNvPr id="170" name="zsbwdh     _54"/>
          <p:cNvSpPr txBox="1">
            <a:spLocks noChangeArrowheads="1"/>
          </p:cNvSpPr>
          <p:nvPr/>
        </p:nvSpPr>
        <p:spPr bwMode="auto">
          <a:xfrm>
            <a:off x="3009107" y="3390871"/>
            <a:ext cx="16065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120">
              <a:defRPr sz="1300">
                <a:solidFill>
                  <a:schemeClr val="tx1"/>
                </a:solidFill>
                <a:latin typeface="华文细黑" panose="02010600040101010101" pitchFamily="2" charset="-122"/>
                <a:ea typeface="华文细黑" panose="02010600040101010101" pitchFamily="2" charset="-122"/>
              </a:defRPr>
            </a:lvl1pPr>
            <a:lvl2pPr marL="742950" indent="-285750" defTabSz="1087120">
              <a:defRPr sz="1300">
                <a:solidFill>
                  <a:schemeClr val="tx1"/>
                </a:solidFill>
                <a:latin typeface="华文细黑" panose="02010600040101010101" pitchFamily="2" charset="-122"/>
                <a:ea typeface="华文细黑" panose="02010600040101010101" pitchFamily="2" charset="-122"/>
              </a:defRPr>
            </a:lvl2pPr>
            <a:lvl3pPr marL="1143000" indent="-228600" defTabSz="1087120">
              <a:defRPr sz="1300">
                <a:solidFill>
                  <a:schemeClr val="tx1"/>
                </a:solidFill>
                <a:latin typeface="华文细黑" panose="02010600040101010101" pitchFamily="2" charset="-122"/>
                <a:ea typeface="华文细黑" panose="02010600040101010101" pitchFamily="2" charset="-122"/>
              </a:defRPr>
            </a:lvl3pPr>
            <a:lvl4pPr marL="1600200" indent="-228600" defTabSz="1087120">
              <a:defRPr sz="1300">
                <a:solidFill>
                  <a:schemeClr val="tx1"/>
                </a:solidFill>
                <a:latin typeface="华文细黑" panose="02010600040101010101" pitchFamily="2" charset="-122"/>
                <a:ea typeface="华文细黑" panose="02010600040101010101" pitchFamily="2" charset="-122"/>
              </a:defRPr>
            </a:lvl4pPr>
            <a:lvl5pPr marL="2057400" indent="-228600" defTabSz="1087120">
              <a:defRPr sz="1300">
                <a:solidFill>
                  <a:schemeClr val="tx1"/>
                </a:solidFill>
                <a:latin typeface="华文细黑" panose="02010600040101010101" pitchFamily="2" charset="-122"/>
                <a:ea typeface="华文细黑" panose="02010600040101010101" pitchFamily="2" charset="-122"/>
              </a:defRPr>
            </a:lvl5pPr>
            <a:lvl6pPr marL="25146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1200" dirty="0">
                <a:solidFill>
                  <a:schemeClr val="tx1">
                    <a:lumMod val="65000"/>
                    <a:lumOff val="35000"/>
                  </a:schemeClr>
                </a:solidFill>
                <a:ea typeface="微软雅黑" panose="020B0503020204020204" pitchFamily="34" charset="-122"/>
                <a:cs typeface="+mn-ea"/>
              </a:rPr>
              <a:t>小智无人机</a:t>
            </a:r>
            <a:endParaRPr lang="en-US" altLang="zh-CN" sz="1000" dirty="0">
              <a:solidFill>
                <a:schemeClr val="accent1"/>
              </a:solidFill>
            </a:endParaRPr>
          </a:p>
        </p:txBody>
      </p:sp>
      <p:sp>
        <p:nvSpPr>
          <p:cNvPr id="171" name="zsbwdh     _54"/>
          <p:cNvSpPr txBox="1">
            <a:spLocks noChangeArrowheads="1"/>
          </p:cNvSpPr>
          <p:nvPr/>
        </p:nvSpPr>
        <p:spPr bwMode="auto">
          <a:xfrm>
            <a:off x="2942614" y="4247190"/>
            <a:ext cx="16065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120">
              <a:defRPr sz="1300">
                <a:solidFill>
                  <a:schemeClr val="tx1"/>
                </a:solidFill>
                <a:latin typeface="华文细黑" panose="02010600040101010101" pitchFamily="2" charset="-122"/>
                <a:ea typeface="华文细黑" panose="02010600040101010101" pitchFamily="2" charset="-122"/>
              </a:defRPr>
            </a:lvl1pPr>
            <a:lvl2pPr marL="742950" indent="-285750" defTabSz="1087120">
              <a:defRPr sz="1300">
                <a:solidFill>
                  <a:schemeClr val="tx1"/>
                </a:solidFill>
                <a:latin typeface="华文细黑" panose="02010600040101010101" pitchFamily="2" charset="-122"/>
                <a:ea typeface="华文细黑" panose="02010600040101010101" pitchFamily="2" charset="-122"/>
              </a:defRPr>
            </a:lvl2pPr>
            <a:lvl3pPr marL="1143000" indent="-228600" defTabSz="1087120">
              <a:defRPr sz="1300">
                <a:solidFill>
                  <a:schemeClr val="tx1"/>
                </a:solidFill>
                <a:latin typeface="华文细黑" panose="02010600040101010101" pitchFamily="2" charset="-122"/>
                <a:ea typeface="华文细黑" panose="02010600040101010101" pitchFamily="2" charset="-122"/>
              </a:defRPr>
            </a:lvl3pPr>
            <a:lvl4pPr marL="1600200" indent="-228600" defTabSz="1087120">
              <a:defRPr sz="1300">
                <a:solidFill>
                  <a:schemeClr val="tx1"/>
                </a:solidFill>
                <a:latin typeface="华文细黑" panose="02010600040101010101" pitchFamily="2" charset="-122"/>
                <a:ea typeface="华文细黑" panose="02010600040101010101" pitchFamily="2" charset="-122"/>
              </a:defRPr>
            </a:lvl4pPr>
            <a:lvl5pPr marL="2057400" indent="-228600" defTabSz="1087120">
              <a:defRPr sz="1300">
                <a:solidFill>
                  <a:schemeClr val="tx1"/>
                </a:solidFill>
                <a:latin typeface="华文细黑" panose="02010600040101010101" pitchFamily="2" charset="-122"/>
                <a:ea typeface="华文细黑" panose="02010600040101010101" pitchFamily="2" charset="-122"/>
              </a:defRPr>
            </a:lvl5pPr>
            <a:lvl6pPr marL="25146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1200" dirty="0">
                <a:solidFill>
                  <a:schemeClr val="tx1">
                    <a:lumMod val="65000"/>
                    <a:lumOff val="35000"/>
                  </a:schemeClr>
                </a:solidFill>
                <a:ea typeface="微软雅黑" panose="020B0503020204020204" pitchFamily="34" charset="-122"/>
                <a:cs typeface="+mn-ea"/>
              </a:rPr>
              <a:t>爱芝兰科技</a:t>
            </a:r>
            <a:endParaRPr lang="en-US" altLang="zh-CN" sz="1000" dirty="0">
              <a:solidFill>
                <a:schemeClr val="accent1"/>
              </a:solidFill>
            </a:endParaRPr>
          </a:p>
        </p:txBody>
      </p:sp>
      <p:sp>
        <p:nvSpPr>
          <p:cNvPr id="172" name="zsbwdh     _54"/>
          <p:cNvSpPr txBox="1">
            <a:spLocks noChangeArrowheads="1"/>
          </p:cNvSpPr>
          <p:nvPr/>
        </p:nvSpPr>
        <p:spPr bwMode="auto">
          <a:xfrm>
            <a:off x="2965472" y="5037630"/>
            <a:ext cx="16065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120">
              <a:defRPr sz="1300">
                <a:solidFill>
                  <a:schemeClr val="tx1"/>
                </a:solidFill>
                <a:latin typeface="华文细黑" panose="02010600040101010101" pitchFamily="2" charset="-122"/>
                <a:ea typeface="华文细黑" panose="02010600040101010101" pitchFamily="2" charset="-122"/>
              </a:defRPr>
            </a:lvl1pPr>
            <a:lvl2pPr marL="742950" indent="-285750" defTabSz="1087120">
              <a:defRPr sz="1300">
                <a:solidFill>
                  <a:schemeClr val="tx1"/>
                </a:solidFill>
                <a:latin typeface="华文细黑" panose="02010600040101010101" pitchFamily="2" charset="-122"/>
                <a:ea typeface="华文细黑" panose="02010600040101010101" pitchFamily="2" charset="-122"/>
              </a:defRPr>
            </a:lvl2pPr>
            <a:lvl3pPr marL="1143000" indent="-228600" defTabSz="1087120">
              <a:defRPr sz="1300">
                <a:solidFill>
                  <a:schemeClr val="tx1"/>
                </a:solidFill>
                <a:latin typeface="华文细黑" panose="02010600040101010101" pitchFamily="2" charset="-122"/>
                <a:ea typeface="华文细黑" panose="02010600040101010101" pitchFamily="2" charset="-122"/>
              </a:defRPr>
            </a:lvl3pPr>
            <a:lvl4pPr marL="1600200" indent="-228600" defTabSz="1087120">
              <a:defRPr sz="1300">
                <a:solidFill>
                  <a:schemeClr val="tx1"/>
                </a:solidFill>
                <a:latin typeface="华文细黑" panose="02010600040101010101" pitchFamily="2" charset="-122"/>
                <a:ea typeface="华文细黑" panose="02010600040101010101" pitchFamily="2" charset="-122"/>
              </a:defRPr>
            </a:lvl4pPr>
            <a:lvl5pPr marL="2057400" indent="-228600" defTabSz="1087120">
              <a:defRPr sz="1300">
                <a:solidFill>
                  <a:schemeClr val="tx1"/>
                </a:solidFill>
                <a:latin typeface="华文细黑" panose="02010600040101010101" pitchFamily="2" charset="-122"/>
                <a:ea typeface="华文细黑" panose="02010600040101010101" pitchFamily="2" charset="-122"/>
              </a:defRPr>
            </a:lvl5pPr>
            <a:lvl6pPr marL="25146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en-US" altLang="zh-CN" sz="1200" dirty="0" err="1">
                <a:solidFill>
                  <a:schemeClr val="tx1">
                    <a:lumMod val="65000"/>
                    <a:lumOff val="35000"/>
                  </a:schemeClr>
                </a:solidFill>
                <a:ea typeface="微软雅黑" panose="020B0503020204020204" pitchFamily="34" charset="-122"/>
                <a:cs typeface="+mn-ea"/>
              </a:rPr>
              <a:t>Zy-tnb</a:t>
            </a:r>
            <a:r>
              <a:rPr lang="zh-CN" altLang="en-US" sz="1200" dirty="0">
                <a:solidFill>
                  <a:schemeClr val="tx1">
                    <a:lumMod val="65000"/>
                    <a:lumOff val="35000"/>
                  </a:schemeClr>
                </a:solidFill>
                <a:ea typeface="微软雅黑" panose="020B0503020204020204" pitchFamily="34" charset="-122"/>
                <a:cs typeface="+mn-ea"/>
              </a:rPr>
              <a:t>工作室</a:t>
            </a:r>
            <a:endParaRPr lang="en-US" altLang="zh-CN" sz="1000" dirty="0">
              <a:solidFill>
                <a:schemeClr val="accent1"/>
              </a:solidFill>
            </a:endParaRPr>
          </a:p>
        </p:txBody>
      </p:sp>
      <p:sp>
        <p:nvSpPr>
          <p:cNvPr id="173" name="zsbwdh     _54"/>
          <p:cNvSpPr txBox="1">
            <a:spLocks noChangeArrowheads="1"/>
          </p:cNvSpPr>
          <p:nvPr/>
        </p:nvSpPr>
        <p:spPr bwMode="auto">
          <a:xfrm>
            <a:off x="3874482" y="5749264"/>
            <a:ext cx="16065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120">
              <a:defRPr sz="1300">
                <a:solidFill>
                  <a:schemeClr val="tx1"/>
                </a:solidFill>
                <a:latin typeface="华文细黑" panose="02010600040101010101" pitchFamily="2" charset="-122"/>
                <a:ea typeface="华文细黑" panose="02010600040101010101" pitchFamily="2" charset="-122"/>
              </a:defRPr>
            </a:lvl1pPr>
            <a:lvl2pPr marL="742950" indent="-285750" defTabSz="1087120">
              <a:defRPr sz="1300">
                <a:solidFill>
                  <a:schemeClr val="tx1"/>
                </a:solidFill>
                <a:latin typeface="华文细黑" panose="02010600040101010101" pitchFamily="2" charset="-122"/>
                <a:ea typeface="华文细黑" panose="02010600040101010101" pitchFamily="2" charset="-122"/>
              </a:defRPr>
            </a:lvl2pPr>
            <a:lvl3pPr marL="1143000" indent="-228600" defTabSz="1087120">
              <a:defRPr sz="1300">
                <a:solidFill>
                  <a:schemeClr val="tx1"/>
                </a:solidFill>
                <a:latin typeface="华文细黑" panose="02010600040101010101" pitchFamily="2" charset="-122"/>
                <a:ea typeface="华文细黑" panose="02010600040101010101" pitchFamily="2" charset="-122"/>
              </a:defRPr>
            </a:lvl3pPr>
            <a:lvl4pPr marL="1600200" indent="-228600" defTabSz="1087120">
              <a:defRPr sz="1300">
                <a:solidFill>
                  <a:schemeClr val="tx1"/>
                </a:solidFill>
                <a:latin typeface="华文细黑" panose="02010600040101010101" pitchFamily="2" charset="-122"/>
                <a:ea typeface="华文细黑" panose="02010600040101010101" pitchFamily="2" charset="-122"/>
              </a:defRPr>
            </a:lvl4pPr>
            <a:lvl5pPr marL="2057400" indent="-228600" defTabSz="1087120">
              <a:defRPr sz="1300">
                <a:solidFill>
                  <a:schemeClr val="tx1"/>
                </a:solidFill>
                <a:latin typeface="华文细黑" panose="02010600040101010101" pitchFamily="2" charset="-122"/>
                <a:ea typeface="华文细黑" panose="02010600040101010101" pitchFamily="2" charset="-122"/>
              </a:defRPr>
            </a:lvl5pPr>
            <a:lvl6pPr marL="25146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1200" dirty="0">
                <a:solidFill>
                  <a:schemeClr val="tx1">
                    <a:lumMod val="65000"/>
                    <a:lumOff val="35000"/>
                  </a:schemeClr>
                </a:solidFill>
                <a:ea typeface="微软雅黑" panose="020B0503020204020204" pitchFamily="34" charset="-122"/>
                <a:cs typeface="+mn-ea"/>
              </a:rPr>
              <a:t>吾瞳科技</a:t>
            </a:r>
            <a:endParaRPr lang="en-US" altLang="zh-CN" sz="1000" dirty="0">
              <a:solidFill>
                <a:schemeClr val="accent1"/>
              </a:solidFill>
            </a:endParaRPr>
          </a:p>
        </p:txBody>
      </p:sp>
      <p:sp>
        <p:nvSpPr>
          <p:cNvPr id="174" name="zsbwdh     _54"/>
          <p:cNvSpPr txBox="1">
            <a:spLocks noChangeArrowheads="1"/>
          </p:cNvSpPr>
          <p:nvPr/>
        </p:nvSpPr>
        <p:spPr bwMode="auto">
          <a:xfrm>
            <a:off x="7576226" y="5698681"/>
            <a:ext cx="16065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120">
              <a:defRPr sz="1300">
                <a:solidFill>
                  <a:schemeClr val="tx1"/>
                </a:solidFill>
                <a:latin typeface="华文细黑" panose="02010600040101010101" pitchFamily="2" charset="-122"/>
                <a:ea typeface="华文细黑" panose="02010600040101010101" pitchFamily="2" charset="-122"/>
              </a:defRPr>
            </a:lvl1pPr>
            <a:lvl2pPr marL="742950" indent="-285750" defTabSz="1087120">
              <a:defRPr sz="1300">
                <a:solidFill>
                  <a:schemeClr val="tx1"/>
                </a:solidFill>
                <a:latin typeface="华文细黑" panose="02010600040101010101" pitchFamily="2" charset="-122"/>
                <a:ea typeface="华文细黑" panose="02010600040101010101" pitchFamily="2" charset="-122"/>
              </a:defRPr>
            </a:lvl2pPr>
            <a:lvl3pPr marL="1143000" indent="-228600" defTabSz="1087120">
              <a:defRPr sz="1300">
                <a:solidFill>
                  <a:schemeClr val="tx1"/>
                </a:solidFill>
                <a:latin typeface="华文细黑" panose="02010600040101010101" pitchFamily="2" charset="-122"/>
                <a:ea typeface="华文细黑" panose="02010600040101010101" pitchFamily="2" charset="-122"/>
              </a:defRPr>
            </a:lvl3pPr>
            <a:lvl4pPr marL="1600200" indent="-228600" defTabSz="1087120">
              <a:defRPr sz="1300">
                <a:solidFill>
                  <a:schemeClr val="tx1"/>
                </a:solidFill>
                <a:latin typeface="华文细黑" panose="02010600040101010101" pitchFamily="2" charset="-122"/>
                <a:ea typeface="华文细黑" panose="02010600040101010101" pitchFamily="2" charset="-122"/>
              </a:defRPr>
            </a:lvl4pPr>
            <a:lvl5pPr marL="2057400" indent="-228600" defTabSz="1087120">
              <a:defRPr sz="1300">
                <a:solidFill>
                  <a:schemeClr val="tx1"/>
                </a:solidFill>
                <a:latin typeface="华文细黑" panose="02010600040101010101" pitchFamily="2" charset="-122"/>
                <a:ea typeface="华文细黑" panose="02010600040101010101" pitchFamily="2" charset="-122"/>
              </a:defRPr>
            </a:lvl5pPr>
            <a:lvl6pPr marL="25146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en-US" altLang="zh-CN" sz="1200" dirty="0">
                <a:solidFill>
                  <a:schemeClr val="tx1">
                    <a:lumMod val="65000"/>
                    <a:lumOff val="35000"/>
                  </a:schemeClr>
                </a:solidFill>
                <a:ea typeface="微软雅黑" panose="020B0503020204020204" pitchFamily="34" charset="-122"/>
                <a:cs typeface="+mn-ea"/>
              </a:rPr>
              <a:t>………</a:t>
            </a:r>
            <a:endParaRPr lang="en-US" altLang="zh-CN" sz="1000" dirty="0">
              <a:solidFill>
                <a:schemeClr val="accent1"/>
              </a:solidFill>
            </a:endParaRPr>
          </a:p>
        </p:txBody>
      </p:sp>
      <p:sp>
        <p:nvSpPr>
          <p:cNvPr id="175" name="zsbwdh     _54"/>
          <p:cNvSpPr txBox="1">
            <a:spLocks noChangeArrowheads="1"/>
          </p:cNvSpPr>
          <p:nvPr/>
        </p:nvSpPr>
        <p:spPr bwMode="auto">
          <a:xfrm>
            <a:off x="7962506" y="4996946"/>
            <a:ext cx="16065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120">
              <a:defRPr sz="1300">
                <a:solidFill>
                  <a:schemeClr val="tx1"/>
                </a:solidFill>
                <a:latin typeface="华文细黑" panose="02010600040101010101" pitchFamily="2" charset="-122"/>
                <a:ea typeface="华文细黑" panose="02010600040101010101" pitchFamily="2" charset="-122"/>
              </a:defRPr>
            </a:lvl1pPr>
            <a:lvl2pPr marL="742950" indent="-285750" defTabSz="1087120">
              <a:defRPr sz="1300">
                <a:solidFill>
                  <a:schemeClr val="tx1"/>
                </a:solidFill>
                <a:latin typeface="华文细黑" panose="02010600040101010101" pitchFamily="2" charset="-122"/>
                <a:ea typeface="华文细黑" panose="02010600040101010101" pitchFamily="2" charset="-122"/>
              </a:defRPr>
            </a:lvl2pPr>
            <a:lvl3pPr marL="1143000" indent="-228600" defTabSz="1087120">
              <a:defRPr sz="1300">
                <a:solidFill>
                  <a:schemeClr val="tx1"/>
                </a:solidFill>
                <a:latin typeface="华文细黑" panose="02010600040101010101" pitchFamily="2" charset="-122"/>
                <a:ea typeface="华文细黑" panose="02010600040101010101" pitchFamily="2" charset="-122"/>
              </a:defRPr>
            </a:lvl3pPr>
            <a:lvl4pPr marL="1600200" indent="-228600" defTabSz="1087120">
              <a:defRPr sz="1300">
                <a:solidFill>
                  <a:schemeClr val="tx1"/>
                </a:solidFill>
                <a:latin typeface="华文细黑" panose="02010600040101010101" pitchFamily="2" charset="-122"/>
                <a:ea typeface="华文细黑" panose="02010600040101010101" pitchFamily="2" charset="-122"/>
              </a:defRPr>
            </a:lvl4pPr>
            <a:lvl5pPr marL="2057400" indent="-228600" defTabSz="1087120">
              <a:defRPr sz="1300">
                <a:solidFill>
                  <a:schemeClr val="tx1"/>
                </a:solidFill>
                <a:latin typeface="华文细黑" panose="02010600040101010101" pitchFamily="2" charset="-122"/>
                <a:ea typeface="华文细黑" panose="02010600040101010101" pitchFamily="2" charset="-122"/>
              </a:defRPr>
            </a:lvl5pPr>
            <a:lvl6pPr marL="25146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1200" dirty="0">
                <a:solidFill>
                  <a:schemeClr val="tx1">
                    <a:lumMod val="65000"/>
                    <a:lumOff val="35000"/>
                  </a:schemeClr>
                </a:solidFill>
                <a:ea typeface="微软雅黑" panose="020B0503020204020204" pitchFamily="34" charset="-122"/>
                <a:cs typeface="+mn-ea"/>
              </a:rPr>
              <a:t>东北仁电商</a:t>
            </a:r>
            <a:endParaRPr lang="en-US" altLang="zh-CN" sz="1000" dirty="0">
              <a:solidFill>
                <a:schemeClr val="accent1"/>
              </a:solidFill>
            </a:endParaRPr>
          </a:p>
        </p:txBody>
      </p:sp>
      <p:sp>
        <p:nvSpPr>
          <p:cNvPr id="176" name="zsbwdh     _54"/>
          <p:cNvSpPr txBox="1">
            <a:spLocks noChangeArrowheads="1"/>
          </p:cNvSpPr>
          <p:nvPr/>
        </p:nvSpPr>
        <p:spPr bwMode="auto">
          <a:xfrm>
            <a:off x="8267373" y="4232211"/>
            <a:ext cx="16065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120">
              <a:defRPr sz="1300">
                <a:solidFill>
                  <a:schemeClr val="tx1"/>
                </a:solidFill>
                <a:latin typeface="华文细黑" panose="02010600040101010101" pitchFamily="2" charset="-122"/>
                <a:ea typeface="华文细黑" panose="02010600040101010101" pitchFamily="2" charset="-122"/>
              </a:defRPr>
            </a:lvl1pPr>
            <a:lvl2pPr marL="742950" indent="-285750" defTabSz="1087120">
              <a:defRPr sz="1300">
                <a:solidFill>
                  <a:schemeClr val="tx1"/>
                </a:solidFill>
                <a:latin typeface="华文细黑" panose="02010600040101010101" pitchFamily="2" charset="-122"/>
                <a:ea typeface="华文细黑" panose="02010600040101010101" pitchFamily="2" charset="-122"/>
              </a:defRPr>
            </a:lvl2pPr>
            <a:lvl3pPr marL="1143000" indent="-228600" defTabSz="1087120">
              <a:defRPr sz="1300">
                <a:solidFill>
                  <a:schemeClr val="tx1"/>
                </a:solidFill>
                <a:latin typeface="华文细黑" panose="02010600040101010101" pitchFamily="2" charset="-122"/>
                <a:ea typeface="华文细黑" panose="02010600040101010101" pitchFamily="2" charset="-122"/>
              </a:defRPr>
            </a:lvl3pPr>
            <a:lvl4pPr marL="1600200" indent="-228600" defTabSz="1087120">
              <a:defRPr sz="1300">
                <a:solidFill>
                  <a:schemeClr val="tx1"/>
                </a:solidFill>
                <a:latin typeface="华文细黑" panose="02010600040101010101" pitchFamily="2" charset="-122"/>
                <a:ea typeface="华文细黑" panose="02010600040101010101" pitchFamily="2" charset="-122"/>
              </a:defRPr>
            </a:lvl4pPr>
            <a:lvl5pPr marL="2057400" indent="-228600" defTabSz="1087120">
              <a:defRPr sz="1300">
                <a:solidFill>
                  <a:schemeClr val="tx1"/>
                </a:solidFill>
                <a:latin typeface="华文细黑" panose="02010600040101010101" pitchFamily="2" charset="-122"/>
                <a:ea typeface="华文细黑" panose="02010600040101010101" pitchFamily="2" charset="-122"/>
              </a:defRPr>
            </a:lvl5pPr>
            <a:lvl6pPr marL="25146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1200" dirty="0">
                <a:solidFill>
                  <a:schemeClr val="tx1">
                    <a:lumMod val="65000"/>
                    <a:lumOff val="35000"/>
                  </a:schemeClr>
                </a:solidFill>
                <a:ea typeface="微软雅黑" panose="020B0503020204020204" pitchFamily="34" charset="-122"/>
                <a:cs typeface="+mn-ea"/>
              </a:rPr>
              <a:t>龙回首</a:t>
            </a:r>
            <a:endParaRPr lang="en-US" altLang="zh-CN" sz="1000" dirty="0">
              <a:solidFill>
                <a:schemeClr val="accent1"/>
              </a:solidFill>
            </a:endParaRPr>
          </a:p>
        </p:txBody>
      </p:sp>
      <p:sp>
        <p:nvSpPr>
          <p:cNvPr id="177" name="zsbwdh     _54"/>
          <p:cNvSpPr txBox="1">
            <a:spLocks noChangeArrowheads="1"/>
          </p:cNvSpPr>
          <p:nvPr/>
        </p:nvSpPr>
        <p:spPr bwMode="auto">
          <a:xfrm>
            <a:off x="8105260" y="3433798"/>
            <a:ext cx="16065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120">
              <a:defRPr sz="1300">
                <a:solidFill>
                  <a:schemeClr val="tx1"/>
                </a:solidFill>
                <a:latin typeface="华文细黑" panose="02010600040101010101" pitchFamily="2" charset="-122"/>
                <a:ea typeface="华文细黑" panose="02010600040101010101" pitchFamily="2" charset="-122"/>
              </a:defRPr>
            </a:lvl1pPr>
            <a:lvl2pPr marL="742950" indent="-285750" defTabSz="1087120">
              <a:defRPr sz="1300">
                <a:solidFill>
                  <a:schemeClr val="tx1"/>
                </a:solidFill>
                <a:latin typeface="华文细黑" panose="02010600040101010101" pitchFamily="2" charset="-122"/>
                <a:ea typeface="华文细黑" panose="02010600040101010101" pitchFamily="2" charset="-122"/>
              </a:defRPr>
            </a:lvl2pPr>
            <a:lvl3pPr marL="1143000" indent="-228600" defTabSz="1087120">
              <a:defRPr sz="1300">
                <a:solidFill>
                  <a:schemeClr val="tx1"/>
                </a:solidFill>
                <a:latin typeface="华文细黑" panose="02010600040101010101" pitchFamily="2" charset="-122"/>
                <a:ea typeface="华文细黑" panose="02010600040101010101" pitchFamily="2" charset="-122"/>
              </a:defRPr>
            </a:lvl3pPr>
            <a:lvl4pPr marL="1600200" indent="-228600" defTabSz="1087120">
              <a:defRPr sz="1300">
                <a:solidFill>
                  <a:schemeClr val="tx1"/>
                </a:solidFill>
                <a:latin typeface="华文细黑" panose="02010600040101010101" pitchFamily="2" charset="-122"/>
                <a:ea typeface="华文细黑" panose="02010600040101010101" pitchFamily="2" charset="-122"/>
              </a:defRPr>
            </a:lvl4pPr>
            <a:lvl5pPr marL="2057400" indent="-228600" defTabSz="1087120">
              <a:defRPr sz="1300">
                <a:solidFill>
                  <a:schemeClr val="tx1"/>
                </a:solidFill>
                <a:latin typeface="华文细黑" panose="02010600040101010101" pitchFamily="2" charset="-122"/>
                <a:ea typeface="华文细黑" panose="02010600040101010101" pitchFamily="2" charset="-122"/>
              </a:defRPr>
            </a:lvl5pPr>
            <a:lvl6pPr marL="25146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1200" dirty="0">
                <a:solidFill>
                  <a:schemeClr val="tx1">
                    <a:lumMod val="65000"/>
                    <a:lumOff val="35000"/>
                  </a:schemeClr>
                </a:solidFill>
                <a:ea typeface="微软雅黑" panose="020B0503020204020204" pitchFamily="34" charset="-122"/>
                <a:cs typeface="+mn-ea"/>
              </a:rPr>
              <a:t>然卓科技</a:t>
            </a:r>
            <a:endParaRPr lang="en-US" altLang="zh-CN" sz="1000" dirty="0">
              <a:solidFill>
                <a:schemeClr val="accent1"/>
              </a:solidFill>
            </a:endParaRPr>
          </a:p>
        </p:txBody>
      </p:sp>
      <p:sp>
        <p:nvSpPr>
          <p:cNvPr id="178" name="zsbwdh     _54"/>
          <p:cNvSpPr txBox="1">
            <a:spLocks noChangeArrowheads="1"/>
          </p:cNvSpPr>
          <p:nvPr/>
        </p:nvSpPr>
        <p:spPr bwMode="auto">
          <a:xfrm>
            <a:off x="7779810" y="2795700"/>
            <a:ext cx="16065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120">
              <a:defRPr sz="1300">
                <a:solidFill>
                  <a:schemeClr val="tx1"/>
                </a:solidFill>
                <a:latin typeface="华文细黑" panose="02010600040101010101" pitchFamily="2" charset="-122"/>
                <a:ea typeface="华文细黑" panose="02010600040101010101" pitchFamily="2" charset="-122"/>
              </a:defRPr>
            </a:lvl1pPr>
            <a:lvl2pPr marL="742950" indent="-285750" defTabSz="1087120">
              <a:defRPr sz="1300">
                <a:solidFill>
                  <a:schemeClr val="tx1"/>
                </a:solidFill>
                <a:latin typeface="华文细黑" panose="02010600040101010101" pitchFamily="2" charset="-122"/>
                <a:ea typeface="华文细黑" panose="02010600040101010101" pitchFamily="2" charset="-122"/>
              </a:defRPr>
            </a:lvl2pPr>
            <a:lvl3pPr marL="1143000" indent="-228600" defTabSz="1087120">
              <a:defRPr sz="1300">
                <a:solidFill>
                  <a:schemeClr val="tx1"/>
                </a:solidFill>
                <a:latin typeface="华文细黑" panose="02010600040101010101" pitchFamily="2" charset="-122"/>
                <a:ea typeface="华文细黑" panose="02010600040101010101" pitchFamily="2" charset="-122"/>
              </a:defRPr>
            </a:lvl3pPr>
            <a:lvl4pPr marL="1600200" indent="-228600" defTabSz="1087120">
              <a:defRPr sz="1300">
                <a:solidFill>
                  <a:schemeClr val="tx1"/>
                </a:solidFill>
                <a:latin typeface="华文细黑" panose="02010600040101010101" pitchFamily="2" charset="-122"/>
                <a:ea typeface="华文细黑" panose="02010600040101010101" pitchFamily="2" charset="-122"/>
              </a:defRPr>
            </a:lvl4pPr>
            <a:lvl5pPr marL="2057400" indent="-228600" defTabSz="1087120">
              <a:defRPr sz="1300">
                <a:solidFill>
                  <a:schemeClr val="tx1"/>
                </a:solidFill>
                <a:latin typeface="华文细黑" panose="02010600040101010101" pitchFamily="2" charset="-122"/>
                <a:ea typeface="华文细黑" panose="02010600040101010101" pitchFamily="2" charset="-122"/>
              </a:defRPr>
            </a:lvl5pPr>
            <a:lvl6pPr marL="25146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1200" dirty="0">
                <a:solidFill>
                  <a:schemeClr val="tx1">
                    <a:lumMod val="65000"/>
                    <a:lumOff val="35000"/>
                  </a:schemeClr>
                </a:solidFill>
                <a:ea typeface="微软雅黑" panose="020B0503020204020204" pitchFamily="34" charset="-122"/>
                <a:cs typeface="+mn-ea"/>
              </a:rPr>
              <a:t>零声科技</a:t>
            </a:r>
            <a:endParaRPr lang="en-US" altLang="zh-CN" sz="1000" dirty="0">
              <a:solidFill>
                <a:schemeClr val="accent1"/>
              </a:solidFill>
            </a:endParaRPr>
          </a:p>
        </p:txBody>
      </p:sp>
      <p:sp>
        <p:nvSpPr>
          <p:cNvPr id="179" name="zsbwdh     _54"/>
          <p:cNvSpPr txBox="1">
            <a:spLocks noChangeArrowheads="1"/>
          </p:cNvSpPr>
          <p:nvPr/>
        </p:nvSpPr>
        <p:spPr bwMode="auto">
          <a:xfrm>
            <a:off x="7009006" y="2248173"/>
            <a:ext cx="16065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120">
              <a:defRPr sz="1300">
                <a:solidFill>
                  <a:schemeClr val="tx1"/>
                </a:solidFill>
                <a:latin typeface="华文细黑" panose="02010600040101010101" pitchFamily="2" charset="-122"/>
                <a:ea typeface="华文细黑" panose="02010600040101010101" pitchFamily="2" charset="-122"/>
              </a:defRPr>
            </a:lvl1pPr>
            <a:lvl2pPr marL="742950" indent="-285750" defTabSz="1087120">
              <a:defRPr sz="1300">
                <a:solidFill>
                  <a:schemeClr val="tx1"/>
                </a:solidFill>
                <a:latin typeface="华文细黑" panose="02010600040101010101" pitchFamily="2" charset="-122"/>
                <a:ea typeface="华文细黑" panose="02010600040101010101" pitchFamily="2" charset="-122"/>
              </a:defRPr>
            </a:lvl2pPr>
            <a:lvl3pPr marL="1143000" indent="-228600" defTabSz="1087120">
              <a:defRPr sz="1300">
                <a:solidFill>
                  <a:schemeClr val="tx1"/>
                </a:solidFill>
                <a:latin typeface="华文细黑" panose="02010600040101010101" pitchFamily="2" charset="-122"/>
                <a:ea typeface="华文细黑" panose="02010600040101010101" pitchFamily="2" charset="-122"/>
              </a:defRPr>
            </a:lvl3pPr>
            <a:lvl4pPr marL="1600200" indent="-228600" defTabSz="1087120">
              <a:defRPr sz="1300">
                <a:solidFill>
                  <a:schemeClr val="tx1"/>
                </a:solidFill>
                <a:latin typeface="华文细黑" panose="02010600040101010101" pitchFamily="2" charset="-122"/>
                <a:ea typeface="华文细黑" panose="02010600040101010101" pitchFamily="2" charset="-122"/>
              </a:defRPr>
            </a:lvl4pPr>
            <a:lvl5pPr marL="2057400" indent="-228600" defTabSz="1087120">
              <a:defRPr sz="1300">
                <a:solidFill>
                  <a:schemeClr val="tx1"/>
                </a:solidFill>
                <a:latin typeface="华文细黑" panose="02010600040101010101" pitchFamily="2" charset="-122"/>
                <a:ea typeface="华文细黑" panose="02010600040101010101" pitchFamily="2" charset="-122"/>
              </a:defRPr>
            </a:lvl5pPr>
            <a:lvl6pPr marL="25146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1200" dirty="0">
                <a:solidFill>
                  <a:schemeClr val="tx1">
                    <a:lumMod val="65000"/>
                    <a:lumOff val="35000"/>
                  </a:schemeClr>
                </a:solidFill>
                <a:ea typeface="微软雅黑" panose="020B0503020204020204" pitchFamily="34" charset="-122"/>
                <a:cs typeface="+mn-ea"/>
              </a:rPr>
              <a:t>万洲焊接</a:t>
            </a:r>
            <a:endParaRPr lang="en-US" altLang="zh-CN" sz="1000" dirty="0">
              <a:solidFill>
                <a:schemeClr val="accent1"/>
              </a:solidFill>
            </a:endParaRPr>
          </a:p>
        </p:txBody>
      </p:sp>
      <p:sp>
        <p:nvSpPr>
          <p:cNvPr id="180" name="zsbwdh     _54"/>
          <p:cNvSpPr txBox="1">
            <a:spLocks noChangeArrowheads="1"/>
          </p:cNvSpPr>
          <p:nvPr/>
        </p:nvSpPr>
        <p:spPr bwMode="auto">
          <a:xfrm>
            <a:off x="4279000" y="2248173"/>
            <a:ext cx="16065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120">
              <a:defRPr sz="1300">
                <a:solidFill>
                  <a:schemeClr val="tx1"/>
                </a:solidFill>
                <a:latin typeface="华文细黑" panose="02010600040101010101" pitchFamily="2" charset="-122"/>
                <a:ea typeface="华文细黑" panose="02010600040101010101" pitchFamily="2" charset="-122"/>
              </a:defRPr>
            </a:lvl1pPr>
            <a:lvl2pPr marL="742950" indent="-285750" defTabSz="1087120">
              <a:defRPr sz="1300">
                <a:solidFill>
                  <a:schemeClr val="tx1"/>
                </a:solidFill>
                <a:latin typeface="华文细黑" panose="02010600040101010101" pitchFamily="2" charset="-122"/>
                <a:ea typeface="华文细黑" panose="02010600040101010101" pitchFamily="2" charset="-122"/>
              </a:defRPr>
            </a:lvl2pPr>
            <a:lvl3pPr marL="1143000" indent="-228600" defTabSz="1087120">
              <a:defRPr sz="1300">
                <a:solidFill>
                  <a:schemeClr val="tx1"/>
                </a:solidFill>
                <a:latin typeface="华文细黑" panose="02010600040101010101" pitchFamily="2" charset="-122"/>
                <a:ea typeface="华文细黑" panose="02010600040101010101" pitchFamily="2" charset="-122"/>
              </a:defRPr>
            </a:lvl3pPr>
            <a:lvl4pPr marL="1600200" indent="-228600" defTabSz="1087120">
              <a:defRPr sz="1300">
                <a:solidFill>
                  <a:schemeClr val="tx1"/>
                </a:solidFill>
                <a:latin typeface="华文细黑" panose="02010600040101010101" pitchFamily="2" charset="-122"/>
                <a:ea typeface="华文细黑" panose="02010600040101010101" pitchFamily="2" charset="-122"/>
              </a:defRPr>
            </a:lvl4pPr>
            <a:lvl5pPr marL="2057400" indent="-228600" defTabSz="1087120">
              <a:defRPr sz="1300">
                <a:solidFill>
                  <a:schemeClr val="tx1"/>
                </a:solidFill>
                <a:latin typeface="华文细黑" panose="02010600040101010101" pitchFamily="2" charset="-122"/>
                <a:ea typeface="华文细黑" panose="02010600040101010101" pitchFamily="2" charset="-122"/>
              </a:defRPr>
            </a:lvl5pPr>
            <a:lvl6pPr marL="25146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108712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1200" dirty="0">
                <a:solidFill>
                  <a:schemeClr val="tx1">
                    <a:lumMod val="65000"/>
                    <a:lumOff val="35000"/>
                  </a:schemeClr>
                </a:solidFill>
                <a:ea typeface="微软雅黑" panose="020B0503020204020204" pitchFamily="34" charset="-122"/>
                <a:cs typeface="+mn-ea"/>
              </a:rPr>
              <a:t>乐聚科技</a:t>
            </a:r>
            <a:endParaRPr lang="en-US" altLang="zh-CN" sz="1000" dirty="0">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65"/>
                                        </p:tgtEl>
                                      </p:cBhvr>
                                    </p:animEffect>
                                    <p:animScale>
                                      <p:cBhvr>
                                        <p:cTn id="7" dur="250" autoRev="1" fill="hold"/>
                                        <p:tgtEl>
                                          <p:spTgt spid="16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66"/>
                                        </p:tgtEl>
                                      </p:cBhvr>
                                    </p:animEffect>
                                    <p:animScale>
                                      <p:cBhvr>
                                        <p:cTn id="10" dur="250" autoRev="1" fill="hold"/>
                                        <p:tgtEl>
                                          <p:spTgt spid="166"/>
                                        </p:tgtEl>
                                      </p:cBhvr>
                                      <p:by x="105000" y="105000"/>
                                    </p:animScale>
                                  </p:childTnLst>
                                </p:cTn>
                              </p:par>
                              <p:par>
                                <p:cTn id="11" presetID="26" presetClass="emph" presetSubtype="0" fill="hold" grpId="0" nodeType="withEffect">
                                  <p:stCondLst>
                                    <p:cond delay="600"/>
                                  </p:stCondLst>
                                  <p:childTnLst>
                                    <p:animEffect transition="out" filter="fade">
                                      <p:cBhvr>
                                        <p:cTn id="12" dur="500" tmFilter="0, 0; .2, .5; .8, .5; 1, 0"/>
                                        <p:tgtEl>
                                          <p:spTgt spid="9"/>
                                        </p:tgtEl>
                                      </p:cBhvr>
                                    </p:animEffect>
                                    <p:animScale>
                                      <p:cBhvr>
                                        <p:cTn id="13" dur="250" autoRev="1" fill="hold"/>
                                        <p:tgtEl>
                                          <p:spTgt spid="9"/>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10"/>
                                        </p:tgtEl>
                                      </p:cBhvr>
                                    </p:animEffect>
                                    <p:animScale>
                                      <p:cBhvr>
                                        <p:cTn id="16" dur="250" autoRev="1" fill="hold"/>
                                        <p:tgtEl>
                                          <p:spTgt spid="10"/>
                                        </p:tgtEl>
                                      </p:cBhvr>
                                      <p:by x="105000" y="105000"/>
                                    </p:animScale>
                                  </p:childTnLst>
                                </p:cTn>
                              </p:par>
                              <p:par>
                                <p:cTn id="17" presetID="26" presetClass="emph" presetSubtype="0" fill="hold" nodeType="withEffect">
                                  <p:stCondLst>
                                    <p:cond delay="500"/>
                                  </p:stCondLst>
                                  <p:childTnLst>
                                    <p:animEffect transition="out" filter="fade">
                                      <p:cBhvr>
                                        <p:cTn id="18" dur="500" tmFilter="0, 0; .2, .5; .8, .5; 1, 0"/>
                                        <p:tgtEl>
                                          <p:spTgt spid="11"/>
                                        </p:tgtEl>
                                      </p:cBhvr>
                                    </p:animEffect>
                                    <p:animScale>
                                      <p:cBhvr>
                                        <p:cTn id="19" dur="250" autoRev="1" fill="hold"/>
                                        <p:tgtEl>
                                          <p:spTgt spid="11"/>
                                        </p:tgtEl>
                                      </p:cBhvr>
                                      <p:by x="105000" y="105000"/>
                                    </p:animScale>
                                  </p:childTnLst>
                                </p:cTn>
                              </p:par>
                              <p:par>
                                <p:cTn id="20" presetID="26" presetClass="emph" presetSubtype="0" fill="hold" grpId="0" nodeType="withEffect">
                                  <p:stCondLst>
                                    <p:cond delay="0"/>
                                  </p:stCondLst>
                                  <p:childTnLst>
                                    <p:animEffect transition="out" filter="fade">
                                      <p:cBhvr>
                                        <p:cTn id="21" dur="500" tmFilter="0, 0; .2, .5; .8, .5; 1, 0"/>
                                        <p:tgtEl>
                                          <p:spTgt spid="17"/>
                                        </p:tgtEl>
                                      </p:cBhvr>
                                    </p:animEffect>
                                    <p:animScale>
                                      <p:cBhvr>
                                        <p:cTn id="22" dur="250" autoRev="1" fill="hold"/>
                                        <p:tgtEl>
                                          <p:spTgt spid="17"/>
                                        </p:tgtEl>
                                      </p:cBhvr>
                                      <p:by x="105000" y="105000"/>
                                    </p:animScale>
                                  </p:childTnLst>
                                </p:cTn>
                              </p:par>
                              <p:par>
                                <p:cTn id="23" presetID="26" presetClass="emph" presetSubtype="0" fill="hold" nodeType="withEffect">
                                  <p:stCondLst>
                                    <p:cond delay="0"/>
                                  </p:stCondLst>
                                  <p:childTnLst>
                                    <p:animEffect transition="out" filter="fade">
                                      <p:cBhvr>
                                        <p:cTn id="24" dur="500" tmFilter="0, 0; .2, .5; .8, .5; 1, 0"/>
                                        <p:tgtEl>
                                          <p:spTgt spid="18"/>
                                        </p:tgtEl>
                                      </p:cBhvr>
                                    </p:animEffect>
                                    <p:animScale>
                                      <p:cBhvr>
                                        <p:cTn id="25" dur="250" autoRev="1" fill="hold"/>
                                        <p:tgtEl>
                                          <p:spTgt spid="18"/>
                                        </p:tgtEl>
                                      </p:cBhvr>
                                      <p:by x="105000" y="105000"/>
                                    </p:animScale>
                                  </p:childTnLst>
                                </p:cTn>
                              </p:par>
                              <p:par>
                                <p:cTn id="26" presetID="26" presetClass="emph" presetSubtype="0" fill="hold" grpId="0" nodeType="withEffect">
                                  <p:stCondLst>
                                    <p:cond delay="400"/>
                                  </p:stCondLst>
                                  <p:childTnLst>
                                    <p:animEffect transition="out" filter="fade">
                                      <p:cBhvr>
                                        <p:cTn id="27" dur="700" tmFilter="0, 0; .2, .5; .8, .5; 1, 0"/>
                                        <p:tgtEl>
                                          <p:spTgt spid="23"/>
                                        </p:tgtEl>
                                      </p:cBhvr>
                                    </p:animEffect>
                                    <p:animScale>
                                      <p:cBhvr>
                                        <p:cTn id="28" dur="350" autoRev="1" fill="hold"/>
                                        <p:tgtEl>
                                          <p:spTgt spid="23"/>
                                        </p:tgtEl>
                                      </p:cBhvr>
                                      <p:by x="105000" y="105000"/>
                                    </p:animScale>
                                  </p:childTnLst>
                                </p:cTn>
                              </p:par>
                              <p:par>
                                <p:cTn id="29" presetID="26" presetClass="emph" presetSubtype="0" fill="hold" nodeType="withEffect">
                                  <p:stCondLst>
                                    <p:cond delay="0"/>
                                  </p:stCondLst>
                                  <p:childTnLst>
                                    <p:animEffect transition="out" filter="fade">
                                      <p:cBhvr>
                                        <p:cTn id="30" dur="500" tmFilter="0, 0; .2, .5; .8, .5; 1, 0"/>
                                        <p:tgtEl>
                                          <p:spTgt spid="26"/>
                                        </p:tgtEl>
                                      </p:cBhvr>
                                    </p:animEffect>
                                    <p:animScale>
                                      <p:cBhvr>
                                        <p:cTn id="31" dur="250" autoRev="1" fill="hold"/>
                                        <p:tgtEl>
                                          <p:spTgt spid="26"/>
                                        </p:tgtEl>
                                      </p:cBhvr>
                                      <p:by x="105000" y="105000"/>
                                    </p:animScale>
                                  </p:childTnLst>
                                </p:cTn>
                              </p:par>
                              <p:par>
                                <p:cTn id="32" presetID="26" presetClass="emph" presetSubtype="0" fill="hold" nodeType="withEffect">
                                  <p:stCondLst>
                                    <p:cond delay="600"/>
                                  </p:stCondLst>
                                  <p:childTnLst>
                                    <p:animEffect transition="out" filter="fade">
                                      <p:cBhvr>
                                        <p:cTn id="33" dur="500" tmFilter="0, 0; .2, .5; .8, .5; 1, 0"/>
                                        <p:tgtEl>
                                          <p:spTgt spid="29"/>
                                        </p:tgtEl>
                                      </p:cBhvr>
                                    </p:animEffect>
                                    <p:animScale>
                                      <p:cBhvr>
                                        <p:cTn id="34" dur="250" autoRev="1" fill="hold"/>
                                        <p:tgtEl>
                                          <p:spTgt spid="29"/>
                                        </p:tgtEl>
                                      </p:cBhvr>
                                      <p:by x="105000" y="105000"/>
                                    </p:animScale>
                                  </p:childTnLst>
                                </p:cTn>
                              </p:par>
                              <p:par>
                                <p:cTn id="35" presetID="26" presetClass="emph" presetSubtype="0" fill="hold" grpId="0" nodeType="withEffect">
                                  <p:stCondLst>
                                    <p:cond delay="0"/>
                                  </p:stCondLst>
                                  <p:childTnLst>
                                    <p:animEffect transition="out" filter="fade">
                                      <p:cBhvr>
                                        <p:cTn id="36" dur="500" tmFilter="0, 0; .2, .5; .8, .5; 1, 0"/>
                                        <p:tgtEl>
                                          <p:spTgt spid="32"/>
                                        </p:tgtEl>
                                      </p:cBhvr>
                                    </p:animEffect>
                                    <p:animScale>
                                      <p:cBhvr>
                                        <p:cTn id="37" dur="250" autoRev="1" fill="hold"/>
                                        <p:tgtEl>
                                          <p:spTgt spid="32"/>
                                        </p:tgtEl>
                                      </p:cBhvr>
                                      <p:by x="105000" y="105000"/>
                                    </p:animScale>
                                  </p:childTnLst>
                                </p:cTn>
                              </p:par>
                              <p:par>
                                <p:cTn id="38" presetID="26" presetClass="emph" presetSubtype="0" fill="hold" nodeType="withEffect">
                                  <p:stCondLst>
                                    <p:cond delay="800"/>
                                  </p:stCondLst>
                                  <p:childTnLst>
                                    <p:animEffect transition="out" filter="fade">
                                      <p:cBhvr>
                                        <p:cTn id="39" dur="500" tmFilter="0, 0; .2, .5; .8, .5; 1, 0"/>
                                        <p:tgtEl>
                                          <p:spTgt spid="33"/>
                                        </p:tgtEl>
                                      </p:cBhvr>
                                    </p:animEffect>
                                    <p:animScale>
                                      <p:cBhvr>
                                        <p:cTn id="40" dur="250" autoRev="1" fill="hold"/>
                                        <p:tgtEl>
                                          <p:spTgt spid="33"/>
                                        </p:tgtEl>
                                      </p:cBhvr>
                                      <p:by x="105000" y="105000"/>
                                    </p:animScale>
                                  </p:childTnLst>
                                </p:cTn>
                              </p:par>
                              <p:par>
                                <p:cTn id="41" presetID="26" presetClass="emph" presetSubtype="0" fill="hold" grpId="0" nodeType="withEffect">
                                  <p:stCondLst>
                                    <p:cond delay="0"/>
                                  </p:stCondLst>
                                  <p:childTnLst>
                                    <p:animEffect transition="out" filter="fade">
                                      <p:cBhvr>
                                        <p:cTn id="42" dur="500" tmFilter="0, 0; .2, .5; .8, .5; 1, 0"/>
                                        <p:tgtEl>
                                          <p:spTgt spid="43"/>
                                        </p:tgtEl>
                                      </p:cBhvr>
                                    </p:animEffect>
                                    <p:animScale>
                                      <p:cBhvr>
                                        <p:cTn id="43" dur="250" autoRev="1" fill="hold"/>
                                        <p:tgtEl>
                                          <p:spTgt spid="43"/>
                                        </p:tgtEl>
                                      </p:cBhvr>
                                      <p:by x="105000" y="105000"/>
                                    </p:animScale>
                                  </p:childTnLst>
                                </p:cTn>
                              </p:par>
                              <p:par>
                                <p:cTn id="44" presetID="26" presetClass="emph" presetSubtype="0" fill="hold" nodeType="withEffect">
                                  <p:stCondLst>
                                    <p:cond delay="500"/>
                                  </p:stCondLst>
                                  <p:childTnLst>
                                    <p:animEffect transition="out" filter="fade">
                                      <p:cBhvr>
                                        <p:cTn id="45" dur="500" tmFilter="0, 0; .2, .5; .8, .5; 1, 0"/>
                                        <p:tgtEl>
                                          <p:spTgt spid="44"/>
                                        </p:tgtEl>
                                      </p:cBhvr>
                                    </p:animEffect>
                                    <p:animScale>
                                      <p:cBhvr>
                                        <p:cTn id="46" dur="250" autoRev="1" fill="hold"/>
                                        <p:tgtEl>
                                          <p:spTgt spid="44"/>
                                        </p:tgtEl>
                                      </p:cBhvr>
                                      <p:by x="105000" y="105000"/>
                                    </p:animScale>
                                  </p:childTnLst>
                                </p:cTn>
                              </p:par>
                              <p:par>
                                <p:cTn id="47" presetID="26" presetClass="emph" presetSubtype="0" fill="hold" nodeType="withEffect">
                                  <p:stCondLst>
                                    <p:cond delay="0"/>
                                  </p:stCondLst>
                                  <p:childTnLst>
                                    <p:animEffect transition="out" filter="fade">
                                      <p:cBhvr>
                                        <p:cTn id="48" dur="500" tmFilter="0, 0; .2, .5; .8, .5; 1, 0"/>
                                        <p:tgtEl>
                                          <p:spTgt spid="47"/>
                                        </p:tgtEl>
                                      </p:cBhvr>
                                    </p:animEffect>
                                    <p:animScale>
                                      <p:cBhvr>
                                        <p:cTn id="49" dur="250" autoRev="1" fill="hold"/>
                                        <p:tgtEl>
                                          <p:spTgt spid="47"/>
                                        </p:tgtEl>
                                      </p:cBhvr>
                                      <p:by x="105000" y="105000"/>
                                    </p:animScale>
                                  </p:childTnLst>
                                </p:cTn>
                              </p:par>
                              <p:par>
                                <p:cTn id="50" presetID="26" presetClass="emph" presetSubtype="0" fill="hold" grpId="0" nodeType="withEffect">
                                  <p:stCondLst>
                                    <p:cond delay="700"/>
                                  </p:stCondLst>
                                  <p:childTnLst>
                                    <p:animEffect transition="out" filter="fade">
                                      <p:cBhvr>
                                        <p:cTn id="51" dur="500" tmFilter="0, 0; .2, .5; .8, .5; 1, 0"/>
                                        <p:tgtEl>
                                          <p:spTgt spid="50"/>
                                        </p:tgtEl>
                                      </p:cBhvr>
                                    </p:animEffect>
                                    <p:animScale>
                                      <p:cBhvr>
                                        <p:cTn id="52" dur="250" autoRev="1" fill="hold"/>
                                        <p:tgtEl>
                                          <p:spTgt spid="50"/>
                                        </p:tgtEl>
                                      </p:cBhvr>
                                      <p:by x="105000" y="105000"/>
                                    </p:animScale>
                                  </p:childTnLst>
                                </p:cTn>
                              </p:par>
                              <p:par>
                                <p:cTn id="53" presetID="26" presetClass="emph" presetSubtype="0" fill="hold" grpId="0" nodeType="withEffect">
                                  <p:stCondLst>
                                    <p:cond delay="0"/>
                                  </p:stCondLst>
                                  <p:childTnLst>
                                    <p:animEffect transition="out" filter="fade">
                                      <p:cBhvr>
                                        <p:cTn id="54" dur="500" tmFilter="0, 0; .2, .5; .8, .5; 1, 0"/>
                                        <p:tgtEl>
                                          <p:spTgt spid="54"/>
                                        </p:tgtEl>
                                      </p:cBhvr>
                                    </p:animEffect>
                                    <p:animScale>
                                      <p:cBhvr>
                                        <p:cTn id="55" dur="250" autoRev="1" fill="hold"/>
                                        <p:tgtEl>
                                          <p:spTgt spid="54"/>
                                        </p:tgtEl>
                                      </p:cBhvr>
                                      <p:by x="105000" y="105000"/>
                                    </p:animScale>
                                  </p:childTnLst>
                                </p:cTn>
                              </p:par>
                              <p:par>
                                <p:cTn id="56" presetID="26" presetClass="emph" presetSubtype="0" fill="hold" grpId="0" nodeType="withEffect">
                                  <p:stCondLst>
                                    <p:cond delay="700"/>
                                  </p:stCondLst>
                                  <p:childTnLst>
                                    <p:animEffect transition="out" filter="fade">
                                      <p:cBhvr>
                                        <p:cTn id="57" dur="500" tmFilter="0, 0; .2, .5; .8, .5; 1, 0"/>
                                        <p:tgtEl>
                                          <p:spTgt spid="55"/>
                                        </p:tgtEl>
                                      </p:cBhvr>
                                    </p:animEffect>
                                    <p:animScale>
                                      <p:cBhvr>
                                        <p:cTn id="58" dur="250" autoRev="1" fill="hold"/>
                                        <p:tgtEl>
                                          <p:spTgt spid="55"/>
                                        </p:tgtEl>
                                      </p:cBhvr>
                                      <p:by x="105000" y="105000"/>
                                    </p:animScale>
                                  </p:childTnLst>
                                </p:cTn>
                              </p:par>
                              <p:par>
                                <p:cTn id="59" presetID="26" presetClass="emph" presetSubtype="0" fill="hold" nodeType="withEffect">
                                  <p:stCondLst>
                                    <p:cond delay="0"/>
                                  </p:stCondLst>
                                  <p:childTnLst>
                                    <p:animEffect transition="out" filter="fade">
                                      <p:cBhvr>
                                        <p:cTn id="60" dur="500" tmFilter="0, 0; .2, .5; .8, .5; 1, 0"/>
                                        <p:tgtEl>
                                          <p:spTgt spid="56"/>
                                        </p:tgtEl>
                                      </p:cBhvr>
                                    </p:animEffect>
                                    <p:animScale>
                                      <p:cBhvr>
                                        <p:cTn id="61" dur="250" autoRev="1" fill="hold"/>
                                        <p:tgtEl>
                                          <p:spTgt spid="56"/>
                                        </p:tgtEl>
                                      </p:cBhvr>
                                      <p:by x="105000" y="105000"/>
                                    </p:animScale>
                                  </p:childTnLst>
                                </p:cTn>
                              </p:par>
                              <p:par>
                                <p:cTn id="62" presetID="26" presetClass="emph" presetSubtype="0" fill="hold" nodeType="withEffect">
                                  <p:stCondLst>
                                    <p:cond delay="500"/>
                                  </p:stCondLst>
                                  <p:childTnLst>
                                    <p:animEffect transition="out" filter="fade">
                                      <p:cBhvr>
                                        <p:cTn id="63" dur="500" tmFilter="0, 0; .2, .5; .8, .5; 1, 0"/>
                                        <p:tgtEl>
                                          <p:spTgt spid="67"/>
                                        </p:tgtEl>
                                      </p:cBhvr>
                                    </p:animEffect>
                                    <p:animScale>
                                      <p:cBhvr>
                                        <p:cTn id="64" dur="250" autoRev="1" fill="hold"/>
                                        <p:tgtEl>
                                          <p:spTgt spid="67"/>
                                        </p:tgtEl>
                                      </p:cBhvr>
                                      <p:by x="105000" y="105000"/>
                                    </p:animScale>
                                  </p:childTnLst>
                                </p:cTn>
                              </p:par>
                              <p:par>
                                <p:cTn id="65" presetID="26" presetClass="emph" presetSubtype="0" fill="hold" nodeType="withEffect">
                                  <p:stCondLst>
                                    <p:cond delay="0"/>
                                  </p:stCondLst>
                                  <p:childTnLst>
                                    <p:animEffect transition="out" filter="fade">
                                      <p:cBhvr>
                                        <p:cTn id="66" dur="500" tmFilter="0, 0; .2, .5; .8, .5; 1, 0"/>
                                        <p:tgtEl>
                                          <p:spTgt spid="70"/>
                                        </p:tgtEl>
                                      </p:cBhvr>
                                    </p:animEffect>
                                    <p:animScale>
                                      <p:cBhvr>
                                        <p:cTn id="67" dur="250" autoRev="1" fill="hold"/>
                                        <p:tgtEl>
                                          <p:spTgt spid="70"/>
                                        </p:tgtEl>
                                      </p:cBhvr>
                                      <p:by x="105000" y="105000"/>
                                    </p:animScale>
                                  </p:childTnLst>
                                </p:cTn>
                              </p:par>
                              <p:par>
                                <p:cTn id="68" presetID="26" presetClass="emph" presetSubtype="0" fill="hold" grpId="0" nodeType="withEffect">
                                  <p:stCondLst>
                                    <p:cond delay="800"/>
                                  </p:stCondLst>
                                  <p:childTnLst>
                                    <p:animEffect transition="out" filter="fade">
                                      <p:cBhvr>
                                        <p:cTn id="69" dur="500" tmFilter="0, 0; .2, .5; .8, .5; 1, 0"/>
                                        <p:tgtEl>
                                          <p:spTgt spid="163"/>
                                        </p:tgtEl>
                                      </p:cBhvr>
                                    </p:animEffect>
                                    <p:animScale>
                                      <p:cBhvr>
                                        <p:cTn id="70" dur="250" autoRev="1" fill="hold"/>
                                        <p:tgtEl>
                                          <p:spTgt spid="163"/>
                                        </p:tgtEl>
                                      </p:cBhvr>
                                      <p:by x="105000" y="105000"/>
                                    </p:animScale>
                                  </p:childTnLst>
                                </p:cTn>
                              </p:par>
                              <p:par>
                                <p:cTn id="71" presetID="26" presetClass="emph" presetSubtype="0" fill="hold" nodeType="withEffect">
                                  <p:stCondLst>
                                    <p:cond delay="0"/>
                                  </p:stCondLst>
                                  <p:childTnLst>
                                    <p:animEffect transition="out" filter="fade">
                                      <p:cBhvr>
                                        <p:cTn id="72" dur="500" tmFilter="0, 0; .2, .5; .8, .5; 1, 0"/>
                                        <p:tgtEl>
                                          <p:spTgt spid="167"/>
                                        </p:tgtEl>
                                      </p:cBhvr>
                                    </p:animEffect>
                                    <p:animScale>
                                      <p:cBhvr>
                                        <p:cTn id="73" dur="250" autoRev="1" fill="hold"/>
                                        <p:tgtEl>
                                          <p:spTgt spid="167"/>
                                        </p:tgtEl>
                                      </p:cBhvr>
                                      <p:by x="105000" y="105000"/>
                                    </p:animScale>
                                  </p:childTnLst>
                                </p:cTn>
                              </p:par>
                              <p:par>
                                <p:cTn id="74" presetID="26" presetClass="emph" presetSubtype="0" fill="hold" grpId="0" nodeType="withEffect">
                                  <p:stCondLst>
                                    <p:cond delay="0"/>
                                  </p:stCondLst>
                                  <p:childTnLst>
                                    <p:animEffect transition="out" filter="fade">
                                      <p:cBhvr>
                                        <p:cTn id="75" dur="500" tmFilter="0, 0; .2, .5; .8, .5; 1, 0"/>
                                        <p:tgtEl>
                                          <p:spTgt spid="169"/>
                                        </p:tgtEl>
                                      </p:cBhvr>
                                    </p:animEffect>
                                    <p:animScale>
                                      <p:cBhvr>
                                        <p:cTn id="76" dur="250" autoRev="1" fill="hold"/>
                                        <p:tgtEl>
                                          <p:spTgt spid="169"/>
                                        </p:tgtEl>
                                      </p:cBhvr>
                                      <p:by x="105000" y="105000"/>
                                    </p:animScale>
                                  </p:childTnLst>
                                </p:cTn>
                              </p:par>
                              <p:par>
                                <p:cTn id="77" presetID="26" presetClass="emph" presetSubtype="0" fill="hold" grpId="0" nodeType="withEffect">
                                  <p:stCondLst>
                                    <p:cond delay="0"/>
                                  </p:stCondLst>
                                  <p:childTnLst>
                                    <p:animEffect transition="out" filter="fade">
                                      <p:cBhvr>
                                        <p:cTn id="78" dur="500" tmFilter="0, 0; .2, .5; .8, .5; 1, 0"/>
                                        <p:tgtEl>
                                          <p:spTgt spid="170"/>
                                        </p:tgtEl>
                                      </p:cBhvr>
                                    </p:animEffect>
                                    <p:animScale>
                                      <p:cBhvr>
                                        <p:cTn id="79" dur="250" autoRev="1" fill="hold"/>
                                        <p:tgtEl>
                                          <p:spTgt spid="170"/>
                                        </p:tgtEl>
                                      </p:cBhvr>
                                      <p:by x="105000" y="105000"/>
                                    </p:animScale>
                                  </p:childTnLst>
                                </p:cTn>
                              </p:par>
                              <p:par>
                                <p:cTn id="80" presetID="26" presetClass="emph" presetSubtype="0" fill="hold" grpId="0" nodeType="withEffect">
                                  <p:stCondLst>
                                    <p:cond delay="0"/>
                                  </p:stCondLst>
                                  <p:childTnLst>
                                    <p:animEffect transition="out" filter="fade">
                                      <p:cBhvr>
                                        <p:cTn id="81" dur="500" tmFilter="0, 0; .2, .5; .8, .5; 1, 0"/>
                                        <p:tgtEl>
                                          <p:spTgt spid="171"/>
                                        </p:tgtEl>
                                      </p:cBhvr>
                                    </p:animEffect>
                                    <p:animScale>
                                      <p:cBhvr>
                                        <p:cTn id="82" dur="250" autoRev="1" fill="hold"/>
                                        <p:tgtEl>
                                          <p:spTgt spid="171"/>
                                        </p:tgtEl>
                                      </p:cBhvr>
                                      <p:by x="105000" y="105000"/>
                                    </p:animScale>
                                  </p:childTnLst>
                                </p:cTn>
                              </p:par>
                              <p:par>
                                <p:cTn id="83" presetID="26" presetClass="emph" presetSubtype="0" fill="hold" grpId="0" nodeType="withEffect">
                                  <p:stCondLst>
                                    <p:cond delay="0"/>
                                  </p:stCondLst>
                                  <p:childTnLst>
                                    <p:animEffect transition="out" filter="fade">
                                      <p:cBhvr>
                                        <p:cTn id="84" dur="500" tmFilter="0, 0; .2, .5; .8, .5; 1, 0"/>
                                        <p:tgtEl>
                                          <p:spTgt spid="172"/>
                                        </p:tgtEl>
                                      </p:cBhvr>
                                    </p:animEffect>
                                    <p:animScale>
                                      <p:cBhvr>
                                        <p:cTn id="85" dur="250" autoRev="1" fill="hold"/>
                                        <p:tgtEl>
                                          <p:spTgt spid="172"/>
                                        </p:tgtEl>
                                      </p:cBhvr>
                                      <p:by x="105000" y="105000"/>
                                    </p:animScale>
                                  </p:childTnLst>
                                </p:cTn>
                              </p:par>
                              <p:par>
                                <p:cTn id="86" presetID="26" presetClass="emph" presetSubtype="0" fill="hold" grpId="0" nodeType="withEffect">
                                  <p:stCondLst>
                                    <p:cond delay="0"/>
                                  </p:stCondLst>
                                  <p:childTnLst>
                                    <p:animEffect transition="out" filter="fade">
                                      <p:cBhvr>
                                        <p:cTn id="87" dur="500" tmFilter="0, 0; .2, .5; .8, .5; 1, 0"/>
                                        <p:tgtEl>
                                          <p:spTgt spid="173"/>
                                        </p:tgtEl>
                                      </p:cBhvr>
                                    </p:animEffect>
                                    <p:animScale>
                                      <p:cBhvr>
                                        <p:cTn id="88" dur="250" autoRev="1" fill="hold"/>
                                        <p:tgtEl>
                                          <p:spTgt spid="173"/>
                                        </p:tgtEl>
                                      </p:cBhvr>
                                      <p:by x="105000" y="105000"/>
                                    </p:animScale>
                                  </p:childTnLst>
                                </p:cTn>
                              </p:par>
                              <p:par>
                                <p:cTn id="89" presetID="26" presetClass="emph" presetSubtype="0" fill="hold" grpId="0" nodeType="withEffect">
                                  <p:stCondLst>
                                    <p:cond delay="0"/>
                                  </p:stCondLst>
                                  <p:childTnLst>
                                    <p:animEffect transition="out" filter="fade">
                                      <p:cBhvr>
                                        <p:cTn id="90" dur="500" tmFilter="0, 0; .2, .5; .8, .5; 1, 0"/>
                                        <p:tgtEl>
                                          <p:spTgt spid="174"/>
                                        </p:tgtEl>
                                      </p:cBhvr>
                                    </p:animEffect>
                                    <p:animScale>
                                      <p:cBhvr>
                                        <p:cTn id="91" dur="250" autoRev="1" fill="hold"/>
                                        <p:tgtEl>
                                          <p:spTgt spid="174"/>
                                        </p:tgtEl>
                                      </p:cBhvr>
                                      <p:by x="105000" y="105000"/>
                                    </p:animScale>
                                  </p:childTnLst>
                                </p:cTn>
                              </p:par>
                              <p:par>
                                <p:cTn id="92" presetID="26" presetClass="emph" presetSubtype="0" fill="hold" grpId="0" nodeType="withEffect">
                                  <p:stCondLst>
                                    <p:cond delay="0"/>
                                  </p:stCondLst>
                                  <p:childTnLst>
                                    <p:animEffect transition="out" filter="fade">
                                      <p:cBhvr>
                                        <p:cTn id="93" dur="500" tmFilter="0, 0; .2, .5; .8, .5; 1, 0"/>
                                        <p:tgtEl>
                                          <p:spTgt spid="179"/>
                                        </p:tgtEl>
                                      </p:cBhvr>
                                    </p:animEffect>
                                    <p:animScale>
                                      <p:cBhvr>
                                        <p:cTn id="94" dur="250" autoRev="1" fill="hold"/>
                                        <p:tgtEl>
                                          <p:spTgt spid="179"/>
                                        </p:tgtEl>
                                      </p:cBhvr>
                                      <p:by x="105000" y="105000"/>
                                    </p:animScale>
                                  </p:childTnLst>
                                </p:cTn>
                              </p:par>
                              <p:par>
                                <p:cTn id="95" presetID="26" presetClass="emph" presetSubtype="0" fill="hold" grpId="0" nodeType="withEffect">
                                  <p:stCondLst>
                                    <p:cond delay="0"/>
                                  </p:stCondLst>
                                  <p:childTnLst>
                                    <p:animEffect transition="out" filter="fade">
                                      <p:cBhvr>
                                        <p:cTn id="96" dur="500" tmFilter="0, 0; .2, .5; .8, .5; 1, 0"/>
                                        <p:tgtEl>
                                          <p:spTgt spid="180"/>
                                        </p:tgtEl>
                                      </p:cBhvr>
                                    </p:animEffect>
                                    <p:animScale>
                                      <p:cBhvr>
                                        <p:cTn id="97" dur="250" autoRev="1" fill="hold"/>
                                        <p:tgtEl>
                                          <p:spTgt spid="180"/>
                                        </p:tgtEl>
                                      </p:cBhvr>
                                      <p:by x="105000" y="105000"/>
                                    </p:animScale>
                                  </p:childTnLst>
                                </p:cTn>
                              </p:par>
                              <p:par>
                                <p:cTn id="98" presetID="26" presetClass="emph" presetSubtype="0" fill="hold" grpId="0" nodeType="withEffect">
                                  <p:stCondLst>
                                    <p:cond delay="0"/>
                                  </p:stCondLst>
                                  <p:childTnLst>
                                    <p:animEffect transition="out" filter="fade">
                                      <p:cBhvr>
                                        <p:cTn id="99" dur="500" tmFilter="0, 0; .2, .5; .8, .5; 1, 0"/>
                                        <p:tgtEl>
                                          <p:spTgt spid="158"/>
                                        </p:tgtEl>
                                      </p:cBhvr>
                                    </p:animEffect>
                                    <p:animScale>
                                      <p:cBhvr>
                                        <p:cTn id="100" dur="250" autoRev="1" fill="hold"/>
                                        <p:tgtEl>
                                          <p:spTgt spid="158"/>
                                        </p:tgtEl>
                                      </p:cBhvr>
                                      <p:by x="105000" y="105000"/>
                                    </p:animScale>
                                  </p:childTnLst>
                                </p:cTn>
                              </p:par>
                              <p:par>
                                <p:cTn id="101" presetID="26" presetClass="emph" presetSubtype="0" fill="hold" grpId="0" nodeType="withEffect">
                                  <p:stCondLst>
                                    <p:cond delay="0"/>
                                  </p:stCondLst>
                                  <p:childTnLst>
                                    <p:animEffect transition="out" filter="fade">
                                      <p:cBhvr>
                                        <p:cTn id="102" dur="500" tmFilter="0, 0; .2, .5; .8, .5; 1, 0"/>
                                        <p:tgtEl>
                                          <p:spTgt spid="168"/>
                                        </p:tgtEl>
                                      </p:cBhvr>
                                    </p:animEffect>
                                    <p:animScale>
                                      <p:cBhvr>
                                        <p:cTn id="103" dur="250" autoRev="1" fill="hold"/>
                                        <p:tgtEl>
                                          <p:spTgt spid="168"/>
                                        </p:tgtEl>
                                      </p:cBhvr>
                                      <p:by x="105000" y="105000"/>
                                    </p:animScale>
                                  </p:childTnLst>
                                </p:cTn>
                              </p:par>
                              <p:par>
                                <p:cTn id="104" presetID="26" presetClass="emph" presetSubtype="0" fill="hold" grpId="0" nodeType="withEffect">
                                  <p:stCondLst>
                                    <p:cond delay="0"/>
                                  </p:stCondLst>
                                  <p:childTnLst>
                                    <p:animEffect transition="out" filter="fade">
                                      <p:cBhvr>
                                        <p:cTn id="105" dur="500" tmFilter="0, 0; .2, .5; .8, .5; 1, 0"/>
                                        <p:tgtEl>
                                          <p:spTgt spid="175"/>
                                        </p:tgtEl>
                                      </p:cBhvr>
                                    </p:animEffect>
                                    <p:animScale>
                                      <p:cBhvr>
                                        <p:cTn id="106" dur="250" autoRev="1" fill="hold"/>
                                        <p:tgtEl>
                                          <p:spTgt spid="175"/>
                                        </p:tgtEl>
                                      </p:cBhvr>
                                      <p:by x="105000" y="105000"/>
                                    </p:animScale>
                                  </p:childTnLst>
                                </p:cTn>
                              </p:par>
                              <p:par>
                                <p:cTn id="107" presetID="26" presetClass="emph" presetSubtype="0" fill="hold" grpId="0" nodeType="withEffect">
                                  <p:stCondLst>
                                    <p:cond delay="0"/>
                                  </p:stCondLst>
                                  <p:childTnLst>
                                    <p:animEffect transition="out" filter="fade">
                                      <p:cBhvr>
                                        <p:cTn id="108" dur="500" tmFilter="0, 0; .2, .5; .8, .5; 1, 0"/>
                                        <p:tgtEl>
                                          <p:spTgt spid="176"/>
                                        </p:tgtEl>
                                      </p:cBhvr>
                                    </p:animEffect>
                                    <p:animScale>
                                      <p:cBhvr>
                                        <p:cTn id="109" dur="250" autoRev="1" fill="hold"/>
                                        <p:tgtEl>
                                          <p:spTgt spid="176"/>
                                        </p:tgtEl>
                                      </p:cBhvr>
                                      <p:by x="105000" y="105000"/>
                                    </p:animScale>
                                  </p:childTnLst>
                                </p:cTn>
                              </p:par>
                              <p:par>
                                <p:cTn id="110" presetID="26" presetClass="emph" presetSubtype="0" fill="hold" grpId="0" nodeType="withEffect">
                                  <p:stCondLst>
                                    <p:cond delay="0"/>
                                  </p:stCondLst>
                                  <p:childTnLst>
                                    <p:animEffect transition="out" filter="fade">
                                      <p:cBhvr>
                                        <p:cTn id="111" dur="500" tmFilter="0, 0; .2, .5; .8, .5; 1, 0"/>
                                        <p:tgtEl>
                                          <p:spTgt spid="177"/>
                                        </p:tgtEl>
                                      </p:cBhvr>
                                    </p:animEffect>
                                    <p:animScale>
                                      <p:cBhvr>
                                        <p:cTn id="112" dur="250" autoRev="1" fill="hold"/>
                                        <p:tgtEl>
                                          <p:spTgt spid="177"/>
                                        </p:tgtEl>
                                      </p:cBhvr>
                                      <p:by x="105000" y="105000"/>
                                    </p:animScale>
                                  </p:childTnLst>
                                </p:cTn>
                              </p:par>
                              <p:par>
                                <p:cTn id="113" presetID="26" presetClass="emph" presetSubtype="0" fill="hold" grpId="0" nodeType="withEffect">
                                  <p:stCondLst>
                                    <p:cond delay="0"/>
                                  </p:stCondLst>
                                  <p:childTnLst>
                                    <p:animEffect transition="out" filter="fade">
                                      <p:cBhvr>
                                        <p:cTn id="114" dur="500" tmFilter="0, 0; .2, .5; .8, .5; 1, 0"/>
                                        <p:tgtEl>
                                          <p:spTgt spid="178"/>
                                        </p:tgtEl>
                                      </p:cBhvr>
                                    </p:animEffect>
                                    <p:animScale>
                                      <p:cBhvr>
                                        <p:cTn id="115" dur="250" autoRev="1" fill="hold"/>
                                        <p:tgtEl>
                                          <p:spTgt spid="17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animBg="1"/>
      <p:bldP spid="23" grpId="0" animBg="1"/>
      <p:bldP spid="32" grpId="0" animBg="1"/>
      <p:bldP spid="43" grpId="0" animBg="1"/>
      <p:bldP spid="50" grpId="0" animBg="1"/>
      <p:bldP spid="54" grpId="0" animBg="1"/>
      <p:bldP spid="55" grpId="0" animBg="1"/>
      <p:bldP spid="158" grpId="0" animBg="1"/>
      <p:bldP spid="163" grpId="0" animBg="1"/>
      <p:bldP spid="165" grpId="0"/>
      <p:bldP spid="166" grpId="0"/>
      <p:bldP spid="168" grpId="0" animBg="1"/>
      <p:bldP spid="169" grpId="0"/>
      <p:bldP spid="170" grpId="0"/>
      <p:bldP spid="171" grpId="0"/>
      <p:bldP spid="172" grpId="0"/>
      <p:bldP spid="173" grpId="0"/>
      <p:bldP spid="174" grpId="0"/>
      <p:bldP spid="175" grpId="0"/>
      <p:bldP spid="176" grpId="0"/>
      <p:bldP spid="177" grpId="0"/>
      <p:bldP spid="178" grpId="0"/>
      <p:bldP spid="179" grpId="0"/>
      <p:bldP spid="18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文本框 18"/>
          <p:cNvSpPr txBox="1">
            <a:spLocks noChangeArrowheads="1"/>
          </p:cNvSpPr>
          <p:nvPr/>
        </p:nvSpPr>
        <p:spPr bwMode="auto">
          <a:xfrm>
            <a:off x="2580892" y="261180"/>
            <a:ext cx="2845651"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buFont typeface="Arial" panose="020B0604020202020204" pitchFamily="34" charset="0"/>
              <a:buNone/>
            </a:pPr>
            <a:r>
              <a:rPr kumimoji="0" lang="en-US" altLang="zh-CN" sz="2955" b="1">
                <a:solidFill>
                  <a:schemeClr val="bg1"/>
                </a:solidFill>
                <a:latin typeface="黑体" panose="02010609060101010101" pitchFamily="49" charset="-122"/>
                <a:ea typeface="黑体" panose="02010609060101010101" pitchFamily="49" charset="-122"/>
              </a:rPr>
              <a:t>1.</a:t>
            </a:r>
            <a:r>
              <a:rPr kumimoji="0" lang="zh-CN" altLang="en-US" sz="2955" b="1">
                <a:solidFill>
                  <a:schemeClr val="bg1"/>
                </a:solidFill>
                <a:latin typeface="黑体" panose="02010609060101010101" pitchFamily="49" charset="-122"/>
                <a:ea typeface="黑体" panose="02010609060101010101" pitchFamily="49" charset="-122"/>
              </a:rPr>
              <a:t>理想信念教育</a:t>
            </a:r>
            <a:endParaRPr kumimoji="0" lang="en-US" altLang="zh-CN" sz="2955"/>
          </a:p>
        </p:txBody>
      </p:sp>
      <p:sp>
        <p:nvSpPr>
          <p:cNvPr id="33" name="文本框 31"/>
          <p:cNvSpPr txBox="1">
            <a:spLocks noChangeArrowheads="1"/>
          </p:cNvSpPr>
          <p:nvPr/>
        </p:nvSpPr>
        <p:spPr bwMode="auto">
          <a:xfrm>
            <a:off x="636995" y="941641"/>
            <a:ext cx="10760942"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indent="0" algn="dist">
              <a:lnSpc>
                <a:spcPts val="2740"/>
              </a:lnSpc>
            </a:pPr>
            <a:r>
              <a:rPr lang="zh-CN" altLang="en-US" sz="1600" dirty="0">
                <a:solidFill>
                  <a:schemeClr val="tx1">
                    <a:lumMod val="65000"/>
                    <a:lumOff val="35000"/>
                  </a:schemeClr>
                </a:solidFill>
                <a:ea typeface="微软雅黑" panose="020B0503020204020204" pitchFamily="34" charset="-122"/>
                <a:cs typeface="+mn-ea"/>
              </a:rPr>
              <a:t>       驻园创业企业员工</a:t>
            </a:r>
            <a:r>
              <a:rPr lang="en-US" altLang="zh-CN" sz="1600" dirty="0">
                <a:solidFill>
                  <a:schemeClr val="tx1">
                    <a:lumMod val="65000"/>
                    <a:lumOff val="35000"/>
                  </a:schemeClr>
                </a:solidFill>
                <a:ea typeface="微软雅黑" panose="020B0503020204020204" pitchFamily="34" charset="-122"/>
                <a:cs typeface="+mn-ea"/>
              </a:rPr>
              <a:t>430</a:t>
            </a:r>
            <a:r>
              <a:rPr lang="zh-CN" altLang="en-US" sz="1600" dirty="0">
                <a:solidFill>
                  <a:schemeClr val="tx1">
                    <a:lumMod val="65000"/>
                    <a:lumOff val="35000"/>
                  </a:schemeClr>
                </a:solidFill>
                <a:ea typeface="微软雅黑" panose="020B0503020204020204" pitchFamily="34" charset="-122"/>
                <a:cs typeface="+mn-ea"/>
              </a:rPr>
              <a:t>余人，在校学生</a:t>
            </a:r>
            <a:r>
              <a:rPr lang="en-US" altLang="zh-CN" sz="1600" dirty="0">
                <a:solidFill>
                  <a:schemeClr val="tx1">
                    <a:lumMod val="65000"/>
                    <a:lumOff val="35000"/>
                  </a:schemeClr>
                </a:solidFill>
                <a:ea typeface="微软雅黑" panose="020B0503020204020204" pitchFamily="34" charset="-122"/>
                <a:cs typeface="+mn-ea"/>
              </a:rPr>
              <a:t>192</a:t>
            </a:r>
            <a:r>
              <a:rPr lang="zh-CN" altLang="en-US" sz="1600" dirty="0">
                <a:solidFill>
                  <a:schemeClr val="tx1">
                    <a:lumMod val="65000"/>
                    <a:lumOff val="35000"/>
                  </a:schemeClr>
                </a:solidFill>
                <a:ea typeface="微软雅黑" panose="020B0503020204020204" pitchFamily="34" charset="-122"/>
                <a:cs typeface="+mn-ea"/>
              </a:rPr>
              <a:t>余人、毕业生</a:t>
            </a:r>
            <a:r>
              <a:rPr lang="en-US" altLang="zh-CN" sz="1600" dirty="0">
                <a:solidFill>
                  <a:schemeClr val="tx1">
                    <a:lumMod val="65000"/>
                    <a:lumOff val="35000"/>
                  </a:schemeClr>
                </a:solidFill>
                <a:ea typeface="微软雅黑" panose="020B0503020204020204" pitchFamily="34" charset="-122"/>
                <a:cs typeface="+mn-ea"/>
              </a:rPr>
              <a:t>238</a:t>
            </a:r>
            <a:r>
              <a:rPr lang="zh-CN" altLang="en-US" sz="1600" dirty="0">
                <a:solidFill>
                  <a:schemeClr val="tx1">
                    <a:lumMod val="65000"/>
                    <a:lumOff val="35000"/>
                  </a:schemeClr>
                </a:solidFill>
                <a:ea typeface="微软雅黑" panose="020B0503020204020204" pitchFamily="34" charset="-122"/>
                <a:cs typeface="+mn-ea"/>
              </a:rPr>
              <a:t>余人，博士研究生</a:t>
            </a:r>
            <a:r>
              <a:rPr lang="en-US" altLang="zh-CN" sz="1600" dirty="0">
                <a:solidFill>
                  <a:schemeClr val="tx1">
                    <a:lumMod val="65000"/>
                    <a:lumOff val="35000"/>
                  </a:schemeClr>
                </a:solidFill>
                <a:ea typeface="微软雅黑" panose="020B0503020204020204" pitchFamily="34" charset="-122"/>
                <a:cs typeface="+mn-ea"/>
              </a:rPr>
              <a:t>60</a:t>
            </a:r>
            <a:r>
              <a:rPr lang="zh-CN" altLang="en-US" sz="1600" dirty="0">
                <a:solidFill>
                  <a:schemeClr val="tx1">
                    <a:lumMod val="65000"/>
                    <a:lumOff val="35000"/>
                  </a:schemeClr>
                </a:solidFill>
                <a:ea typeface="微软雅黑" panose="020B0503020204020204" pitchFamily="34" charset="-122"/>
                <a:cs typeface="+mn-ea"/>
              </a:rPr>
              <a:t>余人、硕士研究生</a:t>
            </a:r>
            <a:r>
              <a:rPr lang="en-US" altLang="zh-CN" sz="1600" dirty="0">
                <a:solidFill>
                  <a:schemeClr val="tx1">
                    <a:lumMod val="65000"/>
                    <a:lumOff val="35000"/>
                  </a:schemeClr>
                </a:solidFill>
                <a:ea typeface="微软雅黑" panose="020B0503020204020204" pitchFamily="34" charset="-122"/>
                <a:cs typeface="+mn-ea"/>
              </a:rPr>
              <a:t>110</a:t>
            </a:r>
            <a:r>
              <a:rPr lang="zh-CN" altLang="en-US" sz="1600" dirty="0">
                <a:solidFill>
                  <a:schemeClr val="tx1">
                    <a:lumMod val="65000"/>
                    <a:lumOff val="35000"/>
                  </a:schemeClr>
                </a:solidFill>
                <a:ea typeface="微软雅黑" panose="020B0503020204020204" pitchFamily="34" charset="-122"/>
                <a:cs typeface="+mn-ea"/>
              </a:rPr>
              <a:t>人、本科生</a:t>
            </a:r>
            <a:r>
              <a:rPr lang="en-US" altLang="zh-CN" sz="1600" dirty="0">
                <a:solidFill>
                  <a:schemeClr val="tx1">
                    <a:lumMod val="65000"/>
                    <a:lumOff val="35000"/>
                  </a:schemeClr>
                </a:solidFill>
                <a:ea typeface="微软雅黑" panose="020B0503020204020204" pitchFamily="34" charset="-122"/>
                <a:cs typeface="+mn-ea"/>
              </a:rPr>
              <a:t>250</a:t>
            </a:r>
            <a:r>
              <a:rPr lang="zh-CN" altLang="en-US" sz="1600" dirty="0">
                <a:solidFill>
                  <a:schemeClr val="tx1">
                    <a:lumMod val="65000"/>
                    <a:lumOff val="35000"/>
                  </a:schemeClr>
                </a:solidFill>
                <a:ea typeface="微软雅黑" panose="020B0503020204020204" pitchFamily="34" charset="-122"/>
                <a:cs typeface="+mn-ea"/>
              </a:rPr>
              <a:t>余人、</a:t>
            </a:r>
            <a:r>
              <a:rPr lang="en-US" altLang="zh-CN" sz="1600" dirty="0">
                <a:solidFill>
                  <a:schemeClr val="tx1">
                    <a:lumMod val="65000"/>
                    <a:lumOff val="35000"/>
                  </a:schemeClr>
                </a:solidFill>
                <a:ea typeface="微软雅黑" panose="020B0503020204020204" pitchFamily="34" charset="-122"/>
                <a:cs typeface="+mn-ea"/>
              </a:rPr>
              <a:t>10</a:t>
            </a:r>
            <a:r>
              <a:rPr lang="zh-CN" altLang="en-US" sz="1600" dirty="0">
                <a:solidFill>
                  <a:schemeClr val="tx1">
                    <a:lumMod val="65000"/>
                    <a:lumOff val="35000"/>
                  </a:schemeClr>
                </a:solidFill>
                <a:ea typeface="微软雅黑" panose="020B0503020204020204" pitchFamily="34" charset="-122"/>
                <a:cs typeface="+mn-ea"/>
              </a:rPr>
              <a:t>余名学生从德国包豪斯设计学院、新加坡国立大学、德国赫姆霍兹研究中心等国外学校返哈参与创业。</a:t>
            </a:r>
            <a:r>
              <a:rPr lang="en-US" altLang="zh-CN" sz="1600" dirty="0">
                <a:solidFill>
                  <a:schemeClr val="tx1">
                    <a:lumMod val="65000"/>
                    <a:lumOff val="35000"/>
                  </a:schemeClr>
                </a:solidFill>
                <a:ea typeface="微软雅黑" panose="020B0503020204020204" pitchFamily="34" charset="-122"/>
                <a:cs typeface="+mn-ea"/>
              </a:rPr>
              <a:t> 83</a:t>
            </a:r>
            <a:r>
              <a:rPr lang="zh-CN" altLang="en-US" sz="1600" dirty="0">
                <a:solidFill>
                  <a:schemeClr val="tx1">
                    <a:lumMod val="65000"/>
                    <a:lumOff val="35000"/>
                  </a:schemeClr>
                </a:solidFill>
                <a:ea typeface="微软雅黑" panose="020B0503020204020204" pitchFamily="34" charset="-122"/>
                <a:cs typeface="+mn-ea"/>
              </a:rPr>
              <a:t>人就业后再回哈创业。</a:t>
            </a:r>
            <a:r>
              <a:rPr lang="en-US" altLang="zh-CN" sz="1600" dirty="0">
                <a:solidFill>
                  <a:schemeClr val="tx1">
                    <a:lumMod val="65000"/>
                    <a:lumOff val="35000"/>
                  </a:schemeClr>
                </a:solidFill>
                <a:ea typeface="微软雅黑" panose="020B0503020204020204" pitchFamily="34" charset="-122"/>
                <a:cs typeface="+mn-ea"/>
              </a:rPr>
              <a:t>70</a:t>
            </a:r>
            <a:r>
              <a:rPr lang="zh-CN" altLang="en-US" sz="1600" dirty="0">
                <a:solidFill>
                  <a:schemeClr val="tx1">
                    <a:lumMod val="65000"/>
                    <a:lumOff val="35000"/>
                  </a:schemeClr>
                </a:solidFill>
                <a:ea typeface="微软雅黑" panose="020B0503020204020204" pitchFamily="34" charset="-122"/>
                <a:cs typeface="+mn-ea"/>
              </a:rPr>
              <a:t>余名高层次人才从航天五院、阿里巴巴、美团网、</a:t>
            </a:r>
            <a:r>
              <a:rPr lang="en-US" altLang="zh-CN" sz="1600" dirty="0">
                <a:solidFill>
                  <a:schemeClr val="tx1">
                    <a:lumMod val="65000"/>
                    <a:lumOff val="35000"/>
                  </a:schemeClr>
                </a:solidFill>
                <a:ea typeface="微软雅黑" panose="020B0503020204020204" pitchFamily="34" charset="-122"/>
                <a:cs typeface="+mn-ea"/>
              </a:rPr>
              <a:t>CCTV</a:t>
            </a:r>
            <a:r>
              <a:rPr lang="zh-CN" altLang="en-US" sz="1600" dirty="0">
                <a:solidFill>
                  <a:schemeClr val="tx1">
                    <a:lumMod val="65000"/>
                    <a:lumOff val="35000"/>
                  </a:schemeClr>
                </a:solidFill>
                <a:ea typeface="微软雅黑" panose="020B0503020204020204" pitchFamily="34" charset="-122"/>
                <a:cs typeface="+mn-ea"/>
              </a:rPr>
              <a:t>等知名企业吸引返哈参与创业。</a:t>
            </a:r>
          </a:p>
        </p:txBody>
      </p:sp>
      <p:sp>
        <p:nvSpPr>
          <p:cNvPr id="37" name="文本框 70"/>
          <p:cNvSpPr txBox="1"/>
          <p:nvPr/>
        </p:nvSpPr>
        <p:spPr>
          <a:xfrm>
            <a:off x="636995" y="383897"/>
            <a:ext cx="204039" cy="481799"/>
          </a:xfrm>
          <a:prstGeom prst="rect">
            <a:avLst/>
          </a:prstGeom>
          <a:noFill/>
        </p:spPr>
        <p:txBody>
          <a:bodyPr wrap="square" rtlCol="0">
            <a:spAutoFit/>
          </a:bodyPr>
          <a:lstStyle/>
          <a:p>
            <a:r>
              <a:rPr lang="en-US" altLang="zh-CN" sz="2530" dirty="0">
                <a:solidFill>
                  <a:schemeClr val="bg1"/>
                </a:solidFill>
                <a:latin typeface="微软雅黑 Light" panose="020B0502040204020203" pitchFamily="34" charset="-122"/>
                <a:ea typeface="微软雅黑 Light" panose="020B0502040204020203" pitchFamily="34" charset="-122"/>
              </a:rPr>
              <a:t>3</a:t>
            </a:r>
            <a:endParaRPr lang="zh-CN" altLang="en-US" sz="2530" dirty="0">
              <a:solidFill>
                <a:schemeClr val="bg1"/>
              </a:solidFill>
              <a:latin typeface="微软雅黑 Light" panose="020B0502040204020203" pitchFamily="34" charset="-122"/>
              <a:ea typeface="微软雅黑 Light" panose="020B0502040204020203" pitchFamily="34" charset="-122"/>
            </a:endParaRPr>
          </a:p>
        </p:txBody>
      </p:sp>
      <p:sp>
        <p:nvSpPr>
          <p:cNvPr id="38" name="矩形 37"/>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39" name="文本框 38"/>
          <p:cNvSpPr txBox="1"/>
          <p:nvPr/>
        </p:nvSpPr>
        <p:spPr>
          <a:xfrm>
            <a:off x="392023" y="266575"/>
            <a:ext cx="615553"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创业</a:t>
            </a:r>
          </a:p>
        </p:txBody>
      </p:sp>
      <p:sp>
        <p:nvSpPr>
          <p:cNvPr id="42" name="文本框 41"/>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9" name="Freeform 6"/>
          <p:cNvSpPr>
            <a:spLocks noEditPoints="1"/>
          </p:cNvSpPr>
          <p:nvPr/>
        </p:nvSpPr>
        <p:spPr bwMode="auto">
          <a:xfrm>
            <a:off x="7517160" y="1674954"/>
            <a:ext cx="5341589" cy="2589443"/>
          </a:xfrm>
          <a:custGeom>
            <a:avLst/>
            <a:gdLst>
              <a:gd name="T0" fmla="*/ 2828538 w 1158"/>
              <a:gd name="T1" fmla="*/ 0 h 637"/>
              <a:gd name="T2" fmla="*/ 2342525 w 1158"/>
              <a:gd name="T3" fmla="*/ 1830410 h 637"/>
              <a:gd name="T4" fmla="*/ 787885 w 1158"/>
              <a:gd name="T5" fmla="*/ 1830410 h 637"/>
              <a:gd name="T6" fmla="*/ 555444 w 1158"/>
              <a:gd name="T7" fmla="*/ 1830410 h 637"/>
              <a:gd name="T8" fmla="*/ 326022 w 1158"/>
              <a:gd name="T9" fmla="*/ 1600474 h 637"/>
              <a:gd name="T10" fmla="*/ 323003 w 1158"/>
              <a:gd name="T11" fmla="*/ 1600474 h 637"/>
              <a:gd name="T12" fmla="*/ 323003 w 1158"/>
              <a:gd name="T13" fmla="*/ 1370538 h 637"/>
              <a:gd name="T14" fmla="*/ 323003 w 1158"/>
              <a:gd name="T15" fmla="*/ 901590 h 637"/>
              <a:gd name="T16" fmla="*/ 552425 w 1158"/>
              <a:gd name="T17" fmla="*/ 629298 h 637"/>
              <a:gd name="T18" fmla="*/ 277722 w 1158"/>
              <a:gd name="T19" fmla="*/ 350955 h 637"/>
              <a:gd name="T20" fmla="*/ 0 w 1158"/>
              <a:gd name="T21" fmla="*/ 629298 h 637"/>
              <a:gd name="T22" fmla="*/ 229423 w 1158"/>
              <a:gd name="T23" fmla="*/ 901590 h 637"/>
              <a:gd name="T24" fmla="*/ 229423 w 1158"/>
              <a:gd name="T25" fmla="*/ 1600474 h 637"/>
              <a:gd name="T26" fmla="*/ 229423 w 1158"/>
              <a:gd name="T27" fmla="*/ 1600474 h 637"/>
              <a:gd name="T28" fmla="*/ 555444 w 1158"/>
              <a:gd name="T29" fmla="*/ 1927225 h 637"/>
              <a:gd name="T30" fmla="*/ 579594 w 1158"/>
              <a:gd name="T31" fmla="*/ 1924200 h 637"/>
              <a:gd name="T32" fmla="*/ 2342525 w 1158"/>
              <a:gd name="T33" fmla="*/ 1924200 h 637"/>
              <a:gd name="T34" fmla="*/ 2828538 w 1158"/>
              <a:gd name="T35" fmla="*/ 562738 h 637"/>
              <a:gd name="T36" fmla="*/ 3495675 w 1158"/>
              <a:gd name="T37" fmla="*/ 562738 h 637"/>
              <a:gd name="T38" fmla="*/ 3495675 w 1158"/>
              <a:gd name="T39" fmla="*/ 0 h 637"/>
              <a:gd name="T40" fmla="*/ 2828538 w 1158"/>
              <a:gd name="T41" fmla="*/ 0 h 637"/>
              <a:gd name="T42" fmla="*/ 96599 w 1158"/>
              <a:gd name="T43" fmla="*/ 629298 h 637"/>
              <a:gd name="T44" fmla="*/ 277722 w 1158"/>
              <a:gd name="T45" fmla="*/ 447770 h 637"/>
              <a:gd name="T46" fmla="*/ 458845 w 1158"/>
              <a:gd name="T47" fmla="*/ 629298 h 637"/>
              <a:gd name="T48" fmla="*/ 277722 w 1158"/>
              <a:gd name="T49" fmla="*/ 810826 h 637"/>
              <a:gd name="T50" fmla="*/ 96599 w 1158"/>
              <a:gd name="T51" fmla="*/ 629298 h 6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58" h="637">
                <a:moveTo>
                  <a:pt x="937" y="0"/>
                </a:moveTo>
                <a:cubicBezTo>
                  <a:pt x="776" y="605"/>
                  <a:pt x="776" y="605"/>
                  <a:pt x="776" y="605"/>
                </a:cubicBezTo>
                <a:cubicBezTo>
                  <a:pt x="261" y="605"/>
                  <a:pt x="261" y="605"/>
                  <a:pt x="261" y="605"/>
                </a:cubicBezTo>
                <a:cubicBezTo>
                  <a:pt x="184" y="605"/>
                  <a:pt x="184" y="605"/>
                  <a:pt x="184" y="605"/>
                </a:cubicBezTo>
                <a:cubicBezTo>
                  <a:pt x="142" y="605"/>
                  <a:pt x="108" y="571"/>
                  <a:pt x="108" y="529"/>
                </a:cubicBezTo>
                <a:cubicBezTo>
                  <a:pt x="107" y="529"/>
                  <a:pt x="107" y="529"/>
                  <a:pt x="107" y="529"/>
                </a:cubicBezTo>
                <a:cubicBezTo>
                  <a:pt x="107" y="453"/>
                  <a:pt x="107" y="453"/>
                  <a:pt x="107" y="453"/>
                </a:cubicBezTo>
                <a:cubicBezTo>
                  <a:pt x="107" y="298"/>
                  <a:pt x="107" y="298"/>
                  <a:pt x="107" y="298"/>
                </a:cubicBezTo>
                <a:cubicBezTo>
                  <a:pt x="150" y="290"/>
                  <a:pt x="183" y="253"/>
                  <a:pt x="183" y="208"/>
                </a:cubicBezTo>
                <a:cubicBezTo>
                  <a:pt x="183" y="157"/>
                  <a:pt x="142" y="116"/>
                  <a:pt x="92" y="116"/>
                </a:cubicBezTo>
                <a:cubicBezTo>
                  <a:pt x="41" y="116"/>
                  <a:pt x="0" y="157"/>
                  <a:pt x="0" y="208"/>
                </a:cubicBezTo>
                <a:cubicBezTo>
                  <a:pt x="0" y="253"/>
                  <a:pt x="33" y="290"/>
                  <a:pt x="76" y="298"/>
                </a:cubicBezTo>
                <a:cubicBezTo>
                  <a:pt x="76" y="529"/>
                  <a:pt x="76" y="529"/>
                  <a:pt x="76" y="529"/>
                </a:cubicBezTo>
                <a:cubicBezTo>
                  <a:pt x="76" y="529"/>
                  <a:pt x="76" y="529"/>
                  <a:pt x="76" y="529"/>
                </a:cubicBezTo>
                <a:cubicBezTo>
                  <a:pt x="76" y="588"/>
                  <a:pt x="125" y="637"/>
                  <a:pt x="184" y="637"/>
                </a:cubicBezTo>
                <a:cubicBezTo>
                  <a:pt x="187" y="637"/>
                  <a:pt x="190" y="637"/>
                  <a:pt x="192" y="636"/>
                </a:cubicBezTo>
                <a:cubicBezTo>
                  <a:pt x="776" y="636"/>
                  <a:pt x="776" y="636"/>
                  <a:pt x="776" y="636"/>
                </a:cubicBezTo>
                <a:cubicBezTo>
                  <a:pt x="937" y="186"/>
                  <a:pt x="937" y="186"/>
                  <a:pt x="937" y="186"/>
                </a:cubicBezTo>
                <a:cubicBezTo>
                  <a:pt x="1158" y="186"/>
                  <a:pt x="1158" y="186"/>
                  <a:pt x="1158" y="186"/>
                </a:cubicBezTo>
                <a:cubicBezTo>
                  <a:pt x="1158" y="0"/>
                  <a:pt x="1158" y="0"/>
                  <a:pt x="1158" y="0"/>
                </a:cubicBezTo>
                <a:lnTo>
                  <a:pt x="937" y="0"/>
                </a:lnTo>
                <a:close/>
                <a:moveTo>
                  <a:pt x="32" y="208"/>
                </a:moveTo>
                <a:cubicBezTo>
                  <a:pt x="32" y="175"/>
                  <a:pt x="59" y="148"/>
                  <a:pt x="92" y="148"/>
                </a:cubicBezTo>
                <a:cubicBezTo>
                  <a:pt x="125" y="148"/>
                  <a:pt x="152" y="175"/>
                  <a:pt x="152" y="208"/>
                </a:cubicBezTo>
                <a:cubicBezTo>
                  <a:pt x="152" y="241"/>
                  <a:pt x="125" y="268"/>
                  <a:pt x="92" y="268"/>
                </a:cubicBezTo>
                <a:cubicBezTo>
                  <a:pt x="59" y="268"/>
                  <a:pt x="32" y="241"/>
                  <a:pt x="32" y="208"/>
                </a:cubicBezTo>
                <a:close/>
              </a:path>
            </a:pathLst>
          </a:custGeom>
          <a:solidFill>
            <a:schemeClr val="accent4"/>
          </a:solidFill>
          <a:ln>
            <a:noFill/>
          </a:ln>
        </p:spPr>
        <p:txBody>
          <a:bodyPr/>
          <a:lstStyle/>
          <a:p>
            <a:endParaRPr lang="zh-CN" altLang="en-US">
              <a:latin typeface="Calibri" panose="020F0502020204030204" pitchFamily="34" charset="0"/>
              <a:ea typeface="微软雅黑" panose="020B0503020204020204" pitchFamily="34" charset="-122"/>
              <a:sym typeface="Calibri" panose="020F0502020204030204" pitchFamily="34" charset="0"/>
            </a:endParaRPr>
          </a:p>
        </p:txBody>
      </p:sp>
      <p:sp>
        <p:nvSpPr>
          <p:cNvPr id="10" name="Freeform 7"/>
          <p:cNvSpPr>
            <a:spLocks noEditPoints="1"/>
          </p:cNvSpPr>
          <p:nvPr/>
        </p:nvSpPr>
        <p:spPr bwMode="auto">
          <a:xfrm>
            <a:off x="4101648" y="2320181"/>
            <a:ext cx="8757101" cy="2171509"/>
          </a:xfrm>
          <a:custGeom>
            <a:avLst/>
            <a:gdLst>
              <a:gd name="T0" fmla="*/ 5063933 w 1899"/>
              <a:gd name="T1" fmla="*/ 447760 h 520"/>
              <a:gd name="T2" fmla="*/ 4578061 w 1899"/>
              <a:gd name="T3" fmla="*/ 1479424 h 520"/>
              <a:gd name="T4" fmla="*/ 784638 w 1899"/>
              <a:gd name="T5" fmla="*/ 1479424 h 520"/>
              <a:gd name="T6" fmla="*/ 787656 w 1899"/>
              <a:gd name="T7" fmla="*/ 1479424 h 520"/>
              <a:gd name="T8" fmla="*/ 555282 w 1899"/>
              <a:gd name="T9" fmla="*/ 1479424 h 520"/>
              <a:gd name="T10" fmla="*/ 325927 w 1899"/>
              <a:gd name="T11" fmla="*/ 1246468 h 520"/>
              <a:gd name="T12" fmla="*/ 322909 w 1899"/>
              <a:gd name="T13" fmla="*/ 1246468 h 520"/>
              <a:gd name="T14" fmla="*/ 322909 w 1899"/>
              <a:gd name="T15" fmla="*/ 1016537 h 520"/>
              <a:gd name="T16" fmla="*/ 322909 w 1899"/>
              <a:gd name="T17" fmla="*/ 1016537 h 520"/>
              <a:gd name="T18" fmla="*/ 322909 w 1899"/>
              <a:gd name="T19" fmla="*/ 547599 h 520"/>
              <a:gd name="T20" fmla="*/ 552264 w 1899"/>
              <a:gd name="T21" fmla="*/ 275312 h 520"/>
              <a:gd name="T22" fmla="*/ 277641 w 1899"/>
              <a:gd name="T23" fmla="*/ 0 h 520"/>
              <a:gd name="T24" fmla="*/ 0 w 1899"/>
              <a:gd name="T25" fmla="*/ 275312 h 520"/>
              <a:gd name="T26" fmla="*/ 229356 w 1899"/>
              <a:gd name="T27" fmla="*/ 547599 h 520"/>
              <a:gd name="T28" fmla="*/ 229356 w 1899"/>
              <a:gd name="T29" fmla="*/ 1246468 h 520"/>
              <a:gd name="T30" fmla="*/ 229356 w 1899"/>
              <a:gd name="T31" fmla="*/ 1246468 h 520"/>
              <a:gd name="T32" fmla="*/ 555282 w 1899"/>
              <a:gd name="T33" fmla="*/ 1573212 h 520"/>
              <a:gd name="T34" fmla="*/ 4578061 w 1899"/>
              <a:gd name="T35" fmla="*/ 1573212 h 520"/>
              <a:gd name="T36" fmla="*/ 5063933 w 1899"/>
              <a:gd name="T37" fmla="*/ 1010486 h 520"/>
              <a:gd name="T38" fmla="*/ 5730875 w 1899"/>
              <a:gd name="T39" fmla="*/ 1010486 h 520"/>
              <a:gd name="T40" fmla="*/ 5730875 w 1899"/>
              <a:gd name="T41" fmla="*/ 447760 h 520"/>
              <a:gd name="T42" fmla="*/ 5063933 w 1899"/>
              <a:gd name="T43" fmla="*/ 447760 h 520"/>
              <a:gd name="T44" fmla="*/ 96571 w 1899"/>
              <a:gd name="T45" fmla="*/ 275312 h 520"/>
              <a:gd name="T46" fmla="*/ 277641 w 1899"/>
              <a:gd name="T47" fmla="*/ 93788 h 520"/>
              <a:gd name="T48" fmla="*/ 458711 w 1899"/>
              <a:gd name="T49" fmla="*/ 275312 h 520"/>
              <a:gd name="T50" fmla="*/ 277641 w 1899"/>
              <a:gd name="T51" fmla="*/ 456837 h 520"/>
              <a:gd name="T52" fmla="*/ 96571 w 1899"/>
              <a:gd name="T53" fmla="*/ 275312 h 5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899" h="520">
                <a:moveTo>
                  <a:pt x="1678" y="148"/>
                </a:moveTo>
                <a:cubicBezTo>
                  <a:pt x="1517" y="489"/>
                  <a:pt x="1517" y="489"/>
                  <a:pt x="1517" y="489"/>
                </a:cubicBezTo>
                <a:cubicBezTo>
                  <a:pt x="260" y="489"/>
                  <a:pt x="260" y="489"/>
                  <a:pt x="260" y="489"/>
                </a:cubicBezTo>
                <a:cubicBezTo>
                  <a:pt x="260" y="489"/>
                  <a:pt x="261" y="489"/>
                  <a:pt x="261" y="489"/>
                </a:cubicBezTo>
                <a:cubicBezTo>
                  <a:pt x="184" y="489"/>
                  <a:pt x="184" y="489"/>
                  <a:pt x="184" y="489"/>
                </a:cubicBezTo>
                <a:cubicBezTo>
                  <a:pt x="142" y="489"/>
                  <a:pt x="108" y="455"/>
                  <a:pt x="108" y="412"/>
                </a:cubicBezTo>
                <a:cubicBezTo>
                  <a:pt x="107" y="412"/>
                  <a:pt x="107" y="412"/>
                  <a:pt x="107" y="412"/>
                </a:cubicBezTo>
                <a:cubicBezTo>
                  <a:pt x="107" y="336"/>
                  <a:pt x="107" y="336"/>
                  <a:pt x="107" y="336"/>
                </a:cubicBezTo>
                <a:cubicBezTo>
                  <a:pt x="107" y="336"/>
                  <a:pt x="107" y="336"/>
                  <a:pt x="107" y="336"/>
                </a:cubicBezTo>
                <a:cubicBezTo>
                  <a:pt x="107" y="181"/>
                  <a:pt x="107" y="181"/>
                  <a:pt x="107" y="181"/>
                </a:cubicBezTo>
                <a:cubicBezTo>
                  <a:pt x="150" y="174"/>
                  <a:pt x="183" y="136"/>
                  <a:pt x="183" y="91"/>
                </a:cubicBezTo>
                <a:cubicBezTo>
                  <a:pt x="183" y="41"/>
                  <a:pt x="142" y="0"/>
                  <a:pt x="92" y="0"/>
                </a:cubicBezTo>
                <a:cubicBezTo>
                  <a:pt x="41" y="0"/>
                  <a:pt x="0" y="41"/>
                  <a:pt x="0" y="91"/>
                </a:cubicBezTo>
                <a:cubicBezTo>
                  <a:pt x="0" y="136"/>
                  <a:pt x="33" y="174"/>
                  <a:pt x="76" y="181"/>
                </a:cubicBezTo>
                <a:cubicBezTo>
                  <a:pt x="76" y="412"/>
                  <a:pt x="76" y="412"/>
                  <a:pt x="76" y="412"/>
                </a:cubicBezTo>
                <a:cubicBezTo>
                  <a:pt x="76" y="412"/>
                  <a:pt x="76" y="412"/>
                  <a:pt x="76" y="412"/>
                </a:cubicBezTo>
                <a:cubicBezTo>
                  <a:pt x="76" y="472"/>
                  <a:pt x="125" y="520"/>
                  <a:pt x="184" y="520"/>
                </a:cubicBezTo>
                <a:cubicBezTo>
                  <a:pt x="1517" y="520"/>
                  <a:pt x="1517" y="520"/>
                  <a:pt x="1517" y="520"/>
                </a:cubicBezTo>
                <a:cubicBezTo>
                  <a:pt x="1678" y="334"/>
                  <a:pt x="1678" y="334"/>
                  <a:pt x="1678" y="334"/>
                </a:cubicBezTo>
                <a:cubicBezTo>
                  <a:pt x="1899" y="334"/>
                  <a:pt x="1899" y="334"/>
                  <a:pt x="1899" y="334"/>
                </a:cubicBezTo>
                <a:cubicBezTo>
                  <a:pt x="1899" y="148"/>
                  <a:pt x="1899" y="148"/>
                  <a:pt x="1899" y="148"/>
                </a:cubicBezTo>
                <a:lnTo>
                  <a:pt x="1678" y="148"/>
                </a:lnTo>
                <a:close/>
                <a:moveTo>
                  <a:pt x="32" y="91"/>
                </a:moveTo>
                <a:cubicBezTo>
                  <a:pt x="32" y="58"/>
                  <a:pt x="59" y="31"/>
                  <a:pt x="92" y="31"/>
                </a:cubicBezTo>
                <a:cubicBezTo>
                  <a:pt x="125" y="31"/>
                  <a:pt x="152" y="58"/>
                  <a:pt x="152" y="91"/>
                </a:cubicBezTo>
                <a:cubicBezTo>
                  <a:pt x="152" y="125"/>
                  <a:pt x="125" y="151"/>
                  <a:pt x="92" y="151"/>
                </a:cubicBezTo>
                <a:cubicBezTo>
                  <a:pt x="59" y="151"/>
                  <a:pt x="32" y="125"/>
                  <a:pt x="32" y="91"/>
                </a:cubicBezTo>
                <a:close/>
              </a:path>
            </a:pathLst>
          </a:custGeom>
          <a:solidFill>
            <a:srgbClr val="00B0F0"/>
          </a:solidFill>
          <a:ln>
            <a:noFill/>
          </a:ln>
        </p:spPr>
        <p:txBody>
          <a:bodyPr/>
          <a:lstStyle/>
          <a:p>
            <a:endParaRPr lang="zh-CN" altLang="en-US">
              <a:latin typeface="Calibri" panose="020F0502020204030204" pitchFamily="34" charset="0"/>
              <a:ea typeface="微软雅黑" panose="020B0503020204020204" pitchFamily="34" charset="-122"/>
              <a:sym typeface="Calibri" panose="020F0502020204030204" pitchFamily="34" charset="0"/>
            </a:endParaRPr>
          </a:p>
        </p:txBody>
      </p:sp>
      <p:sp>
        <p:nvSpPr>
          <p:cNvPr id="11" name="Freeform 8"/>
          <p:cNvSpPr>
            <a:spLocks noEditPoints="1"/>
          </p:cNvSpPr>
          <p:nvPr/>
        </p:nvSpPr>
        <p:spPr bwMode="auto">
          <a:xfrm>
            <a:off x="1728193" y="4269763"/>
            <a:ext cx="11130556" cy="858730"/>
          </a:xfrm>
          <a:custGeom>
            <a:avLst/>
            <a:gdLst>
              <a:gd name="T0" fmla="*/ 6171956 w 2266"/>
              <a:gd name="T1" fmla="*/ 0 h 186"/>
              <a:gd name="T2" fmla="*/ 5686047 w 2266"/>
              <a:gd name="T3" fmla="*/ 232646 h 186"/>
              <a:gd name="T4" fmla="*/ 546271 w 2266"/>
              <a:gd name="T5" fmla="*/ 232646 h 186"/>
              <a:gd name="T6" fmla="*/ 274645 w 2266"/>
              <a:gd name="T7" fmla="*/ 6043 h 186"/>
              <a:gd name="T8" fmla="*/ 0 w 2266"/>
              <a:gd name="T9" fmla="*/ 280988 h 186"/>
              <a:gd name="T10" fmla="*/ 274645 w 2266"/>
              <a:gd name="T11" fmla="*/ 555932 h 186"/>
              <a:gd name="T12" fmla="*/ 546271 w 2266"/>
              <a:gd name="T13" fmla="*/ 326308 h 186"/>
              <a:gd name="T14" fmla="*/ 5686047 w 2266"/>
              <a:gd name="T15" fmla="*/ 326308 h 186"/>
              <a:gd name="T16" fmla="*/ 6171956 w 2266"/>
              <a:gd name="T17" fmla="*/ 561975 h 186"/>
              <a:gd name="T18" fmla="*/ 6838950 w 2266"/>
              <a:gd name="T19" fmla="*/ 561975 h 186"/>
              <a:gd name="T20" fmla="*/ 6838950 w 2266"/>
              <a:gd name="T21" fmla="*/ 0 h 186"/>
              <a:gd name="T22" fmla="*/ 6171956 w 2266"/>
              <a:gd name="T23" fmla="*/ 0 h 186"/>
              <a:gd name="T24" fmla="*/ 274645 w 2266"/>
              <a:gd name="T25" fmla="*/ 462270 h 186"/>
              <a:gd name="T26" fmla="*/ 93560 w 2266"/>
              <a:gd name="T27" fmla="*/ 280988 h 186"/>
              <a:gd name="T28" fmla="*/ 274645 w 2266"/>
              <a:gd name="T29" fmla="*/ 99705 h 186"/>
              <a:gd name="T30" fmla="*/ 455729 w 2266"/>
              <a:gd name="T31" fmla="*/ 280988 h 186"/>
              <a:gd name="T32" fmla="*/ 274645 w 2266"/>
              <a:gd name="T33" fmla="*/ 462270 h 1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66" h="186">
                <a:moveTo>
                  <a:pt x="2045" y="0"/>
                </a:moveTo>
                <a:cubicBezTo>
                  <a:pt x="1884" y="77"/>
                  <a:pt x="1884" y="77"/>
                  <a:pt x="1884" y="77"/>
                </a:cubicBezTo>
                <a:cubicBezTo>
                  <a:pt x="181" y="77"/>
                  <a:pt x="181" y="77"/>
                  <a:pt x="181" y="77"/>
                </a:cubicBezTo>
                <a:cubicBezTo>
                  <a:pt x="174" y="34"/>
                  <a:pt x="136" y="2"/>
                  <a:pt x="91" y="2"/>
                </a:cubicBezTo>
                <a:cubicBezTo>
                  <a:pt x="41" y="2"/>
                  <a:pt x="0" y="43"/>
                  <a:pt x="0" y="93"/>
                </a:cubicBezTo>
                <a:cubicBezTo>
                  <a:pt x="0" y="143"/>
                  <a:pt x="41" y="184"/>
                  <a:pt x="91" y="184"/>
                </a:cubicBezTo>
                <a:cubicBezTo>
                  <a:pt x="136" y="184"/>
                  <a:pt x="174" y="152"/>
                  <a:pt x="181" y="108"/>
                </a:cubicBezTo>
                <a:cubicBezTo>
                  <a:pt x="1884" y="108"/>
                  <a:pt x="1884" y="108"/>
                  <a:pt x="1884" y="108"/>
                </a:cubicBezTo>
                <a:cubicBezTo>
                  <a:pt x="2045" y="186"/>
                  <a:pt x="2045" y="186"/>
                  <a:pt x="2045" y="186"/>
                </a:cubicBezTo>
                <a:cubicBezTo>
                  <a:pt x="2266" y="186"/>
                  <a:pt x="2266" y="186"/>
                  <a:pt x="2266" y="186"/>
                </a:cubicBezTo>
                <a:cubicBezTo>
                  <a:pt x="2266" y="0"/>
                  <a:pt x="2266" y="0"/>
                  <a:pt x="2266" y="0"/>
                </a:cubicBezTo>
                <a:lnTo>
                  <a:pt x="2045" y="0"/>
                </a:lnTo>
                <a:close/>
                <a:moveTo>
                  <a:pt x="91" y="153"/>
                </a:moveTo>
                <a:cubicBezTo>
                  <a:pt x="58" y="153"/>
                  <a:pt x="31" y="126"/>
                  <a:pt x="31" y="93"/>
                </a:cubicBezTo>
                <a:cubicBezTo>
                  <a:pt x="31" y="60"/>
                  <a:pt x="58" y="33"/>
                  <a:pt x="91" y="33"/>
                </a:cubicBezTo>
                <a:cubicBezTo>
                  <a:pt x="124" y="33"/>
                  <a:pt x="151" y="60"/>
                  <a:pt x="151" y="93"/>
                </a:cubicBezTo>
                <a:cubicBezTo>
                  <a:pt x="151" y="126"/>
                  <a:pt x="124" y="153"/>
                  <a:pt x="91" y="153"/>
                </a:cubicBezTo>
                <a:close/>
              </a:path>
            </a:pathLst>
          </a:custGeom>
          <a:solidFill>
            <a:schemeClr val="accent1"/>
          </a:solidFill>
          <a:ln>
            <a:noFill/>
          </a:ln>
        </p:spPr>
        <p:txBody>
          <a:bodyPr/>
          <a:lstStyle/>
          <a:p>
            <a:endParaRPr lang="zh-CN" altLang="en-US">
              <a:latin typeface="Calibri" panose="020F0502020204030204" pitchFamily="34" charset="0"/>
              <a:ea typeface="微软雅黑" panose="020B0503020204020204" pitchFamily="34" charset="-122"/>
              <a:sym typeface="Calibri" panose="020F0502020204030204" pitchFamily="34" charset="0"/>
            </a:endParaRPr>
          </a:p>
        </p:txBody>
      </p:sp>
      <p:sp>
        <p:nvSpPr>
          <p:cNvPr id="12" name="Freeform 9"/>
          <p:cNvSpPr>
            <a:spLocks noEditPoints="1"/>
          </p:cNvSpPr>
          <p:nvPr/>
        </p:nvSpPr>
        <p:spPr bwMode="auto">
          <a:xfrm>
            <a:off x="4101648" y="4840461"/>
            <a:ext cx="8757101" cy="2107060"/>
          </a:xfrm>
          <a:custGeom>
            <a:avLst/>
            <a:gdLst>
              <a:gd name="T0" fmla="*/ 5063933 w 1899"/>
              <a:gd name="T1" fmla="*/ 565752 h 520"/>
              <a:gd name="T2" fmla="*/ 4578061 w 1899"/>
              <a:gd name="T3" fmla="*/ 0 h 520"/>
              <a:gd name="T4" fmla="*/ 555282 w 1899"/>
              <a:gd name="T5" fmla="*/ 0 h 520"/>
              <a:gd name="T6" fmla="*/ 229356 w 1899"/>
              <a:gd name="T7" fmla="*/ 326744 h 520"/>
              <a:gd name="T8" fmla="*/ 229356 w 1899"/>
              <a:gd name="T9" fmla="*/ 326744 h 520"/>
              <a:gd name="T10" fmla="*/ 229356 w 1899"/>
              <a:gd name="T11" fmla="*/ 1025614 h 520"/>
              <a:gd name="T12" fmla="*/ 0 w 1899"/>
              <a:gd name="T13" fmla="*/ 1297901 h 520"/>
              <a:gd name="T14" fmla="*/ 277641 w 1899"/>
              <a:gd name="T15" fmla="*/ 1573213 h 520"/>
              <a:gd name="T16" fmla="*/ 552264 w 1899"/>
              <a:gd name="T17" fmla="*/ 1297901 h 520"/>
              <a:gd name="T18" fmla="*/ 322909 w 1899"/>
              <a:gd name="T19" fmla="*/ 1025614 h 520"/>
              <a:gd name="T20" fmla="*/ 322909 w 1899"/>
              <a:gd name="T21" fmla="*/ 556675 h 520"/>
              <a:gd name="T22" fmla="*/ 322909 w 1899"/>
              <a:gd name="T23" fmla="*/ 556675 h 520"/>
              <a:gd name="T24" fmla="*/ 322909 w 1899"/>
              <a:gd name="T25" fmla="*/ 326744 h 520"/>
              <a:gd name="T26" fmla="*/ 325927 w 1899"/>
              <a:gd name="T27" fmla="*/ 326744 h 520"/>
              <a:gd name="T28" fmla="*/ 555282 w 1899"/>
              <a:gd name="T29" fmla="*/ 96813 h 520"/>
              <a:gd name="T30" fmla="*/ 787656 w 1899"/>
              <a:gd name="T31" fmla="*/ 96813 h 520"/>
              <a:gd name="T32" fmla="*/ 784638 w 1899"/>
              <a:gd name="T33" fmla="*/ 93788 h 520"/>
              <a:gd name="T34" fmla="*/ 4578061 w 1899"/>
              <a:gd name="T35" fmla="*/ 93788 h 520"/>
              <a:gd name="T36" fmla="*/ 5063933 w 1899"/>
              <a:gd name="T37" fmla="*/ 1128478 h 520"/>
              <a:gd name="T38" fmla="*/ 5730875 w 1899"/>
              <a:gd name="T39" fmla="*/ 1128478 h 520"/>
              <a:gd name="T40" fmla="*/ 5730875 w 1899"/>
              <a:gd name="T41" fmla="*/ 565752 h 520"/>
              <a:gd name="T42" fmla="*/ 5063933 w 1899"/>
              <a:gd name="T43" fmla="*/ 565752 h 520"/>
              <a:gd name="T44" fmla="*/ 458711 w 1899"/>
              <a:gd name="T45" fmla="*/ 1297901 h 520"/>
              <a:gd name="T46" fmla="*/ 277641 w 1899"/>
              <a:gd name="T47" fmla="*/ 1479425 h 520"/>
              <a:gd name="T48" fmla="*/ 96571 w 1899"/>
              <a:gd name="T49" fmla="*/ 1297901 h 520"/>
              <a:gd name="T50" fmla="*/ 277641 w 1899"/>
              <a:gd name="T51" fmla="*/ 1116376 h 520"/>
              <a:gd name="T52" fmla="*/ 458711 w 1899"/>
              <a:gd name="T53" fmla="*/ 1297901 h 5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899" h="520">
                <a:moveTo>
                  <a:pt x="1678" y="187"/>
                </a:moveTo>
                <a:cubicBezTo>
                  <a:pt x="1517" y="0"/>
                  <a:pt x="1517" y="0"/>
                  <a:pt x="1517" y="0"/>
                </a:cubicBezTo>
                <a:cubicBezTo>
                  <a:pt x="184" y="0"/>
                  <a:pt x="184" y="0"/>
                  <a:pt x="184" y="0"/>
                </a:cubicBezTo>
                <a:cubicBezTo>
                  <a:pt x="125" y="0"/>
                  <a:pt x="76" y="48"/>
                  <a:pt x="76" y="108"/>
                </a:cubicBezTo>
                <a:cubicBezTo>
                  <a:pt x="76" y="108"/>
                  <a:pt x="76" y="108"/>
                  <a:pt x="76" y="108"/>
                </a:cubicBezTo>
                <a:cubicBezTo>
                  <a:pt x="76" y="339"/>
                  <a:pt x="76" y="339"/>
                  <a:pt x="76" y="339"/>
                </a:cubicBezTo>
                <a:cubicBezTo>
                  <a:pt x="33" y="347"/>
                  <a:pt x="0" y="384"/>
                  <a:pt x="0" y="429"/>
                </a:cubicBezTo>
                <a:cubicBezTo>
                  <a:pt x="0" y="479"/>
                  <a:pt x="41" y="520"/>
                  <a:pt x="92" y="520"/>
                </a:cubicBezTo>
                <a:cubicBezTo>
                  <a:pt x="142" y="520"/>
                  <a:pt x="183" y="479"/>
                  <a:pt x="183" y="429"/>
                </a:cubicBezTo>
                <a:cubicBezTo>
                  <a:pt x="183" y="384"/>
                  <a:pt x="150" y="347"/>
                  <a:pt x="107" y="339"/>
                </a:cubicBezTo>
                <a:cubicBezTo>
                  <a:pt x="107" y="184"/>
                  <a:pt x="107" y="184"/>
                  <a:pt x="107" y="184"/>
                </a:cubicBezTo>
                <a:cubicBezTo>
                  <a:pt x="107" y="184"/>
                  <a:pt x="107" y="184"/>
                  <a:pt x="107" y="184"/>
                </a:cubicBezTo>
                <a:cubicBezTo>
                  <a:pt x="107" y="108"/>
                  <a:pt x="107" y="108"/>
                  <a:pt x="107" y="108"/>
                </a:cubicBezTo>
                <a:cubicBezTo>
                  <a:pt x="108" y="108"/>
                  <a:pt x="108" y="108"/>
                  <a:pt x="108" y="108"/>
                </a:cubicBezTo>
                <a:cubicBezTo>
                  <a:pt x="108" y="66"/>
                  <a:pt x="142" y="32"/>
                  <a:pt x="184" y="32"/>
                </a:cubicBezTo>
                <a:cubicBezTo>
                  <a:pt x="261" y="32"/>
                  <a:pt x="261" y="32"/>
                  <a:pt x="261" y="32"/>
                </a:cubicBezTo>
                <a:cubicBezTo>
                  <a:pt x="261" y="32"/>
                  <a:pt x="260" y="32"/>
                  <a:pt x="260" y="31"/>
                </a:cubicBezTo>
                <a:cubicBezTo>
                  <a:pt x="1517" y="31"/>
                  <a:pt x="1517" y="31"/>
                  <a:pt x="1517" y="31"/>
                </a:cubicBezTo>
                <a:cubicBezTo>
                  <a:pt x="1678" y="373"/>
                  <a:pt x="1678" y="373"/>
                  <a:pt x="1678" y="373"/>
                </a:cubicBezTo>
                <a:cubicBezTo>
                  <a:pt x="1899" y="373"/>
                  <a:pt x="1899" y="373"/>
                  <a:pt x="1899" y="373"/>
                </a:cubicBezTo>
                <a:cubicBezTo>
                  <a:pt x="1899" y="187"/>
                  <a:pt x="1899" y="187"/>
                  <a:pt x="1899" y="187"/>
                </a:cubicBezTo>
                <a:lnTo>
                  <a:pt x="1678" y="187"/>
                </a:lnTo>
                <a:close/>
                <a:moveTo>
                  <a:pt x="152" y="429"/>
                </a:moveTo>
                <a:cubicBezTo>
                  <a:pt x="152" y="462"/>
                  <a:pt x="125" y="489"/>
                  <a:pt x="92" y="489"/>
                </a:cubicBezTo>
                <a:cubicBezTo>
                  <a:pt x="59" y="489"/>
                  <a:pt x="32" y="462"/>
                  <a:pt x="32" y="429"/>
                </a:cubicBezTo>
                <a:cubicBezTo>
                  <a:pt x="32" y="396"/>
                  <a:pt x="59" y="369"/>
                  <a:pt x="92" y="369"/>
                </a:cubicBezTo>
                <a:cubicBezTo>
                  <a:pt x="125" y="369"/>
                  <a:pt x="152" y="396"/>
                  <a:pt x="152" y="429"/>
                </a:cubicBezTo>
                <a:close/>
              </a:path>
            </a:pathLst>
          </a:custGeom>
          <a:solidFill>
            <a:srgbClr val="00B0F0"/>
          </a:solidFill>
          <a:ln>
            <a:noFill/>
          </a:ln>
        </p:spPr>
        <p:txBody>
          <a:bodyPr/>
          <a:lstStyle/>
          <a:p>
            <a:endParaRPr lang="zh-CN" altLang="en-US">
              <a:latin typeface="Calibri" panose="020F0502020204030204" pitchFamily="34" charset="0"/>
              <a:ea typeface="微软雅黑" panose="020B0503020204020204" pitchFamily="34" charset="-122"/>
              <a:sym typeface="Calibri" panose="020F0502020204030204" pitchFamily="34" charset="0"/>
            </a:endParaRPr>
          </a:p>
        </p:txBody>
      </p:sp>
      <p:sp>
        <p:nvSpPr>
          <p:cNvPr id="13" name="Freeform 10"/>
          <p:cNvSpPr>
            <a:spLocks noEditPoints="1"/>
          </p:cNvSpPr>
          <p:nvPr/>
        </p:nvSpPr>
        <p:spPr bwMode="auto">
          <a:xfrm>
            <a:off x="7517160" y="5061475"/>
            <a:ext cx="5341589" cy="2155250"/>
          </a:xfrm>
          <a:custGeom>
            <a:avLst/>
            <a:gdLst>
              <a:gd name="T0" fmla="*/ 2828538 w 1158"/>
              <a:gd name="T1" fmla="*/ 1364487 h 637"/>
              <a:gd name="T2" fmla="*/ 2342525 w 1158"/>
              <a:gd name="T3" fmla="*/ 0 h 637"/>
              <a:gd name="T4" fmla="*/ 555444 w 1158"/>
              <a:gd name="T5" fmla="*/ 0 h 637"/>
              <a:gd name="T6" fmla="*/ 229423 w 1158"/>
              <a:gd name="T7" fmla="*/ 326751 h 637"/>
              <a:gd name="T8" fmla="*/ 229423 w 1158"/>
              <a:gd name="T9" fmla="*/ 326751 h 637"/>
              <a:gd name="T10" fmla="*/ 229423 w 1158"/>
              <a:gd name="T11" fmla="*/ 1025635 h 637"/>
              <a:gd name="T12" fmla="*/ 0 w 1158"/>
              <a:gd name="T13" fmla="*/ 1297927 h 637"/>
              <a:gd name="T14" fmla="*/ 277722 w 1158"/>
              <a:gd name="T15" fmla="*/ 1573245 h 637"/>
              <a:gd name="T16" fmla="*/ 552425 w 1158"/>
              <a:gd name="T17" fmla="*/ 1297927 h 637"/>
              <a:gd name="T18" fmla="*/ 323003 w 1158"/>
              <a:gd name="T19" fmla="*/ 1025635 h 637"/>
              <a:gd name="T20" fmla="*/ 323003 w 1158"/>
              <a:gd name="T21" fmla="*/ 556687 h 637"/>
              <a:gd name="T22" fmla="*/ 323003 w 1158"/>
              <a:gd name="T23" fmla="*/ 326751 h 637"/>
              <a:gd name="T24" fmla="*/ 326022 w 1158"/>
              <a:gd name="T25" fmla="*/ 326751 h 637"/>
              <a:gd name="T26" fmla="*/ 555444 w 1158"/>
              <a:gd name="T27" fmla="*/ 96815 h 637"/>
              <a:gd name="T28" fmla="*/ 787885 w 1158"/>
              <a:gd name="T29" fmla="*/ 96815 h 637"/>
              <a:gd name="T30" fmla="*/ 784867 w 1158"/>
              <a:gd name="T31" fmla="*/ 93790 h 637"/>
              <a:gd name="T32" fmla="*/ 2342525 w 1158"/>
              <a:gd name="T33" fmla="*/ 93790 h 637"/>
              <a:gd name="T34" fmla="*/ 2828538 w 1158"/>
              <a:gd name="T35" fmla="*/ 1927225 h 637"/>
              <a:gd name="T36" fmla="*/ 3495675 w 1158"/>
              <a:gd name="T37" fmla="*/ 1927225 h 637"/>
              <a:gd name="T38" fmla="*/ 3495675 w 1158"/>
              <a:gd name="T39" fmla="*/ 1364487 h 637"/>
              <a:gd name="T40" fmla="*/ 2828538 w 1158"/>
              <a:gd name="T41" fmla="*/ 1364487 h 637"/>
              <a:gd name="T42" fmla="*/ 458845 w 1158"/>
              <a:gd name="T43" fmla="*/ 1297927 h 637"/>
              <a:gd name="T44" fmla="*/ 277722 w 1158"/>
              <a:gd name="T45" fmla="*/ 1479455 h 637"/>
              <a:gd name="T46" fmla="*/ 96599 w 1158"/>
              <a:gd name="T47" fmla="*/ 1297927 h 637"/>
              <a:gd name="T48" fmla="*/ 277722 w 1158"/>
              <a:gd name="T49" fmla="*/ 1116399 h 637"/>
              <a:gd name="T50" fmla="*/ 458845 w 1158"/>
              <a:gd name="T51" fmla="*/ 1297927 h 6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58" h="637">
                <a:moveTo>
                  <a:pt x="937" y="451"/>
                </a:moveTo>
                <a:cubicBezTo>
                  <a:pt x="776" y="0"/>
                  <a:pt x="776" y="0"/>
                  <a:pt x="776" y="0"/>
                </a:cubicBezTo>
                <a:cubicBezTo>
                  <a:pt x="184" y="0"/>
                  <a:pt x="184" y="0"/>
                  <a:pt x="184" y="0"/>
                </a:cubicBezTo>
                <a:cubicBezTo>
                  <a:pt x="125" y="0"/>
                  <a:pt x="76" y="48"/>
                  <a:pt x="76" y="108"/>
                </a:cubicBezTo>
                <a:cubicBezTo>
                  <a:pt x="76" y="108"/>
                  <a:pt x="76" y="108"/>
                  <a:pt x="76" y="108"/>
                </a:cubicBezTo>
                <a:cubicBezTo>
                  <a:pt x="76" y="339"/>
                  <a:pt x="76" y="339"/>
                  <a:pt x="76" y="339"/>
                </a:cubicBezTo>
                <a:cubicBezTo>
                  <a:pt x="33" y="347"/>
                  <a:pt x="0" y="384"/>
                  <a:pt x="0" y="429"/>
                </a:cubicBezTo>
                <a:cubicBezTo>
                  <a:pt x="0" y="479"/>
                  <a:pt x="41" y="520"/>
                  <a:pt x="92" y="520"/>
                </a:cubicBezTo>
                <a:cubicBezTo>
                  <a:pt x="142" y="520"/>
                  <a:pt x="183" y="479"/>
                  <a:pt x="183" y="429"/>
                </a:cubicBezTo>
                <a:cubicBezTo>
                  <a:pt x="183" y="384"/>
                  <a:pt x="150" y="347"/>
                  <a:pt x="107" y="339"/>
                </a:cubicBezTo>
                <a:cubicBezTo>
                  <a:pt x="107" y="184"/>
                  <a:pt x="107" y="184"/>
                  <a:pt x="107" y="184"/>
                </a:cubicBezTo>
                <a:cubicBezTo>
                  <a:pt x="107" y="108"/>
                  <a:pt x="107" y="108"/>
                  <a:pt x="107" y="108"/>
                </a:cubicBezTo>
                <a:cubicBezTo>
                  <a:pt x="108" y="108"/>
                  <a:pt x="108" y="108"/>
                  <a:pt x="108" y="108"/>
                </a:cubicBezTo>
                <a:cubicBezTo>
                  <a:pt x="108" y="66"/>
                  <a:pt x="142" y="32"/>
                  <a:pt x="184" y="32"/>
                </a:cubicBezTo>
                <a:cubicBezTo>
                  <a:pt x="261" y="32"/>
                  <a:pt x="261" y="32"/>
                  <a:pt x="261" y="32"/>
                </a:cubicBezTo>
                <a:cubicBezTo>
                  <a:pt x="261" y="32"/>
                  <a:pt x="260" y="32"/>
                  <a:pt x="260" y="31"/>
                </a:cubicBezTo>
                <a:cubicBezTo>
                  <a:pt x="776" y="31"/>
                  <a:pt x="776" y="31"/>
                  <a:pt x="776" y="31"/>
                </a:cubicBezTo>
                <a:cubicBezTo>
                  <a:pt x="937" y="637"/>
                  <a:pt x="937" y="637"/>
                  <a:pt x="937" y="637"/>
                </a:cubicBezTo>
                <a:cubicBezTo>
                  <a:pt x="1158" y="637"/>
                  <a:pt x="1158" y="637"/>
                  <a:pt x="1158" y="637"/>
                </a:cubicBezTo>
                <a:cubicBezTo>
                  <a:pt x="1158" y="451"/>
                  <a:pt x="1158" y="451"/>
                  <a:pt x="1158" y="451"/>
                </a:cubicBezTo>
                <a:lnTo>
                  <a:pt x="937" y="451"/>
                </a:lnTo>
                <a:close/>
                <a:moveTo>
                  <a:pt x="152" y="429"/>
                </a:moveTo>
                <a:cubicBezTo>
                  <a:pt x="152" y="462"/>
                  <a:pt x="125" y="489"/>
                  <a:pt x="92" y="489"/>
                </a:cubicBezTo>
                <a:cubicBezTo>
                  <a:pt x="59" y="489"/>
                  <a:pt x="32" y="462"/>
                  <a:pt x="32" y="429"/>
                </a:cubicBezTo>
                <a:cubicBezTo>
                  <a:pt x="32" y="396"/>
                  <a:pt x="59" y="369"/>
                  <a:pt x="92" y="369"/>
                </a:cubicBezTo>
                <a:cubicBezTo>
                  <a:pt x="125" y="369"/>
                  <a:pt x="152" y="396"/>
                  <a:pt x="152" y="429"/>
                </a:cubicBezTo>
                <a:close/>
              </a:path>
            </a:pathLst>
          </a:custGeom>
          <a:solidFill>
            <a:schemeClr val="accent5"/>
          </a:solidFill>
          <a:ln>
            <a:noFill/>
          </a:ln>
        </p:spPr>
        <p:txBody>
          <a:bodyPr/>
          <a:lstStyle/>
          <a:p>
            <a:endParaRPr lang="zh-CN" altLang="en-US">
              <a:latin typeface="Calibri" panose="020F0502020204030204" pitchFamily="34" charset="0"/>
              <a:ea typeface="微软雅黑" panose="020B0503020204020204" pitchFamily="34" charset="-122"/>
              <a:sym typeface="Calibri" panose="020F0502020204030204" pitchFamily="34" charset="0"/>
            </a:endParaRPr>
          </a:p>
        </p:txBody>
      </p:sp>
      <p:sp>
        <p:nvSpPr>
          <p:cNvPr id="14" name="Rectangle 11"/>
          <p:cNvSpPr>
            <a:spLocks noChangeArrowheads="1"/>
          </p:cNvSpPr>
          <p:nvPr/>
        </p:nvSpPr>
        <p:spPr bwMode="auto">
          <a:xfrm>
            <a:off x="8523832" y="2524553"/>
            <a:ext cx="2592288"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sz="1600" dirty="0">
                <a:solidFill>
                  <a:schemeClr val="tx1">
                    <a:lumMod val="65000"/>
                    <a:lumOff val="35000"/>
                  </a:schemeClr>
                </a:solidFill>
                <a:ea typeface="微软雅黑" panose="020B0503020204020204" pitchFamily="34" charset="-122"/>
                <a:cs typeface="+mn-ea"/>
              </a:rPr>
              <a:t>驻园企业员工</a:t>
            </a:r>
            <a:r>
              <a:rPr lang="en-US" altLang="zh-CN" sz="1600" dirty="0">
                <a:solidFill>
                  <a:schemeClr val="tx1">
                    <a:lumMod val="65000"/>
                    <a:lumOff val="35000"/>
                  </a:schemeClr>
                </a:solidFill>
                <a:ea typeface="微软雅黑" panose="020B0503020204020204" pitchFamily="34" charset="-122"/>
                <a:cs typeface="+mn-ea"/>
              </a:rPr>
              <a:t>430</a:t>
            </a:r>
            <a:r>
              <a:rPr lang="zh-CN" altLang="en-US" sz="1600" dirty="0">
                <a:solidFill>
                  <a:schemeClr val="tx1">
                    <a:lumMod val="65000"/>
                    <a:lumOff val="35000"/>
                  </a:schemeClr>
                </a:solidFill>
                <a:ea typeface="微软雅黑" panose="020B0503020204020204" pitchFamily="34" charset="-122"/>
                <a:cs typeface="+mn-ea"/>
              </a:rPr>
              <a:t>余人</a:t>
            </a:r>
            <a:endParaRPr lang="en-US" altLang="zh-CN" sz="1600" dirty="0">
              <a:solidFill>
                <a:schemeClr val="tx1">
                  <a:lumMod val="65000"/>
                  <a:lumOff val="35000"/>
                </a:schemeClr>
              </a:solidFill>
              <a:ea typeface="微软雅黑" panose="020B0503020204020204" pitchFamily="34" charset="-122"/>
              <a:cs typeface="+mn-ea"/>
            </a:endParaRPr>
          </a:p>
          <a:p>
            <a:pPr>
              <a:lnSpc>
                <a:spcPct val="120000"/>
              </a:lnSpc>
            </a:pPr>
            <a:r>
              <a:rPr kumimoji="1"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在校学生</a:t>
            </a:r>
            <a:r>
              <a:rPr kumimoji="1"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192</a:t>
            </a:r>
            <a:r>
              <a:rPr kumimoji="1"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余人</a:t>
            </a:r>
            <a:endParaRPr kumimoji="1"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endParaRPr>
          </a:p>
          <a:p>
            <a:pPr>
              <a:lnSpc>
                <a:spcPct val="120000"/>
              </a:lnSpc>
            </a:pPr>
            <a:r>
              <a:rPr kumimoji="1"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毕业生</a:t>
            </a:r>
            <a:r>
              <a:rPr kumimoji="1"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238</a:t>
            </a:r>
            <a:r>
              <a:rPr kumimoji="1"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余人</a:t>
            </a:r>
          </a:p>
        </p:txBody>
      </p:sp>
      <p:sp>
        <p:nvSpPr>
          <p:cNvPr id="15" name="Rectangle 12"/>
          <p:cNvSpPr>
            <a:spLocks noChangeArrowheads="1"/>
          </p:cNvSpPr>
          <p:nvPr/>
        </p:nvSpPr>
        <p:spPr bwMode="auto">
          <a:xfrm>
            <a:off x="8364804" y="5458671"/>
            <a:ext cx="2745091"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kumimoji="1" lang="en-US" altLang="zh-CN" sz="11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70</a:t>
            </a:r>
            <a:r>
              <a:rPr kumimoji="1" lang="zh-CN" altLang="en-US" sz="11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余名高层次人才从航天五院、阿里巴巴、美团网、</a:t>
            </a:r>
            <a:r>
              <a:rPr kumimoji="1" lang="en-US" altLang="zh-CN" sz="11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CCTV</a:t>
            </a:r>
            <a:r>
              <a:rPr kumimoji="1" lang="zh-CN" altLang="en-US" sz="11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a:t>
            </a:r>
            <a:r>
              <a:rPr kumimoji="1" lang="en-US" altLang="zh-CN" sz="11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TCL</a:t>
            </a:r>
            <a:r>
              <a:rPr kumimoji="1" lang="zh-CN" altLang="en-US" sz="11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、中国商飞、一汽集团、美的、格力、美国国家仪器、中国电子科技集团等知名企业吸引返哈参与创业。</a:t>
            </a:r>
          </a:p>
        </p:txBody>
      </p:sp>
      <p:sp>
        <p:nvSpPr>
          <p:cNvPr id="16" name="Rectangle 13"/>
          <p:cNvSpPr>
            <a:spLocks noChangeArrowheads="1"/>
          </p:cNvSpPr>
          <p:nvPr/>
        </p:nvSpPr>
        <p:spPr bwMode="auto">
          <a:xfrm>
            <a:off x="5027743" y="2539204"/>
            <a:ext cx="1979445" cy="860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kumimoji="1"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rPr>
              <a:t>博士研究生</a:t>
            </a:r>
            <a:r>
              <a:rPr kumimoji="1"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rPr>
              <a:t>60</a:t>
            </a:r>
            <a:r>
              <a:rPr kumimoji="1"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rPr>
              <a:t>余人</a:t>
            </a:r>
            <a:endParaRPr kumimoji="1"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a:lnSpc>
                <a:spcPct val="120000"/>
              </a:lnSpc>
            </a:pPr>
            <a:r>
              <a:rPr kumimoji="1"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rPr>
              <a:t>硕士研究生</a:t>
            </a:r>
            <a:r>
              <a:rPr kumimoji="1"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rPr>
              <a:t>110</a:t>
            </a:r>
            <a:r>
              <a:rPr kumimoji="1"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rPr>
              <a:t>人</a:t>
            </a:r>
            <a:endParaRPr kumimoji="1"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a:lnSpc>
                <a:spcPct val="120000"/>
              </a:lnSpc>
            </a:pPr>
            <a:r>
              <a:rPr kumimoji="1"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rPr>
              <a:t>本科生</a:t>
            </a:r>
            <a:r>
              <a:rPr kumimoji="1"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rPr>
              <a:t>250</a:t>
            </a:r>
            <a:r>
              <a:rPr kumimoji="1"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rPr>
              <a:t>余人</a:t>
            </a:r>
            <a:endParaRPr kumimoji="1"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endParaRPr>
          </a:p>
        </p:txBody>
      </p:sp>
      <p:sp>
        <p:nvSpPr>
          <p:cNvPr id="17" name="Rectangle 14"/>
          <p:cNvSpPr>
            <a:spLocks noChangeArrowheads="1"/>
          </p:cNvSpPr>
          <p:nvPr/>
        </p:nvSpPr>
        <p:spPr bwMode="auto">
          <a:xfrm>
            <a:off x="5068553" y="6457273"/>
            <a:ext cx="3168352"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kumimoji="1"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83</a:t>
            </a:r>
            <a:r>
              <a:rPr kumimoji="1"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rPr>
              <a:t>人就业后再回哈创业</a:t>
            </a:r>
          </a:p>
        </p:txBody>
      </p:sp>
      <p:sp>
        <p:nvSpPr>
          <p:cNvPr id="18" name="Rectangle 15"/>
          <p:cNvSpPr>
            <a:spLocks noChangeArrowheads="1"/>
          </p:cNvSpPr>
          <p:nvPr/>
        </p:nvSpPr>
        <p:spPr bwMode="auto">
          <a:xfrm>
            <a:off x="972241" y="3580581"/>
            <a:ext cx="3215863"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kumimoji="1" lang="en-US" altLang="zh-CN" sz="1100" dirty="0">
                <a:solidFill>
                  <a:schemeClr val="tx1">
                    <a:lumMod val="65000"/>
                    <a:lumOff val="35000"/>
                  </a:schemeClr>
                </a:solidFill>
                <a:latin typeface="Arial" panose="020B0604020202020204" pitchFamily="34" charset="0"/>
                <a:ea typeface="微软雅黑" panose="020B0503020204020204" pitchFamily="34" charset="-122"/>
                <a:cs typeface="+mn-ea"/>
              </a:rPr>
              <a:t>10</a:t>
            </a:r>
            <a:r>
              <a:rPr kumimoji="1" lang="zh-CN" altLang="en-US" sz="1100" dirty="0">
                <a:solidFill>
                  <a:schemeClr val="tx1">
                    <a:lumMod val="65000"/>
                    <a:lumOff val="35000"/>
                  </a:schemeClr>
                </a:solidFill>
                <a:latin typeface="Arial" panose="020B0604020202020204" pitchFamily="34" charset="0"/>
                <a:ea typeface="微软雅黑" panose="020B0503020204020204" pitchFamily="34" charset="-122"/>
                <a:cs typeface="+mn-ea"/>
              </a:rPr>
              <a:t>余名学生从德国包豪斯设计学院、新加坡国立大学、德国赫姆霍兹研究中心、美国安柏瑞德航空航天大学、澳大利亚新南威尔士大学等国外学校返哈参与创业</a:t>
            </a:r>
            <a:endParaRPr kumimoji="1" lang="zh-CN" altLang="en-US" sz="1100" dirty="0">
              <a:solidFill>
                <a:schemeClr val="tx1">
                  <a:lumMod val="65000"/>
                  <a:lumOff val="35000"/>
                </a:schemeClr>
              </a:solidFill>
              <a:latin typeface="Arial" panose="020B0604020202020204" pitchFamily="34" charset="0"/>
              <a:ea typeface="微软雅黑" panose="020B0503020204020204" pitchFamily="34" charset="-122"/>
              <a:cs typeface="+mn-ea"/>
              <a:sym typeface="Calibri" panose="020F0502020204030204" pitchFamily="34" charset="0"/>
            </a:endParaRPr>
          </a:p>
        </p:txBody>
      </p:sp>
      <p:sp>
        <p:nvSpPr>
          <p:cNvPr id="19" name="Text Box 16"/>
          <p:cNvSpPr txBox="1">
            <a:spLocks noChangeArrowheads="1"/>
          </p:cNvSpPr>
          <p:nvPr/>
        </p:nvSpPr>
        <p:spPr bwMode="auto">
          <a:xfrm>
            <a:off x="4269135" y="2464197"/>
            <a:ext cx="11252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3F1655"/>
                </a:solidFill>
                <a:latin typeface="Calibri" panose="020F0502020204030204" pitchFamily="34" charset="0"/>
                <a:ea typeface="微软雅黑" panose="020B0503020204020204" pitchFamily="34" charset="-122"/>
                <a:sym typeface="Calibri" panose="020F0502020204030204" pitchFamily="34" charset="0"/>
              </a:rPr>
              <a:t>420</a:t>
            </a:r>
            <a:endParaRPr lang="zh-CN" altLang="zh-CN" sz="2000" b="1" dirty="0">
              <a:solidFill>
                <a:srgbClr val="3F1655"/>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0" name="Text Box 17"/>
          <p:cNvSpPr txBox="1">
            <a:spLocks noChangeArrowheads="1"/>
          </p:cNvSpPr>
          <p:nvPr/>
        </p:nvSpPr>
        <p:spPr bwMode="auto">
          <a:xfrm>
            <a:off x="4297737" y="6352629"/>
            <a:ext cx="4754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3F1655"/>
                </a:solidFill>
                <a:latin typeface="Calibri" panose="020F0502020204030204" pitchFamily="34" charset="0"/>
                <a:ea typeface="微软雅黑" panose="020B0503020204020204" pitchFamily="34" charset="-122"/>
                <a:sym typeface="Calibri" panose="020F0502020204030204" pitchFamily="34" charset="0"/>
              </a:rPr>
              <a:t>83</a:t>
            </a:r>
            <a:endParaRPr lang="zh-CN" altLang="zh-CN" sz="2000" b="1" dirty="0">
              <a:solidFill>
                <a:srgbClr val="3F1655"/>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1" name="Text Box 18"/>
          <p:cNvSpPr txBox="1">
            <a:spLocks noChangeArrowheads="1"/>
          </p:cNvSpPr>
          <p:nvPr/>
        </p:nvSpPr>
        <p:spPr bwMode="auto">
          <a:xfrm>
            <a:off x="7672866" y="2320181"/>
            <a:ext cx="9887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3F1655"/>
                </a:solidFill>
                <a:latin typeface="Calibri" panose="020F0502020204030204" pitchFamily="34" charset="0"/>
                <a:ea typeface="微软雅黑" panose="020B0503020204020204" pitchFamily="34" charset="-122"/>
                <a:sym typeface="Calibri" panose="020F0502020204030204" pitchFamily="34" charset="0"/>
              </a:rPr>
              <a:t>430</a:t>
            </a:r>
            <a:endParaRPr lang="zh-CN" altLang="zh-CN" sz="2000" b="1" dirty="0">
              <a:solidFill>
                <a:srgbClr val="3F1655"/>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 name="Text Box 19"/>
          <p:cNvSpPr txBox="1">
            <a:spLocks noChangeArrowheads="1"/>
          </p:cNvSpPr>
          <p:nvPr/>
        </p:nvSpPr>
        <p:spPr bwMode="auto">
          <a:xfrm>
            <a:off x="7725519" y="6312559"/>
            <a:ext cx="4754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3F1655"/>
                </a:solidFill>
                <a:latin typeface="Calibri" panose="020F0502020204030204" pitchFamily="34" charset="0"/>
                <a:ea typeface="微软雅黑" panose="020B0503020204020204" pitchFamily="34" charset="-122"/>
                <a:sym typeface="Calibri" panose="020F0502020204030204" pitchFamily="34" charset="0"/>
              </a:rPr>
              <a:t>70</a:t>
            </a:r>
            <a:endParaRPr lang="zh-CN" altLang="zh-CN" sz="2000" b="1" dirty="0">
              <a:solidFill>
                <a:srgbClr val="3F1655"/>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3" name="Text Box 20"/>
          <p:cNvSpPr txBox="1">
            <a:spLocks noChangeArrowheads="1"/>
          </p:cNvSpPr>
          <p:nvPr/>
        </p:nvSpPr>
        <p:spPr bwMode="auto">
          <a:xfrm>
            <a:off x="1964879" y="4480421"/>
            <a:ext cx="5040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3F1655"/>
                </a:solidFill>
                <a:latin typeface="Calibri" panose="020F0502020204030204" pitchFamily="34" charset="0"/>
                <a:ea typeface="微软雅黑" panose="020B0503020204020204" pitchFamily="34" charset="-122"/>
                <a:sym typeface="Calibri" panose="020F0502020204030204" pitchFamily="34" charset="0"/>
              </a:rPr>
              <a:t>10</a:t>
            </a:r>
            <a:endParaRPr lang="zh-CN" altLang="zh-CN" sz="2000" b="1" dirty="0">
              <a:solidFill>
                <a:srgbClr val="3F1655"/>
              </a:solidFill>
              <a:latin typeface="Calibri" panose="020F0502020204030204" pitchFamily="34" charset="0"/>
              <a:ea typeface="微软雅黑" panose="020B0503020204020204" pitchFamily="34" charset="-122"/>
              <a:sym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right)">
                                      <p:cBhvr>
                                        <p:cTn id="13" dur="500"/>
                                        <p:tgtEl>
                                          <p:spTgt spid="1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right)">
                                      <p:cBhvr>
                                        <p:cTn id="22" dur="500"/>
                                        <p:tgtEl>
                                          <p:spTgt spid="14"/>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right)">
                                      <p:cBhvr>
                                        <p:cTn id="25" dur="500"/>
                                        <p:tgtEl>
                                          <p:spTgt spid="15"/>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right)">
                                      <p:cBhvr>
                                        <p:cTn id="28" dur="500"/>
                                        <p:tgtEl>
                                          <p:spTgt spid="16"/>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right)">
                                      <p:cBhvr>
                                        <p:cTn id="31" dur="500"/>
                                        <p:tgtEl>
                                          <p:spTgt spid="17"/>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right)">
                                      <p:cBhvr>
                                        <p:cTn id="34" dur="500"/>
                                        <p:tgtEl>
                                          <p:spTgt spid="18"/>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right)">
                                      <p:cBhvr>
                                        <p:cTn id="37" dur="500"/>
                                        <p:tgtEl>
                                          <p:spTgt spid="19"/>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right)">
                                      <p:cBhvr>
                                        <p:cTn id="40" dur="500"/>
                                        <p:tgtEl>
                                          <p:spTgt spid="20"/>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right)">
                                      <p:cBhvr>
                                        <p:cTn id="43" dur="500"/>
                                        <p:tgtEl>
                                          <p:spTgt spid="21"/>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right)">
                                      <p:cBhvr>
                                        <p:cTn id="46" dur="500"/>
                                        <p:tgtEl>
                                          <p:spTgt spid="22"/>
                                        </p:tgtEl>
                                      </p:cBhvr>
                                    </p:animEffect>
                                  </p:childTnLst>
                                </p:cTn>
                              </p:par>
                              <p:par>
                                <p:cTn id="47" presetID="22" presetClass="entr" presetSubtype="2"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right)">
                                      <p:cBhvr>
                                        <p:cTn id="4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p:bldP spid="15" grpId="0"/>
      <p:bldP spid="16" grpId="0"/>
      <p:bldP spid="17" grpId="0"/>
      <p:bldP spid="18" grpId="0"/>
      <p:bldP spid="19" grpId="0"/>
      <p:bldP spid="20" grpId="0"/>
      <p:bldP spid="21" grpId="0"/>
      <p:bldP spid="22" grpId="0"/>
      <p:bldP spid="2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nut 37"/>
          <p:cNvSpPr/>
          <p:nvPr/>
        </p:nvSpPr>
        <p:spPr>
          <a:xfrm>
            <a:off x="5036336" y="2450119"/>
            <a:ext cx="2786078" cy="2786078"/>
          </a:xfrm>
          <a:prstGeom prst="donut">
            <a:avLst>
              <a:gd name="adj" fmla="val 5220"/>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695">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Donut 38"/>
          <p:cNvSpPr/>
          <p:nvPr/>
        </p:nvSpPr>
        <p:spPr>
          <a:xfrm>
            <a:off x="5255323" y="2674986"/>
            <a:ext cx="2342224" cy="2342224"/>
          </a:xfrm>
          <a:prstGeom prst="donut">
            <a:avLst>
              <a:gd name="adj" fmla="val 6418"/>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695">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Donut 39"/>
          <p:cNvSpPr/>
          <p:nvPr/>
        </p:nvSpPr>
        <p:spPr>
          <a:xfrm>
            <a:off x="5504661" y="2912565"/>
            <a:ext cx="1855307" cy="1855307"/>
          </a:xfrm>
          <a:prstGeom prst="donut">
            <a:avLst>
              <a:gd name="adj" fmla="val 7219"/>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695">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Donut 1"/>
          <p:cNvSpPr/>
          <p:nvPr/>
        </p:nvSpPr>
        <p:spPr>
          <a:xfrm>
            <a:off x="4810255" y="2224038"/>
            <a:ext cx="3238242" cy="3238242"/>
          </a:xfrm>
          <a:prstGeom prst="donut">
            <a:avLst>
              <a:gd name="adj" fmla="val 4317"/>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695">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Block Arc 32"/>
          <p:cNvSpPr/>
          <p:nvPr/>
        </p:nvSpPr>
        <p:spPr>
          <a:xfrm flipH="1">
            <a:off x="4810255" y="2224038"/>
            <a:ext cx="3238242" cy="3238242"/>
          </a:xfrm>
          <a:prstGeom prst="blockArc">
            <a:avLst>
              <a:gd name="adj1" fmla="val 5937950"/>
              <a:gd name="adj2" fmla="val 16202892"/>
              <a:gd name="adj3" fmla="val 420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Block Arc 33"/>
          <p:cNvSpPr/>
          <p:nvPr/>
        </p:nvSpPr>
        <p:spPr>
          <a:xfrm flipH="1">
            <a:off x="5036336" y="2450119"/>
            <a:ext cx="2786078" cy="2786078"/>
          </a:xfrm>
          <a:prstGeom prst="blockArc">
            <a:avLst>
              <a:gd name="adj1" fmla="val 6653594"/>
              <a:gd name="adj2" fmla="val 16202949"/>
              <a:gd name="adj3" fmla="val 508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Block Arc 34"/>
          <p:cNvSpPr/>
          <p:nvPr/>
        </p:nvSpPr>
        <p:spPr>
          <a:xfrm flipH="1">
            <a:off x="5261204" y="2674987"/>
            <a:ext cx="2336344" cy="2336344"/>
          </a:xfrm>
          <a:prstGeom prst="blockArc">
            <a:avLst>
              <a:gd name="adj1" fmla="val 7607671"/>
              <a:gd name="adj2" fmla="val 16212231"/>
              <a:gd name="adj3" fmla="val 614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Block Arc 35"/>
          <p:cNvSpPr/>
          <p:nvPr/>
        </p:nvSpPr>
        <p:spPr>
          <a:xfrm flipH="1">
            <a:off x="5504662" y="2918444"/>
            <a:ext cx="1849427" cy="1849427"/>
          </a:xfrm>
          <a:prstGeom prst="blockArc">
            <a:avLst>
              <a:gd name="adj1" fmla="val 16357810"/>
              <a:gd name="adj2" fmla="val 16343623"/>
              <a:gd name="adj3" fmla="val 927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Oval 41"/>
          <p:cNvSpPr/>
          <p:nvPr/>
        </p:nvSpPr>
        <p:spPr>
          <a:xfrm>
            <a:off x="8681712" y="2636215"/>
            <a:ext cx="536508" cy="5365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just">
              <a:lnSpc>
                <a:spcPct val="120000"/>
              </a:lnSpc>
            </a:pPr>
            <a:r>
              <a:rPr lang="zh-CN" altLang="en-US"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融资</a:t>
            </a:r>
            <a:endParaRPr lang="en-AU" altLang="zh-CN"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Oval 44"/>
          <p:cNvSpPr/>
          <p:nvPr/>
        </p:nvSpPr>
        <p:spPr>
          <a:xfrm>
            <a:off x="8683653" y="4209925"/>
            <a:ext cx="536508" cy="5365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just">
              <a:lnSpc>
                <a:spcPct val="120000"/>
              </a:lnSpc>
            </a:pPr>
            <a:r>
              <a:rPr lang="zh-CN" altLang="en-US"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融资</a:t>
            </a:r>
            <a:endParaRPr lang="en-AU" altLang="zh-CN"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6" name="Straight Arrow Connector 5"/>
          <p:cNvCxnSpPr/>
          <p:nvPr/>
        </p:nvCxnSpPr>
        <p:spPr>
          <a:xfrm>
            <a:off x="7654744" y="2905466"/>
            <a:ext cx="790779" cy="0"/>
          </a:xfrm>
          <a:prstGeom prst="straightConnector1">
            <a:avLst/>
          </a:prstGeom>
          <a:ln w="6350">
            <a:solidFill>
              <a:schemeClr val="bg1">
                <a:lumMod val="65000"/>
                <a:alpha val="50000"/>
              </a:schemeClr>
            </a:solidFill>
            <a:tailEnd type="oval"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75"/>
          <p:cNvCxnSpPr/>
          <p:nvPr/>
        </p:nvCxnSpPr>
        <p:spPr>
          <a:xfrm>
            <a:off x="7597548" y="4471847"/>
            <a:ext cx="847974" cy="0"/>
          </a:xfrm>
          <a:prstGeom prst="straightConnector1">
            <a:avLst/>
          </a:prstGeom>
          <a:ln w="6350">
            <a:solidFill>
              <a:schemeClr val="bg1">
                <a:lumMod val="65000"/>
                <a:alpha val="50000"/>
              </a:schemeClr>
            </a:solidFill>
            <a:tailEnd type="oval" w="lg" len="lg"/>
          </a:ln>
        </p:spPr>
        <p:style>
          <a:lnRef idx="2">
            <a:schemeClr val="accent1"/>
          </a:lnRef>
          <a:fillRef idx="0">
            <a:schemeClr val="accent1"/>
          </a:fillRef>
          <a:effectRef idx="1">
            <a:schemeClr val="accent1"/>
          </a:effectRef>
          <a:fontRef idx="minor">
            <a:schemeClr val="tx1"/>
          </a:fontRef>
        </p:style>
      </p:cxnSp>
      <p:sp>
        <p:nvSpPr>
          <p:cNvPr id="18" name="Oval 76"/>
          <p:cNvSpPr/>
          <p:nvPr/>
        </p:nvSpPr>
        <p:spPr>
          <a:xfrm flipH="1">
            <a:off x="3624943" y="2640758"/>
            <a:ext cx="536508" cy="5365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just">
              <a:lnSpc>
                <a:spcPct val="120000"/>
              </a:lnSpc>
            </a:pPr>
            <a:r>
              <a:rPr lang="zh-CN" altLang="en-US"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融资</a:t>
            </a:r>
            <a:endParaRPr lang="en-AU" altLang="zh-CN"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Oval 79"/>
          <p:cNvSpPr/>
          <p:nvPr/>
        </p:nvSpPr>
        <p:spPr>
          <a:xfrm flipH="1">
            <a:off x="3624943" y="4209925"/>
            <a:ext cx="536508" cy="5365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just">
              <a:lnSpc>
                <a:spcPct val="120000"/>
              </a:lnSpc>
            </a:pPr>
            <a:r>
              <a:rPr lang="zh-CN" altLang="en-US"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融资</a:t>
            </a:r>
            <a:endParaRPr lang="en-AU" altLang="zh-CN"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4" name="Straight Arrow Connector 82"/>
          <p:cNvCxnSpPr/>
          <p:nvPr/>
        </p:nvCxnSpPr>
        <p:spPr>
          <a:xfrm flipH="1">
            <a:off x="4389217" y="4471847"/>
            <a:ext cx="1115445" cy="0"/>
          </a:xfrm>
          <a:prstGeom prst="straightConnector1">
            <a:avLst/>
          </a:prstGeom>
          <a:ln w="6350">
            <a:solidFill>
              <a:schemeClr val="bg1">
                <a:lumMod val="65000"/>
                <a:alpha val="50000"/>
              </a:schemeClr>
            </a:solidFill>
            <a:tailEnd type="oval" w="lg" len="lg"/>
          </a:ln>
        </p:spPr>
        <p:style>
          <a:lnRef idx="2">
            <a:schemeClr val="accent1"/>
          </a:lnRef>
          <a:fillRef idx="0">
            <a:schemeClr val="accent1"/>
          </a:fillRef>
          <a:effectRef idx="1">
            <a:schemeClr val="accent1"/>
          </a:effectRef>
          <a:fontRef idx="minor">
            <a:schemeClr val="tx1"/>
          </a:fontRef>
        </p:style>
      </p:cxnSp>
      <p:cxnSp>
        <p:nvCxnSpPr>
          <p:cNvPr id="25" name="Elbow Connector 84"/>
          <p:cNvCxnSpPr/>
          <p:nvPr/>
        </p:nvCxnSpPr>
        <p:spPr>
          <a:xfrm rot="10800000">
            <a:off x="4389217" y="2912567"/>
            <a:ext cx="1169356" cy="1090446"/>
          </a:xfrm>
          <a:prstGeom prst="bentConnector3">
            <a:avLst>
              <a:gd name="adj1" fmla="val 50000"/>
            </a:avLst>
          </a:prstGeom>
          <a:ln w="6350">
            <a:solidFill>
              <a:schemeClr val="bg1">
                <a:lumMod val="65000"/>
                <a:alpha val="50000"/>
              </a:schemeClr>
            </a:solidFill>
            <a:tailEnd type="oval" w="lg" len="lg"/>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2" cstate="print"/>
          <a:stretch>
            <a:fillRect/>
          </a:stretch>
        </p:blipFill>
        <p:spPr>
          <a:xfrm>
            <a:off x="5854905" y="3336020"/>
            <a:ext cx="1197878" cy="1055556"/>
          </a:xfrm>
          <a:prstGeom prst="rect">
            <a:avLst/>
          </a:prstGeom>
        </p:spPr>
      </p:pic>
      <p:sp>
        <p:nvSpPr>
          <p:cNvPr id="27" name="文本框 26"/>
          <p:cNvSpPr txBox="1"/>
          <p:nvPr/>
        </p:nvSpPr>
        <p:spPr>
          <a:xfrm>
            <a:off x="1428613" y="2465887"/>
            <a:ext cx="1968565" cy="877163"/>
          </a:xfrm>
          <a:prstGeom prst="rect">
            <a:avLst/>
          </a:prstGeom>
          <a:noFill/>
        </p:spPr>
        <p:txBody>
          <a:bodyPr wrap="square" rtlCol="0">
            <a:spAutoFit/>
          </a:bodyPr>
          <a:lstStyle/>
          <a:p>
            <a:pPr algn="r"/>
            <a:r>
              <a:rPr lang="en-US" altLang="zh-CN" sz="3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3000</a:t>
            </a:r>
            <a:r>
              <a:rPr lang="zh-CN" altLang="en-US" sz="3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万</a:t>
            </a:r>
          </a:p>
          <a:p>
            <a:pPr algn="r">
              <a:spcBef>
                <a:spcPts val="600"/>
              </a:spcBef>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乐聚智能机器人</a:t>
            </a:r>
          </a:p>
        </p:txBody>
      </p:sp>
      <p:sp>
        <p:nvSpPr>
          <p:cNvPr id="28" name="文本框 27"/>
          <p:cNvSpPr txBox="1"/>
          <p:nvPr/>
        </p:nvSpPr>
        <p:spPr>
          <a:xfrm>
            <a:off x="1515609" y="4209924"/>
            <a:ext cx="2029703" cy="877163"/>
          </a:xfrm>
          <a:prstGeom prst="rect">
            <a:avLst/>
          </a:prstGeom>
          <a:noFill/>
        </p:spPr>
        <p:txBody>
          <a:bodyPr wrap="square" rtlCol="0">
            <a:spAutoFit/>
          </a:bodyPr>
          <a:lstStyle/>
          <a:p>
            <a:pPr algn="ctr"/>
            <a:r>
              <a:rPr lang="en-US" altLang="zh-CN" sz="32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1000</a:t>
            </a:r>
            <a:r>
              <a:rPr lang="zh-CN" altLang="en-US" sz="32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万</a:t>
            </a:r>
          </a:p>
          <a:p>
            <a:pPr algn="ctr">
              <a:spcBef>
                <a:spcPts val="600"/>
              </a:spcBef>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万洲焊接</a:t>
            </a:r>
          </a:p>
        </p:txBody>
      </p:sp>
      <p:sp>
        <p:nvSpPr>
          <p:cNvPr id="29" name="文本框 28"/>
          <p:cNvSpPr txBox="1"/>
          <p:nvPr/>
        </p:nvSpPr>
        <p:spPr>
          <a:xfrm flipH="1">
            <a:off x="9442924" y="2464008"/>
            <a:ext cx="2018062" cy="869292"/>
          </a:xfrm>
          <a:prstGeom prst="rect">
            <a:avLst/>
          </a:prstGeom>
          <a:noFill/>
        </p:spPr>
        <p:txBody>
          <a:bodyPr wrap="square" rtlCol="0">
            <a:spAutoFit/>
          </a:bodyPr>
          <a:lstStyle/>
          <a:p>
            <a:pPr algn="ctr"/>
            <a:r>
              <a:rPr lang="en-US" altLang="zh-CN" sz="32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1300</a:t>
            </a:r>
            <a:r>
              <a:rPr lang="zh-CN" altLang="en-US" sz="32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万</a:t>
            </a:r>
          </a:p>
          <a:p>
            <a:pPr algn="ctr">
              <a:spcBef>
                <a:spcPts val="600"/>
              </a:spcBef>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传世体育</a:t>
            </a:r>
          </a:p>
        </p:txBody>
      </p:sp>
      <p:sp>
        <p:nvSpPr>
          <p:cNvPr id="31" name="文本框 30"/>
          <p:cNvSpPr txBox="1"/>
          <p:nvPr/>
        </p:nvSpPr>
        <p:spPr>
          <a:xfrm flipH="1">
            <a:off x="9458292" y="4209925"/>
            <a:ext cx="2313156" cy="877163"/>
          </a:xfrm>
          <a:prstGeom prst="rect">
            <a:avLst/>
          </a:prstGeom>
          <a:noFill/>
        </p:spPr>
        <p:txBody>
          <a:bodyPr wrap="square" rtlCol="0">
            <a:spAutoFit/>
          </a:bodyPr>
          <a:lstStyle/>
          <a:p>
            <a:pPr algn="ctr"/>
            <a:r>
              <a:rPr lang="en-US" altLang="zh-CN" sz="3200" dirty="0">
                <a:solidFill>
                  <a:schemeClr val="accent3"/>
                </a:solidFill>
                <a:latin typeface="微软雅黑" panose="020B0503020204020204" pitchFamily="34" charset="-122"/>
                <a:ea typeface="微软雅黑" panose="020B0503020204020204" pitchFamily="34" charset="-122"/>
                <a:cs typeface="微软雅黑" panose="020B0503020204020204" pitchFamily="34" charset="-122"/>
              </a:rPr>
              <a:t>1000</a:t>
            </a:r>
            <a:r>
              <a:rPr lang="zh-CN" altLang="en-US" sz="3200" dirty="0">
                <a:solidFill>
                  <a:schemeClr val="accent3"/>
                </a:solidFill>
                <a:latin typeface="微软雅黑" panose="020B0503020204020204" pitchFamily="34" charset="-122"/>
                <a:ea typeface="微软雅黑" panose="020B0503020204020204" pitchFamily="34" charset="-122"/>
                <a:cs typeface="微软雅黑" panose="020B0503020204020204" pitchFamily="34" charset="-122"/>
              </a:rPr>
              <a:t>万元</a:t>
            </a:r>
            <a:r>
              <a:rPr lang="en-US" altLang="zh-CN" sz="3200" dirty="0">
                <a:solidFill>
                  <a:schemeClr val="accent3"/>
                </a:solidFill>
                <a:latin typeface="微软雅黑" panose="020B0503020204020204" pitchFamily="34" charset="-122"/>
                <a:ea typeface="微软雅黑" panose="020B0503020204020204" pitchFamily="34" charset="-122"/>
                <a:cs typeface="微软雅黑" panose="020B0503020204020204" pitchFamily="34" charset="-122"/>
              </a:rPr>
              <a:t>+</a:t>
            </a:r>
          </a:p>
          <a:p>
            <a:pPr algn="ctr">
              <a:spcBef>
                <a:spcPts val="600"/>
              </a:spcBef>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深智科技</a:t>
            </a:r>
          </a:p>
        </p:txBody>
      </p:sp>
      <p:sp>
        <p:nvSpPr>
          <p:cNvPr id="32" name="文本框 31"/>
          <p:cNvSpPr txBox="1"/>
          <p:nvPr/>
        </p:nvSpPr>
        <p:spPr>
          <a:xfrm flipH="1">
            <a:off x="3729487" y="5653773"/>
            <a:ext cx="2161536" cy="969496"/>
          </a:xfrm>
          <a:prstGeom prst="rect">
            <a:avLst/>
          </a:prstGeom>
          <a:noFill/>
        </p:spPr>
        <p:txBody>
          <a:bodyPr wrap="square" rtlCol="0">
            <a:spAutoFit/>
          </a:bodyPr>
          <a:lstStyle/>
          <a:p>
            <a:pPr algn="ctr">
              <a:spcBef>
                <a:spcPts val="600"/>
              </a:spcBef>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天使投资</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累计获得</a:t>
            </a: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a:spcBef>
                <a:spcPts val="600"/>
              </a:spcBef>
            </a:pPr>
            <a:r>
              <a:rPr lang="en-US" altLang="zh-CN" sz="3200"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rPr>
              <a:t>7700</a:t>
            </a:r>
            <a:r>
              <a:rPr lang="zh-CN" altLang="en-US" sz="3200"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rPr>
              <a:t>万元</a:t>
            </a:r>
            <a:endParaRPr lang="en-US" altLang="zh-CN" sz="3600"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文本框 32"/>
          <p:cNvSpPr txBox="1"/>
          <p:nvPr/>
        </p:nvSpPr>
        <p:spPr>
          <a:xfrm flipH="1">
            <a:off x="6789415" y="5689170"/>
            <a:ext cx="2963971" cy="1169551"/>
          </a:xfrm>
          <a:prstGeom prst="rect">
            <a:avLst/>
          </a:prstGeom>
          <a:noFill/>
        </p:spPr>
        <p:txBody>
          <a:bodyPr wrap="square" rtlCol="0">
            <a:spAutoFit/>
          </a:bodyPr>
          <a:lstStyle/>
          <a:p>
            <a:pPr>
              <a:spcBef>
                <a:spcPts val="600"/>
              </a:spcBef>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2016</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年园区企业营业额</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ts val="600"/>
              </a:spcBef>
            </a:pPr>
            <a:r>
              <a:rPr lang="en-US" altLang="zh-CN" sz="3200"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rPr>
              <a:t>5000</a:t>
            </a:r>
            <a:r>
              <a:rPr lang="zh-CN" altLang="en-US" sz="3200"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rPr>
              <a:t>万元</a:t>
            </a:r>
            <a:r>
              <a:rPr lang="en-US" altLang="zh-CN" sz="3200"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rPr>
              <a:t>+</a:t>
            </a:r>
          </a:p>
          <a:p>
            <a:pPr>
              <a:spcBef>
                <a:spcPts val="600"/>
              </a:spcBef>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矩形 33"/>
          <p:cNvSpPr/>
          <p:nvPr/>
        </p:nvSpPr>
        <p:spPr>
          <a:xfrm>
            <a:off x="1157908" y="1222822"/>
            <a:ext cx="11233139" cy="615553"/>
          </a:xfrm>
          <a:prstGeom prst="rect">
            <a:avLst/>
          </a:prstGeom>
        </p:spPr>
        <p:txBody>
          <a:bodyPr wrap="square">
            <a:spAutoFit/>
          </a:bodyPr>
          <a:lstStyle/>
          <a:p>
            <a:r>
              <a:rPr lang="zh-CN" altLang="en-US" dirty="0">
                <a:solidFill>
                  <a:schemeClr val="tx1">
                    <a:lumMod val="65000"/>
                    <a:lumOff val="35000"/>
                  </a:schemeClr>
                </a:solidFill>
                <a:ea typeface="微软雅黑" panose="020B0503020204020204" pitchFamily="34" charset="-122"/>
                <a:cs typeface="+mn-ea"/>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驻园企业已累计获得</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7700</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万元天使投资。乐聚智能机器人获得</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3000</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万、传世体育获</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1300</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万、万洲焊接获得</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1000</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万、深智科技获千万级别投资。</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2016</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年园区企业营业额突破</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5000</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万元。</a:t>
            </a:r>
          </a:p>
        </p:txBody>
      </p:sp>
      <p:sp>
        <p:nvSpPr>
          <p:cNvPr id="30" name="文本框 70"/>
          <p:cNvSpPr txBox="1"/>
          <p:nvPr/>
        </p:nvSpPr>
        <p:spPr>
          <a:xfrm>
            <a:off x="636995" y="383897"/>
            <a:ext cx="204039" cy="481799"/>
          </a:xfrm>
          <a:prstGeom prst="rect">
            <a:avLst/>
          </a:prstGeom>
          <a:noFill/>
        </p:spPr>
        <p:txBody>
          <a:bodyPr wrap="square" rtlCol="0">
            <a:spAutoFit/>
          </a:bodyPr>
          <a:lstStyle/>
          <a:p>
            <a:r>
              <a:rPr lang="en-US" altLang="zh-CN" sz="2530" dirty="0">
                <a:solidFill>
                  <a:schemeClr val="bg1"/>
                </a:solidFill>
                <a:latin typeface="微软雅黑 Light" panose="020B0502040204020203" pitchFamily="34" charset="-122"/>
                <a:ea typeface="微软雅黑 Light" panose="020B0502040204020203" pitchFamily="34" charset="-122"/>
              </a:rPr>
              <a:t>3</a:t>
            </a:r>
            <a:endParaRPr lang="zh-CN" altLang="en-US" sz="2530" dirty="0">
              <a:solidFill>
                <a:schemeClr val="bg1"/>
              </a:solidFill>
              <a:latin typeface="微软雅黑 Light" panose="020B0502040204020203" pitchFamily="34" charset="-122"/>
              <a:ea typeface="微软雅黑 Light" panose="020B0502040204020203" pitchFamily="34" charset="-122"/>
            </a:endParaRPr>
          </a:p>
        </p:txBody>
      </p:sp>
      <p:sp>
        <p:nvSpPr>
          <p:cNvPr id="36" name="文本框 35"/>
          <p:cNvSpPr txBox="1"/>
          <p:nvPr/>
        </p:nvSpPr>
        <p:spPr>
          <a:xfrm>
            <a:off x="392023" y="266575"/>
            <a:ext cx="615553"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创业</a:t>
            </a:r>
          </a:p>
        </p:txBody>
      </p:sp>
      <p:sp>
        <p:nvSpPr>
          <p:cNvPr id="37" name="文本框 36"/>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circle(in)">
                                      <p:cBhvr>
                                        <p:cTn id="28" dur="20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circle(in)">
                                      <p:cBhvr>
                                        <p:cTn id="37" dur="20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heel(1)">
                                      <p:cBhvr>
                                        <p:cTn id="46" dur="10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22" presetClass="entr" presetSubtype="4"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down)">
                                      <p:cBhvr>
                                        <p:cTn id="55" dur="500"/>
                                        <p:tgtEl>
                                          <p:spTgt spid="26"/>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down)">
                                      <p:cBhvr>
                                        <p:cTn id="58" dur="500"/>
                                        <p:tgtEl>
                                          <p:spTgt spid="29"/>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down)">
                                      <p:cBhvr>
                                        <p:cTn id="61" dur="500"/>
                                        <p:tgtEl>
                                          <p:spTgt spid="31"/>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wipe(down)">
                                      <p:cBhvr>
                                        <p:cTn id="64" dur="500"/>
                                        <p:tgtEl>
                                          <p:spTgt spid="3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down)">
                                      <p:cBhvr>
                                        <p:cTn id="67" dur="500"/>
                                        <p:tgtEl>
                                          <p:spTgt spid="28"/>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down)">
                                      <p:cBhvr>
                                        <p:cTn id="70" dur="500"/>
                                        <p:tgtEl>
                                          <p:spTgt spid="27"/>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wipe(down)">
                                      <p:cBhvr>
                                        <p:cTn id="7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3" grpId="0" animBg="1"/>
      <p:bldP spid="18" grpId="0" animBg="1"/>
      <p:bldP spid="21" grpId="0" animBg="1"/>
      <p:bldP spid="27" grpId="0"/>
      <p:bldP spid="28" grpId="0"/>
      <p:bldP spid="29" grpId="0"/>
      <p:bldP spid="31" grpId="0"/>
      <p:bldP spid="32" grpId="0"/>
      <p:bldP spid="3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14" name="文本框 13"/>
          <p:cNvSpPr txBox="1"/>
          <p:nvPr/>
        </p:nvSpPr>
        <p:spPr>
          <a:xfrm>
            <a:off x="392023" y="266575"/>
            <a:ext cx="615553"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科研</a:t>
            </a:r>
          </a:p>
        </p:txBody>
      </p:sp>
      <p:sp>
        <p:nvSpPr>
          <p:cNvPr id="15" name="文本框 14"/>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5" name="矩形 4"/>
          <p:cNvSpPr/>
          <p:nvPr/>
        </p:nvSpPr>
        <p:spPr>
          <a:xfrm>
            <a:off x="1892871" y="1496384"/>
            <a:ext cx="11541943" cy="338554"/>
          </a:xfrm>
          <a:prstGeom prst="rect">
            <a:avLst/>
          </a:prstGeom>
        </p:spPr>
        <p:txBody>
          <a:bodyPr wrap="square">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大一年度项目计划”、大二创新实验项目、大三创新课程设计项目、大四创新毕业设计项目等</a:t>
            </a:r>
          </a:p>
        </p:txBody>
      </p:sp>
      <p:pic>
        <p:nvPicPr>
          <p:cNvPr id="9" name="图片 8"/>
          <p:cNvPicPr>
            <a:picLocks noChangeAspect="1"/>
          </p:cNvPicPr>
          <p:nvPr/>
        </p:nvPicPr>
        <p:blipFill>
          <a:blip r:embed="rId3" cstate="screen"/>
          <a:stretch>
            <a:fillRect/>
          </a:stretch>
        </p:blipFill>
        <p:spPr>
          <a:xfrm>
            <a:off x="8442118" y="1966518"/>
            <a:ext cx="2823451" cy="1870745"/>
          </a:xfrm>
          <a:prstGeom prst="rect">
            <a:avLst/>
          </a:prstGeom>
        </p:spPr>
      </p:pic>
      <p:pic>
        <p:nvPicPr>
          <p:cNvPr id="44" name="图片 43"/>
          <p:cNvPicPr>
            <a:picLocks noChangeAspect="1"/>
          </p:cNvPicPr>
          <p:nvPr/>
        </p:nvPicPr>
        <p:blipFill>
          <a:blip r:embed="rId4" cstate="screen"/>
          <a:stretch>
            <a:fillRect/>
          </a:stretch>
        </p:blipFill>
        <p:spPr>
          <a:xfrm>
            <a:off x="5561203" y="1998193"/>
            <a:ext cx="2775644" cy="1839070"/>
          </a:xfrm>
          <a:prstGeom prst="rect">
            <a:avLst/>
          </a:prstGeom>
        </p:spPr>
      </p:pic>
      <p:pic>
        <p:nvPicPr>
          <p:cNvPr id="46" name="图片 45"/>
          <p:cNvPicPr>
            <a:picLocks noChangeAspect="1"/>
          </p:cNvPicPr>
          <p:nvPr/>
        </p:nvPicPr>
        <p:blipFill>
          <a:blip r:embed="rId5" cstate="screen"/>
          <a:stretch>
            <a:fillRect/>
          </a:stretch>
        </p:blipFill>
        <p:spPr>
          <a:xfrm>
            <a:off x="5559368" y="3976366"/>
            <a:ext cx="2776694" cy="1839765"/>
          </a:xfrm>
          <a:prstGeom prst="rect">
            <a:avLst/>
          </a:prstGeom>
        </p:spPr>
      </p:pic>
      <p:pic>
        <p:nvPicPr>
          <p:cNvPr id="47" name="图片 46"/>
          <p:cNvPicPr>
            <a:picLocks noChangeAspect="1"/>
          </p:cNvPicPr>
          <p:nvPr/>
        </p:nvPicPr>
        <p:blipFill>
          <a:blip r:embed="rId6" cstate="screen"/>
          <a:stretch>
            <a:fillRect/>
          </a:stretch>
        </p:blipFill>
        <p:spPr>
          <a:xfrm>
            <a:off x="8445599" y="3976365"/>
            <a:ext cx="2819970" cy="1839765"/>
          </a:xfrm>
          <a:prstGeom prst="rect">
            <a:avLst/>
          </a:prstGeom>
        </p:spPr>
      </p:pic>
      <p:pic>
        <p:nvPicPr>
          <p:cNvPr id="48" name="图片 47"/>
          <p:cNvPicPr>
            <a:picLocks noChangeAspect="1"/>
          </p:cNvPicPr>
          <p:nvPr/>
        </p:nvPicPr>
        <p:blipFill>
          <a:blip r:embed="rId7" cstate="screen"/>
          <a:stretch>
            <a:fillRect/>
          </a:stretch>
        </p:blipFill>
        <p:spPr>
          <a:xfrm>
            <a:off x="2709557" y="1992062"/>
            <a:ext cx="2743200" cy="1819656"/>
          </a:xfrm>
          <a:prstGeom prst="rect">
            <a:avLst/>
          </a:prstGeom>
        </p:spPr>
      </p:pic>
      <p:pic>
        <p:nvPicPr>
          <p:cNvPr id="49" name="图片 48" descr="http://news.hit.edu.cn/_upload/article/images/44/3a/4e912563405a9a0214b6ec05a0f1/e546173a-6428-493c-9907-c57306e4c961.jpg"/>
          <p:cNvPicPr/>
          <p:nvPr/>
        </p:nvPicPr>
        <p:blipFill rotWithShape="1">
          <a:blip r:embed="rId8" cstate="screen"/>
          <a:srcRect r="2401"/>
          <a:stretch>
            <a:fillRect/>
          </a:stretch>
        </p:blipFill>
        <p:spPr bwMode="auto">
          <a:xfrm>
            <a:off x="2709557" y="3959076"/>
            <a:ext cx="2740274" cy="1857054"/>
          </a:xfrm>
          <a:prstGeom prst="rect">
            <a:avLst/>
          </a:prstGeom>
          <a:noFill/>
          <a:ln>
            <a:noFill/>
          </a:ln>
        </p:spPr>
      </p:pic>
      <p:sp>
        <p:nvSpPr>
          <p:cNvPr id="17" name="矩形 16"/>
          <p:cNvSpPr/>
          <p:nvPr/>
        </p:nvSpPr>
        <p:spPr>
          <a:xfrm>
            <a:off x="1537699" y="1966519"/>
            <a:ext cx="1046372" cy="38496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 name="矩形 1"/>
          <p:cNvSpPr/>
          <p:nvPr/>
        </p:nvSpPr>
        <p:spPr>
          <a:xfrm>
            <a:off x="5277247" y="897931"/>
            <a:ext cx="1980029" cy="400110"/>
          </a:xfrm>
          <a:prstGeom prst="rect">
            <a:avLst/>
          </a:prstGeom>
        </p:spPr>
        <p:txBody>
          <a:bodyPr wrap="none">
            <a:spAutoFit/>
          </a:bodyPr>
          <a:lstStyle/>
          <a:p>
            <a:r>
              <a:rPr lang="zh-CN" altLang="en-US" sz="20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rPr>
              <a:t>基于项目的学习</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6962" y="1075863"/>
            <a:ext cx="2532334" cy="1969770"/>
          </a:xfrm>
          <a:prstGeom prst="rect">
            <a:avLst/>
          </a:prstGeom>
        </p:spPr>
        <p:txBody>
          <a:bodyPr wrap="square">
            <a:spAutoFit/>
          </a:bodyPr>
          <a:lstStyle/>
          <a:p>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学生参与科技创新立项</a:t>
            </a:r>
            <a:r>
              <a:rPr lang="en-US" altLang="zh-CN" sz="32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5925</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项</a:t>
            </a:r>
            <a:endParaRPr lang="en-US" altLang="zh-CN"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endParaRPr lang="en-US" altLang="zh-CN"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累计获省部级以上学科竞赛奖</a:t>
            </a:r>
            <a:r>
              <a:rPr lang="en-US" altLang="zh-CN" sz="36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4015</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项</a:t>
            </a:r>
          </a:p>
        </p:txBody>
      </p:sp>
      <p:sp>
        <p:nvSpPr>
          <p:cNvPr id="3" name="矩形 2"/>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4" name="文本框 3"/>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竞赛获奖</a:t>
            </a:r>
          </a:p>
        </p:txBody>
      </p:sp>
      <p:sp>
        <p:nvSpPr>
          <p:cNvPr id="5" name="文本框 4"/>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pic>
        <p:nvPicPr>
          <p:cNvPr id="21" name="图片 20"/>
          <p:cNvPicPr>
            <a:picLocks noChangeAspect="1"/>
          </p:cNvPicPr>
          <p:nvPr/>
        </p:nvPicPr>
        <p:blipFill rotWithShape="1">
          <a:blip r:embed="rId2"/>
          <a:srcRect t="6997" b="-1"/>
          <a:stretch>
            <a:fillRect/>
          </a:stretch>
        </p:blipFill>
        <p:spPr>
          <a:xfrm>
            <a:off x="7689716" y="3768321"/>
            <a:ext cx="4211800" cy="2666561"/>
          </a:xfrm>
          <a:prstGeom prst="rect">
            <a:avLst/>
          </a:prstGeom>
        </p:spPr>
      </p:pic>
      <p:pic>
        <p:nvPicPr>
          <p:cNvPr id="20" name="图片 19"/>
          <p:cNvPicPr>
            <a:picLocks noChangeAspect="1"/>
          </p:cNvPicPr>
          <p:nvPr/>
        </p:nvPicPr>
        <p:blipFill rotWithShape="1">
          <a:blip r:embed="rId3"/>
          <a:srcRect t="4851"/>
          <a:stretch>
            <a:fillRect/>
          </a:stretch>
        </p:blipFill>
        <p:spPr>
          <a:xfrm>
            <a:off x="3493121" y="3768321"/>
            <a:ext cx="4216998" cy="2666562"/>
          </a:xfrm>
          <a:prstGeom prst="rect">
            <a:avLst/>
          </a:prstGeom>
        </p:spPr>
      </p:pic>
      <p:pic>
        <p:nvPicPr>
          <p:cNvPr id="19" name="图片 18"/>
          <p:cNvPicPr>
            <a:picLocks noChangeAspect="1"/>
          </p:cNvPicPr>
          <p:nvPr/>
        </p:nvPicPr>
        <p:blipFill rotWithShape="1">
          <a:blip r:embed="rId4"/>
          <a:srcRect t="4842"/>
          <a:stretch>
            <a:fillRect/>
          </a:stretch>
        </p:blipFill>
        <p:spPr>
          <a:xfrm>
            <a:off x="7690184" y="1061701"/>
            <a:ext cx="4211799" cy="2698774"/>
          </a:xfrm>
          <a:prstGeom prst="rect">
            <a:avLst/>
          </a:prstGeom>
        </p:spPr>
      </p:pic>
      <p:pic>
        <p:nvPicPr>
          <p:cNvPr id="18" name="图片 17"/>
          <p:cNvPicPr>
            <a:picLocks noChangeAspect="1"/>
          </p:cNvPicPr>
          <p:nvPr/>
        </p:nvPicPr>
        <p:blipFill>
          <a:blip r:embed="rId5"/>
          <a:stretch>
            <a:fillRect/>
          </a:stretch>
        </p:blipFill>
        <p:spPr>
          <a:xfrm>
            <a:off x="3498786" y="1061701"/>
            <a:ext cx="4211799" cy="2698774"/>
          </a:xfrm>
          <a:prstGeom prst="rect">
            <a:avLst/>
          </a:prstGeom>
        </p:spPr>
      </p:pic>
      <p:sp>
        <p:nvSpPr>
          <p:cNvPr id="8" name="TextBox 11"/>
          <p:cNvSpPr txBox="1">
            <a:spLocks noChangeArrowheads="1"/>
          </p:cNvSpPr>
          <p:nvPr/>
        </p:nvSpPr>
        <p:spPr bwMode="auto">
          <a:xfrm>
            <a:off x="3498786" y="3190347"/>
            <a:ext cx="4211799" cy="570128"/>
          </a:xfrm>
          <a:prstGeom prst="rect">
            <a:avLst/>
          </a:prstGeom>
          <a:solidFill>
            <a:srgbClr val="00B0F0">
              <a:alpha val="6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C0000"/>
              </a:buClr>
              <a:buFont typeface="Wingdings" panose="05000000000000000000" pitchFamily="2" charset="2"/>
              <a:buChar char="n"/>
              <a:defRPr sz="3200" b="1">
                <a:solidFill>
                  <a:srgbClr val="000066"/>
                </a:solidFill>
                <a:latin typeface="Tahoma" panose="020B0604030504040204" pitchFamily="34" charset="0"/>
                <a:ea typeface="黑体" panose="02010609060101010101" pitchFamily="49" charset="-122"/>
              </a:defRPr>
            </a:lvl1pPr>
            <a:lvl2pPr marL="742950" indent="-285750">
              <a:spcBef>
                <a:spcPct val="20000"/>
              </a:spcBef>
              <a:buClr>
                <a:srgbClr val="CC0000"/>
              </a:buClr>
              <a:buFont typeface="Wingdings" panose="05000000000000000000" pitchFamily="2" charset="2"/>
              <a:buChar char="n"/>
              <a:defRPr sz="3200">
                <a:solidFill>
                  <a:srgbClr val="000066"/>
                </a:solidFill>
                <a:latin typeface="Tahoma" panose="020B0604030504040204" pitchFamily="34" charset="0"/>
                <a:ea typeface="黑体" panose="02010609060101010101" pitchFamily="49" charset="-122"/>
              </a:defRPr>
            </a:lvl2pPr>
            <a:lvl3pPr marL="1143000" indent="-228600">
              <a:spcBef>
                <a:spcPct val="20000"/>
              </a:spcBef>
              <a:buClr>
                <a:srgbClr val="CC0000"/>
              </a:buClr>
              <a:buFont typeface="Wingdings" panose="05000000000000000000" pitchFamily="2" charset="2"/>
              <a:buChar char="n"/>
              <a:defRPr sz="2400">
                <a:solidFill>
                  <a:srgbClr val="000066"/>
                </a:solidFill>
                <a:latin typeface="Tahoma" panose="020B0604030504040204" pitchFamily="34" charset="0"/>
                <a:ea typeface="黑体" panose="02010609060101010101" pitchFamily="49" charset="-122"/>
              </a:defRPr>
            </a:lvl3pPr>
            <a:lvl4pPr marL="1600200" indent="-228600">
              <a:spcBef>
                <a:spcPct val="20000"/>
              </a:spcBef>
              <a:buClr>
                <a:srgbClr val="CC0000"/>
              </a:buClr>
              <a:buFont typeface="Wingdings" panose="05000000000000000000" pitchFamily="2" charset="2"/>
              <a:buChar char="n"/>
              <a:defRPr sz="2400">
                <a:solidFill>
                  <a:srgbClr val="000066"/>
                </a:solidFill>
                <a:latin typeface="Tahoma" panose="020B0604030504040204" pitchFamily="34" charset="0"/>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FontTx/>
              <a:buNone/>
            </a:pPr>
            <a:r>
              <a:rPr lang="zh-CN" altLang="en-US" sz="1600" b="0" dirty="0">
                <a:solidFill>
                  <a:srgbClr val="FFFFFF"/>
                </a:solidFill>
              </a:rPr>
              <a:t>学生连续获得</a:t>
            </a:r>
            <a:r>
              <a:rPr lang="en-US" altLang="zh-CN" sz="1600" b="0" dirty="0">
                <a:solidFill>
                  <a:srgbClr val="FFFFFF"/>
                </a:solidFill>
              </a:rPr>
              <a:t>2014</a:t>
            </a:r>
            <a:r>
              <a:rPr lang="zh-CN" altLang="en-US" sz="1600" b="0" dirty="0">
                <a:solidFill>
                  <a:srgbClr val="FFFFFF"/>
                </a:solidFill>
              </a:rPr>
              <a:t>、</a:t>
            </a:r>
            <a:r>
              <a:rPr lang="en-US" altLang="zh-CN" sz="1600" b="0" dirty="0">
                <a:solidFill>
                  <a:srgbClr val="FFFFFF"/>
                </a:solidFill>
              </a:rPr>
              <a:t>2017</a:t>
            </a:r>
            <a:r>
              <a:rPr lang="zh-CN" altLang="en-US" sz="1600" b="0" dirty="0">
                <a:solidFill>
                  <a:srgbClr val="FFFFFF"/>
                </a:solidFill>
              </a:rPr>
              <a:t>全国大学生物联网设计竞赛</a:t>
            </a:r>
            <a:r>
              <a:rPr lang="en-US" altLang="zh-CN" sz="1600" b="0" dirty="0">
                <a:solidFill>
                  <a:srgbClr val="FFFFFF"/>
                </a:solidFill>
              </a:rPr>
              <a:t>TI</a:t>
            </a:r>
            <a:r>
              <a:rPr lang="zh-CN" altLang="en-US" sz="1600" b="0" dirty="0">
                <a:solidFill>
                  <a:srgbClr val="FFFFFF"/>
                </a:solidFill>
              </a:rPr>
              <a:t>杯</a:t>
            </a:r>
            <a:endParaRPr lang="zh-CN" altLang="en-US" sz="1600" b="0" dirty="0">
              <a:solidFill>
                <a:srgbClr val="FFFFFF"/>
              </a:solidFill>
              <a:latin typeface="黑体" panose="02010609060101010101" pitchFamily="49" charset="-122"/>
            </a:endParaRPr>
          </a:p>
        </p:txBody>
      </p:sp>
      <p:sp>
        <p:nvSpPr>
          <p:cNvPr id="11" name="TextBox 11"/>
          <p:cNvSpPr txBox="1">
            <a:spLocks noChangeArrowheads="1"/>
          </p:cNvSpPr>
          <p:nvPr/>
        </p:nvSpPr>
        <p:spPr bwMode="auto">
          <a:xfrm>
            <a:off x="7710119" y="3190347"/>
            <a:ext cx="4191863" cy="584775"/>
          </a:xfrm>
          <a:prstGeom prst="rect">
            <a:avLst/>
          </a:prstGeom>
          <a:solidFill>
            <a:srgbClr val="00B0F0">
              <a:alpha val="6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C0000"/>
              </a:buClr>
              <a:buFont typeface="Wingdings" panose="05000000000000000000" pitchFamily="2" charset="2"/>
              <a:buChar char="n"/>
              <a:defRPr sz="3200" b="1">
                <a:solidFill>
                  <a:srgbClr val="000066"/>
                </a:solidFill>
                <a:latin typeface="Tahoma" panose="020B0604030504040204" pitchFamily="34" charset="0"/>
                <a:ea typeface="黑体" panose="02010609060101010101" pitchFamily="49" charset="-122"/>
              </a:defRPr>
            </a:lvl1pPr>
            <a:lvl2pPr marL="742950" indent="-285750">
              <a:spcBef>
                <a:spcPct val="20000"/>
              </a:spcBef>
              <a:buClr>
                <a:srgbClr val="CC0000"/>
              </a:buClr>
              <a:buFont typeface="Wingdings" panose="05000000000000000000" pitchFamily="2" charset="2"/>
              <a:buChar char="n"/>
              <a:defRPr sz="3200">
                <a:solidFill>
                  <a:srgbClr val="000066"/>
                </a:solidFill>
                <a:latin typeface="Tahoma" panose="020B0604030504040204" pitchFamily="34" charset="0"/>
                <a:ea typeface="黑体" panose="02010609060101010101" pitchFamily="49" charset="-122"/>
              </a:defRPr>
            </a:lvl2pPr>
            <a:lvl3pPr marL="1143000" indent="-228600">
              <a:spcBef>
                <a:spcPct val="20000"/>
              </a:spcBef>
              <a:buClr>
                <a:srgbClr val="CC0000"/>
              </a:buClr>
              <a:buFont typeface="Wingdings" panose="05000000000000000000" pitchFamily="2" charset="2"/>
              <a:buChar char="n"/>
              <a:defRPr sz="2400">
                <a:solidFill>
                  <a:srgbClr val="000066"/>
                </a:solidFill>
                <a:latin typeface="Tahoma" panose="020B0604030504040204" pitchFamily="34" charset="0"/>
                <a:ea typeface="黑体" panose="02010609060101010101" pitchFamily="49" charset="-122"/>
              </a:defRPr>
            </a:lvl3pPr>
            <a:lvl4pPr marL="1600200" indent="-228600">
              <a:spcBef>
                <a:spcPct val="20000"/>
              </a:spcBef>
              <a:buClr>
                <a:srgbClr val="CC0000"/>
              </a:buClr>
              <a:buFont typeface="Wingdings" panose="05000000000000000000" pitchFamily="2" charset="2"/>
              <a:buChar char="n"/>
              <a:defRPr sz="2400">
                <a:solidFill>
                  <a:srgbClr val="000066"/>
                </a:solidFill>
                <a:latin typeface="Tahoma" panose="020B0604030504040204" pitchFamily="34" charset="0"/>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FontTx/>
              <a:buNone/>
            </a:pPr>
            <a:r>
              <a:rPr lang="zh-CN" altLang="en-US" sz="1600" b="0" dirty="0">
                <a:solidFill>
                  <a:srgbClr val="FFFFFF"/>
                </a:solidFill>
              </a:rPr>
              <a:t>学生创客团队在马来西亚获首届国际东盟创客大赛冠军</a:t>
            </a:r>
            <a:endParaRPr lang="zh-CN" altLang="en-US" sz="1600" b="0" dirty="0">
              <a:solidFill>
                <a:srgbClr val="FFFFFF"/>
              </a:solidFill>
              <a:latin typeface="黑体" panose="02010609060101010101" pitchFamily="49" charset="-122"/>
            </a:endParaRPr>
          </a:p>
        </p:txBody>
      </p:sp>
      <p:sp>
        <p:nvSpPr>
          <p:cNvPr id="14" name="TextBox 11"/>
          <p:cNvSpPr txBox="1">
            <a:spLocks noChangeArrowheads="1"/>
          </p:cNvSpPr>
          <p:nvPr/>
        </p:nvSpPr>
        <p:spPr bwMode="auto">
          <a:xfrm>
            <a:off x="3498320" y="5981468"/>
            <a:ext cx="4211799" cy="584775"/>
          </a:xfrm>
          <a:prstGeom prst="rect">
            <a:avLst/>
          </a:prstGeom>
          <a:solidFill>
            <a:srgbClr val="00B0F0">
              <a:alpha val="6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C0000"/>
              </a:buClr>
              <a:buFont typeface="Wingdings" panose="05000000000000000000" pitchFamily="2" charset="2"/>
              <a:buChar char="n"/>
              <a:defRPr sz="3200" b="1">
                <a:solidFill>
                  <a:srgbClr val="000066"/>
                </a:solidFill>
                <a:latin typeface="Tahoma" panose="020B0604030504040204" pitchFamily="34" charset="0"/>
                <a:ea typeface="黑体" panose="02010609060101010101" pitchFamily="49" charset="-122"/>
              </a:defRPr>
            </a:lvl1pPr>
            <a:lvl2pPr marL="742950" indent="-285750">
              <a:spcBef>
                <a:spcPct val="20000"/>
              </a:spcBef>
              <a:buClr>
                <a:srgbClr val="CC0000"/>
              </a:buClr>
              <a:buFont typeface="Wingdings" panose="05000000000000000000" pitchFamily="2" charset="2"/>
              <a:buChar char="n"/>
              <a:defRPr sz="3200">
                <a:solidFill>
                  <a:srgbClr val="000066"/>
                </a:solidFill>
                <a:latin typeface="Tahoma" panose="020B0604030504040204" pitchFamily="34" charset="0"/>
                <a:ea typeface="黑体" panose="02010609060101010101" pitchFamily="49" charset="-122"/>
              </a:defRPr>
            </a:lvl2pPr>
            <a:lvl3pPr marL="1143000" indent="-228600">
              <a:spcBef>
                <a:spcPct val="20000"/>
              </a:spcBef>
              <a:buClr>
                <a:srgbClr val="CC0000"/>
              </a:buClr>
              <a:buFont typeface="Wingdings" panose="05000000000000000000" pitchFamily="2" charset="2"/>
              <a:buChar char="n"/>
              <a:defRPr sz="2400">
                <a:solidFill>
                  <a:srgbClr val="000066"/>
                </a:solidFill>
                <a:latin typeface="Tahoma" panose="020B0604030504040204" pitchFamily="34" charset="0"/>
                <a:ea typeface="黑体" panose="02010609060101010101" pitchFamily="49" charset="-122"/>
              </a:defRPr>
            </a:lvl3pPr>
            <a:lvl4pPr marL="1600200" indent="-228600">
              <a:spcBef>
                <a:spcPct val="20000"/>
              </a:spcBef>
              <a:buClr>
                <a:srgbClr val="CC0000"/>
              </a:buClr>
              <a:buFont typeface="Wingdings" panose="05000000000000000000" pitchFamily="2" charset="2"/>
              <a:buChar char="n"/>
              <a:defRPr sz="2400">
                <a:solidFill>
                  <a:srgbClr val="000066"/>
                </a:solidFill>
                <a:latin typeface="Tahoma" panose="020B0604030504040204" pitchFamily="34" charset="0"/>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FontTx/>
              <a:buNone/>
            </a:pPr>
            <a:r>
              <a:rPr lang="zh-CN" altLang="en-US" sz="1600" b="0" dirty="0">
                <a:solidFill>
                  <a:srgbClr val="FFFFFF"/>
                </a:solidFill>
              </a:rPr>
              <a:t>我校学生乐聚智能科技创始人冷晓琨入选消费科技精英榜单，登上</a:t>
            </a:r>
            <a:r>
              <a:rPr lang="en-US" altLang="zh-CN" sz="1600" b="0" dirty="0">
                <a:solidFill>
                  <a:srgbClr val="FFFFFF"/>
                </a:solidFill>
              </a:rPr>
              <a:t>《</a:t>
            </a:r>
            <a:r>
              <a:rPr lang="zh-CN" altLang="en-US" sz="1600" b="0" dirty="0">
                <a:solidFill>
                  <a:srgbClr val="FFFFFF"/>
                </a:solidFill>
              </a:rPr>
              <a:t>福布斯</a:t>
            </a:r>
            <a:r>
              <a:rPr lang="en-US" altLang="zh-CN" sz="1600" b="0" dirty="0">
                <a:solidFill>
                  <a:srgbClr val="FFFFFF"/>
                </a:solidFill>
              </a:rPr>
              <a:t>》</a:t>
            </a:r>
            <a:r>
              <a:rPr lang="zh-CN" altLang="en-US" sz="1600" b="0" dirty="0">
                <a:solidFill>
                  <a:srgbClr val="FFFFFF"/>
                </a:solidFill>
              </a:rPr>
              <a:t>杂志封面</a:t>
            </a:r>
            <a:endParaRPr lang="zh-CN" altLang="en-US" sz="1600" b="0" dirty="0">
              <a:solidFill>
                <a:srgbClr val="FFFFFF"/>
              </a:solidFill>
              <a:latin typeface="黑体" panose="02010609060101010101" pitchFamily="49" charset="-122"/>
            </a:endParaRPr>
          </a:p>
        </p:txBody>
      </p:sp>
      <p:sp>
        <p:nvSpPr>
          <p:cNvPr id="17" name="TextBox 11"/>
          <p:cNvSpPr txBox="1">
            <a:spLocks noChangeArrowheads="1"/>
          </p:cNvSpPr>
          <p:nvPr/>
        </p:nvSpPr>
        <p:spPr bwMode="auto">
          <a:xfrm>
            <a:off x="7710119" y="5984235"/>
            <a:ext cx="4191397" cy="584775"/>
          </a:xfrm>
          <a:prstGeom prst="rect">
            <a:avLst/>
          </a:prstGeom>
          <a:solidFill>
            <a:srgbClr val="00B0F0">
              <a:alpha val="6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C0000"/>
              </a:buClr>
              <a:buFont typeface="Wingdings" panose="05000000000000000000" pitchFamily="2" charset="2"/>
              <a:buChar char="n"/>
              <a:defRPr sz="3200" b="1">
                <a:solidFill>
                  <a:srgbClr val="000066"/>
                </a:solidFill>
                <a:latin typeface="Tahoma" panose="020B0604030504040204" pitchFamily="34" charset="0"/>
                <a:ea typeface="黑体" panose="02010609060101010101" pitchFamily="49" charset="-122"/>
              </a:defRPr>
            </a:lvl1pPr>
            <a:lvl2pPr marL="742950" indent="-285750">
              <a:spcBef>
                <a:spcPct val="20000"/>
              </a:spcBef>
              <a:buClr>
                <a:srgbClr val="CC0000"/>
              </a:buClr>
              <a:buFont typeface="Wingdings" panose="05000000000000000000" pitchFamily="2" charset="2"/>
              <a:buChar char="n"/>
              <a:defRPr sz="3200">
                <a:solidFill>
                  <a:srgbClr val="000066"/>
                </a:solidFill>
                <a:latin typeface="Tahoma" panose="020B0604030504040204" pitchFamily="34" charset="0"/>
                <a:ea typeface="黑体" panose="02010609060101010101" pitchFamily="49" charset="-122"/>
              </a:defRPr>
            </a:lvl2pPr>
            <a:lvl3pPr marL="1143000" indent="-228600">
              <a:spcBef>
                <a:spcPct val="20000"/>
              </a:spcBef>
              <a:buClr>
                <a:srgbClr val="CC0000"/>
              </a:buClr>
              <a:buFont typeface="Wingdings" panose="05000000000000000000" pitchFamily="2" charset="2"/>
              <a:buChar char="n"/>
              <a:defRPr sz="2400">
                <a:solidFill>
                  <a:srgbClr val="000066"/>
                </a:solidFill>
                <a:latin typeface="Tahoma" panose="020B0604030504040204" pitchFamily="34" charset="0"/>
                <a:ea typeface="黑体" panose="02010609060101010101" pitchFamily="49" charset="-122"/>
              </a:defRPr>
            </a:lvl3pPr>
            <a:lvl4pPr marL="1600200" indent="-228600">
              <a:spcBef>
                <a:spcPct val="20000"/>
              </a:spcBef>
              <a:buClr>
                <a:srgbClr val="CC0000"/>
              </a:buClr>
              <a:buFont typeface="Wingdings" panose="05000000000000000000" pitchFamily="2" charset="2"/>
              <a:buChar char="n"/>
              <a:defRPr sz="2400">
                <a:solidFill>
                  <a:srgbClr val="000066"/>
                </a:solidFill>
                <a:latin typeface="Tahoma" panose="020B0604030504040204" pitchFamily="34" charset="0"/>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FontTx/>
              <a:buNone/>
            </a:pPr>
            <a:r>
              <a:rPr lang="zh-CN" altLang="en-US" sz="1600" b="0" dirty="0">
                <a:solidFill>
                  <a:srgbClr val="FFFFFF"/>
                </a:solidFill>
              </a:rPr>
              <a:t>学生在全国大学生先进成图技术与产品信息建模创新大赛中勇夺第一</a:t>
            </a:r>
            <a:endParaRPr lang="zh-CN" altLang="en-US" sz="1600" b="0" dirty="0">
              <a:solidFill>
                <a:srgbClr val="FFFFFF"/>
              </a:solidFill>
              <a:latin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pic>
        <p:nvPicPr>
          <p:cNvPr id="18" name="图片 17"/>
          <p:cNvPicPr>
            <a:picLocks noChangeAspect="1"/>
          </p:cNvPicPr>
          <p:nvPr/>
        </p:nvPicPr>
        <p:blipFill>
          <a:blip r:embed="rId2" cstate="screen"/>
          <a:stretch>
            <a:fillRect/>
          </a:stretch>
        </p:blipFill>
        <p:spPr>
          <a:xfrm>
            <a:off x="602374" y="1586787"/>
            <a:ext cx="2494765" cy="1740974"/>
          </a:xfrm>
          <a:prstGeom prst="rect">
            <a:avLst/>
          </a:prstGeom>
        </p:spPr>
      </p:pic>
      <p:pic>
        <p:nvPicPr>
          <p:cNvPr id="23" name="图片 22"/>
          <p:cNvPicPr>
            <a:picLocks noChangeAspect="1"/>
          </p:cNvPicPr>
          <p:nvPr/>
        </p:nvPicPr>
        <p:blipFill rotWithShape="1">
          <a:blip r:embed="rId3" cstate="screen"/>
          <a:srcRect l="26875" r="23046"/>
          <a:stretch>
            <a:fillRect/>
          </a:stretch>
        </p:blipFill>
        <p:spPr>
          <a:xfrm>
            <a:off x="585022" y="3407054"/>
            <a:ext cx="2503473" cy="3429782"/>
          </a:xfrm>
          <a:prstGeom prst="rect">
            <a:avLst/>
          </a:prstGeom>
        </p:spPr>
      </p:pic>
      <p:pic>
        <p:nvPicPr>
          <p:cNvPr id="14" name="图片 13"/>
          <p:cNvPicPr>
            <a:picLocks noChangeAspect="1"/>
          </p:cNvPicPr>
          <p:nvPr/>
        </p:nvPicPr>
        <p:blipFill rotWithShape="1">
          <a:blip r:embed="rId4" cstate="screen"/>
          <a:srcRect l="14536" r="37414"/>
          <a:stretch>
            <a:fillRect/>
          </a:stretch>
        </p:blipFill>
        <p:spPr>
          <a:xfrm>
            <a:off x="3183829" y="612576"/>
            <a:ext cx="1904179" cy="2705384"/>
          </a:xfrm>
          <a:prstGeom prst="rect">
            <a:avLst/>
          </a:prstGeom>
        </p:spPr>
      </p:pic>
      <p:pic>
        <p:nvPicPr>
          <p:cNvPr id="31" name="图片 30"/>
          <p:cNvPicPr>
            <a:picLocks noChangeAspect="1"/>
          </p:cNvPicPr>
          <p:nvPr/>
        </p:nvPicPr>
        <p:blipFill rotWithShape="1">
          <a:blip r:embed="rId5" cstate="screen"/>
          <a:srcRect r="1336"/>
          <a:stretch>
            <a:fillRect/>
          </a:stretch>
        </p:blipFill>
        <p:spPr>
          <a:xfrm>
            <a:off x="9173675" y="625962"/>
            <a:ext cx="3068588" cy="4060908"/>
          </a:xfrm>
          <a:prstGeom prst="rect">
            <a:avLst/>
          </a:prstGeom>
        </p:spPr>
      </p:pic>
      <p:pic>
        <p:nvPicPr>
          <p:cNvPr id="36" name="图片 35"/>
          <p:cNvPicPr>
            <a:picLocks noChangeAspect="1"/>
          </p:cNvPicPr>
          <p:nvPr/>
        </p:nvPicPr>
        <p:blipFill rotWithShape="1">
          <a:blip r:embed="rId6" cstate="screen"/>
          <a:srcRect t="2726"/>
          <a:stretch>
            <a:fillRect/>
          </a:stretch>
        </p:blipFill>
        <p:spPr>
          <a:xfrm>
            <a:off x="5193279" y="612576"/>
            <a:ext cx="3893706" cy="2700397"/>
          </a:xfrm>
          <a:prstGeom prst="rect">
            <a:avLst/>
          </a:prstGeom>
        </p:spPr>
      </p:pic>
      <p:sp>
        <p:nvSpPr>
          <p:cNvPr id="38" name="文本框 37"/>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校园文化</a:t>
            </a:r>
          </a:p>
        </p:txBody>
      </p:sp>
      <p:sp>
        <p:nvSpPr>
          <p:cNvPr id="39" name="文本框 38"/>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pic>
        <p:nvPicPr>
          <p:cNvPr id="3074" name="Picture 2" descr="https://timgsa.baidu.com/timg?image&amp;quality=80&amp;size=b9999_10000&amp;sec=1511245945&amp;di=c184ed9b15e9be3a7ff849e509c230d9&amp;imgtype=jpg&amp;er=1&amp;src=http%3A%2F%2Fnews.hit.edu.cn%2F_upload%2Farticle%2Fimages%2Fc3%2Fe7%2F0c38ab8f4a4ea309c6f5019c44e9%2F21c74319-8f8f-4ed6-a5f5-42c68197b351.jpg"/>
          <p:cNvPicPr>
            <a:picLocks noChangeAspect="1" noChangeArrowheads="1"/>
          </p:cNvPicPr>
          <p:nvPr/>
        </p:nvPicPr>
        <p:blipFill>
          <a:blip r:embed="rId7" cstate="print"/>
          <a:srcRect/>
          <a:stretch>
            <a:fillRect/>
          </a:stretch>
        </p:blipFill>
        <p:spPr bwMode="auto">
          <a:xfrm>
            <a:off x="3195971" y="3420890"/>
            <a:ext cx="1892037" cy="125268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rotWithShape="1">
          <a:blip r:embed="rId8" cstate="print"/>
          <a:srcRect t="58375" b="7196"/>
          <a:stretch>
            <a:fillRect/>
          </a:stretch>
        </p:blipFill>
        <p:spPr>
          <a:xfrm>
            <a:off x="3191748" y="4768453"/>
            <a:ext cx="9066414" cy="2080983"/>
          </a:xfrm>
          <a:prstGeom prst="rect">
            <a:avLst/>
          </a:prstGeom>
        </p:spPr>
      </p:pic>
      <p:pic>
        <p:nvPicPr>
          <p:cNvPr id="6" name="图片 5"/>
          <p:cNvPicPr>
            <a:picLocks noChangeAspect="1"/>
          </p:cNvPicPr>
          <p:nvPr/>
        </p:nvPicPr>
        <p:blipFill>
          <a:blip r:embed="rId9" cstate="print"/>
          <a:stretch>
            <a:fillRect/>
          </a:stretch>
        </p:blipFill>
        <p:spPr>
          <a:xfrm>
            <a:off x="5193278" y="3419227"/>
            <a:ext cx="1918255" cy="1254344"/>
          </a:xfrm>
          <a:prstGeom prst="rect">
            <a:avLst/>
          </a:prstGeom>
        </p:spPr>
      </p:pic>
      <p:pic>
        <p:nvPicPr>
          <p:cNvPr id="7" name="图片 6"/>
          <p:cNvPicPr>
            <a:picLocks noChangeAspect="1"/>
          </p:cNvPicPr>
          <p:nvPr/>
        </p:nvPicPr>
        <p:blipFill>
          <a:blip r:embed="rId10" cstate="print"/>
          <a:stretch>
            <a:fillRect/>
          </a:stretch>
        </p:blipFill>
        <p:spPr>
          <a:xfrm>
            <a:off x="7191538" y="3415430"/>
            <a:ext cx="1902133" cy="12680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http://news.hit.edu.cn/_upload/article/images/e3/13/bbe9359548fba0f33c668ead9ea0/a021e782-4e38-4d5d-a73a-d61a6306449b.jpg"/>
          <p:cNvPicPr>
            <a:picLocks noChangeAspect="1" noChangeArrowheads="1"/>
          </p:cNvPicPr>
          <p:nvPr/>
        </p:nvPicPr>
        <p:blipFill>
          <a:blip r:embed="rId3"/>
          <a:srcRect/>
          <a:stretch>
            <a:fillRect/>
          </a:stretch>
        </p:blipFill>
        <p:spPr bwMode="auto">
          <a:xfrm>
            <a:off x="9060621" y="2289928"/>
            <a:ext cx="3135961" cy="184864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9" name="文本框 8"/>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大师讲坛</a:t>
            </a:r>
          </a:p>
        </p:txBody>
      </p:sp>
      <p:sp>
        <p:nvSpPr>
          <p:cNvPr id="10" name="文本框 9"/>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sp>
        <p:nvSpPr>
          <p:cNvPr id="3" name="矩形 2"/>
          <p:cNvSpPr/>
          <p:nvPr/>
        </p:nvSpPr>
        <p:spPr>
          <a:xfrm>
            <a:off x="488121" y="1179774"/>
            <a:ext cx="4968552" cy="584775"/>
          </a:xfrm>
          <a:prstGeom prst="rect">
            <a:avLst/>
          </a:prstGeom>
        </p:spPr>
        <p:txBody>
          <a:bodyPr wrap="square">
            <a:spAutoFit/>
          </a:bodyPr>
          <a:lstStyle/>
          <a:p>
            <a:pPr marL="0" indent="0" algn="just">
              <a:buFont typeface="Arial" panose="020B0604020202020204" pitchFamily="34" charset="0"/>
              <a:buNone/>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哈工大名家讲坛、</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201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讲坛、</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career</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讲坛、新基论坛、</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HICA</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讲坛、建筑“</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423</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讲坛”、启航讲坛等坛。</a:t>
            </a:r>
          </a:p>
        </p:txBody>
      </p:sp>
      <p:pic>
        <p:nvPicPr>
          <p:cNvPr id="12" name="Picture 5" descr="200791421435697"/>
          <p:cNvPicPr>
            <a:picLocks noChangeAspect="1" noChangeArrowheads="1"/>
          </p:cNvPicPr>
          <p:nvPr/>
        </p:nvPicPr>
        <p:blipFill>
          <a:blip r:embed="rId4"/>
          <a:srcRect/>
          <a:stretch>
            <a:fillRect/>
          </a:stretch>
        </p:blipFill>
        <p:spPr bwMode="auto">
          <a:xfrm>
            <a:off x="2594155" y="2309351"/>
            <a:ext cx="3263900"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descr="航天英雄杨利伟翟志刚刘伯明对话哈工大学子"/>
          <p:cNvPicPr>
            <a:picLocks noChangeAspect="1" noChangeArrowheads="1"/>
          </p:cNvPicPr>
          <p:nvPr/>
        </p:nvPicPr>
        <p:blipFill>
          <a:blip r:embed="rId5"/>
          <a:srcRect/>
          <a:stretch>
            <a:fillRect/>
          </a:stretch>
        </p:blipFill>
        <p:spPr bwMode="auto">
          <a:xfrm>
            <a:off x="215126" y="4249973"/>
            <a:ext cx="3709049" cy="216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4" descr="http://hit.cuepa.cn/newspic/553293/s_a6461e6ca10a31ef3803cd6d2b96c5ce355118.jpg"/>
          <p:cNvPicPr>
            <a:picLocks noChangeAspect="1" noChangeArrowheads="1"/>
          </p:cNvPicPr>
          <p:nvPr/>
        </p:nvPicPr>
        <p:blipFill>
          <a:blip r:embed="rId6"/>
          <a:srcRect/>
          <a:stretch>
            <a:fillRect/>
          </a:stretch>
        </p:blipFill>
        <p:spPr bwMode="auto">
          <a:xfrm>
            <a:off x="9077475" y="4250523"/>
            <a:ext cx="3135684" cy="2189752"/>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0" descr="http://img3.imgtn.bdimg.com/it/u=2789636450,2644101804&amp;fm=214&amp;gp=0.jpg"/>
          <p:cNvSpPr>
            <a:spLocks noChangeAspect="1" noChangeArrowheads="1"/>
          </p:cNvSpPr>
          <p:nvPr/>
        </p:nvSpPr>
        <p:spPr bwMode="auto">
          <a:xfrm>
            <a:off x="155575" y="-2743200"/>
            <a:ext cx="85725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rotWithShape="1">
          <a:blip r:embed="rId7"/>
          <a:srcRect t="16294" r="4818"/>
          <a:stretch>
            <a:fillRect/>
          </a:stretch>
        </p:blipFill>
        <p:spPr>
          <a:xfrm>
            <a:off x="5935665" y="2301831"/>
            <a:ext cx="3024336" cy="1836737"/>
          </a:xfrm>
          <a:prstGeom prst="rect">
            <a:avLst/>
          </a:prstGeom>
        </p:spPr>
      </p:pic>
      <p:pic>
        <p:nvPicPr>
          <p:cNvPr id="11" name="图片 10"/>
          <p:cNvPicPr>
            <a:picLocks noChangeAspect="1"/>
          </p:cNvPicPr>
          <p:nvPr/>
        </p:nvPicPr>
        <p:blipFill>
          <a:blip r:embed="rId8" cstate="print"/>
          <a:stretch>
            <a:fillRect/>
          </a:stretch>
        </p:blipFill>
        <p:spPr>
          <a:xfrm>
            <a:off x="7012464" y="4250523"/>
            <a:ext cx="1954563" cy="2169565"/>
          </a:xfrm>
          <a:prstGeom prst="rect">
            <a:avLst/>
          </a:prstGeom>
        </p:spPr>
      </p:pic>
      <p:pic>
        <p:nvPicPr>
          <p:cNvPr id="14" name="图片 13"/>
          <p:cNvPicPr>
            <a:picLocks noChangeAspect="1"/>
          </p:cNvPicPr>
          <p:nvPr/>
        </p:nvPicPr>
        <p:blipFill rotWithShape="1">
          <a:blip r:embed="rId9" cstate="print"/>
          <a:srcRect t="29797" r="35787"/>
          <a:stretch>
            <a:fillRect/>
          </a:stretch>
        </p:blipFill>
        <p:spPr>
          <a:xfrm>
            <a:off x="4011331" y="4249973"/>
            <a:ext cx="2890685" cy="2167551"/>
          </a:xfrm>
          <a:prstGeom prst="rect">
            <a:avLst/>
          </a:prstGeom>
        </p:spPr>
      </p:pic>
      <p:pic>
        <p:nvPicPr>
          <p:cNvPr id="15" name="图片 14"/>
          <p:cNvPicPr>
            <a:picLocks noChangeAspect="1"/>
          </p:cNvPicPr>
          <p:nvPr/>
        </p:nvPicPr>
        <p:blipFill rotWithShape="1">
          <a:blip r:embed="rId10"/>
          <a:srcRect t="3957"/>
          <a:stretch>
            <a:fillRect/>
          </a:stretch>
        </p:blipFill>
        <p:spPr>
          <a:xfrm>
            <a:off x="5935666" y="303957"/>
            <a:ext cx="3024336" cy="1940303"/>
          </a:xfrm>
          <a:prstGeom prst="rect">
            <a:avLst/>
          </a:prstGeom>
        </p:spPr>
      </p:pic>
      <p:pic>
        <p:nvPicPr>
          <p:cNvPr id="18" name="图片 17"/>
          <p:cNvPicPr>
            <a:picLocks noChangeAspect="1"/>
          </p:cNvPicPr>
          <p:nvPr/>
        </p:nvPicPr>
        <p:blipFill rotWithShape="1">
          <a:blip r:embed="rId11" cstate="print"/>
          <a:srcRect b="13855"/>
          <a:stretch>
            <a:fillRect/>
          </a:stretch>
        </p:blipFill>
        <p:spPr>
          <a:xfrm>
            <a:off x="9060621" y="319158"/>
            <a:ext cx="3136620" cy="19251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668735" y="1324787"/>
            <a:ext cx="2592288" cy="5459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spcAft>
                <a:spcPts val="0"/>
              </a:spcAft>
              <a:buNone/>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cs typeface="+mn-ea"/>
              </a:rPr>
              <a:t>学生社团</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TEAM</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素拓中心、学生广播台、绿色协会、常青藤青年志愿者协会、航模协会、竞技机器人队、自行车协会、无线电俱乐部、篮球裁判协会、武术协会、自行车协会 、美食协会、电子协会、学生科学技术协会、创业者协会、心舞手语社、茶楼相声社等社团。  </a:t>
            </a:r>
          </a:p>
          <a:p>
            <a:pPr marL="0" indent="0" algn="just" fontAlgn="auto">
              <a:spcAft>
                <a:spcPts val="0"/>
              </a:spcAft>
              <a:buNone/>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cs typeface="+mn-ea"/>
              </a:rPr>
              <a:t>文化艺术协会</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：学生艺术团、管弦乐团、合唱团、舞蹈团、民乐团、</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HIT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rPr>
              <a:t>礼仪志愿服务团。哈工大报学生记者团、京剧协会、筑梦话剧社、摇滚公社、芸瑾之舞交谊舞协会、拉丁舞协会、清徽古琴社、书画篆刻艺术协会、影像协会、学动漫社、赣文化发展学会、粤文化协会等协会、牧原文学社。</a:t>
            </a:r>
          </a:p>
        </p:txBody>
      </p:sp>
      <p:sp>
        <p:nvSpPr>
          <p:cNvPr id="4" name="文本框 3"/>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学生社团</a:t>
            </a:r>
          </a:p>
        </p:txBody>
      </p:sp>
      <p:sp>
        <p:nvSpPr>
          <p:cNvPr id="5" name="文本框 4"/>
          <p:cNvSpPr txBox="1"/>
          <p:nvPr/>
        </p:nvSpPr>
        <p:spPr>
          <a:xfrm>
            <a:off x="392023" y="635907"/>
            <a:ext cx="2566408"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a:t>
            </a:r>
          </a:p>
        </p:txBody>
      </p:sp>
      <p:pic>
        <p:nvPicPr>
          <p:cNvPr id="1038" name="Picture 14" descr="https://timgsa.baidu.com/timg?image&amp;quality=80&amp;size=b9999_10000&amp;sec=1510629157588&amp;di=970a0a9bb9567342f7df0d3f4c141799&amp;imgtype=0&amp;src=http%3A%2F%2Fa2.att.hudong.com%2F82%2F59%2F01200000026139134400593694104.jpg"/>
          <p:cNvPicPr>
            <a:picLocks noChangeAspect="1" noChangeArrowheads="1"/>
          </p:cNvPicPr>
          <p:nvPr/>
        </p:nvPicPr>
        <p:blipFill>
          <a:blip r:embed="rId2"/>
          <a:srcRect/>
          <a:stretch>
            <a:fillRect/>
          </a:stretch>
        </p:blipFill>
        <p:spPr bwMode="auto">
          <a:xfrm>
            <a:off x="10341093" y="4756255"/>
            <a:ext cx="2425835" cy="2088233"/>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1040" name="Picture 16" descr="https://timgsa.baidu.com/timg?image&amp;quality=80&amp;size=b9999_10000&amp;sec=1510629159915&amp;di=12e72ad346893c42ecdaa1d102671461&amp;imgtype=jpg&amp;src=http%3A%2F%2Fimg0.imgtn.bdimg.com%2Fit%2Fu%3D2689579485%2C1420192246%26fm%3D214%26gp%3D0.jpg"/>
          <p:cNvPicPr>
            <a:picLocks noChangeAspect="1" noChangeArrowheads="1"/>
          </p:cNvPicPr>
          <p:nvPr/>
        </p:nvPicPr>
        <p:blipFill>
          <a:blip r:embed="rId3" cstate="print"/>
          <a:srcRect/>
          <a:stretch>
            <a:fillRect/>
          </a:stretch>
        </p:blipFill>
        <p:spPr bwMode="auto">
          <a:xfrm>
            <a:off x="6933431" y="4768453"/>
            <a:ext cx="3303264" cy="2066237"/>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15" name="Picture 20" descr="https://timgsa.baidu.com/timg?image&amp;quality=80&amp;size=b9999_10000&amp;sec=1510629217856&amp;di=3bdfa3d5abaa42fcd79bb503ed1af3dd&amp;imgtype=0&amp;src=http%3A%2F%2Ftoday.hit.edu.cn%2Fuploadfiles%2F2011%2F10-29%2F2011102924046.jpg"/>
          <p:cNvPicPr>
            <a:picLocks noChangeAspect="1" noChangeArrowheads="1"/>
          </p:cNvPicPr>
          <p:nvPr/>
        </p:nvPicPr>
        <p:blipFill>
          <a:blip r:embed="rId4" cstate="print"/>
          <a:srcRect/>
          <a:stretch>
            <a:fillRect/>
          </a:stretch>
        </p:blipFill>
        <p:spPr bwMode="auto">
          <a:xfrm>
            <a:off x="7882029" y="2849591"/>
            <a:ext cx="1337968" cy="1768981"/>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1048" name="Picture 24" descr="https://timgsa.baidu.com/timg?image&amp;quality=80&amp;size=b9999_10000&amp;sec=1510629297358&amp;di=8b3be64d651716c3f92dfc0a17171ae3&amp;imgtype=0&amp;src=http%3A%2F%2Ftoday.hit.edu.cn%2Fuploadfiles%2F2011%2F10-29%2F2011102915413.jpg"/>
          <p:cNvPicPr>
            <a:picLocks noChangeAspect="1" noChangeArrowheads="1"/>
          </p:cNvPicPr>
          <p:nvPr/>
        </p:nvPicPr>
        <p:blipFill>
          <a:blip r:embed="rId5" cstate="print"/>
          <a:srcRect/>
          <a:stretch>
            <a:fillRect/>
          </a:stretch>
        </p:blipFill>
        <p:spPr bwMode="auto">
          <a:xfrm>
            <a:off x="3846838" y="2855637"/>
            <a:ext cx="1794238" cy="1794238"/>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1050" name="Picture 26" descr="https://timgsa.baidu.com/timg?image&amp;quality=80&amp;size=b9999_10000&amp;sec=1510629371488&amp;di=af48699673e3712ee3f28ba64e4bef19&amp;imgtype=0&amp;src=http%3A%2F%2Ftoday.hit.edu.cn%2Fuploadfiles%2F2011%2F10-29%2F2011102911725.jpg"/>
          <p:cNvPicPr>
            <a:picLocks noChangeAspect="1" noChangeArrowheads="1"/>
          </p:cNvPicPr>
          <p:nvPr/>
        </p:nvPicPr>
        <p:blipFill>
          <a:blip r:embed="rId6"/>
          <a:srcRect/>
          <a:stretch>
            <a:fillRect/>
          </a:stretch>
        </p:blipFill>
        <p:spPr bwMode="auto">
          <a:xfrm>
            <a:off x="3846838" y="4756254"/>
            <a:ext cx="2982194" cy="2088234"/>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19" name="矩形 18"/>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pic>
        <p:nvPicPr>
          <p:cNvPr id="3" name="图片 2"/>
          <p:cNvPicPr>
            <a:picLocks noChangeAspect="1"/>
          </p:cNvPicPr>
          <p:nvPr/>
        </p:nvPicPr>
        <p:blipFill>
          <a:blip r:embed="rId7"/>
          <a:stretch>
            <a:fillRect/>
          </a:stretch>
        </p:blipFill>
        <p:spPr>
          <a:xfrm>
            <a:off x="5910043" y="2847877"/>
            <a:ext cx="1703019" cy="1768981"/>
          </a:xfrm>
          <a:prstGeom prst="rect">
            <a:avLst/>
          </a:prstGeom>
          <a:ln>
            <a:solidFill>
              <a:schemeClr val="tx1">
                <a:lumMod val="50000"/>
                <a:lumOff val="50000"/>
              </a:schemeClr>
            </a:solidFill>
          </a:ln>
        </p:spPr>
      </p:pic>
      <p:pic>
        <p:nvPicPr>
          <p:cNvPr id="6" name="图片 5"/>
          <p:cNvPicPr>
            <a:picLocks noChangeAspect="1"/>
          </p:cNvPicPr>
          <p:nvPr/>
        </p:nvPicPr>
        <p:blipFill>
          <a:blip r:embed="rId8" cstate="print"/>
          <a:stretch>
            <a:fillRect/>
          </a:stretch>
        </p:blipFill>
        <p:spPr>
          <a:xfrm>
            <a:off x="6034049" y="716556"/>
            <a:ext cx="2015281" cy="2015281"/>
          </a:xfrm>
          <a:prstGeom prst="rect">
            <a:avLst/>
          </a:prstGeom>
          <a:ln>
            <a:solidFill>
              <a:schemeClr val="tx1">
                <a:lumMod val="50000"/>
                <a:lumOff val="50000"/>
              </a:schemeClr>
            </a:solidFill>
          </a:ln>
        </p:spPr>
      </p:pic>
      <p:pic>
        <p:nvPicPr>
          <p:cNvPr id="7" name="图片 6"/>
          <p:cNvPicPr>
            <a:picLocks noChangeAspect="1"/>
          </p:cNvPicPr>
          <p:nvPr/>
        </p:nvPicPr>
        <p:blipFill>
          <a:blip r:embed="rId9" cstate="print"/>
          <a:stretch>
            <a:fillRect/>
          </a:stretch>
        </p:blipFill>
        <p:spPr>
          <a:xfrm>
            <a:off x="3858447" y="720545"/>
            <a:ext cx="2010226" cy="2023025"/>
          </a:xfrm>
          <a:prstGeom prst="rect">
            <a:avLst/>
          </a:prstGeom>
          <a:ln>
            <a:solidFill>
              <a:schemeClr val="tx1">
                <a:lumMod val="50000"/>
                <a:lumOff val="50000"/>
              </a:schemeClr>
            </a:solidFill>
          </a:ln>
        </p:spPr>
      </p:pic>
      <p:pic>
        <p:nvPicPr>
          <p:cNvPr id="9" name="图片 8"/>
          <p:cNvPicPr>
            <a:picLocks noChangeAspect="1"/>
          </p:cNvPicPr>
          <p:nvPr/>
        </p:nvPicPr>
        <p:blipFill>
          <a:blip r:embed="rId10"/>
          <a:stretch>
            <a:fillRect/>
          </a:stretch>
        </p:blipFill>
        <p:spPr>
          <a:xfrm>
            <a:off x="8183796" y="716556"/>
            <a:ext cx="2072403" cy="2019114"/>
          </a:xfrm>
          <a:prstGeom prst="rect">
            <a:avLst/>
          </a:prstGeom>
          <a:ln>
            <a:solidFill>
              <a:schemeClr val="tx1">
                <a:lumMod val="50000"/>
                <a:lumOff val="50000"/>
              </a:schemeClr>
            </a:solidFill>
          </a:ln>
        </p:spPr>
      </p:pic>
      <p:pic>
        <p:nvPicPr>
          <p:cNvPr id="1052" name="Picture 28" descr="https://timgsa.baidu.com/timg?image&amp;quality=80&amp;size=b9999_10000&amp;sec=1510629629104&amp;di=4db7f4e49d89989fa57beb08c47a90be&amp;imgtype=0&amp;src=http%3A%2F%2Fg.hiphotos.baidu.com%2Fbaike%2Fw%253D268%2Fsign%3Df3cef24623a446237ecaa264a0237246%2Fb7003af33a87e950abc67b5013385343fbf2b43d.jpg"/>
          <p:cNvPicPr>
            <a:picLocks noChangeAspect="1" noChangeArrowheads="1"/>
          </p:cNvPicPr>
          <p:nvPr/>
        </p:nvPicPr>
        <p:blipFill rotWithShape="1">
          <a:blip r:embed="rId11"/>
          <a:srcRect l="5152" r="17102"/>
          <a:stretch>
            <a:fillRect/>
          </a:stretch>
        </p:blipFill>
        <p:spPr bwMode="auto">
          <a:xfrm>
            <a:off x="10390665" y="720545"/>
            <a:ext cx="2376264" cy="2007226"/>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rotWithShape="1">
          <a:blip r:embed="rId12"/>
          <a:srcRect t="6274" b="7386"/>
          <a:stretch>
            <a:fillRect/>
          </a:stretch>
        </p:blipFill>
        <p:spPr>
          <a:xfrm>
            <a:off x="9408988" y="2877916"/>
            <a:ext cx="3328149" cy="1728193"/>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rcRect/>
          <a:stretch>
            <a:fillRect/>
          </a:stretch>
        </p:blipFill>
        <p:spPr bwMode="auto">
          <a:xfrm>
            <a:off x="2853135" y="325735"/>
            <a:ext cx="2638425"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6"/>
          <p:cNvPicPr>
            <a:picLocks noChangeAspect="1"/>
          </p:cNvPicPr>
          <p:nvPr/>
        </p:nvPicPr>
        <p:blipFill>
          <a:blip r:embed="rId3"/>
          <a:srcRect/>
          <a:stretch>
            <a:fillRect/>
          </a:stretch>
        </p:blipFill>
        <p:spPr bwMode="auto">
          <a:xfrm>
            <a:off x="3013473" y="3681710"/>
            <a:ext cx="2073275"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4"/>
          <a:srcRect/>
          <a:stretch>
            <a:fillRect/>
          </a:stretch>
        </p:blipFill>
        <p:spPr bwMode="auto">
          <a:xfrm>
            <a:off x="1582340" y="2839930"/>
            <a:ext cx="5180013" cy="291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6141343" y="1888133"/>
            <a:ext cx="2441694" cy="769441"/>
          </a:xfrm>
          <a:prstGeom prst="rect">
            <a:avLst/>
          </a:prstGeom>
          <a:noFill/>
        </p:spPr>
        <p:txBody>
          <a:bodyPr wrap="none">
            <a:spAutoFit/>
          </a:bodyPr>
          <a:lstStyle/>
          <a:p>
            <a:r>
              <a:rPr kumimoji="1" lang="zh-CN" altLang="en-US" sz="4400" dirty="0">
                <a:solidFill>
                  <a:schemeClr val="accent2"/>
                </a:solidFill>
                <a:latin typeface="微软雅黑" panose="020B0503020204020204" pitchFamily="34" charset="-122"/>
                <a:ea typeface="微软雅黑" panose="020B0503020204020204" pitchFamily="34" charset="-122"/>
              </a:rPr>
              <a:t>联系方式</a:t>
            </a:r>
            <a:endParaRPr kumimoji="1" lang="en-US" altLang="zh-CN" sz="4400" dirty="0">
              <a:solidFill>
                <a:schemeClr val="accent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213351" y="2976099"/>
            <a:ext cx="5431870" cy="2308324"/>
          </a:xfrm>
          <a:prstGeom prst="rect">
            <a:avLst/>
          </a:prstGeom>
          <a:noFill/>
        </p:spPr>
        <p:txBody>
          <a:bodyPr wrap="square" rtlCol="0">
            <a:spAutoFit/>
          </a:bodyPr>
          <a:lstStyle/>
          <a:p>
            <a:r>
              <a:rPr lang="zh-CN" altLang="en-US" dirty="0">
                <a:latin typeface="微软雅黑 Light" panose="020B0502040204020203" pitchFamily="34" charset="-122"/>
                <a:ea typeface="微软雅黑 Light" panose="020B0502040204020203" pitchFamily="34" charset="-122"/>
              </a:rPr>
              <a:t>邮编：</a:t>
            </a:r>
            <a:r>
              <a:rPr lang="en-US" altLang="zh-CN" dirty="0">
                <a:latin typeface="微软雅黑 Light" panose="020B0502040204020203" pitchFamily="34" charset="-122"/>
                <a:ea typeface="微软雅黑 Light" panose="020B0502040204020203" pitchFamily="34" charset="-122"/>
              </a:rPr>
              <a:t>150001</a:t>
            </a:r>
          </a:p>
          <a:p>
            <a:r>
              <a:rPr lang="zh-CN" altLang="en-US" dirty="0">
                <a:latin typeface="微软雅黑 Light" panose="020B0502040204020203" pitchFamily="34" charset="-122"/>
                <a:ea typeface="微软雅黑 Light" panose="020B0502040204020203" pitchFamily="34" charset="-122"/>
              </a:rPr>
              <a:t>电话：</a:t>
            </a:r>
            <a:r>
              <a:rPr lang="en-US" altLang="zh-CN" dirty="0">
                <a:latin typeface="微软雅黑 Light" panose="020B0502040204020203" pitchFamily="34" charset="-122"/>
                <a:ea typeface="微软雅黑 Light" panose="020B0502040204020203" pitchFamily="34" charset="-122"/>
              </a:rPr>
              <a:t>0451-86414671 86414771</a:t>
            </a:r>
          </a:p>
          <a:p>
            <a:r>
              <a:rPr lang="zh-CN" altLang="en-US" dirty="0">
                <a:latin typeface="微软雅黑 Light" panose="020B0502040204020203" pitchFamily="34" charset="-122"/>
                <a:ea typeface="微软雅黑 Light" panose="020B0502040204020203" pitchFamily="34" charset="-122"/>
              </a:rPr>
              <a:t>传真：</a:t>
            </a:r>
            <a:r>
              <a:rPr lang="en-US" altLang="zh-CN" dirty="0">
                <a:latin typeface="微软雅黑 Light" panose="020B0502040204020203" pitchFamily="34" charset="-122"/>
                <a:ea typeface="微软雅黑 Light" panose="020B0502040204020203" pitchFamily="34" charset="-122"/>
              </a:rPr>
              <a:t>0451-86417835</a:t>
            </a:r>
          </a:p>
          <a:p>
            <a:r>
              <a:rPr lang="zh-CN" altLang="en-US" dirty="0">
                <a:latin typeface="微软雅黑 Light" panose="020B0502040204020203" pitchFamily="34" charset="-122"/>
                <a:ea typeface="微软雅黑 Light" panose="020B0502040204020203" pitchFamily="34" charset="-122"/>
              </a:rPr>
              <a:t>网址：</a:t>
            </a:r>
            <a:r>
              <a:rPr lang="en-US" altLang="zh-CN" dirty="0">
                <a:latin typeface="微软雅黑 Light" panose="020B0502040204020203" pitchFamily="34" charset="-122"/>
                <a:ea typeface="微软雅黑 Light" panose="020B0502040204020203" pitchFamily="34" charset="-122"/>
              </a:rPr>
              <a:t>http://hit.edu.cn</a:t>
            </a:r>
          </a:p>
          <a:p>
            <a:r>
              <a:rPr lang="zh-CN" altLang="en-US" dirty="0">
                <a:latin typeface="微软雅黑 Light" panose="020B0502040204020203" pitchFamily="34" charset="-122"/>
                <a:ea typeface="微软雅黑 Light" panose="020B0502040204020203" pitchFamily="34" charset="-122"/>
              </a:rPr>
              <a:t>邮箱：</a:t>
            </a:r>
            <a:r>
              <a:rPr lang="en-US" altLang="zh-CN" dirty="0">
                <a:latin typeface="微软雅黑 Light" panose="020B0502040204020203" pitchFamily="34" charset="-122"/>
                <a:ea typeface="微软雅黑 Light" panose="020B0502040204020203" pitchFamily="34" charset="-122"/>
              </a:rPr>
              <a:t>hitzsb@hit.edu.cn</a:t>
            </a:r>
          </a:p>
          <a:p>
            <a:r>
              <a:rPr lang="zh-CN" altLang="fr-FR" dirty="0">
                <a:latin typeface="微软雅黑 Light" panose="020B0502040204020203" pitchFamily="34" charset="-122"/>
                <a:ea typeface="微软雅黑 Light" panose="020B0502040204020203" pitchFamily="34" charset="-122"/>
              </a:rPr>
              <a:t>微博：</a:t>
            </a:r>
            <a:r>
              <a:rPr lang="zh-CN" altLang="en-US" dirty="0">
                <a:latin typeface="微软雅黑 Light" panose="020B0502040204020203" pitchFamily="34" charset="-122"/>
                <a:ea typeface="微软雅黑 Light" panose="020B0502040204020203" pitchFamily="34" charset="-122"/>
              </a:rPr>
              <a:t>哈尔滨工业大学</a:t>
            </a:r>
            <a:r>
              <a:rPr lang="zh-CN" altLang="fr-FR" dirty="0">
                <a:latin typeface="微软雅黑 Light" panose="020B0502040204020203" pitchFamily="34" charset="-122"/>
                <a:ea typeface="微软雅黑 Light" panose="020B0502040204020203" pitchFamily="34" charset="-122"/>
              </a:rPr>
              <a:t> </a:t>
            </a:r>
            <a:endParaRPr lang="fr-FR" altLang="zh-CN" dirty="0">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地址：哈尔滨市南岗区西大直街</a:t>
            </a:r>
            <a:r>
              <a:rPr lang="en-US" altLang="zh-CN" dirty="0">
                <a:latin typeface="微软雅黑 Light" panose="020B0502040204020203" pitchFamily="34" charset="-122"/>
                <a:ea typeface="微软雅黑 Light" panose="020B0502040204020203" pitchFamily="34" charset="-122"/>
              </a:rPr>
              <a:t>92</a:t>
            </a:r>
            <a:r>
              <a:rPr lang="zh-CN" altLang="en-US" dirty="0">
                <a:latin typeface="微软雅黑 Light" panose="020B0502040204020203" pitchFamily="34" charset="-122"/>
                <a:ea typeface="微软雅黑 Light" panose="020B0502040204020203" pitchFamily="34" charset="-122"/>
              </a:rPr>
              <a:t>号哈尔滨工业大学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26" presetClass="emph" presetSubtype="0" fill="hold" grpId="0" nodeType="withEffect">
                                  <p:stCondLst>
                                    <p:cond delay="0"/>
                                  </p:stCondLst>
                                  <p:childTnLst>
                                    <p:animEffect transition="out" filter="fade">
                                      <p:cBhvr>
                                        <p:cTn id="16" dur="500" tmFilter="0, 0; .2, .5; .8, .5; 1, 0"/>
                                        <p:tgtEl>
                                          <p:spTgt spid="9"/>
                                        </p:tgtEl>
                                      </p:cBhvr>
                                    </p:animEffect>
                                    <p:animScale>
                                      <p:cBhvr>
                                        <p:cTn id="17" dur="250" autoRev="1" fill="hold"/>
                                        <p:tgtEl>
                                          <p:spTgt spid="9"/>
                                        </p:tgtEl>
                                      </p:cBhvr>
                                      <p:by x="105000" y="105000"/>
                                    </p:animScale>
                                  </p:childTnLst>
                                </p:cTn>
                              </p:par>
                              <p:par>
                                <p:cTn id="18" presetID="26" presetClass="emph" presetSubtype="0" fill="hold" grpId="0" nodeType="withEffect">
                                  <p:stCondLst>
                                    <p:cond delay="0"/>
                                  </p:stCondLst>
                                  <p:iterate type="lt">
                                    <p:tmPct val="0"/>
                                  </p:iterate>
                                  <p:childTnLst>
                                    <p:animEffect transition="out" filter="fade">
                                      <p:cBhvr>
                                        <p:cTn id="19" dur="500" tmFilter="0, 0; .2, .5; .8, .5; 1, 0"/>
                                        <p:tgtEl>
                                          <p:spTgt spid="10"/>
                                        </p:tgtEl>
                                      </p:cBhvr>
                                    </p:animEffect>
                                    <p:animScale>
                                      <p:cBhvr>
                                        <p:cTn id="2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382638" y="2683224"/>
            <a:ext cx="1848344" cy="18483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3" name="椭圆 62"/>
          <p:cNvSpPr/>
          <p:nvPr/>
        </p:nvSpPr>
        <p:spPr>
          <a:xfrm>
            <a:off x="7770988" y="2071574"/>
            <a:ext cx="3071644" cy="30716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4" name="椭圆 63"/>
          <p:cNvSpPr/>
          <p:nvPr/>
        </p:nvSpPr>
        <p:spPr>
          <a:xfrm>
            <a:off x="6509738" y="821486"/>
            <a:ext cx="5574052" cy="557405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9" name="任意多边形 28"/>
          <p:cNvSpPr/>
          <p:nvPr/>
        </p:nvSpPr>
        <p:spPr>
          <a:xfrm flipV="1">
            <a:off x="-10809" y="3542661"/>
            <a:ext cx="9391284" cy="64736"/>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nvGrpSpPr>
          <p:cNvPr id="3" name="组合 29"/>
          <p:cNvGrpSpPr/>
          <p:nvPr/>
        </p:nvGrpSpPr>
        <p:grpSpPr bwMode="auto">
          <a:xfrm>
            <a:off x="1469206" y="3210047"/>
            <a:ext cx="774609" cy="776840"/>
            <a:chOff x="2307521" y="2283162"/>
            <a:chExt cx="551398" cy="551398"/>
          </a:xfrm>
        </p:grpSpPr>
        <p:sp>
          <p:nvSpPr>
            <p:cNvPr id="31" name="矩形 30"/>
            <p:cNvSpPr/>
            <p:nvPr/>
          </p:nvSpPr>
          <p:spPr>
            <a:xfrm>
              <a:off x="2307521" y="2283162"/>
              <a:ext cx="551398" cy="551398"/>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4" name="组合 41"/>
          <p:cNvGrpSpPr/>
          <p:nvPr/>
        </p:nvGrpSpPr>
        <p:grpSpPr bwMode="auto">
          <a:xfrm>
            <a:off x="4652465" y="3210047"/>
            <a:ext cx="776840" cy="776840"/>
            <a:chOff x="2307521" y="2283162"/>
            <a:chExt cx="551398" cy="551398"/>
          </a:xfrm>
        </p:grpSpPr>
        <p:sp>
          <p:nvSpPr>
            <p:cNvPr id="43" name="矩形 42"/>
            <p:cNvSpPr/>
            <p:nvPr/>
          </p:nvSpPr>
          <p:spPr>
            <a:xfrm>
              <a:off x="2307521" y="2283162"/>
              <a:ext cx="551398" cy="551398"/>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44" name="五角星 43"/>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5" name="组合 7"/>
          <p:cNvGrpSpPr/>
          <p:nvPr/>
        </p:nvGrpSpPr>
        <p:grpSpPr bwMode="auto">
          <a:xfrm>
            <a:off x="1500428" y="2032150"/>
            <a:ext cx="3992841" cy="1368152"/>
            <a:chOff x="2966586" y="582308"/>
            <a:chExt cx="2838147" cy="973101"/>
          </a:xfrm>
        </p:grpSpPr>
        <p:sp>
          <p:nvSpPr>
            <p:cNvPr id="26645" name="文本框 66"/>
            <p:cNvSpPr txBox="1">
              <a:spLocks noChangeArrowheads="1"/>
            </p:cNvSpPr>
            <p:nvPr/>
          </p:nvSpPr>
          <p:spPr bwMode="auto">
            <a:xfrm>
              <a:off x="2989865" y="1374629"/>
              <a:ext cx="2814868" cy="180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mn-lt"/>
              </a:endParaRPr>
            </a:p>
          </p:txBody>
        </p:sp>
        <p:sp>
          <p:nvSpPr>
            <p:cNvPr id="26646" name="文本框 13"/>
            <p:cNvSpPr txBox="1">
              <a:spLocks noChangeArrowheads="1"/>
            </p:cNvSpPr>
            <p:nvPr/>
          </p:nvSpPr>
          <p:spPr bwMode="auto">
            <a:xfrm>
              <a:off x="2992420" y="582308"/>
              <a:ext cx="463976" cy="26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800" dirty="0">
                  <a:solidFill>
                    <a:schemeClr val="tx1">
                      <a:lumMod val="95000"/>
                      <a:lumOff val="5000"/>
                    </a:schemeClr>
                  </a:solidFill>
                  <a:ea typeface="微软雅黑" panose="020B0503020204020204" pitchFamily="34" charset="-122"/>
                </a:rPr>
                <a:t>2000</a:t>
              </a:r>
              <a:endParaRPr lang="zh-CN" altLang="en-US" sz="1800" dirty="0">
                <a:solidFill>
                  <a:schemeClr val="tx1">
                    <a:lumMod val="95000"/>
                    <a:lumOff val="5000"/>
                  </a:schemeClr>
                </a:solidFill>
                <a:ea typeface="微软雅黑" panose="020B0503020204020204" pitchFamily="34" charset="-122"/>
              </a:endParaRPr>
            </a:p>
          </p:txBody>
        </p:sp>
        <p:sp>
          <p:nvSpPr>
            <p:cNvPr id="48" name="文本框 66"/>
            <p:cNvSpPr txBox="1">
              <a:spLocks noChangeArrowheads="1"/>
            </p:cNvSpPr>
            <p:nvPr/>
          </p:nvSpPr>
          <p:spPr bwMode="auto">
            <a:xfrm>
              <a:off x="2966586" y="894991"/>
              <a:ext cx="1790270" cy="372141"/>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与同根同源的哈尔滨建筑大学</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合并组成新的哈尔滨工业大学</a:t>
              </a:r>
            </a:p>
          </p:txBody>
        </p:sp>
        <p:sp>
          <p:nvSpPr>
            <p:cNvPr id="49" name="任意多边形 48"/>
            <p:cNvSpPr/>
            <p:nvPr/>
          </p:nvSpPr>
          <p:spPr>
            <a:xfrm>
              <a:off x="3065475" y="849585"/>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6" name="组合 7"/>
          <p:cNvGrpSpPr/>
          <p:nvPr/>
        </p:nvGrpSpPr>
        <p:grpSpPr bwMode="auto">
          <a:xfrm>
            <a:off x="2973337" y="4120381"/>
            <a:ext cx="3960094" cy="1294628"/>
            <a:chOff x="2780095" y="485386"/>
            <a:chExt cx="2814868" cy="920807"/>
          </a:xfrm>
        </p:grpSpPr>
        <p:sp>
          <p:nvSpPr>
            <p:cNvPr id="26641" name="文本框 66"/>
            <p:cNvSpPr txBox="1">
              <a:spLocks noChangeArrowheads="1"/>
            </p:cNvSpPr>
            <p:nvPr/>
          </p:nvSpPr>
          <p:spPr bwMode="auto">
            <a:xfrm>
              <a:off x="2780095" y="1209177"/>
              <a:ext cx="2814868" cy="19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哈尔滨工业大学联合中航科技集团等组建宇航科学与技术协同创新中心</a:t>
              </a:r>
              <a:endParaRPr lang="en-GB" altLang="zh-CN" sz="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6642" name="文本框 13"/>
            <p:cNvSpPr txBox="1">
              <a:spLocks noChangeArrowheads="1"/>
            </p:cNvSpPr>
            <p:nvPr/>
          </p:nvSpPr>
          <p:spPr bwMode="auto">
            <a:xfrm>
              <a:off x="3990222" y="485386"/>
              <a:ext cx="463975" cy="26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800" dirty="0">
                  <a:solidFill>
                    <a:schemeClr val="tx1">
                      <a:lumMod val="95000"/>
                      <a:lumOff val="5000"/>
                    </a:schemeClr>
                  </a:solidFill>
                  <a:ea typeface="微软雅黑" panose="020B0503020204020204" pitchFamily="34" charset="-122"/>
                </a:rPr>
                <a:t>2013</a:t>
              </a:r>
              <a:endParaRPr lang="zh-CN" altLang="en-US" sz="1800" dirty="0">
                <a:solidFill>
                  <a:schemeClr val="tx1">
                    <a:lumMod val="95000"/>
                    <a:lumOff val="5000"/>
                  </a:schemeClr>
                </a:solidFill>
                <a:ea typeface="微软雅黑" panose="020B0503020204020204" pitchFamily="34" charset="-122"/>
              </a:endParaRPr>
            </a:p>
          </p:txBody>
        </p:sp>
        <p:sp>
          <p:nvSpPr>
            <p:cNvPr id="53" name="文本框 66"/>
            <p:cNvSpPr txBox="1">
              <a:spLocks noChangeArrowheads="1"/>
            </p:cNvSpPr>
            <p:nvPr/>
          </p:nvSpPr>
          <p:spPr bwMode="auto">
            <a:xfrm>
              <a:off x="3438831" y="792681"/>
              <a:ext cx="1783432" cy="372141"/>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2011</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协同创新计划”</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首批启动的</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14</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个中心之一   </a:t>
              </a:r>
            </a:p>
          </p:txBody>
        </p:sp>
        <p:sp>
          <p:nvSpPr>
            <p:cNvPr id="54" name="任意多边形 53"/>
            <p:cNvSpPr/>
            <p:nvPr/>
          </p:nvSpPr>
          <p:spPr>
            <a:xfrm>
              <a:off x="4062351" y="741465"/>
              <a:ext cx="287199"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7" name="组合 54"/>
          <p:cNvGrpSpPr/>
          <p:nvPr/>
        </p:nvGrpSpPr>
        <p:grpSpPr bwMode="auto">
          <a:xfrm>
            <a:off x="8918389" y="3210047"/>
            <a:ext cx="776840" cy="776840"/>
            <a:chOff x="2307521" y="2283162"/>
            <a:chExt cx="551398" cy="551398"/>
          </a:xfrm>
        </p:grpSpPr>
        <p:sp>
          <p:nvSpPr>
            <p:cNvPr id="56" name="矩形 55"/>
            <p:cNvSpPr/>
            <p:nvPr/>
          </p:nvSpPr>
          <p:spPr>
            <a:xfrm>
              <a:off x="2307521" y="2283162"/>
              <a:ext cx="551398" cy="551398"/>
            </a:xfrm>
            <a:prstGeom prst="rect">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7" name="五角星 56"/>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sp>
        <p:nvSpPr>
          <p:cNvPr id="32" name="文本框 31"/>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发展沿革</a:t>
            </a:r>
          </a:p>
        </p:txBody>
      </p:sp>
      <p:sp>
        <p:nvSpPr>
          <p:cNvPr id="33" name="文本框 32"/>
          <p:cNvSpPr txBox="1"/>
          <p:nvPr/>
        </p:nvSpPr>
        <p:spPr>
          <a:xfrm>
            <a:off x="392023" y="635907"/>
            <a:ext cx="2643352"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  </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grpSp>
        <p:nvGrpSpPr>
          <p:cNvPr id="34" name="组合 7"/>
          <p:cNvGrpSpPr/>
          <p:nvPr/>
        </p:nvGrpSpPr>
        <p:grpSpPr bwMode="auto">
          <a:xfrm>
            <a:off x="7869535" y="4120381"/>
            <a:ext cx="3400291" cy="1872207"/>
            <a:chOff x="2123734" y="130664"/>
            <a:chExt cx="2416957" cy="1331611"/>
          </a:xfrm>
        </p:grpSpPr>
        <p:sp>
          <p:nvSpPr>
            <p:cNvPr id="35" name="文本框 66"/>
            <p:cNvSpPr txBox="1">
              <a:spLocks noChangeArrowheads="1"/>
            </p:cNvSpPr>
            <p:nvPr/>
          </p:nvSpPr>
          <p:spPr bwMode="auto">
            <a:xfrm>
              <a:off x="2309614" y="1002571"/>
              <a:ext cx="2102538" cy="459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力学、材料科学与工程、土木工程、环境科学与工程、</a:t>
              </a: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控制科学与工程、计算机科学与技术、机械工程</a:t>
              </a: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7</a:t>
              </a: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个学科入选“双一流”建设学科名单。</a:t>
              </a:r>
              <a:endParaRPr lang="en-GB" altLang="zh-CN" sz="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6" name="文本框 13"/>
            <p:cNvSpPr txBox="1">
              <a:spLocks noChangeArrowheads="1"/>
            </p:cNvSpPr>
            <p:nvPr/>
          </p:nvSpPr>
          <p:spPr bwMode="auto">
            <a:xfrm>
              <a:off x="2938402" y="130664"/>
              <a:ext cx="463976" cy="26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800" dirty="0">
                  <a:solidFill>
                    <a:schemeClr val="tx1">
                      <a:lumMod val="95000"/>
                      <a:lumOff val="5000"/>
                    </a:schemeClr>
                  </a:solidFill>
                  <a:ea typeface="微软雅黑" panose="020B0503020204020204" pitchFamily="34" charset="-122"/>
                </a:rPr>
                <a:t>2017</a:t>
              </a:r>
              <a:endParaRPr lang="zh-CN" altLang="en-US" sz="1800" dirty="0">
                <a:solidFill>
                  <a:schemeClr val="tx1">
                    <a:lumMod val="95000"/>
                    <a:lumOff val="5000"/>
                  </a:schemeClr>
                </a:solidFill>
                <a:ea typeface="微软雅黑" panose="020B0503020204020204" pitchFamily="34" charset="-122"/>
              </a:endParaRPr>
            </a:p>
          </p:txBody>
        </p:sp>
        <p:sp>
          <p:nvSpPr>
            <p:cNvPr id="37" name="文本框 66"/>
            <p:cNvSpPr txBox="1">
              <a:spLocks noChangeArrowheads="1"/>
            </p:cNvSpPr>
            <p:nvPr/>
          </p:nvSpPr>
          <p:spPr bwMode="auto">
            <a:xfrm>
              <a:off x="2123734" y="554970"/>
              <a:ext cx="2416957" cy="415922"/>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国家“双一流”计划</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“建设世界一流大学”        类高校 </a:t>
              </a:r>
            </a:p>
          </p:txBody>
        </p:sp>
        <p:sp>
          <p:nvSpPr>
            <p:cNvPr id="38" name="任意多边形 37"/>
            <p:cNvSpPr/>
            <p:nvPr/>
          </p:nvSpPr>
          <p:spPr>
            <a:xfrm>
              <a:off x="3013767" y="386743"/>
              <a:ext cx="287199"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sp>
        <p:nvSpPr>
          <p:cNvPr id="39" name="文本框 13"/>
          <p:cNvSpPr txBox="1">
            <a:spLocks noChangeArrowheads="1"/>
          </p:cNvSpPr>
          <p:nvPr/>
        </p:nvSpPr>
        <p:spPr bwMode="auto">
          <a:xfrm>
            <a:off x="9885759" y="4565203"/>
            <a:ext cx="800602" cy="923330"/>
          </a:xfrm>
          <a:prstGeom prst="rect">
            <a:avLst/>
          </a:prstGeom>
          <a:noFill/>
          <a:ln>
            <a:noFill/>
          </a:ln>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5400" dirty="0">
                <a:solidFill>
                  <a:schemeClr val="accent4"/>
                </a:solidFill>
                <a:ea typeface="微软雅黑" panose="020B0503020204020204" pitchFamily="34" charset="-122"/>
              </a:rPr>
              <a:t>A</a:t>
            </a:r>
            <a:endParaRPr lang="zh-CN" altLang="en-US" sz="5400" dirty="0">
              <a:solidFill>
                <a:schemeClr val="accent4"/>
              </a:solidFill>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300" advTm="4000">
        <p14:pan/>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par>
                                <p:cTn id="8" presetID="53" presetClass="entr" presetSubtype="16" fill="hold" nodeType="withEffect">
                                  <p:stCondLst>
                                    <p:cond delay="200"/>
                                  </p:stCondLst>
                                  <p:childTnLst>
                                    <p:set>
                                      <p:cBhvr>
                                        <p:cTn id="9" dur="1" fill="hold">
                                          <p:stCondLst>
                                            <p:cond delay="0"/>
                                          </p:stCondLst>
                                        </p:cTn>
                                        <p:tgtEl>
                                          <p:spTgt spid="3"/>
                                        </p:tgtEl>
                                        <p:attrNameLst>
                                          <p:attrName>style.visibility</p:attrName>
                                        </p:attrNameLst>
                                      </p:cBhvr>
                                      <p:to>
                                        <p:strVal val="visible"/>
                                      </p:to>
                                    </p:set>
                                    <p:anim calcmode="lin" valueType="num">
                                      <p:cBhvr>
                                        <p:cTn id="10" dur="750" fill="hold"/>
                                        <p:tgtEl>
                                          <p:spTgt spid="3"/>
                                        </p:tgtEl>
                                        <p:attrNameLst>
                                          <p:attrName>ppt_w</p:attrName>
                                        </p:attrNameLst>
                                      </p:cBhvr>
                                      <p:tavLst>
                                        <p:tav tm="0">
                                          <p:val>
                                            <p:fltVal val="0"/>
                                          </p:val>
                                        </p:tav>
                                        <p:tav tm="100000">
                                          <p:val>
                                            <p:strVal val="#ppt_w"/>
                                          </p:val>
                                        </p:tav>
                                      </p:tavLst>
                                    </p:anim>
                                    <p:anim calcmode="lin" valueType="num">
                                      <p:cBhvr>
                                        <p:cTn id="11" dur="750" fill="hold"/>
                                        <p:tgtEl>
                                          <p:spTgt spid="3"/>
                                        </p:tgtEl>
                                        <p:attrNameLst>
                                          <p:attrName>ppt_h</p:attrName>
                                        </p:attrNameLst>
                                      </p:cBhvr>
                                      <p:tavLst>
                                        <p:tav tm="0">
                                          <p:val>
                                            <p:fltVal val="0"/>
                                          </p:val>
                                        </p:tav>
                                        <p:tav tm="100000">
                                          <p:val>
                                            <p:strVal val="#ppt_h"/>
                                          </p:val>
                                        </p:tav>
                                      </p:tavLst>
                                    </p:anim>
                                    <p:animEffect transition="in" filter="fade">
                                      <p:cBhvr>
                                        <p:cTn id="12" dur="750"/>
                                        <p:tgtEl>
                                          <p:spTgt spid="3"/>
                                        </p:tgtEl>
                                      </p:cBhvr>
                                    </p:animEffect>
                                  </p:childTnLst>
                                </p:cTn>
                              </p:par>
                              <p:par>
                                <p:cTn id="13" presetID="53" presetClass="entr" presetSubtype="16" fill="hold" nodeType="withEffect">
                                  <p:stCondLst>
                                    <p:cond delay="600"/>
                                  </p:stCondLst>
                                  <p:childTnLst>
                                    <p:set>
                                      <p:cBhvr>
                                        <p:cTn id="14" dur="1" fill="hold">
                                          <p:stCondLst>
                                            <p:cond delay="0"/>
                                          </p:stCondLst>
                                        </p:cTn>
                                        <p:tgtEl>
                                          <p:spTgt spid="4"/>
                                        </p:tgtEl>
                                        <p:attrNameLst>
                                          <p:attrName>style.visibility</p:attrName>
                                        </p:attrNameLst>
                                      </p:cBhvr>
                                      <p:to>
                                        <p:strVal val="visible"/>
                                      </p:to>
                                    </p:set>
                                    <p:anim calcmode="lin" valueType="num">
                                      <p:cBhvr>
                                        <p:cTn id="15" dur="750" fill="hold"/>
                                        <p:tgtEl>
                                          <p:spTgt spid="4"/>
                                        </p:tgtEl>
                                        <p:attrNameLst>
                                          <p:attrName>ppt_w</p:attrName>
                                        </p:attrNameLst>
                                      </p:cBhvr>
                                      <p:tavLst>
                                        <p:tav tm="0">
                                          <p:val>
                                            <p:fltVal val="0"/>
                                          </p:val>
                                        </p:tav>
                                        <p:tav tm="100000">
                                          <p:val>
                                            <p:strVal val="#ppt_w"/>
                                          </p:val>
                                        </p:tav>
                                      </p:tavLst>
                                    </p:anim>
                                    <p:anim calcmode="lin" valueType="num">
                                      <p:cBhvr>
                                        <p:cTn id="16" dur="750" fill="hold"/>
                                        <p:tgtEl>
                                          <p:spTgt spid="4"/>
                                        </p:tgtEl>
                                        <p:attrNameLst>
                                          <p:attrName>ppt_h</p:attrName>
                                        </p:attrNameLst>
                                      </p:cBhvr>
                                      <p:tavLst>
                                        <p:tav tm="0">
                                          <p:val>
                                            <p:fltVal val="0"/>
                                          </p:val>
                                        </p:tav>
                                        <p:tav tm="100000">
                                          <p:val>
                                            <p:strVal val="#ppt_h"/>
                                          </p:val>
                                        </p:tav>
                                      </p:tavLst>
                                    </p:anim>
                                    <p:animEffect transition="in" filter="fade">
                                      <p:cBhvr>
                                        <p:cTn id="17" dur="750"/>
                                        <p:tgtEl>
                                          <p:spTgt spid="4"/>
                                        </p:tgtEl>
                                      </p:cBhvr>
                                    </p:animEffect>
                                  </p:childTnLst>
                                </p:cTn>
                              </p:par>
                              <p:par>
                                <p:cTn id="18" presetID="2" presetClass="entr" presetSubtype="2" fill="hold" nodeType="withEffect">
                                  <p:stCondLst>
                                    <p:cond delay="60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1000" fill="hold"/>
                                        <p:tgtEl>
                                          <p:spTgt spid="5"/>
                                        </p:tgtEl>
                                        <p:attrNameLst>
                                          <p:attrName>ppt_x</p:attrName>
                                        </p:attrNameLst>
                                      </p:cBhvr>
                                      <p:tavLst>
                                        <p:tav tm="0">
                                          <p:val>
                                            <p:strVal val="1+#ppt_w/2"/>
                                          </p:val>
                                        </p:tav>
                                        <p:tav tm="100000">
                                          <p:val>
                                            <p:strVal val="#ppt_x"/>
                                          </p:val>
                                        </p:tav>
                                      </p:tavLst>
                                    </p:anim>
                                    <p:anim calcmode="lin" valueType="num">
                                      <p:cBhvr additive="base">
                                        <p:cTn id="21" dur="1000" fill="hold"/>
                                        <p:tgtEl>
                                          <p:spTgt spid="5"/>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80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1000" fill="hold"/>
                                        <p:tgtEl>
                                          <p:spTgt spid="6"/>
                                        </p:tgtEl>
                                        <p:attrNameLst>
                                          <p:attrName>ppt_x</p:attrName>
                                        </p:attrNameLst>
                                      </p:cBhvr>
                                      <p:tavLst>
                                        <p:tav tm="0">
                                          <p:val>
                                            <p:strVal val="1+#ppt_w/2"/>
                                          </p:val>
                                        </p:tav>
                                        <p:tav tm="100000">
                                          <p:val>
                                            <p:strVal val="#ppt_x"/>
                                          </p:val>
                                        </p:tav>
                                      </p:tavLst>
                                    </p:anim>
                                    <p:anim calcmode="lin" valueType="num">
                                      <p:cBhvr additive="base">
                                        <p:cTn id="25" dur="1000" fill="hold"/>
                                        <p:tgtEl>
                                          <p:spTgt spid="6"/>
                                        </p:tgtEl>
                                        <p:attrNameLst>
                                          <p:attrName>ppt_y</p:attrName>
                                        </p:attrNameLst>
                                      </p:cBhvr>
                                      <p:tavLst>
                                        <p:tav tm="0">
                                          <p:val>
                                            <p:strVal val="#ppt_y"/>
                                          </p:val>
                                        </p:tav>
                                        <p:tav tm="100000">
                                          <p:val>
                                            <p:strVal val="#ppt_y"/>
                                          </p:val>
                                        </p:tav>
                                      </p:tavLst>
                                    </p:anim>
                                  </p:childTnLst>
                                </p:cTn>
                              </p:par>
                              <p:par>
                                <p:cTn id="26" presetID="53" presetClass="entr" presetSubtype="16" fill="hold" nodeType="withEffect">
                                  <p:stCondLst>
                                    <p:cond delay="1000"/>
                                  </p:stCondLst>
                                  <p:childTnLst>
                                    <p:set>
                                      <p:cBhvr>
                                        <p:cTn id="27" dur="1" fill="hold">
                                          <p:stCondLst>
                                            <p:cond delay="0"/>
                                          </p:stCondLst>
                                        </p:cTn>
                                        <p:tgtEl>
                                          <p:spTgt spid="7"/>
                                        </p:tgtEl>
                                        <p:attrNameLst>
                                          <p:attrName>style.visibility</p:attrName>
                                        </p:attrNameLst>
                                      </p:cBhvr>
                                      <p:to>
                                        <p:strVal val="visible"/>
                                      </p:to>
                                    </p:set>
                                    <p:anim calcmode="lin" valueType="num">
                                      <p:cBhvr>
                                        <p:cTn id="28" dur="750" fill="hold"/>
                                        <p:tgtEl>
                                          <p:spTgt spid="7"/>
                                        </p:tgtEl>
                                        <p:attrNameLst>
                                          <p:attrName>ppt_w</p:attrName>
                                        </p:attrNameLst>
                                      </p:cBhvr>
                                      <p:tavLst>
                                        <p:tav tm="0">
                                          <p:val>
                                            <p:fltVal val="0"/>
                                          </p:val>
                                        </p:tav>
                                        <p:tav tm="100000">
                                          <p:val>
                                            <p:strVal val="#ppt_w"/>
                                          </p:val>
                                        </p:tav>
                                      </p:tavLst>
                                    </p:anim>
                                    <p:anim calcmode="lin" valueType="num">
                                      <p:cBhvr>
                                        <p:cTn id="29" dur="750" fill="hold"/>
                                        <p:tgtEl>
                                          <p:spTgt spid="7"/>
                                        </p:tgtEl>
                                        <p:attrNameLst>
                                          <p:attrName>ppt_h</p:attrName>
                                        </p:attrNameLst>
                                      </p:cBhvr>
                                      <p:tavLst>
                                        <p:tav tm="0">
                                          <p:val>
                                            <p:fltVal val="0"/>
                                          </p:val>
                                        </p:tav>
                                        <p:tav tm="100000">
                                          <p:val>
                                            <p:strVal val="#ppt_h"/>
                                          </p:val>
                                        </p:tav>
                                      </p:tavLst>
                                    </p:anim>
                                    <p:animEffect transition="in" filter="fade">
                                      <p:cBhvr>
                                        <p:cTn id="30" dur="750"/>
                                        <p:tgtEl>
                                          <p:spTgt spid="7"/>
                                        </p:tgtEl>
                                      </p:cBhvr>
                                    </p:animEffect>
                                  </p:childTnLst>
                                </p:cTn>
                              </p:par>
                              <p:par>
                                <p:cTn id="31" presetID="53" presetClass="entr" presetSubtype="16" fill="hold" grpId="0" nodeType="withEffect">
                                  <p:stCondLst>
                                    <p:cond delay="2200"/>
                                  </p:stCondLst>
                                  <p:childTnLst>
                                    <p:set>
                                      <p:cBhvr>
                                        <p:cTn id="32" dur="1" fill="hold">
                                          <p:stCondLst>
                                            <p:cond delay="0"/>
                                          </p:stCondLst>
                                        </p:cTn>
                                        <p:tgtEl>
                                          <p:spTgt spid="39"/>
                                        </p:tgtEl>
                                        <p:attrNameLst>
                                          <p:attrName>style.visibility</p:attrName>
                                        </p:attrNameLst>
                                      </p:cBhvr>
                                      <p:to>
                                        <p:strVal val="visible"/>
                                      </p:to>
                                    </p:set>
                                    <p:anim calcmode="lin" valueType="num">
                                      <p:cBhvr>
                                        <p:cTn id="33" dur="1000" fill="hold"/>
                                        <p:tgtEl>
                                          <p:spTgt spid="39"/>
                                        </p:tgtEl>
                                        <p:attrNameLst>
                                          <p:attrName>ppt_w</p:attrName>
                                        </p:attrNameLst>
                                      </p:cBhvr>
                                      <p:tavLst>
                                        <p:tav tm="0">
                                          <p:val>
                                            <p:fltVal val="0"/>
                                          </p:val>
                                        </p:tav>
                                        <p:tav tm="100000">
                                          <p:val>
                                            <p:strVal val="#ppt_w"/>
                                          </p:val>
                                        </p:tav>
                                      </p:tavLst>
                                    </p:anim>
                                    <p:anim calcmode="lin" valueType="num">
                                      <p:cBhvr>
                                        <p:cTn id="34" dur="1000" fill="hold"/>
                                        <p:tgtEl>
                                          <p:spTgt spid="39"/>
                                        </p:tgtEl>
                                        <p:attrNameLst>
                                          <p:attrName>ppt_h</p:attrName>
                                        </p:attrNameLst>
                                      </p:cBhvr>
                                      <p:tavLst>
                                        <p:tav tm="0">
                                          <p:val>
                                            <p:fltVal val="0"/>
                                          </p:val>
                                        </p:tav>
                                        <p:tav tm="100000">
                                          <p:val>
                                            <p:strVal val="#ppt_h"/>
                                          </p:val>
                                        </p:tav>
                                      </p:tavLst>
                                    </p:anim>
                                    <p:animEffect transition="in" filter="fade">
                                      <p:cBhvr>
                                        <p:cTn id="35" dur="1000"/>
                                        <p:tgtEl>
                                          <p:spTgt spid="39"/>
                                        </p:tgtEl>
                                      </p:cBhvr>
                                    </p:animEffect>
                                  </p:childTnLst>
                                </p:cTn>
                              </p:par>
                              <p:par>
                                <p:cTn id="36" presetID="2" presetClass="entr" presetSubtype="2" fill="hold" nodeType="withEffect">
                                  <p:stCondLst>
                                    <p:cond delay="160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1000" fill="hold"/>
                                        <p:tgtEl>
                                          <p:spTgt spid="34"/>
                                        </p:tgtEl>
                                        <p:attrNameLst>
                                          <p:attrName>ppt_x</p:attrName>
                                        </p:attrNameLst>
                                      </p:cBhvr>
                                      <p:tavLst>
                                        <p:tav tm="0">
                                          <p:val>
                                            <p:strVal val="1+#ppt_w/2"/>
                                          </p:val>
                                        </p:tav>
                                        <p:tav tm="100000">
                                          <p:val>
                                            <p:strVal val="#ppt_x"/>
                                          </p:val>
                                        </p:tav>
                                      </p:tavLst>
                                    </p:anim>
                                    <p:anim calcmode="lin" valueType="num">
                                      <p:cBhvr additive="base">
                                        <p:cTn id="39" dur="1000" fill="hold"/>
                                        <p:tgtEl>
                                          <p:spTgt spid="34"/>
                                        </p:tgtEl>
                                        <p:attrNameLst>
                                          <p:attrName>ppt_y</p:attrName>
                                        </p:attrNameLst>
                                      </p:cBhvr>
                                      <p:tavLst>
                                        <p:tav tm="0">
                                          <p:val>
                                            <p:strVal val="#ppt_y"/>
                                          </p:val>
                                        </p:tav>
                                        <p:tav tm="100000">
                                          <p:val>
                                            <p:strVal val="#ppt_y"/>
                                          </p:val>
                                        </p:tav>
                                      </p:tavLst>
                                    </p:anim>
                                  </p:childTnLst>
                                </p:cTn>
                              </p:par>
                              <p:par>
                                <p:cTn id="40" presetID="53" presetClass="entr" presetSubtype="16" fill="hold" grpId="0" nodeType="withEffect">
                                  <p:stCondLst>
                                    <p:cond delay="1700"/>
                                  </p:stCondLst>
                                  <p:childTnLst>
                                    <p:set>
                                      <p:cBhvr>
                                        <p:cTn id="41" dur="1" fill="hold">
                                          <p:stCondLst>
                                            <p:cond delay="0"/>
                                          </p:stCondLst>
                                        </p:cTn>
                                        <p:tgtEl>
                                          <p:spTgt spid="2"/>
                                        </p:tgtEl>
                                        <p:attrNameLst>
                                          <p:attrName>style.visibility</p:attrName>
                                        </p:attrNameLst>
                                      </p:cBhvr>
                                      <p:to>
                                        <p:strVal val="visible"/>
                                      </p:to>
                                    </p:set>
                                    <p:anim calcmode="lin" valueType="num">
                                      <p:cBhvr>
                                        <p:cTn id="42" dur="750" fill="hold"/>
                                        <p:tgtEl>
                                          <p:spTgt spid="2"/>
                                        </p:tgtEl>
                                        <p:attrNameLst>
                                          <p:attrName>ppt_w</p:attrName>
                                        </p:attrNameLst>
                                      </p:cBhvr>
                                      <p:tavLst>
                                        <p:tav tm="0">
                                          <p:val>
                                            <p:fltVal val="0"/>
                                          </p:val>
                                        </p:tav>
                                        <p:tav tm="100000">
                                          <p:val>
                                            <p:strVal val="#ppt_w"/>
                                          </p:val>
                                        </p:tav>
                                      </p:tavLst>
                                    </p:anim>
                                    <p:anim calcmode="lin" valueType="num">
                                      <p:cBhvr>
                                        <p:cTn id="43" dur="750" fill="hold"/>
                                        <p:tgtEl>
                                          <p:spTgt spid="2"/>
                                        </p:tgtEl>
                                        <p:attrNameLst>
                                          <p:attrName>ppt_h</p:attrName>
                                        </p:attrNameLst>
                                      </p:cBhvr>
                                      <p:tavLst>
                                        <p:tav tm="0">
                                          <p:val>
                                            <p:fltVal val="0"/>
                                          </p:val>
                                        </p:tav>
                                        <p:tav tm="100000">
                                          <p:val>
                                            <p:strVal val="#ppt_h"/>
                                          </p:val>
                                        </p:tav>
                                      </p:tavLst>
                                    </p:anim>
                                    <p:animEffect transition="in" filter="fade">
                                      <p:cBhvr>
                                        <p:cTn id="44" dur="750"/>
                                        <p:tgtEl>
                                          <p:spTgt spid="2"/>
                                        </p:tgtEl>
                                      </p:cBhvr>
                                    </p:animEffect>
                                  </p:childTnLst>
                                </p:cTn>
                              </p:par>
                              <p:par>
                                <p:cTn id="45" presetID="6" presetClass="emph" presetSubtype="0" autoRev="1" fill="hold" grpId="1" nodeType="withEffect">
                                  <p:stCondLst>
                                    <p:cond delay="1200"/>
                                  </p:stCondLst>
                                  <p:childTnLst>
                                    <p:animScale>
                                      <p:cBhvr>
                                        <p:cTn id="46" dur="1000" fill="hold"/>
                                        <p:tgtEl>
                                          <p:spTgt spid="2"/>
                                        </p:tgtEl>
                                      </p:cBhvr>
                                      <p:by x="150000" y="150000"/>
                                    </p:animScale>
                                  </p:childTnLst>
                                </p:cTn>
                              </p:par>
                              <p:par>
                                <p:cTn id="47" presetID="53" presetClass="entr" presetSubtype="16" fill="hold" grpId="0" nodeType="withEffect">
                                  <p:stCondLst>
                                    <p:cond delay="1700"/>
                                  </p:stCondLst>
                                  <p:childTnLst>
                                    <p:set>
                                      <p:cBhvr>
                                        <p:cTn id="48" dur="1" fill="hold">
                                          <p:stCondLst>
                                            <p:cond delay="0"/>
                                          </p:stCondLst>
                                        </p:cTn>
                                        <p:tgtEl>
                                          <p:spTgt spid="63"/>
                                        </p:tgtEl>
                                        <p:attrNameLst>
                                          <p:attrName>style.visibility</p:attrName>
                                        </p:attrNameLst>
                                      </p:cBhvr>
                                      <p:to>
                                        <p:strVal val="visible"/>
                                      </p:to>
                                    </p:set>
                                    <p:anim calcmode="lin" valueType="num">
                                      <p:cBhvr>
                                        <p:cTn id="49" dur="750" fill="hold"/>
                                        <p:tgtEl>
                                          <p:spTgt spid="63"/>
                                        </p:tgtEl>
                                        <p:attrNameLst>
                                          <p:attrName>ppt_w</p:attrName>
                                        </p:attrNameLst>
                                      </p:cBhvr>
                                      <p:tavLst>
                                        <p:tav tm="0">
                                          <p:val>
                                            <p:fltVal val="0"/>
                                          </p:val>
                                        </p:tav>
                                        <p:tav tm="100000">
                                          <p:val>
                                            <p:strVal val="#ppt_w"/>
                                          </p:val>
                                        </p:tav>
                                      </p:tavLst>
                                    </p:anim>
                                    <p:anim calcmode="lin" valueType="num">
                                      <p:cBhvr>
                                        <p:cTn id="50" dur="750" fill="hold"/>
                                        <p:tgtEl>
                                          <p:spTgt spid="63"/>
                                        </p:tgtEl>
                                        <p:attrNameLst>
                                          <p:attrName>ppt_h</p:attrName>
                                        </p:attrNameLst>
                                      </p:cBhvr>
                                      <p:tavLst>
                                        <p:tav tm="0">
                                          <p:val>
                                            <p:fltVal val="0"/>
                                          </p:val>
                                        </p:tav>
                                        <p:tav tm="100000">
                                          <p:val>
                                            <p:strVal val="#ppt_h"/>
                                          </p:val>
                                        </p:tav>
                                      </p:tavLst>
                                    </p:anim>
                                    <p:animEffect transition="in" filter="fade">
                                      <p:cBhvr>
                                        <p:cTn id="51" dur="750"/>
                                        <p:tgtEl>
                                          <p:spTgt spid="63"/>
                                        </p:tgtEl>
                                      </p:cBhvr>
                                    </p:animEffect>
                                  </p:childTnLst>
                                </p:cTn>
                              </p:par>
                              <p:par>
                                <p:cTn id="52" presetID="6" presetClass="emph" presetSubtype="0" autoRev="1" fill="hold" grpId="1" nodeType="withEffect">
                                  <p:stCondLst>
                                    <p:cond delay="1700"/>
                                  </p:stCondLst>
                                  <p:childTnLst>
                                    <p:animScale>
                                      <p:cBhvr>
                                        <p:cTn id="53" dur="1000" fill="hold"/>
                                        <p:tgtEl>
                                          <p:spTgt spid="63"/>
                                        </p:tgtEl>
                                      </p:cBhvr>
                                      <p:by x="150000" y="150000"/>
                                    </p:animScale>
                                  </p:childTnLst>
                                </p:cTn>
                              </p:par>
                              <p:par>
                                <p:cTn id="54" presetID="53" presetClass="entr" presetSubtype="16" fill="hold" grpId="0" nodeType="withEffect">
                                  <p:stCondLst>
                                    <p:cond delay="1900"/>
                                  </p:stCondLst>
                                  <p:childTnLst>
                                    <p:set>
                                      <p:cBhvr>
                                        <p:cTn id="55" dur="1" fill="hold">
                                          <p:stCondLst>
                                            <p:cond delay="0"/>
                                          </p:stCondLst>
                                        </p:cTn>
                                        <p:tgtEl>
                                          <p:spTgt spid="64"/>
                                        </p:tgtEl>
                                        <p:attrNameLst>
                                          <p:attrName>style.visibility</p:attrName>
                                        </p:attrNameLst>
                                      </p:cBhvr>
                                      <p:to>
                                        <p:strVal val="visible"/>
                                      </p:to>
                                    </p:set>
                                    <p:anim calcmode="lin" valueType="num">
                                      <p:cBhvr>
                                        <p:cTn id="56" dur="750" fill="hold"/>
                                        <p:tgtEl>
                                          <p:spTgt spid="64"/>
                                        </p:tgtEl>
                                        <p:attrNameLst>
                                          <p:attrName>ppt_w</p:attrName>
                                        </p:attrNameLst>
                                      </p:cBhvr>
                                      <p:tavLst>
                                        <p:tav tm="0">
                                          <p:val>
                                            <p:fltVal val="0"/>
                                          </p:val>
                                        </p:tav>
                                        <p:tav tm="100000">
                                          <p:val>
                                            <p:strVal val="#ppt_w"/>
                                          </p:val>
                                        </p:tav>
                                      </p:tavLst>
                                    </p:anim>
                                    <p:anim calcmode="lin" valueType="num">
                                      <p:cBhvr>
                                        <p:cTn id="57" dur="750" fill="hold"/>
                                        <p:tgtEl>
                                          <p:spTgt spid="64"/>
                                        </p:tgtEl>
                                        <p:attrNameLst>
                                          <p:attrName>ppt_h</p:attrName>
                                        </p:attrNameLst>
                                      </p:cBhvr>
                                      <p:tavLst>
                                        <p:tav tm="0">
                                          <p:val>
                                            <p:fltVal val="0"/>
                                          </p:val>
                                        </p:tav>
                                        <p:tav tm="100000">
                                          <p:val>
                                            <p:strVal val="#ppt_h"/>
                                          </p:val>
                                        </p:tav>
                                      </p:tavLst>
                                    </p:anim>
                                    <p:animEffect transition="in" filter="fade">
                                      <p:cBhvr>
                                        <p:cTn id="58" dur="750"/>
                                        <p:tgtEl>
                                          <p:spTgt spid="64"/>
                                        </p:tgtEl>
                                      </p:cBhvr>
                                    </p:animEffect>
                                  </p:childTnLst>
                                </p:cTn>
                              </p:par>
                              <p:par>
                                <p:cTn id="59" presetID="6" presetClass="emph" presetSubtype="0" autoRev="1" fill="hold" grpId="1" nodeType="withEffect">
                                  <p:stCondLst>
                                    <p:cond delay="2000"/>
                                  </p:stCondLst>
                                  <p:childTnLst>
                                    <p:animScale>
                                      <p:cBhvr>
                                        <p:cTn id="60" dur="1000" fill="hold"/>
                                        <p:tgtEl>
                                          <p:spTgt spid="64"/>
                                        </p:tgtEl>
                                      </p:cBhvr>
                                      <p:by x="150000" y="150000"/>
                                    </p:animScale>
                                  </p:childTnLst>
                                </p:cTn>
                              </p:par>
                            </p:childTnLst>
                          </p:cTn>
                        </p:par>
                        <p:par>
                          <p:cTn id="61" fill="hold">
                            <p:stCondLst>
                              <p:cond delay="1000"/>
                            </p:stCondLst>
                            <p:childTnLst>
                              <p:par>
                                <p:cTn id="62" presetID="53" presetClass="exit" presetSubtype="32" fill="hold" grpId="2" nodeType="afterEffect">
                                  <p:stCondLst>
                                    <p:cond delay="0"/>
                                  </p:stCondLst>
                                  <p:childTnLst>
                                    <p:anim calcmode="lin" valueType="num">
                                      <p:cBhvr>
                                        <p:cTn id="63" dur="500"/>
                                        <p:tgtEl>
                                          <p:spTgt spid="2"/>
                                        </p:tgtEl>
                                        <p:attrNameLst>
                                          <p:attrName>ppt_w</p:attrName>
                                        </p:attrNameLst>
                                      </p:cBhvr>
                                      <p:tavLst>
                                        <p:tav tm="0">
                                          <p:val>
                                            <p:strVal val="ppt_w"/>
                                          </p:val>
                                        </p:tav>
                                        <p:tav tm="100000">
                                          <p:val>
                                            <p:fltVal val="0"/>
                                          </p:val>
                                        </p:tav>
                                      </p:tavLst>
                                    </p:anim>
                                    <p:anim calcmode="lin" valueType="num">
                                      <p:cBhvr>
                                        <p:cTn id="64" dur="500"/>
                                        <p:tgtEl>
                                          <p:spTgt spid="2"/>
                                        </p:tgtEl>
                                        <p:attrNameLst>
                                          <p:attrName>ppt_h</p:attrName>
                                        </p:attrNameLst>
                                      </p:cBhvr>
                                      <p:tavLst>
                                        <p:tav tm="0">
                                          <p:val>
                                            <p:strVal val="ppt_h"/>
                                          </p:val>
                                        </p:tav>
                                        <p:tav tm="100000">
                                          <p:val>
                                            <p:fltVal val="0"/>
                                          </p:val>
                                        </p:tav>
                                      </p:tavLst>
                                    </p:anim>
                                    <p:animEffect transition="out" filter="fade">
                                      <p:cBhvr>
                                        <p:cTn id="65" dur="500"/>
                                        <p:tgtEl>
                                          <p:spTgt spid="2"/>
                                        </p:tgtEl>
                                      </p:cBhvr>
                                    </p:animEffect>
                                    <p:set>
                                      <p:cBhvr>
                                        <p:cTn id="66" dur="1" fill="hold">
                                          <p:stCondLst>
                                            <p:cond delay="499"/>
                                          </p:stCondLst>
                                        </p:cTn>
                                        <p:tgtEl>
                                          <p:spTgt spid="2"/>
                                        </p:tgtEl>
                                        <p:attrNameLst>
                                          <p:attrName>style.visibility</p:attrName>
                                        </p:attrNameLst>
                                      </p:cBhvr>
                                      <p:to>
                                        <p:strVal val="hidden"/>
                                      </p:to>
                                    </p:set>
                                  </p:childTnLst>
                                </p:cTn>
                              </p:par>
                              <p:par>
                                <p:cTn id="67" presetID="53" presetClass="exit" presetSubtype="32" fill="hold" grpId="2" nodeType="withEffect">
                                  <p:stCondLst>
                                    <p:cond delay="0"/>
                                  </p:stCondLst>
                                  <p:childTnLst>
                                    <p:anim calcmode="lin" valueType="num">
                                      <p:cBhvr>
                                        <p:cTn id="68" dur="500"/>
                                        <p:tgtEl>
                                          <p:spTgt spid="63"/>
                                        </p:tgtEl>
                                        <p:attrNameLst>
                                          <p:attrName>ppt_w</p:attrName>
                                        </p:attrNameLst>
                                      </p:cBhvr>
                                      <p:tavLst>
                                        <p:tav tm="0">
                                          <p:val>
                                            <p:strVal val="ppt_w"/>
                                          </p:val>
                                        </p:tav>
                                        <p:tav tm="100000">
                                          <p:val>
                                            <p:fltVal val="0"/>
                                          </p:val>
                                        </p:tav>
                                      </p:tavLst>
                                    </p:anim>
                                    <p:anim calcmode="lin" valueType="num">
                                      <p:cBhvr>
                                        <p:cTn id="69" dur="500"/>
                                        <p:tgtEl>
                                          <p:spTgt spid="63"/>
                                        </p:tgtEl>
                                        <p:attrNameLst>
                                          <p:attrName>ppt_h</p:attrName>
                                        </p:attrNameLst>
                                      </p:cBhvr>
                                      <p:tavLst>
                                        <p:tav tm="0">
                                          <p:val>
                                            <p:strVal val="ppt_h"/>
                                          </p:val>
                                        </p:tav>
                                        <p:tav tm="100000">
                                          <p:val>
                                            <p:fltVal val="0"/>
                                          </p:val>
                                        </p:tav>
                                      </p:tavLst>
                                    </p:anim>
                                    <p:animEffect transition="out" filter="fade">
                                      <p:cBhvr>
                                        <p:cTn id="70" dur="500"/>
                                        <p:tgtEl>
                                          <p:spTgt spid="63"/>
                                        </p:tgtEl>
                                      </p:cBhvr>
                                    </p:animEffect>
                                    <p:set>
                                      <p:cBhvr>
                                        <p:cTn id="71" dur="1" fill="hold">
                                          <p:stCondLst>
                                            <p:cond delay="499"/>
                                          </p:stCondLst>
                                        </p:cTn>
                                        <p:tgtEl>
                                          <p:spTgt spid="63"/>
                                        </p:tgtEl>
                                        <p:attrNameLst>
                                          <p:attrName>style.visibility</p:attrName>
                                        </p:attrNameLst>
                                      </p:cBhvr>
                                      <p:to>
                                        <p:strVal val="hidden"/>
                                      </p:to>
                                    </p:set>
                                  </p:childTnLst>
                                </p:cTn>
                              </p:par>
                              <p:par>
                                <p:cTn id="72" presetID="53" presetClass="exit" presetSubtype="32" fill="hold" grpId="2" nodeType="withEffect">
                                  <p:stCondLst>
                                    <p:cond delay="0"/>
                                  </p:stCondLst>
                                  <p:childTnLst>
                                    <p:anim calcmode="lin" valueType="num">
                                      <p:cBhvr>
                                        <p:cTn id="73" dur="500"/>
                                        <p:tgtEl>
                                          <p:spTgt spid="64"/>
                                        </p:tgtEl>
                                        <p:attrNameLst>
                                          <p:attrName>ppt_w</p:attrName>
                                        </p:attrNameLst>
                                      </p:cBhvr>
                                      <p:tavLst>
                                        <p:tav tm="0">
                                          <p:val>
                                            <p:strVal val="ppt_w"/>
                                          </p:val>
                                        </p:tav>
                                        <p:tav tm="100000">
                                          <p:val>
                                            <p:fltVal val="0"/>
                                          </p:val>
                                        </p:tav>
                                      </p:tavLst>
                                    </p:anim>
                                    <p:anim calcmode="lin" valueType="num">
                                      <p:cBhvr>
                                        <p:cTn id="74" dur="500"/>
                                        <p:tgtEl>
                                          <p:spTgt spid="64"/>
                                        </p:tgtEl>
                                        <p:attrNameLst>
                                          <p:attrName>ppt_h</p:attrName>
                                        </p:attrNameLst>
                                      </p:cBhvr>
                                      <p:tavLst>
                                        <p:tav tm="0">
                                          <p:val>
                                            <p:strVal val="ppt_h"/>
                                          </p:val>
                                        </p:tav>
                                        <p:tav tm="100000">
                                          <p:val>
                                            <p:fltVal val="0"/>
                                          </p:val>
                                        </p:tav>
                                      </p:tavLst>
                                    </p:anim>
                                    <p:animEffect transition="out" filter="fade">
                                      <p:cBhvr>
                                        <p:cTn id="75" dur="500"/>
                                        <p:tgtEl>
                                          <p:spTgt spid="64"/>
                                        </p:tgtEl>
                                      </p:cBhvr>
                                    </p:animEffect>
                                    <p:set>
                                      <p:cBhvr>
                                        <p:cTn id="76" dur="1" fill="hold">
                                          <p:stCondLst>
                                            <p:cond delay="4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63" grpId="0" animBg="1"/>
      <p:bldP spid="63" grpId="1" animBg="1"/>
      <p:bldP spid="63" grpId="2" animBg="1"/>
      <p:bldP spid="64" grpId="0" animBg="1"/>
      <p:bldP spid="64" grpId="1" animBg="1"/>
      <p:bldP spid="64" grpId="2" animBg="1"/>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51731" y="1249401"/>
            <a:ext cx="1361440" cy="31191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740743" y="4625789"/>
            <a:ext cx="9258409" cy="373897"/>
            <a:chOff x="676620" y="4991470"/>
            <a:chExt cx="9258409" cy="373897"/>
          </a:xfrm>
        </p:grpSpPr>
        <p:sp>
          <p:nvSpPr>
            <p:cNvPr id="5" name="文本框 6"/>
            <p:cNvSpPr txBox="1"/>
            <p:nvPr/>
          </p:nvSpPr>
          <p:spPr>
            <a:xfrm>
              <a:off x="676620" y="4991470"/>
              <a:ext cx="445592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fontAlgn="auto">
                <a:spcBef>
                  <a:spcPts val="0"/>
                </a:spcBef>
                <a:spcAft>
                  <a:spcPts val="0"/>
                </a:spcAft>
                <a:defRPr/>
              </a:pPr>
              <a:r>
                <a:rPr lang="zh-CN" altLang="en-US" dirty="0">
                  <a:solidFill>
                    <a:schemeClr val="accent2">
                      <a:lumMod val="75000"/>
                    </a:schemeClr>
                  </a:solidFill>
                  <a:latin typeface="微软雅黑" panose="020B0503020204020204" pitchFamily="34" charset="-122"/>
                  <a:ea typeface="微软雅黑" panose="020B0503020204020204" pitchFamily="34" charset="-122"/>
                </a:rPr>
                <a:t>哈工大校训</a:t>
              </a:r>
            </a:p>
          </p:txBody>
        </p:sp>
        <p:sp>
          <p:nvSpPr>
            <p:cNvPr id="6" name="文本框 7"/>
            <p:cNvSpPr txBox="1"/>
            <p:nvPr/>
          </p:nvSpPr>
          <p:spPr>
            <a:xfrm>
              <a:off x="5479105" y="4996035"/>
              <a:ext cx="445592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哈工大精神</a:t>
              </a:r>
              <a:endParaRPr kumimoji="0" lang="en-US" altLang="zh-CN"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endParaRPr>
            </a:p>
          </p:txBody>
        </p:sp>
      </p:grpSp>
      <p:sp>
        <p:nvSpPr>
          <p:cNvPr id="8" name="文本框 7"/>
          <p:cNvSpPr txBox="1"/>
          <p:nvPr/>
        </p:nvSpPr>
        <p:spPr>
          <a:xfrm>
            <a:off x="392023" y="266575"/>
            <a:ext cx="1538883" cy="738664"/>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校训与精神</a:t>
            </a:r>
          </a:p>
          <a:p>
            <a:pPr defTabSz="963930"/>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392023" y="635907"/>
            <a:ext cx="2643352"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  </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pic>
        <p:nvPicPr>
          <p:cNvPr id="10" name="图片 9"/>
          <p:cNvPicPr>
            <a:picLocks noChangeAspect="1"/>
          </p:cNvPicPr>
          <p:nvPr/>
        </p:nvPicPr>
        <p:blipFill>
          <a:blip r:embed="rId3" cstate="screen"/>
          <a:stretch>
            <a:fillRect/>
          </a:stretch>
        </p:blipFill>
        <p:spPr>
          <a:xfrm>
            <a:off x="812751" y="1238774"/>
            <a:ext cx="9627196" cy="3140374"/>
          </a:xfrm>
          <a:prstGeom prst="rect">
            <a:avLst/>
          </a:prstGeom>
        </p:spPr>
      </p:pic>
      <p:sp>
        <p:nvSpPr>
          <p:cNvPr id="13" name="矩形 12"/>
          <p:cNvSpPr/>
          <p:nvPr/>
        </p:nvSpPr>
        <p:spPr>
          <a:xfrm>
            <a:off x="4989215" y="5136883"/>
            <a:ext cx="6624736" cy="1271117"/>
          </a:xfrm>
          <a:prstGeom prst="rect">
            <a:avLst/>
          </a:prstGeom>
        </p:spPr>
        <p:txBody>
          <a:bodyPr wrap="square">
            <a:spAutoFit/>
          </a:bodyPr>
          <a:lstStyle/>
          <a:p>
            <a:pPr marL="0" indent="0" algn="ctr" defTabSz="856615" eaLnBrk="1" hangingPunct="1">
              <a:lnSpc>
                <a:spcPct val="110000"/>
              </a:lnSpc>
              <a:spcBef>
                <a:spcPts val="570"/>
              </a:spcBef>
              <a:buFont typeface="Arial" panose="020B0604020202020204" pitchFamily="34" charset="0"/>
              <a:buNone/>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rPr>
              <a:t>铭记责任，竭诚奉献的爱国精神；</a:t>
            </a:r>
            <a:endParaRPr lang="en-US" altLang="zh-CN" sz="1400" dirty="0">
              <a:solidFill>
                <a:schemeClr val="tx1">
                  <a:lumMod val="75000"/>
                  <a:lumOff val="25000"/>
                </a:schemeClr>
              </a:solidFill>
              <a:latin typeface="Arial" panose="020B0604020202020204" pitchFamily="34" charset="0"/>
              <a:ea typeface="微软雅黑" panose="020B0503020204020204" pitchFamily="34" charset="-122"/>
              <a:cs typeface="+mn-ea"/>
            </a:endParaRPr>
          </a:p>
          <a:p>
            <a:pPr marL="0" indent="0" algn="ctr" defTabSz="856615" eaLnBrk="1" hangingPunct="1">
              <a:lnSpc>
                <a:spcPct val="110000"/>
              </a:lnSpc>
              <a:spcBef>
                <a:spcPts val="570"/>
              </a:spcBef>
              <a:buFont typeface="Arial" panose="020B0604020202020204" pitchFamily="34" charset="0"/>
              <a:buNone/>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rPr>
              <a:t>求真务实，崇尚科学的求是精神；</a:t>
            </a:r>
          </a:p>
          <a:p>
            <a:pPr marL="0" indent="0" algn="ctr" defTabSz="856615" eaLnBrk="1" hangingPunct="1">
              <a:lnSpc>
                <a:spcPct val="110000"/>
              </a:lnSpc>
              <a:spcBef>
                <a:spcPts val="570"/>
              </a:spcBef>
              <a:buFont typeface="Arial" panose="020B0604020202020204" pitchFamily="34" charset="0"/>
              <a:buNone/>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rPr>
              <a:t>海纳百川，协作攻关的团结精神；</a:t>
            </a:r>
            <a:endParaRPr lang="en-US" altLang="zh-CN" sz="1400" dirty="0">
              <a:solidFill>
                <a:schemeClr val="tx1">
                  <a:lumMod val="75000"/>
                  <a:lumOff val="25000"/>
                </a:schemeClr>
              </a:solidFill>
              <a:latin typeface="Arial" panose="020B0604020202020204" pitchFamily="34" charset="0"/>
              <a:ea typeface="微软雅黑" panose="020B0503020204020204" pitchFamily="34" charset="-122"/>
              <a:cs typeface="+mn-ea"/>
            </a:endParaRPr>
          </a:p>
          <a:p>
            <a:pPr marL="0" indent="0" algn="ctr" defTabSz="856615" eaLnBrk="1" hangingPunct="1">
              <a:lnSpc>
                <a:spcPct val="110000"/>
              </a:lnSpc>
              <a:spcBef>
                <a:spcPts val="570"/>
              </a:spcBef>
              <a:buFont typeface="Arial" panose="020B0604020202020204" pitchFamily="34" charset="0"/>
              <a:buNone/>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rPr>
              <a:t>自强不息，开拓创新的奋进精神。</a:t>
            </a:r>
            <a:endParaRPr lang="en-US" altLang="zh-CN" sz="1400" dirty="0">
              <a:solidFill>
                <a:schemeClr val="tx1">
                  <a:lumMod val="75000"/>
                  <a:lumOff val="25000"/>
                </a:schemeClr>
              </a:solidFill>
              <a:latin typeface="Arial" panose="020B0604020202020204" pitchFamily="34" charset="0"/>
              <a:ea typeface="微软雅黑" panose="020B0503020204020204" pitchFamily="34" charset="-122"/>
              <a:cs typeface="+mn-ea"/>
            </a:endParaRPr>
          </a:p>
        </p:txBody>
      </p:sp>
      <p:pic>
        <p:nvPicPr>
          <p:cNvPr id="2" name="图片 1"/>
          <p:cNvPicPr>
            <a:picLocks noChangeAspect="1"/>
          </p:cNvPicPr>
          <p:nvPr/>
        </p:nvPicPr>
        <p:blipFill>
          <a:blip r:embed="rId4"/>
          <a:stretch>
            <a:fillRect/>
          </a:stretch>
        </p:blipFill>
        <p:spPr>
          <a:xfrm>
            <a:off x="2093586" y="5268385"/>
            <a:ext cx="1883577" cy="10081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
                                        </p:tgtEl>
                                      </p:cBhvr>
                                    </p:animEffect>
                                    <p:animScale>
                                      <p:cBhvr>
                                        <p:cTn id="10"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4"/>
          <p:cNvSpPr/>
          <p:nvPr/>
        </p:nvSpPr>
        <p:spPr>
          <a:xfrm flipV="1">
            <a:off x="2078" y="3845226"/>
            <a:ext cx="4459877" cy="266647"/>
          </a:xfrm>
          <a:custGeom>
            <a:avLst/>
            <a:gdLst/>
            <a:ahLst/>
            <a:cxnLst/>
            <a:rect l="l" t="t" r="r" b="b"/>
            <a:pathLst>
              <a:path w="4571707" h="242218">
                <a:moveTo>
                  <a:pt x="0" y="242218"/>
                </a:moveTo>
                <a:lnTo>
                  <a:pt x="4571707" y="242218"/>
                </a:lnTo>
                <a:lnTo>
                  <a:pt x="4571707" y="0"/>
                </a:lnTo>
                <a:lnTo>
                  <a:pt x="0" y="0"/>
                </a:lnTo>
                <a:close/>
              </a:path>
            </a:pathLst>
          </a:cu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lIns="99220" tIns="49610" rIns="99220" bIns="49610" rtlCol="0" anchor="ctr"/>
          <a:lstStyle/>
          <a:p>
            <a:pPr algn="ctr">
              <a:lnSpc>
                <a:spcPct val="120000"/>
              </a:lnSpc>
            </a:pPr>
            <a:endParaRPr lang="en-US"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 name="组合 4"/>
          <p:cNvGrpSpPr/>
          <p:nvPr/>
        </p:nvGrpSpPr>
        <p:grpSpPr>
          <a:xfrm>
            <a:off x="3502236" y="3846775"/>
            <a:ext cx="1883484" cy="1882041"/>
            <a:chOff x="3225639" y="4543565"/>
            <a:chExt cx="1735762" cy="1734334"/>
          </a:xfrm>
          <a:solidFill>
            <a:schemeClr val="tx1">
              <a:lumMod val="85000"/>
              <a:lumOff val="15000"/>
            </a:schemeClr>
          </a:solidFill>
        </p:grpSpPr>
        <p:sp>
          <p:nvSpPr>
            <p:cNvPr id="6" name="椭圆 5"/>
            <p:cNvSpPr/>
            <p:nvPr/>
          </p:nvSpPr>
          <p:spPr>
            <a:xfrm flipV="1">
              <a:off x="3225639" y="4543565"/>
              <a:ext cx="1735762" cy="1734334"/>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ct val="120000"/>
                </a:lnSpc>
              </a:pPr>
              <a:endParaRPr lang="en-US"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椭圆 6"/>
            <p:cNvSpPr/>
            <p:nvPr/>
          </p:nvSpPr>
          <p:spPr>
            <a:xfrm rot="10800000" flipV="1">
              <a:off x="3450403" y="4786205"/>
              <a:ext cx="1284515" cy="1284516"/>
            </a:xfrm>
            <a:prstGeom prst="ellipse">
              <a:avLst/>
            </a:prstGeom>
            <a:solidFill>
              <a:schemeClr val="bg1"/>
            </a:solidFill>
            <a:ln w="25400" cap="flat" cmpd="sng" algn="ctr">
              <a:noFill/>
              <a:prstDash val="solid"/>
            </a:ln>
            <a:effectLst/>
          </p:spPr>
          <p:txBody>
            <a:bodyPr tIns="50619" anchor="ctr" anchorCtr="1"/>
            <a:lstStyle/>
            <a:p>
              <a:pPr lvl="0" algn="ctr">
                <a:lnSpc>
                  <a:spcPct val="120000"/>
                </a:lnSpc>
                <a:defRPr/>
              </a:pPr>
              <a:r>
                <a:rPr lang="en-US" altLang="zh-CN" sz="2800" b="1" kern="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1985</a:t>
              </a:r>
              <a:endParaRPr lang="zh-CN" altLang="en-US" sz="2800" b="1" kern="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矩形 14"/>
          <p:cNvSpPr/>
          <p:nvPr/>
        </p:nvSpPr>
        <p:spPr>
          <a:xfrm>
            <a:off x="2079" y="3271869"/>
            <a:ext cx="7594539" cy="266647"/>
          </a:xfrm>
          <a:custGeom>
            <a:avLst/>
            <a:gdLst/>
            <a:ahLst/>
            <a:cxnLst/>
            <a:rect l="l" t="t" r="r" b="b"/>
            <a:pathLst>
              <a:path w="4571707" h="242218">
                <a:moveTo>
                  <a:pt x="0" y="0"/>
                </a:moveTo>
                <a:lnTo>
                  <a:pt x="4571707" y="0"/>
                </a:lnTo>
                <a:lnTo>
                  <a:pt x="4571707" y="242218"/>
                </a:lnTo>
                <a:lnTo>
                  <a:pt x="0" y="242218"/>
                </a:lnTo>
                <a:close/>
              </a:path>
            </a:pathLst>
          </a:cu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lIns="99220" tIns="49610" rIns="99220" bIns="49610" rtlCol="0" anchor="ctr"/>
          <a:lstStyle/>
          <a:p>
            <a:pPr algn="ctr">
              <a:lnSpc>
                <a:spcPct val="120000"/>
              </a:lnSpc>
            </a:pPr>
            <a:endParaRPr lang="en-US"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9" name="组合 8"/>
          <p:cNvGrpSpPr/>
          <p:nvPr/>
        </p:nvGrpSpPr>
        <p:grpSpPr>
          <a:xfrm>
            <a:off x="6654875" y="1659421"/>
            <a:ext cx="1883484" cy="1883593"/>
            <a:chOff x="6131016" y="674750"/>
            <a:chExt cx="1735762" cy="1735763"/>
          </a:xfrm>
        </p:grpSpPr>
        <p:sp>
          <p:nvSpPr>
            <p:cNvPr id="10" name="椭圆 9"/>
            <p:cNvSpPr/>
            <p:nvPr/>
          </p:nvSpPr>
          <p:spPr>
            <a:xfrm>
              <a:off x="6131016" y="674750"/>
              <a:ext cx="1735762" cy="1735763"/>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20000"/>
                </a:lnSpc>
              </a:pPr>
              <a:endParaRPr lang="en-US"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椭圆 10"/>
            <p:cNvSpPr/>
            <p:nvPr/>
          </p:nvSpPr>
          <p:spPr>
            <a:xfrm>
              <a:off x="6355778" y="899818"/>
              <a:ext cx="1284515" cy="1284516"/>
            </a:xfrm>
            <a:prstGeom prst="ellipse">
              <a:avLst/>
            </a:prstGeom>
            <a:solidFill>
              <a:schemeClr val="bg1"/>
            </a:solidFill>
            <a:ln w="25400" cap="flat" cmpd="sng" algn="ctr">
              <a:noFill/>
              <a:prstDash val="solid"/>
            </a:ln>
            <a:effectLst/>
          </p:spPr>
          <p:txBody>
            <a:bodyPr tIns="50619" anchor="ctr"/>
            <a:lstStyle/>
            <a:p>
              <a:pPr lvl="0" algn="ctr">
                <a:lnSpc>
                  <a:spcPct val="120000"/>
                </a:lnSpc>
                <a:defRPr/>
              </a:pPr>
              <a:r>
                <a:rPr lang="en-US" altLang="zh-CN" sz="2800" b="1" kern="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1920</a:t>
              </a:r>
              <a:endParaRPr lang="zh-CN" altLang="en-US" sz="2800" b="1" kern="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2" name="矩形 14"/>
          <p:cNvSpPr/>
          <p:nvPr/>
        </p:nvSpPr>
        <p:spPr>
          <a:xfrm flipV="1">
            <a:off x="6616019" y="3845226"/>
            <a:ext cx="6242026" cy="266647"/>
          </a:xfrm>
          <a:custGeom>
            <a:avLst/>
            <a:gdLst/>
            <a:ahLst/>
            <a:cxnLst/>
            <a:rect l="l" t="t" r="r" b="b"/>
            <a:pathLst>
              <a:path w="4571707" h="242218">
                <a:moveTo>
                  <a:pt x="0" y="242218"/>
                </a:moveTo>
                <a:lnTo>
                  <a:pt x="4571707" y="242218"/>
                </a:lnTo>
                <a:lnTo>
                  <a:pt x="4571707" y="0"/>
                </a:lnTo>
                <a:lnTo>
                  <a:pt x="0" y="0"/>
                </a:lnTo>
                <a:close/>
              </a:path>
            </a:pathLst>
          </a:cu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lIns="99220" tIns="49610" rIns="99220" bIns="49610" rtlCol="0" anchor="ctr"/>
          <a:lstStyle/>
          <a:p>
            <a:pPr algn="ctr">
              <a:lnSpc>
                <a:spcPct val="120000"/>
              </a:lnSpc>
            </a:pPr>
            <a:endParaRPr lang="en-US"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 name="组合 12"/>
          <p:cNvGrpSpPr/>
          <p:nvPr/>
        </p:nvGrpSpPr>
        <p:grpSpPr>
          <a:xfrm>
            <a:off x="5674276" y="3846775"/>
            <a:ext cx="1883484" cy="1882041"/>
            <a:chOff x="5227325" y="4543565"/>
            <a:chExt cx="1735762" cy="1734334"/>
          </a:xfrm>
        </p:grpSpPr>
        <p:sp>
          <p:nvSpPr>
            <p:cNvPr id="14" name="椭圆 13"/>
            <p:cNvSpPr/>
            <p:nvPr/>
          </p:nvSpPr>
          <p:spPr>
            <a:xfrm flipV="1">
              <a:off x="5227325" y="4543565"/>
              <a:ext cx="1735762" cy="1734334"/>
            </a:xfrm>
            <a:prstGeom prst="ellipse">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120000"/>
                </a:lnSpc>
              </a:pPr>
              <a:endParaRPr lang="en-US"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椭圆 14"/>
            <p:cNvSpPr/>
            <p:nvPr/>
          </p:nvSpPr>
          <p:spPr>
            <a:xfrm rot="10800000" flipV="1">
              <a:off x="5460802" y="4768780"/>
              <a:ext cx="1284515" cy="1284516"/>
            </a:xfrm>
            <a:prstGeom prst="ellipse">
              <a:avLst/>
            </a:prstGeom>
            <a:solidFill>
              <a:schemeClr val="bg1"/>
            </a:solidFill>
            <a:ln w="25400" cap="flat" cmpd="sng" algn="ctr">
              <a:noFill/>
              <a:prstDash val="solid"/>
            </a:ln>
            <a:effectLst/>
          </p:spPr>
          <p:txBody>
            <a:bodyPr tIns="50619" anchor="ctr"/>
            <a:lstStyle/>
            <a:p>
              <a:pPr lvl="0" algn="ctr">
                <a:lnSpc>
                  <a:spcPct val="120000"/>
                </a:lnSpc>
                <a:defRPr/>
              </a:pPr>
              <a:r>
                <a:rPr lang="en-US" altLang="zh-CN" sz="2800" b="1" kern="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2001</a:t>
              </a:r>
              <a:endParaRPr lang="zh-CN" altLang="en-US" sz="2800" b="1" kern="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6" name="TextBox 15"/>
          <p:cNvSpPr txBox="1"/>
          <p:nvPr/>
        </p:nvSpPr>
        <p:spPr>
          <a:xfrm>
            <a:off x="3264529" y="2228283"/>
            <a:ext cx="2721989" cy="691120"/>
          </a:xfrm>
          <a:prstGeom prst="rect">
            <a:avLst/>
          </a:prstGeom>
          <a:noFill/>
        </p:spPr>
        <p:txBody>
          <a:bodyPr wrap="square" lIns="99220" tIns="49610" rIns="99220" bIns="49610" rtlCol="0">
            <a:spAutoFit/>
          </a:bodyPr>
          <a:lstStyle/>
          <a:p>
            <a:pPr algn="just">
              <a:lnSpc>
                <a:spcPct val="120000"/>
              </a:lnSpc>
            </a:pPr>
            <a:r>
              <a:rPr lang="zh-CN" altLang="en-US" sz="8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学校坐落于素有“东方小巴黎”和“东方莫斯科”之称的冰城夏都哈尔滨市。同时在山东省威海市和广东省深圳市分别设有哈尔滨工业大学威海校区和哈尔滨工业大学深圳校区，形成了“一校三区”的办学格局。 </a:t>
            </a:r>
          </a:p>
        </p:txBody>
      </p:sp>
      <p:sp>
        <p:nvSpPr>
          <p:cNvPr id="17" name="TextBox 16"/>
          <p:cNvSpPr txBox="1"/>
          <p:nvPr/>
        </p:nvSpPr>
        <p:spPr>
          <a:xfrm>
            <a:off x="3272633" y="1907552"/>
            <a:ext cx="2713886" cy="336407"/>
          </a:xfrm>
          <a:prstGeom prst="rect">
            <a:avLst/>
          </a:prstGeom>
          <a:noFill/>
        </p:spPr>
        <p:txBody>
          <a:bodyPr wrap="none" lIns="99220" tIns="49610" rIns="99220" bIns="49610" rtlCol="0">
            <a:spAutoFit/>
          </a:bodyPr>
          <a:lstStyle/>
          <a:p>
            <a:pPr>
              <a:lnSpc>
                <a:spcPct val="120000"/>
              </a:lnSpc>
            </a:pPr>
            <a:r>
              <a:rPr lang="zh-CN" altLang="en-US" sz="1400" dirty="0">
                <a:latin typeface="Arial" panose="020B0604020202020204" pitchFamily="34" charset="0"/>
                <a:ea typeface="微软雅黑" panose="020B0503020204020204" pitchFamily="34" charset="-122"/>
                <a:cs typeface="+mn-ea"/>
                <a:sym typeface="Arial" panose="020B0604020202020204" pitchFamily="34" charset="0"/>
              </a:rPr>
              <a:t>哈尔滨工业大学（简称哈工大）</a:t>
            </a:r>
          </a:p>
        </p:txBody>
      </p:sp>
      <p:sp>
        <p:nvSpPr>
          <p:cNvPr id="18" name="TextBox 17"/>
          <p:cNvSpPr txBox="1"/>
          <p:nvPr/>
        </p:nvSpPr>
        <p:spPr>
          <a:xfrm>
            <a:off x="884758" y="5848573"/>
            <a:ext cx="2376265" cy="543387"/>
          </a:xfrm>
          <a:prstGeom prst="rect">
            <a:avLst/>
          </a:prstGeom>
          <a:noFill/>
        </p:spPr>
        <p:txBody>
          <a:bodyPr wrap="square" lIns="99220" tIns="49610" rIns="99220" bIns="49610" rtlCol="0">
            <a:spAutoFit/>
          </a:bodyPr>
          <a:lstStyle/>
          <a:p>
            <a:pPr algn="just">
              <a:lnSpc>
                <a:spcPct val="120000"/>
              </a:lnSpc>
            </a:pPr>
            <a:r>
              <a:rPr lang="en-US" altLang="zh-CN" sz="8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1985 </a:t>
            </a:r>
            <a:r>
              <a:rPr lang="zh-CN" altLang="en-US" sz="8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年，经原航天工业部批准，哈尔滨工业大学威海分校成立，</a:t>
            </a:r>
            <a:r>
              <a:rPr lang="en-US" altLang="zh-CN" sz="8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2002</a:t>
            </a:r>
            <a:r>
              <a:rPr lang="zh-CN" altLang="en-US" sz="8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年正式更名为哈尔滨工业大学（威海），即哈工大威海校区。</a:t>
            </a:r>
          </a:p>
        </p:txBody>
      </p:sp>
      <p:sp>
        <p:nvSpPr>
          <p:cNvPr id="19" name="TextBox 18"/>
          <p:cNvSpPr txBox="1"/>
          <p:nvPr/>
        </p:nvSpPr>
        <p:spPr>
          <a:xfrm>
            <a:off x="1172791" y="5488533"/>
            <a:ext cx="2175278" cy="336407"/>
          </a:xfrm>
          <a:prstGeom prst="rect">
            <a:avLst/>
          </a:prstGeom>
          <a:noFill/>
        </p:spPr>
        <p:txBody>
          <a:bodyPr wrap="none" lIns="99220" tIns="49610" rIns="99220" bIns="49610" rtlCol="0">
            <a:spAutoFit/>
          </a:bodyPr>
          <a:lstStyle/>
          <a:p>
            <a:pPr>
              <a:lnSpc>
                <a:spcPct val="120000"/>
              </a:lnSpc>
            </a:pPr>
            <a:r>
              <a:rPr lang="zh-CN" altLang="en-US" sz="1400" dirty="0">
                <a:latin typeface="Arial" panose="020B0604020202020204" pitchFamily="34" charset="0"/>
                <a:ea typeface="微软雅黑" panose="020B0503020204020204" pitchFamily="34" charset="-122"/>
                <a:cs typeface="+mn-ea"/>
                <a:sym typeface="Arial" panose="020B0604020202020204" pitchFamily="34" charset="0"/>
              </a:rPr>
              <a:t>哈尔滨工业大学（威海）</a:t>
            </a:r>
          </a:p>
        </p:txBody>
      </p:sp>
      <p:sp>
        <p:nvSpPr>
          <p:cNvPr id="20" name="TextBox 19"/>
          <p:cNvSpPr txBox="1"/>
          <p:nvPr/>
        </p:nvSpPr>
        <p:spPr>
          <a:xfrm>
            <a:off x="7543194" y="4854554"/>
            <a:ext cx="2342565" cy="986585"/>
          </a:xfrm>
          <a:prstGeom prst="rect">
            <a:avLst/>
          </a:prstGeom>
          <a:noFill/>
        </p:spPr>
        <p:txBody>
          <a:bodyPr wrap="square" lIns="99220" tIns="49610" rIns="99220" bIns="49610" rtlCol="0">
            <a:spAutoFit/>
          </a:bodyPr>
          <a:lstStyle/>
          <a:p>
            <a:pPr algn="just">
              <a:lnSpc>
                <a:spcPct val="120000"/>
              </a:lnSpc>
            </a:pPr>
            <a:r>
              <a:rPr lang="en-US" altLang="zh-CN" sz="8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2001</a:t>
            </a:r>
            <a:r>
              <a:rPr lang="zh-CN" altLang="en-US" sz="8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年，深圳市政府与哈工大签订市校合作办学协议，建设“哈尔滨工业大学深圳研究生院”。</a:t>
            </a:r>
            <a:endParaRPr lang="en-US" altLang="zh-CN" sz="8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en-US" altLang="zh-CN" sz="8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2014</a:t>
            </a:r>
            <a:r>
              <a:rPr lang="zh-CN" altLang="en-US" sz="8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年，教育部批准深圳市政府与哈工大筹备共建哈尔滨工业大学（深圳）。</a:t>
            </a:r>
            <a:r>
              <a:rPr lang="en-US" altLang="zh-CN" sz="8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2016</a:t>
            </a:r>
            <a:r>
              <a:rPr lang="zh-CN" altLang="en-US" sz="8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年哈尔滨工业大学（深圳）依托校本部招收第一批本科生。</a:t>
            </a:r>
          </a:p>
          <a:p>
            <a:pPr algn="just">
              <a:lnSpc>
                <a:spcPct val="120000"/>
              </a:lnSpc>
            </a:pPr>
            <a:endParaRPr lang="zh-CN" altLang="en-US" sz="8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Box 20"/>
          <p:cNvSpPr txBox="1"/>
          <p:nvPr/>
        </p:nvSpPr>
        <p:spPr>
          <a:xfrm>
            <a:off x="7779498" y="4529076"/>
            <a:ext cx="2175278" cy="336407"/>
          </a:xfrm>
          <a:prstGeom prst="rect">
            <a:avLst/>
          </a:prstGeom>
          <a:noFill/>
        </p:spPr>
        <p:txBody>
          <a:bodyPr wrap="none" lIns="99220" tIns="49610" rIns="99220" bIns="49610" rtlCol="0">
            <a:spAutoFit/>
          </a:bodyPr>
          <a:lstStyle/>
          <a:p>
            <a:pPr>
              <a:lnSpc>
                <a:spcPct val="120000"/>
              </a:lnSpc>
            </a:pPr>
            <a:r>
              <a:rPr lang="zh-CN" altLang="en-US" sz="1400" dirty="0">
                <a:latin typeface="Arial" panose="020B0604020202020204" pitchFamily="34" charset="0"/>
                <a:ea typeface="微软雅黑" panose="020B0503020204020204" pitchFamily="34" charset="-122"/>
                <a:cs typeface="+mn-ea"/>
                <a:sym typeface="Arial" panose="020B0604020202020204" pitchFamily="34" charset="0"/>
              </a:rPr>
              <a:t>哈尔滨工业大学（深圳）</a:t>
            </a:r>
          </a:p>
        </p:txBody>
      </p:sp>
      <p:sp>
        <p:nvSpPr>
          <p:cNvPr id="23" name="文本框 22"/>
          <p:cNvSpPr txBox="1"/>
          <p:nvPr/>
        </p:nvSpPr>
        <p:spPr>
          <a:xfrm>
            <a:off x="392023" y="266575"/>
            <a:ext cx="1231106" cy="369332"/>
          </a:xfrm>
          <a:prstGeom prst="rect">
            <a:avLst/>
          </a:prstGeom>
          <a:noFill/>
        </p:spPr>
        <p:txBody>
          <a:bodyPr wrap="none" lIns="0" tIns="0" rIns="0" bIns="0" rtlCol="0">
            <a:spAutoFit/>
          </a:bodyPr>
          <a:lstStyle/>
          <a:p>
            <a:pPr defTabSz="963930"/>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办学格局</a:t>
            </a:r>
          </a:p>
        </p:txBody>
      </p:sp>
      <p:sp>
        <p:nvSpPr>
          <p:cNvPr id="24" name="文本框 23"/>
          <p:cNvSpPr txBox="1"/>
          <p:nvPr/>
        </p:nvSpPr>
        <p:spPr>
          <a:xfrm>
            <a:off x="392023" y="635907"/>
            <a:ext cx="2643352" cy="169277"/>
          </a:xfrm>
          <a:prstGeom prst="rect">
            <a:avLst/>
          </a:prstGeom>
          <a:noFill/>
        </p:spPr>
        <p:txBody>
          <a:bodyPr wrap="none" lIns="0" tIns="0" rIns="0" bIns="0" rtlCol="0">
            <a:spAutoFit/>
          </a:bodyPr>
          <a:lstStyle/>
          <a:p>
            <a:pPr defTabSz="963930"/>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HARBIN INSTITUTE OF TECHNOLOGY  </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pic>
        <p:nvPicPr>
          <p:cNvPr id="3" name="图片 2"/>
          <p:cNvPicPr>
            <a:picLocks noChangeAspect="1"/>
          </p:cNvPicPr>
          <p:nvPr/>
        </p:nvPicPr>
        <p:blipFill>
          <a:blip r:embed="rId3" cstate="screen"/>
          <a:stretch>
            <a:fillRect/>
          </a:stretch>
        </p:blipFill>
        <p:spPr>
          <a:xfrm>
            <a:off x="9885759" y="4552429"/>
            <a:ext cx="2828975" cy="932657"/>
          </a:xfrm>
          <a:prstGeom prst="rect">
            <a:avLst/>
          </a:prstGeom>
        </p:spPr>
      </p:pic>
      <p:pic>
        <p:nvPicPr>
          <p:cNvPr id="25" name="图片 24"/>
          <p:cNvPicPr>
            <a:picLocks noChangeAspect="1"/>
          </p:cNvPicPr>
          <p:nvPr/>
        </p:nvPicPr>
        <p:blipFill rotWithShape="1">
          <a:blip r:embed="rId4" cstate="screen"/>
          <a:srcRect l="7817" r="9682" b="33835"/>
          <a:stretch>
            <a:fillRect/>
          </a:stretch>
        </p:blipFill>
        <p:spPr>
          <a:xfrm>
            <a:off x="956767" y="4312329"/>
            <a:ext cx="2232248" cy="1084449"/>
          </a:xfrm>
          <a:prstGeom prst="rect">
            <a:avLst/>
          </a:prstGeom>
        </p:spPr>
      </p:pic>
      <p:pic>
        <p:nvPicPr>
          <p:cNvPr id="26" name="图片 25"/>
          <p:cNvPicPr>
            <a:picLocks noChangeAspect="1"/>
          </p:cNvPicPr>
          <p:nvPr/>
        </p:nvPicPr>
        <p:blipFill rotWithShape="1">
          <a:blip r:embed="rId5" cstate="screen"/>
          <a:srcRect b="8457"/>
          <a:stretch>
            <a:fillRect/>
          </a:stretch>
        </p:blipFill>
        <p:spPr>
          <a:xfrm>
            <a:off x="596727" y="1574655"/>
            <a:ext cx="2614264" cy="1239387"/>
          </a:xfrm>
          <a:prstGeom prst="rect">
            <a:avLst/>
          </a:prstGeom>
        </p:spPr>
      </p:pic>
      <p:sp>
        <p:nvSpPr>
          <p:cNvPr id="27" name="矩形 26"/>
          <p:cNvSpPr/>
          <p:nvPr/>
        </p:nvSpPr>
        <p:spPr>
          <a:xfrm>
            <a:off x="8813428" y="2350016"/>
            <a:ext cx="3096344" cy="113877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defRPr/>
            </a:pPr>
            <a:r>
              <a:rPr lang="zh-CN" altLang="en-US" sz="2400" dirty="0">
                <a:solidFill>
                  <a:schemeClr val="accent2"/>
                </a:solidFill>
                <a:latin typeface="黑体" panose="02010609060101010101" pitchFamily="49" charset="-122"/>
                <a:ea typeface="黑体" panose="02010609060101010101" pitchFamily="49" charset="-122"/>
              </a:rPr>
              <a:t>中国特色 世界一流</a:t>
            </a:r>
            <a:endParaRPr lang="en-US" altLang="zh-CN" sz="2400" dirty="0">
              <a:solidFill>
                <a:schemeClr val="accent2"/>
              </a:solidFill>
              <a:latin typeface="黑体" panose="02010609060101010101" pitchFamily="49" charset="-122"/>
              <a:ea typeface="黑体" panose="02010609060101010101" pitchFamily="49" charset="-122"/>
            </a:endParaRPr>
          </a:p>
          <a:p>
            <a:pPr algn="ctr">
              <a:defRPr/>
            </a:pPr>
            <a:r>
              <a:rPr lang="zh-CN" altLang="en-US" sz="4300" dirty="0">
                <a:solidFill>
                  <a:schemeClr val="accent2"/>
                </a:solidFill>
                <a:latin typeface="黑体" panose="02010609060101010101" pitchFamily="49" charset="-122"/>
                <a:ea typeface="黑体" panose="02010609060101010101" pitchFamily="49" charset="-122"/>
              </a:rPr>
              <a:t>哈工大规格</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17" presetClass="entr" presetSubtype="1" fill="hold" grpId="0" nodeType="withEffect">
                                  <p:stCondLst>
                                    <p:cond delay="0"/>
                                  </p:stCondLst>
                                  <p:iterate type="lt">
                                    <p:tmPct val="40000"/>
                                  </p:iterate>
                                  <p:childTnLst>
                                    <p:set>
                                      <p:cBhvr>
                                        <p:cTn id="12" dur="1" fill="hold">
                                          <p:stCondLst>
                                            <p:cond delay="0"/>
                                          </p:stCondLst>
                                        </p:cTn>
                                        <p:tgtEl>
                                          <p:spTgt spid="17"/>
                                        </p:tgtEl>
                                        <p:attrNameLst>
                                          <p:attrName>style.visibility</p:attrName>
                                        </p:attrNameLst>
                                      </p:cBhvr>
                                      <p:to>
                                        <p:strVal val="visible"/>
                                      </p:to>
                                    </p:set>
                                    <p:anim calcmode="lin" valueType="num">
                                      <p:cBhvr>
                                        <p:cTn id="13" dur="250" fill="hold"/>
                                        <p:tgtEl>
                                          <p:spTgt spid="17"/>
                                        </p:tgtEl>
                                        <p:attrNameLst>
                                          <p:attrName>ppt_x</p:attrName>
                                        </p:attrNameLst>
                                      </p:cBhvr>
                                      <p:tavLst>
                                        <p:tav tm="0">
                                          <p:val>
                                            <p:strVal val="#ppt_x"/>
                                          </p:val>
                                        </p:tav>
                                        <p:tav tm="100000">
                                          <p:val>
                                            <p:strVal val="#ppt_x"/>
                                          </p:val>
                                        </p:tav>
                                      </p:tavLst>
                                    </p:anim>
                                    <p:anim calcmode="lin" valueType="num">
                                      <p:cBhvr>
                                        <p:cTn id="14" dur="250" fill="hold"/>
                                        <p:tgtEl>
                                          <p:spTgt spid="17"/>
                                        </p:tgtEl>
                                        <p:attrNameLst>
                                          <p:attrName>ppt_y</p:attrName>
                                        </p:attrNameLst>
                                      </p:cBhvr>
                                      <p:tavLst>
                                        <p:tav tm="0">
                                          <p:val>
                                            <p:strVal val="#ppt_y-#ppt_h/2"/>
                                          </p:val>
                                        </p:tav>
                                        <p:tav tm="100000">
                                          <p:val>
                                            <p:strVal val="#ppt_y"/>
                                          </p:val>
                                        </p:tav>
                                      </p:tavLst>
                                    </p:anim>
                                    <p:anim calcmode="lin" valueType="num">
                                      <p:cBhvr>
                                        <p:cTn id="15" dur="250" fill="hold"/>
                                        <p:tgtEl>
                                          <p:spTgt spid="17"/>
                                        </p:tgtEl>
                                        <p:attrNameLst>
                                          <p:attrName>ppt_w</p:attrName>
                                        </p:attrNameLst>
                                      </p:cBhvr>
                                      <p:tavLst>
                                        <p:tav tm="0">
                                          <p:val>
                                            <p:strVal val="#ppt_w"/>
                                          </p:val>
                                        </p:tav>
                                        <p:tav tm="100000">
                                          <p:val>
                                            <p:strVal val="#ppt_w"/>
                                          </p:val>
                                        </p:tav>
                                      </p:tavLst>
                                    </p:anim>
                                    <p:anim calcmode="lin" valueType="num">
                                      <p:cBhvr>
                                        <p:cTn id="16" dur="250" fill="hold"/>
                                        <p:tgtEl>
                                          <p:spTgt spid="17"/>
                                        </p:tgtEl>
                                        <p:attrNameLst>
                                          <p:attrName>ppt_h</p:attrName>
                                        </p:attrNameLst>
                                      </p:cBhvr>
                                      <p:tavLst>
                                        <p:tav tm="0">
                                          <p:val>
                                            <p:fltVal val="0"/>
                                          </p:val>
                                        </p:tav>
                                        <p:tav tm="100000">
                                          <p:val>
                                            <p:strVal val="#ppt_h"/>
                                          </p:val>
                                        </p:tav>
                                      </p:tavLst>
                                    </p:anim>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par>
                                <p:cTn id="25" presetID="22" presetClass="entr" presetSubtype="1"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par>
                                <p:cTn id="28" presetID="17" presetClass="entr" presetSubtype="1" fill="hold" grpId="0" nodeType="withEffect">
                                  <p:stCondLst>
                                    <p:cond delay="0"/>
                                  </p:stCondLst>
                                  <p:iterate type="lt">
                                    <p:tmPct val="40000"/>
                                  </p:iterate>
                                  <p:childTnLst>
                                    <p:set>
                                      <p:cBhvr>
                                        <p:cTn id="29" dur="1" fill="hold">
                                          <p:stCondLst>
                                            <p:cond delay="0"/>
                                          </p:stCondLst>
                                        </p:cTn>
                                        <p:tgtEl>
                                          <p:spTgt spid="19"/>
                                        </p:tgtEl>
                                        <p:attrNameLst>
                                          <p:attrName>style.visibility</p:attrName>
                                        </p:attrNameLst>
                                      </p:cBhvr>
                                      <p:to>
                                        <p:strVal val="visible"/>
                                      </p:to>
                                    </p:set>
                                    <p:anim calcmode="lin" valueType="num">
                                      <p:cBhvr>
                                        <p:cTn id="30" dur="250" fill="hold"/>
                                        <p:tgtEl>
                                          <p:spTgt spid="19"/>
                                        </p:tgtEl>
                                        <p:attrNameLst>
                                          <p:attrName>ppt_x</p:attrName>
                                        </p:attrNameLst>
                                      </p:cBhvr>
                                      <p:tavLst>
                                        <p:tav tm="0">
                                          <p:val>
                                            <p:strVal val="#ppt_x"/>
                                          </p:val>
                                        </p:tav>
                                        <p:tav tm="100000">
                                          <p:val>
                                            <p:strVal val="#ppt_x"/>
                                          </p:val>
                                        </p:tav>
                                      </p:tavLst>
                                    </p:anim>
                                    <p:anim calcmode="lin" valueType="num">
                                      <p:cBhvr>
                                        <p:cTn id="31" dur="250" fill="hold"/>
                                        <p:tgtEl>
                                          <p:spTgt spid="19"/>
                                        </p:tgtEl>
                                        <p:attrNameLst>
                                          <p:attrName>ppt_y</p:attrName>
                                        </p:attrNameLst>
                                      </p:cBhvr>
                                      <p:tavLst>
                                        <p:tav tm="0">
                                          <p:val>
                                            <p:strVal val="#ppt_y-#ppt_h/2"/>
                                          </p:val>
                                        </p:tav>
                                        <p:tav tm="100000">
                                          <p:val>
                                            <p:strVal val="#ppt_y"/>
                                          </p:val>
                                        </p:tav>
                                      </p:tavLst>
                                    </p:anim>
                                    <p:anim calcmode="lin" valueType="num">
                                      <p:cBhvr>
                                        <p:cTn id="32" dur="250" fill="hold"/>
                                        <p:tgtEl>
                                          <p:spTgt spid="19"/>
                                        </p:tgtEl>
                                        <p:attrNameLst>
                                          <p:attrName>ppt_w</p:attrName>
                                        </p:attrNameLst>
                                      </p:cBhvr>
                                      <p:tavLst>
                                        <p:tav tm="0">
                                          <p:val>
                                            <p:strVal val="#ppt_w"/>
                                          </p:val>
                                        </p:tav>
                                        <p:tav tm="100000">
                                          <p:val>
                                            <p:strVal val="#ppt_w"/>
                                          </p:val>
                                        </p:tav>
                                      </p:tavLst>
                                    </p:anim>
                                    <p:anim calcmode="lin" valueType="num">
                                      <p:cBhvr>
                                        <p:cTn id="33" dur="250" fill="hold"/>
                                        <p:tgtEl>
                                          <p:spTgt spid="19"/>
                                        </p:tgtEl>
                                        <p:attrNameLst>
                                          <p:attrName>ppt_h</p:attrName>
                                        </p:attrNameLst>
                                      </p:cBhvr>
                                      <p:tavLst>
                                        <p:tav tm="0">
                                          <p:val>
                                            <p:fltVal val="0"/>
                                          </p:val>
                                        </p:tav>
                                        <p:tav tm="100000">
                                          <p:val>
                                            <p:strVal val="#ppt_h"/>
                                          </p:val>
                                        </p:tav>
                                      </p:tavLst>
                                    </p:anim>
                                  </p:childTnLst>
                                </p:cTn>
                              </p:par>
                              <p:par>
                                <p:cTn id="34" presetID="10"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right)">
                                      <p:cBhvr>
                                        <p:cTn id="42" dur="500"/>
                                        <p:tgtEl>
                                          <p:spTgt spid="12"/>
                                        </p:tgtEl>
                                      </p:cBhvr>
                                    </p:animEffect>
                                  </p:childTnLst>
                                </p:cTn>
                              </p:par>
                              <p:par>
                                <p:cTn id="43" presetID="22" presetClass="entr" presetSubtype="1"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par>
                                <p:cTn id="46" presetID="17" presetClass="entr" presetSubtype="1" fill="hold" grpId="0" nodeType="withEffect">
                                  <p:stCondLst>
                                    <p:cond delay="0"/>
                                  </p:stCondLst>
                                  <p:iterate type="lt">
                                    <p:tmPct val="40000"/>
                                  </p:iterate>
                                  <p:childTnLst>
                                    <p:set>
                                      <p:cBhvr>
                                        <p:cTn id="47" dur="1" fill="hold">
                                          <p:stCondLst>
                                            <p:cond delay="0"/>
                                          </p:stCondLst>
                                        </p:cTn>
                                        <p:tgtEl>
                                          <p:spTgt spid="21"/>
                                        </p:tgtEl>
                                        <p:attrNameLst>
                                          <p:attrName>style.visibility</p:attrName>
                                        </p:attrNameLst>
                                      </p:cBhvr>
                                      <p:to>
                                        <p:strVal val="visible"/>
                                      </p:to>
                                    </p:set>
                                    <p:anim calcmode="lin" valueType="num">
                                      <p:cBhvr>
                                        <p:cTn id="48" dur="250" fill="hold"/>
                                        <p:tgtEl>
                                          <p:spTgt spid="21"/>
                                        </p:tgtEl>
                                        <p:attrNameLst>
                                          <p:attrName>ppt_x</p:attrName>
                                        </p:attrNameLst>
                                      </p:cBhvr>
                                      <p:tavLst>
                                        <p:tav tm="0">
                                          <p:val>
                                            <p:strVal val="#ppt_x"/>
                                          </p:val>
                                        </p:tav>
                                        <p:tav tm="100000">
                                          <p:val>
                                            <p:strVal val="#ppt_x"/>
                                          </p:val>
                                        </p:tav>
                                      </p:tavLst>
                                    </p:anim>
                                    <p:anim calcmode="lin" valueType="num">
                                      <p:cBhvr>
                                        <p:cTn id="49" dur="250" fill="hold"/>
                                        <p:tgtEl>
                                          <p:spTgt spid="21"/>
                                        </p:tgtEl>
                                        <p:attrNameLst>
                                          <p:attrName>ppt_y</p:attrName>
                                        </p:attrNameLst>
                                      </p:cBhvr>
                                      <p:tavLst>
                                        <p:tav tm="0">
                                          <p:val>
                                            <p:strVal val="#ppt_y-#ppt_h/2"/>
                                          </p:val>
                                        </p:tav>
                                        <p:tav tm="100000">
                                          <p:val>
                                            <p:strVal val="#ppt_y"/>
                                          </p:val>
                                        </p:tav>
                                      </p:tavLst>
                                    </p:anim>
                                    <p:anim calcmode="lin" valueType="num">
                                      <p:cBhvr>
                                        <p:cTn id="50" dur="250" fill="hold"/>
                                        <p:tgtEl>
                                          <p:spTgt spid="21"/>
                                        </p:tgtEl>
                                        <p:attrNameLst>
                                          <p:attrName>ppt_w</p:attrName>
                                        </p:attrNameLst>
                                      </p:cBhvr>
                                      <p:tavLst>
                                        <p:tav tm="0">
                                          <p:val>
                                            <p:strVal val="#ppt_w"/>
                                          </p:val>
                                        </p:tav>
                                        <p:tav tm="100000">
                                          <p:val>
                                            <p:strVal val="#ppt_w"/>
                                          </p:val>
                                        </p:tav>
                                      </p:tavLst>
                                    </p:anim>
                                    <p:anim calcmode="lin" valueType="num">
                                      <p:cBhvr>
                                        <p:cTn id="51" dur="250" fill="hold"/>
                                        <p:tgtEl>
                                          <p:spTgt spid="21"/>
                                        </p:tgtEl>
                                        <p:attrNameLst>
                                          <p:attrName>ppt_h</p:attrName>
                                        </p:attrNameLst>
                                      </p:cBhvr>
                                      <p:tavLst>
                                        <p:tav tm="0">
                                          <p:val>
                                            <p:fltVal val="0"/>
                                          </p:val>
                                        </p:tav>
                                        <p:tav tm="100000">
                                          <p:val>
                                            <p:strVal val="#ppt_h"/>
                                          </p:val>
                                        </p:tav>
                                      </p:tavLst>
                                    </p:anim>
                                  </p:childTnLst>
                                </p:cTn>
                              </p:par>
                              <p:par>
                                <p:cTn id="52" presetID="1" presetClass="entr" presetSubtype="0" fill="hold" nodeType="withEffect">
                                  <p:stCondLst>
                                    <p:cond delay="0"/>
                                  </p:stCondLst>
                                  <p:childTnLst>
                                    <p:set>
                                      <p:cBhvr>
                                        <p:cTn id="53" dur="1" fill="hold">
                                          <p:stCondLst>
                                            <p:cond delay="0"/>
                                          </p:stCondLst>
                                        </p:cTn>
                                        <p:tgtEl>
                                          <p:spTgt spid="3"/>
                                        </p:tgtEl>
                                        <p:attrNameLst>
                                          <p:attrName>style.visibility</p:attrName>
                                        </p:attrNameLst>
                                      </p:cBhvr>
                                      <p:to>
                                        <p:strVal val="visible"/>
                                      </p:to>
                                    </p:set>
                                  </p:childTnLst>
                                </p:cTn>
                              </p:par>
                              <p:par>
                                <p:cTn id="54" presetID="22" presetClass="entr" presetSubtype="8"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left)">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2" grpId="0" animBg="1"/>
      <p:bldP spid="16" grpId="0"/>
      <p:bldP spid="17" grpId="0"/>
      <p:bldP spid="18" grpId="0"/>
      <p:bldP spid="19" grpId="0"/>
      <p:bldP spid="20" grpId="0"/>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TİMİNG" val="|1.6|1.7|1.5|1.5|1.4"/>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heme/theme1.xml><?xml version="1.0" encoding="utf-8"?>
<a:theme xmlns:a="http://schemas.openxmlformats.org/drawingml/2006/main" name="自定义设计方案">
  <a:themeElements>
    <a:clrScheme name="碧海蓝天">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F49100"/>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7228</Words>
  <Application>Microsoft Office PowerPoint</Application>
  <PresentationFormat>自定义</PresentationFormat>
  <Paragraphs>1112</Paragraphs>
  <Slides>68</Slides>
  <Notes>33</Notes>
  <HiddenSlides>0</HiddenSlides>
  <MMClips>2</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68</vt:i4>
      </vt:variant>
    </vt:vector>
  </HeadingPairs>
  <TitlesOfParts>
    <vt:vector size="83" baseType="lpstr">
      <vt:lpstr>Adobe 黑体 Std R</vt:lpstr>
      <vt:lpstr>等线 Light</vt:lpstr>
      <vt:lpstr>黑体</vt:lpstr>
      <vt:lpstr>华文细黑</vt:lpstr>
      <vt:lpstr>隶书</vt:lpstr>
      <vt:lpstr>微软雅黑</vt:lpstr>
      <vt:lpstr>微软雅黑 Light</vt:lpstr>
      <vt:lpstr>叶根友行书繁</vt:lpstr>
      <vt:lpstr>禹卫书法行书简体</vt:lpstr>
      <vt:lpstr>Arial</vt:lpstr>
      <vt:lpstr>Calibri</vt:lpstr>
      <vt:lpstr>Calibri Light</vt:lpstr>
      <vt:lpstr>Tahoma</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哈尔滨工业大学招生宣讲</dc:title>
  <dc:subject>本科生招生宣传</dc:subject>
  <dc:creator/>
  <cp:keywords>哈尔滨工业大学</cp:keywords>
  <dc:description>本科生招生办公室出品王典辉制作</dc:description>
  <cp:lastModifiedBy/>
  <cp:revision>15</cp:revision>
  <dcterms:created xsi:type="dcterms:W3CDTF">2016-09-26T15:08:00Z</dcterms:created>
  <dcterms:modified xsi:type="dcterms:W3CDTF">2019-07-11T06:46:24Z</dcterms:modified>
  <cp:category>招生</cp:category>
  <cp:version>2017</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